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activeX/activeX1.bin" ContentType="application/vnd.ms-office.activeX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activeX/activeX1.xml" ContentType="application/vnd.ms-office.activeX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8" r:id="rId2"/>
    <p:sldId id="267" r:id="rId3"/>
    <p:sldId id="256" r:id="rId4"/>
    <p:sldId id="268" r:id="rId5"/>
    <p:sldId id="258" r:id="rId6"/>
    <p:sldId id="265" r:id="rId7"/>
    <p:sldId id="263" r:id="rId8"/>
    <p:sldId id="264" r:id="rId9"/>
    <p:sldId id="257" r:id="rId10"/>
    <p:sldId id="270" r:id="rId11"/>
    <p:sldId id="282" r:id="rId12"/>
    <p:sldId id="295" r:id="rId13"/>
    <p:sldId id="269" r:id="rId14"/>
    <p:sldId id="275" r:id="rId15"/>
    <p:sldId id="283" r:id="rId16"/>
    <p:sldId id="284" r:id="rId17"/>
    <p:sldId id="285" r:id="rId18"/>
    <p:sldId id="286" r:id="rId19"/>
    <p:sldId id="287" r:id="rId20"/>
    <p:sldId id="288" r:id="rId21"/>
    <p:sldId id="290" r:id="rId22"/>
    <p:sldId id="294" r:id="rId23"/>
    <p:sldId id="292" r:id="rId24"/>
    <p:sldId id="293" r:id="rId25"/>
    <p:sldId id="296" r:id="rId26"/>
    <p:sldId id="309" r:id="rId27"/>
    <p:sldId id="297" r:id="rId28"/>
    <p:sldId id="298" r:id="rId29"/>
    <p:sldId id="299" r:id="rId30"/>
    <p:sldId id="301" r:id="rId31"/>
    <p:sldId id="307" r:id="rId32"/>
    <p:sldId id="306" r:id="rId33"/>
    <p:sldId id="305" r:id="rId34"/>
    <p:sldId id="303" r:id="rId35"/>
    <p:sldId id="271" r:id="rId36"/>
    <p:sldId id="272" r:id="rId37"/>
    <p:sldId id="261" r:id="rId38"/>
    <p:sldId id="273" r:id="rId39"/>
    <p:sldId id="274" r:id="rId40"/>
  </p:sldIdLst>
  <p:sldSz cx="9144000" cy="6858000" type="screen4x3"/>
  <p:notesSz cx="6858000" cy="9144000"/>
  <p:custDataLst>
    <p:tags r:id="rId41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006600"/>
    <a:srgbClr val="99663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Темный стиль 1 - акцент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4" d="100"/>
          <a:sy n="64" d="100"/>
        </p:scale>
        <p:origin x="-1524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image" Target="../media/image10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image" Target="../media/image15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png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571612"/>
            <a:ext cx="7772400" cy="1470025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>
              <a:defRPr b="1" cap="all" spc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3429000"/>
            <a:ext cx="6400800" cy="1752600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85E49BA-0666-4B05-989B-0EF7E74361D1}" type="datetimeFigureOut">
              <a:rPr lang="ru-RU" smtClean="0"/>
              <a:pPr/>
              <a:t>10.01.2013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9BE207-AFC4-47F3-868E-AABB21D6739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85E49BA-0666-4B05-989B-0EF7E74361D1}" type="datetimeFigureOut">
              <a:rPr lang="ru-RU" smtClean="0"/>
              <a:pPr/>
              <a:t>10.01.2013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9BE207-AFC4-47F3-868E-AABB21D6739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85E49BA-0666-4B05-989B-0EF7E74361D1}" type="datetimeFigureOut">
              <a:rPr lang="ru-RU" smtClean="0"/>
              <a:pPr/>
              <a:t>10.01.2013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9BE207-AFC4-47F3-868E-AABB21D6739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85E49BA-0666-4B05-989B-0EF7E74361D1}" type="datetimeFigureOut">
              <a:rPr lang="ru-RU" smtClean="0"/>
              <a:pPr/>
              <a:t>10.01.2013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9BE207-AFC4-47F3-868E-AABB21D6739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85E49BA-0666-4B05-989B-0EF7E74361D1}" type="datetimeFigureOut">
              <a:rPr lang="ru-RU" smtClean="0"/>
              <a:pPr/>
              <a:t>10.01.2013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9BE207-AFC4-47F3-868E-AABB21D6739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85E49BA-0666-4B05-989B-0EF7E74361D1}" type="datetimeFigureOut">
              <a:rPr lang="ru-RU" smtClean="0"/>
              <a:pPr/>
              <a:t>10.01.2013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9BE207-AFC4-47F3-868E-AABB21D6739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85E49BA-0666-4B05-989B-0EF7E74361D1}" type="datetimeFigureOut">
              <a:rPr lang="ru-RU" smtClean="0"/>
              <a:pPr/>
              <a:t>10.01.2013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9BE207-AFC4-47F3-868E-AABB21D6739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85E49BA-0666-4B05-989B-0EF7E74361D1}" type="datetimeFigureOut">
              <a:rPr lang="ru-RU" smtClean="0"/>
              <a:pPr/>
              <a:t>10.01.2013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9BE207-AFC4-47F3-868E-AABB21D6739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85E49BA-0666-4B05-989B-0EF7E74361D1}" type="datetimeFigureOut">
              <a:rPr lang="ru-RU" smtClean="0"/>
              <a:pPr/>
              <a:t>10.01.2013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9BE207-AFC4-47F3-868E-AABB21D6739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85E49BA-0666-4B05-989B-0EF7E74361D1}" type="datetimeFigureOut">
              <a:rPr lang="ru-RU" smtClean="0"/>
              <a:pPr/>
              <a:t>10.01.2013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9BE207-AFC4-47F3-868E-AABB21D6739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85E49BA-0666-4B05-989B-0EF7E74361D1}" type="datetimeFigureOut">
              <a:rPr lang="ru-RU" smtClean="0"/>
              <a:pPr/>
              <a:t>10.01.2013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9BE207-AFC4-47F3-868E-AABB21D6739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813" y="274638"/>
            <a:ext cx="757237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885E49BA-0666-4B05-989B-0EF7E74361D1}" type="datetimeFigureOut">
              <a:rPr lang="ru-RU" smtClean="0"/>
              <a:pPr/>
              <a:t>10.01.2013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3F9BE207-AFC4-47F3-868E-AABB21D6739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kern="1200">
          <a:ln w="10541" cmpd="sng">
            <a:solidFill>
              <a:schemeClr val="accent1">
                <a:shade val="88000"/>
                <a:satMod val="110000"/>
              </a:schemeClr>
            </a:solidFill>
            <a:prstDash val="solid"/>
          </a:ln>
          <a:gradFill>
            <a:gsLst>
              <a:gs pos="0">
                <a:schemeClr val="accent1">
                  <a:tint val="40000"/>
                  <a:satMod val="250000"/>
                </a:schemeClr>
              </a:gs>
              <a:gs pos="9000">
                <a:schemeClr val="accent1">
                  <a:tint val="52000"/>
                  <a:satMod val="300000"/>
                </a:schemeClr>
              </a:gs>
              <a:gs pos="50000">
                <a:schemeClr val="accent1">
                  <a:shade val="20000"/>
                  <a:satMod val="300000"/>
                </a:schemeClr>
              </a:gs>
              <a:gs pos="79000">
                <a:schemeClr val="accent1">
                  <a:tint val="52000"/>
                  <a:satMod val="300000"/>
                </a:schemeClr>
              </a:gs>
              <a:gs pos="100000">
                <a:schemeClr val="accent1">
                  <a:tint val="40000"/>
                  <a:satMod val="250000"/>
                </a:schemeClr>
              </a:gs>
            </a:gsLst>
            <a:lin ang="5400000"/>
          </a:gra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3200" kern="1200">
          <a:solidFill>
            <a:srgbClr val="25406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800" i="1" kern="1200">
          <a:solidFill>
            <a:srgbClr val="25406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rgbClr val="25406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rgbClr val="25406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rgbClr val="25406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7" Type="http://schemas.openxmlformats.org/officeDocument/2006/relationships/image" Target="../media/image26.gi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2%D0%BE%D0%B4%D0%B0" TargetMode="External"/><Relationship Id="rId7" Type="http://schemas.openxmlformats.org/officeDocument/2006/relationships/hyperlink" Target="http://byskop.com/learn/x3_5_clean_edit.html" TargetMode="External"/><Relationship Id="rId2" Type="http://schemas.openxmlformats.org/officeDocument/2006/relationships/hyperlink" Target="http://ru.wikipedia.org/wiki/%D0%94%D0%B8%D0%BE%D0%BA%D1%81%D0%B8%D0%B4_%D1%83%D0%B3%D0%BB%D0%B5%D1%80%D0%BE%D0%B4%D0%B0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hyperlink" Target="http://ru.wikipedia.org/w/index.php?title=%D0%A4%D0%BE%D1%82%D0%BE%D1%81%D0%B8%D0%BD%D1%82%D0%B5%D1%82%D0%B8%D1%87%D0%B5%D1%81%D0%BA%D0%B8%D0%B9_%D0%BF%D0%B8%D0%B3%D0%BC%D0%B5%D0%BD%D1%82&amp;action=edit&amp;redlink=1" TargetMode="External"/><Relationship Id="rId4" Type="http://schemas.openxmlformats.org/officeDocument/2006/relationships/hyperlink" Target="http://ru.wikipedia.org/wiki/%D0%A1%D0%B2%D0%B5%D1%82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5.v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gif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13" Type="http://schemas.openxmlformats.org/officeDocument/2006/relationships/slide" Target="slide32.xml"/><Relationship Id="rId3" Type="http://schemas.openxmlformats.org/officeDocument/2006/relationships/image" Target="../media/image44.png"/><Relationship Id="rId7" Type="http://schemas.openxmlformats.org/officeDocument/2006/relationships/slide" Target="slide25.xml"/><Relationship Id="rId12" Type="http://schemas.openxmlformats.org/officeDocument/2006/relationships/slide" Target="slide31.xml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slide" Target="slide24.xml"/><Relationship Id="rId11" Type="http://schemas.openxmlformats.org/officeDocument/2006/relationships/slide" Target="slide30.xml"/><Relationship Id="rId5" Type="http://schemas.openxmlformats.org/officeDocument/2006/relationships/slide" Target="slide23.xml"/><Relationship Id="rId15" Type="http://schemas.openxmlformats.org/officeDocument/2006/relationships/slide" Target="slide33.xml"/><Relationship Id="rId10" Type="http://schemas.openxmlformats.org/officeDocument/2006/relationships/slide" Target="slide29.xml"/><Relationship Id="rId4" Type="http://schemas.openxmlformats.org/officeDocument/2006/relationships/slide" Target="slide35.xml"/><Relationship Id="rId9" Type="http://schemas.openxmlformats.org/officeDocument/2006/relationships/slide" Target="slide28.xml"/><Relationship Id="rId14" Type="http://schemas.openxmlformats.org/officeDocument/2006/relationships/slide" Target="slide3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10" Type="http://schemas.openxmlformats.org/officeDocument/2006/relationships/slide" Target="slide22.xml"/><Relationship Id="rId4" Type="http://schemas.openxmlformats.org/officeDocument/2006/relationships/image" Target="../media/image47.png"/><Relationship Id="rId9" Type="http://schemas.openxmlformats.org/officeDocument/2006/relationships/image" Target="../media/image5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slide" Target="slide22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jpeg"/><Relationship Id="rId4" Type="http://schemas.openxmlformats.org/officeDocument/2006/relationships/hyperlink" Target="http://www.koipkro.kostroma.ru/Kostroma_EDU/Licey17/ekozerova/DocLib20/&#1088;&#1077;&#1073;&#1091;&#1089;%20&#1092;&#1086;&#1090;&#1086;&#1089;&#1080;&#1085;&#1090;&#1077;&#1079;.jpg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58.png"/><Relationship Id="rId7" Type="http://schemas.openxmlformats.org/officeDocument/2006/relationships/image" Target="../media/image62.gif"/><Relationship Id="rId2" Type="http://schemas.openxmlformats.org/officeDocument/2006/relationships/image" Target="../media/image57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portpool.ru/stickers_mail_ru/14503" TargetMode="External"/><Relationship Id="rId2" Type="http://schemas.openxmlformats.org/officeDocument/2006/relationships/hyperlink" Target="http://blogs.mail.ru/mail/vizeryt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jpeg"/><Relationship Id="rId4" Type="http://schemas.openxmlformats.org/officeDocument/2006/relationships/hyperlink" Target="http://www.koipkro.kostroma.ru/Kostroma_EDU/Licey17/ekozerova/DocLib20/Forms/DispForm.aspx?ID=2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gif"/><Relationship Id="rId3" Type="http://schemas.openxmlformats.org/officeDocument/2006/relationships/image" Target="../media/image11.gif"/><Relationship Id="rId7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2.jpeg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14.gif"/><Relationship Id="rId3" Type="http://schemas.openxmlformats.org/officeDocument/2006/relationships/image" Target="../media/image11.gif"/><Relationship Id="rId7" Type="http://schemas.openxmlformats.org/officeDocument/2006/relationships/oleObject" Target="../embeddings/oleObject4.bin"/><Relationship Id="rId12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slide" Target="slide5.xml"/><Relationship Id="rId11" Type="http://schemas.openxmlformats.org/officeDocument/2006/relationships/image" Target="../media/image16.png"/><Relationship Id="rId5" Type="http://schemas.openxmlformats.org/officeDocument/2006/relationships/oleObject" Target="../embeddings/oleObject3.bin"/><Relationship Id="rId10" Type="http://schemas.openxmlformats.org/officeDocument/2006/relationships/slide" Target="slide8.xml"/><Relationship Id="rId4" Type="http://schemas.openxmlformats.org/officeDocument/2006/relationships/slide" Target="slide4.xml"/><Relationship Id="rId9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oleObject" Target="../embeddings/oleObject5.bin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2.jpeg"/><Relationship Id="rId5" Type="http://schemas.openxmlformats.org/officeDocument/2006/relationships/image" Target="../media/image11.gif"/><Relationship Id="rId4" Type="http://schemas.openxmlformats.org/officeDocument/2006/relationships/oleObject" Target="../embeddings/oleObject6.bin"/><Relationship Id="rId9" Type="http://schemas.openxmlformats.org/officeDocument/2006/relationships/image" Target="../media/image14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gif"/><Relationship Id="rId7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7.png"/><Relationship Id="rId11" Type="http://schemas.openxmlformats.org/officeDocument/2006/relationships/image" Target="../media/image8.png"/><Relationship Id="rId5" Type="http://schemas.openxmlformats.org/officeDocument/2006/relationships/oleObject" Target="../embeddings/oleObject8.bin"/><Relationship Id="rId10" Type="http://schemas.openxmlformats.org/officeDocument/2006/relationships/image" Target="../media/image14.gif"/><Relationship Id="rId4" Type="http://schemas.openxmlformats.org/officeDocument/2006/relationships/oleObject" Target="../embeddings/oleObject7.bin"/><Relationship Id="rId9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 descr="http://t1.gstatic.com/images?q=tbn:ANd9GcRhqk_3-eg5qoExXF3nQQRN3Bh0yXVTG6yEEpLzioDOgapmXWiv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14733565">
            <a:off x="2521868" y="-28256"/>
            <a:ext cx="4964649" cy="6544825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643306" y="5929330"/>
            <a:ext cx="13067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 smtClean="0">
                <a:solidFill>
                  <a:srgbClr val="FF0000"/>
                </a:solidFill>
              </a:rPr>
              <a:t>Баку-2013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500034" y="2143116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ea typeface="+mj-ea"/>
                <a:cs typeface="Arial" pitchFamily="34" charset="0"/>
              </a:rPr>
              <a:t>Биология, 6 </a:t>
            </a:r>
            <a:endParaRPr kumimoji="0" lang="ru-RU" sz="4400" b="1" i="0" u="none" strike="noStrike" kern="1200" cap="all" spc="0" normalizeH="0" baseline="0" noProof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5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500166" y="3786190"/>
            <a:ext cx="6400800" cy="1752600"/>
          </a:xfrm>
        </p:spPr>
        <p:txBody>
          <a:bodyPr/>
          <a:lstStyle/>
          <a:p>
            <a:r>
              <a:rPr lang="ru-RU" sz="2400" i="1" dirty="0" smtClean="0">
                <a:solidFill>
                  <a:srgbClr val="FF0000"/>
                </a:solidFill>
              </a:rPr>
              <a:t>Гумбатова Ольга Геннадьевна</a:t>
            </a:r>
          </a:p>
          <a:p>
            <a:r>
              <a:rPr lang="ru-RU" sz="2400" i="1" dirty="0" smtClean="0">
                <a:solidFill>
                  <a:srgbClr val="0070C0"/>
                </a:solidFill>
              </a:rPr>
              <a:t>педагог биологии</a:t>
            </a:r>
          </a:p>
          <a:p>
            <a:r>
              <a:rPr lang="ru-RU" sz="2400" i="1" dirty="0" smtClean="0">
                <a:solidFill>
                  <a:srgbClr val="0070C0"/>
                </a:solidFill>
              </a:rPr>
              <a:t> Бакинского Европейского лицея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785918" y="0"/>
            <a:ext cx="5500726" cy="7857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Фестиваль педагогических идей</a:t>
            </a:r>
          </a:p>
          <a:p>
            <a:pPr algn="ctr"/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“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Открытый урок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”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" name="Picture 2" descr="http://t1.gstatic.com/images?q=tbn:ANd9GcRhqk_3-eg5qoExXF3nQQRN3Bh0yXVTG6yEEpLzioDOgapmXWiv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437133">
            <a:off x="4754801" y="5424111"/>
            <a:ext cx="562789" cy="741917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215074" y="2714620"/>
            <a:ext cx="10136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i="1" dirty="0" smtClean="0">
                <a:solidFill>
                  <a:srgbClr val="0070C0"/>
                </a:solidFill>
              </a:rPr>
              <a:t>класс</a:t>
            </a:r>
            <a:endParaRPr lang="ru-RU" sz="2800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813" y="274638"/>
            <a:ext cx="7572375" cy="1011222"/>
          </a:xfrm>
        </p:spPr>
        <p:txBody>
          <a:bodyPr>
            <a:noAutofit/>
          </a:bodyPr>
          <a:lstStyle/>
          <a:p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Из истории об открытии фотосинтеза.</a:t>
            </a:r>
            <a:endParaRPr lang="ru-RU" sz="3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57686" y="1428736"/>
            <a:ext cx="4286280" cy="4483113"/>
          </a:xfrm>
        </p:spPr>
        <p:txBody>
          <a:bodyPr/>
          <a:lstStyle/>
          <a:p>
            <a:r>
              <a:rPr lang="ru-RU" sz="2500" b="1" i="1" dirty="0" smtClean="0">
                <a:latin typeface="Times New Roman" pitchFamily="18" charset="0"/>
                <a:cs typeface="Times New Roman" pitchFamily="18" charset="0"/>
              </a:rPr>
              <a:t>Фотосинтез был открыт в конце 18 столетия. В изучение этого процесса внесли свой вклад многие ученые. Одним из них был     </a:t>
            </a:r>
            <a:r>
              <a:rPr lang="ru-RU" sz="25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Д. Пристли</a:t>
            </a:r>
            <a:r>
              <a:rPr lang="ru-RU" sz="2500" b="1" i="1" dirty="0" smtClean="0">
                <a:latin typeface="Times New Roman" pitchFamily="18" charset="0"/>
                <a:cs typeface="Times New Roman" pitchFamily="18" charset="0"/>
              </a:rPr>
              <a:t>, который в 1771 г. показал, что зелёные растения улучшают воздух, «испорченный» дыханием.</a:t>
            </a:r>
            <a:endParaRPr lang="ru-RU" sz="25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4" name="AutoShape 2" descr="data:image/jpeg;base64,/9j/4AAQSkZJRgABAQAAAQABAAD/2wCEAAkGBhQSEBUUExQVFRUVGBgYGBgXGBwXHRcXGBgYGRcXGBoXGyYgGhwjHBkaIDAgIycpLCwsHB4xNTAqNSYsLSkBCQoKBQUFDQUFDSkYEhgpKSkpKSkpKSkpKSkpKSkpKSkpKSkpKSkpKSkpKSkpKSkpKSkpKSkpKSkpKSkpKSkpKf/AABEIAQEAxAMBIgACEQEDEQH/xAAcAAAABwEBAAAAAAAAAAAAAAAAAwQFBgcIAgH/xABIEAABAgQEAwQGBgcHAwUBAAABAhEAAyExBBJBUQUiYQYTcYEHMkKRodEUI1OSk7EVUmLB0uHwFjNDVHKC8SSywiU0Y4OiRP/EABQBAQAAAAAAAAAAAAAAAAAAAAD/xAAUEQEAAAAAAAAAAAAAAAAAAAAA/9oADAMBAAIRAxEAPwC8IQL4/h0kgz5IIJBBmIBBFwQTC8xkvtnKH6QxYsfpE5tK94pza1d9IDUn9osN/mJH4qP4oH9osN/mJH4qP4oyLIQKPTqw2/5+MKlYUMDTXe7sK2NoDWA7RYb/ADEj8VH8UD+0OG/zEn8VHzjJ6MM5FRdvFv8AkR59HJoB7qF9W/f4GA1iO0WG/wAxI/FR/FAHaDDf5iT+Kj+KMqow4yMwc+FW+dPN4AwwYuBVqZa+59tbQGq/7QYb7eT+Ij+KPRx7D/byfxEfOMrHD1BvXLqTZwKC9x++D5IAOVgGJtUEVcB7ee0BqL9PYf7eT+Ij5x5+n8P9vJ/ER84zFLwoBqlzbpS7e7/iOEy3bU0Om9L6gGpeA1COOSD/AI8r8RHzjw8fw/28n8RHzjNUkMAXuzir+1QAbCr9BWCJ+H1YXuGNbU6s8Bpz9PYf7eT+Ij5x4OP4f7eT+Ij5xlwyKA9KbNy26wYMMBUiuxHhrqXNKNAagPH8P9vJ/ER84H9oMN9vJ/FR84yycPa2zbbRwrDgJdhUPpWlM3U/vgNVfp3D/byfxEfOOR2gw3+Yk/io/ijLksJBNgOtNr+T/CDkgA6EjYWo9BSA09/aDD/byfxUfxR5/aDDf5iT+Kj+KMxLkulzlZi9tACDW1zSE8qU4DatYA1fRnYU9xMBqYcfw/28n8RH8UHYXiUqaSJcxCyGfIpKmez5TSMsJw4ZOmWwoXBc0D7Vi1fQe3e4tg3LK/OZAW3AgQIARlHtiP8A1DFm7z5vVvrFOelI1dGUu2JfHYoE0OInDRyO8NqadYBlTuTpvu7VI6QfKn6bdaabXFW0ggpAJY2IH9ecKZMlqiqUkilGYgV6UF4A8pFXa+tLk1Hu0j2VKBL/ANO1zuA8cypdGLnY1qP6FIW4OUkvmJYA1I6guqtSIDlUilDp4ggu56Cj1LxzKQWoQWGg6EWtHeLsagNV3BBowJbdzSC5ZFaeqAdQXIqaaP8Ak0B2cK9i9BajsQ4Daav1gnKStnLkH1ag1dg+2pMLFKPOxIJsS7nbN+qKeMJpRGYWOtLGpN9E/nAKBMcOljdy7Zi+gGw1vBA2bU03byteOVzND7mZ2rTRgPe4hd2T4AvGz0oSeUAlRFDlF8r01A1gChNN0iwNq+QrZoW9xmDuSGYMHzaZQLgxYKfRth3TyL5XC1BRHeFQISlQF2DFg16w+o4HKQgS+7QkFwlITQEF36sNX0gKVnSWILa+It6obyr0j1aCRVw29xSgSdb3i053Y6XOWpaUyikDJzBnLUCLsRR1dPGI3x/sAQQvDqypsUqL5VMCUpcVqL6CAiRS4J0d9A217l9BBWIlA66UB1Jepc/DwjrFhUoqQtICkLZVQcurO9STBc2alSXoWLhKv2tyda26QCeTJNWelwRVqc5NmeFKJSlHWgIJ2apJG1vfHoRyhIAJBcJJLj9pTb/uhZIVUOSXu79AH2DHaASLFCKXYP0v0YOKm8epk6UvzUJ1Jo5pcQcZaSVOQSKBywofVI1Bp5R53WUPTMWDg00al6CA4wIdsxPKra1CQHL+ZowJizPQlKadi60yytXbmmxX2FQUh0uNswqQfeaix6xZPodSO+xTFxkleVZlDpAWjAgQIARljtvK/wCvxeZg0+ZVjrMJuOlI1PGYO2Sc2OxNm+kTQW0OdW/gLQEZlfBi76hPha0KcKiwPLRgacru2YVF1EV2jhSG5dCLNcEXeotVng1BDOzsL0YgE3GtbWgFGSjDQP4P7XixJAjyWpy1QxH+07ndX7o7TKAcggitHsKBxuS7tpHSZYBFVPqRodrVLGA6xKWSAw8Ba1FVspzYbQXipQScqS9LP6t6k3UenjB80AjYaap1DBvaLwmlO7aB6GpBoAa+sfCAOk0dTvZ3DVoxVWxNRBYcCovlU9OvMdQK21jhM40yhi/rCpcF6uTXxaC5pYKLZaVBZncOQ9zdgIAifMdeUe0WAarkUp+UXZ2R7NTMOjKlIHI2YkDMqhY6sK9PF4rb0d8N7/HhRH9wnPzUeYCAkKNq7axe2HV9YoCwAHzb+tIA3CYBQYqYKa7vqSelXvs0GT8KCC5GzsH8o6E4neOJqqHX5QCKUhALBgdAwuS5PXWvWPeI4HOgk0ABLsxfowfS3Uwy49JM1JFBmDEB3r4RJpodIWWbQh3qGblr5wFRdteBqmTZkyUFkpyVAPq936oBHMoVr1iDylUJZyNNElQrX9YbRfXaHDJUGIIBoDX2qHUOaDfrvFI8SwmSYqVlMsApZKqMCaeJpfrAc4VJNxTZVGo7l9dgOsK5sy5LpcihBDpdnUdQ1hXS0c4VLJLKDgggCpDgetua2hSpIUrKvKyhmueVqOvUXtAEThmLEUqWVqCqpUQzaUj0yjmJqQzdagAeAppCskZz0ag9o3Hq6AE++BQlySXzGg8SLsyQD8YBKgcwo+lAwJAenR8sWV6HUNNxNvUlu2+aZ+5orhKCVlTAqu48QSzaVuH1iyfQ/wD3uKq4yy6bc0ykBaECBAgPIzJ2sQ+PxRoAmfNc7c5amsabjMvawg4zE6NPnJKhUAiYSA25GsAxGQ9C4sQC3W3V38mgIksCKZgBl+LXF/5Qb3bcrEVoxbUWepNxB6kCpSQNHo1XDEaqNS/TSACRUig5rDagGV/j4iFSsOSXroBdnq6fFrnrCOWTmAIuzZfGiRdn18IWy5jgNqDzJoCQPUbarElngCp+HOQJZvcwoKAlq7ltoTSZbEuBQaVKVFyEpYF7uS2kOUyqACCS7MKOT7KW8TXpCJALkAlnGVTs3K+UEBvhAJZaq5gyQNWoKDxdRfWCcYqhajPR7OBUe8W21hbPOUB3onZ/9KRuesJeHYBWKxMuQlk5yR0SwzKVXUJH7oCzPQ3wQowy5ykqeaoFlOlORL5VF6Gr2h44j6SsPhcSuTMRMIzlKlo5sqhqUgW6O7VaHHs1hxLwcpAJ5CAAo5lAOSmwCXIDlhR2hFP7ILEyfPw83upk5UwhRS5QordnLkINSpqk5dAxCX4AomywuWsLQsApULEREOIdqcYvFFGDkJVh5ammTVBgbhWRcxQQG6A2iS8FwRkyVOQpeRJWoJCc8xiCtrBzsBaseypMudKyLS6SFJy2d6HSh1BFoCPYrjwBQmakpUpTJJASSsVZTctQKKSSD5xIuD4nvEFAqUfkr/gj3Q28M7HyMPKmJAJlqIICzmYhxUmpLqLkwg7McRUnHqlswmIX4gy8pAHSqvhASeZhSTzkhLuQKUFeY6C5pFZekXs/KOeYhaiqWkuSXLgBQTs+VTeQic9ol42Y6cOgAM5Uo6vVKQwYsHet2pFdo4UudNXKxc1SVyhn7ohsyVF+UA82z3gItIlkpSwyl93Frl6lXTwheJTsAWJCiQ1EgXer5ncgaUhDKUlMxaQ5SlRyu9GcVVv5D4Q4yJNLO1tWDEOS9TS3hAdS0Zg5DuAWcAk3JL1GtPyeOmIDB3Vc+522Gw6wCaF069NkkFXvgiXNPqhqADYE0Pi3QbQHUtD0HMCNmegDAHoAHif+htbzcVV+WX+cy8QJNwCXoBQVLHWtKCLB9DynmYmjMmV/3TKQFnwIECA8MZf7VkjiGKIuqdOAIaoEytPONQGMudt0Nj8Ua/30xhf/ABHIYBgPjAIVqJBcJPQCtnGWtxU21EduzkPlBUGa7J0q4vcNcmCsIcyWSp7FtqH1TsBRoWoyl6gqVy0BD6N0FA5/dAcISC5KWzMMoLEAWKCza6bGFPfFJdLLJABIFGTVq0Z9doS5VZVJbMwFqMC3qn9W48CYPEjKEnNy8pBDqCr3ewoz01gOpk3kDE35gNTuC9BWPZKQpBeosCBzUBOUBmCQ503rHE5QytoS+/mcooLe+DZaGL1INB+t4eAZz4GATdyAk1AZ3bxLAVo+/jDZgSr6XKCFZFd6lAJFEZ1BNrGhruIfxKBWbkObMnNqMtKQ243CEq5SzVGXoXBSdSDUnw3gLy4Pw8ycIo94rL9ZUEKU4mEAqJTcJSwAoHV0jnsl2j+kSkrlp5ZilkOXZlqDH3WirFce+kpStZUCC04IIyuzhWUiuZj5m0S70O8TSO9w5IC0qM5CXdpcxgXfUFi37UBOuJ9o8Nh0zROmoQoUyk8xYUITcitxSGrs12kl4yZMRKObu0hWdPql1EZVBqKo7bQfxnA96cmIwmHnIBdAmTg4Nd5dB4GOsBglyiEyUYbDyrkIKizWICUpHmYAYzGTTmDMRqdukQufxZWAUjFKSVAzFJWAzlCxzM9CQWPWJ/xuShLl2GUqPWnyiruOLGKlYiaxMnDJISKc81QYAO1EpIJ6qEBNcJ6Q8POU0oHVRDMohvZS7H1hV2tpHHbXD99IlnmTNUopQpNFJQ3OSQxy0DjqLGKn4ekBSH5SSCgqWyMzbEWdvdSJDjuJzEyTmXLMxQKFFCiuYpIplGZasiQfao99oCLcNYilG0AcXqz1JPW0O8lw5Ps6X3bxNjBGH4cUgAGoAqA7EsS2970g1aGB5ut8zWBAH61K0pAHKV9WSpjQMdAS9eppCDMA/MCGT+8Zju/7xB8wgB66AgvQ2Pn+UEzFksSQADQXu7W+DdYAzvDl1e2gdvyeLI9DgPeYmzZZVvFcVnmDkijhwC96CpFKUizPQ4j6zEndMr4FcBaECPIEADGY+2krNjcSAP8AHmP+1zn3BizxpwxmvtQsjGYqn+NModWWrXQ13gIthJvdzSkJLKNBc2Nmo1X8IfCAnnDEAl2DOC4etQHTaGHGJz8wzUoRQMbkktQM1IeOFTAuWkHeovm0L6awCvAz30BUSKEkOhIqd8tLQJyQk15QTXMzKepcABqlg0FzJiEkLQlSXJzOeYMfXG6dNoU4hIUlKyh3ykklyHAD6dA2jQCWdJIFeZy+xCWFVP7LNaDZJT6zOWJBFHcvVqgAP744JZkqByhVczkp9XmN+W1IWpwLEKSXBFCbEA3JuAwfpABeEZQIZy4057lxsHDP1hHiZJUKAuH8muB0193hCwzyAEsWOwZxq9XHvgjFKGYPUAlhTmIcsAasfVgI9MkZSClRcihGvin3w5cF7Yrw+IlThJQFSqKYAZ5ZoRRtPjWEvEQWCvMlmoW33a8JOG8LViJhSKAOpSmJyITVay9CAkH3iA0rwDtFhsVLRNcDOkKAWMoNcpIehIIILEsRCji/EsFJQVTZktA/1M52AFSegiu/RTxTDYzDTcBMkjJKKpkoqoShamcquleY3GhG0TDhvouwcqYFhCzlNAog/Fsx8zAR1c/GcYWRLScLhNVKTzKQ9HJ1I9kW1OkKu0vD5UnhOITKTlkhAlyt1KUsBS63JVV9YnWNxsnCYdS5pRKlSxXQAbdSdopftV6RzxBYkykGXh0usKUOaZkDAkAslNaJFd4CPHDnuOapyZy4skLLhj+yonyjrC4cZRkymoqlq20Gj6+MOsvAkyVj/wCCaD45FkN0ZmiA8Nx65RdBYapFXDWrAWFJQoJAcOQwetzYF9IJxAFbFtPInlDO/UCE3DOKInSlJSWUUkBB1/0uPytC6bMBF+ZILAixY1Nn8RvAN60lmLjSthRy769desEJXZh/Vb9WP8oXdwGSSSAQHqGqymr4GEmLmjMogHQCnqiju1LXrAFe2CGA6/AVvoGi0PRB62ILMWl+frVpSKtkIL8oBDu96VL1vZ/KLT9Ectl4gh7S6u71WX+MBZMCBAgBGau1pbG4mle/m0u/OauNto0qYy320I+m4kJP/wDRNcVoc6g9NQ7wDUQSp1D1mZ2s7OoeDwbhitM7KjRJW1K5Q5HVmekJpnK7upRG7Bv2n1PT/l07PYcpJnFnHIl9x66y+z5R1ppALiTOlOCWQc45nIJBYKpYlmFoN4LNyqALJqqhLuQkmpGpIdoJ+jCRMSp/qVu2aoSvVKve4B6wtxGGz5cjuGOUAagEKqRzOb2gDuIYILmqzUSlIUreoPrNeoHkekGpSlLZC6WIU72orMoGx1YQbgQp1iZmqkEZmNDQFR3Z/wCiYIxuEEpIUkK9cD1jzGhJOzhh4i0AZiZKVspGrAg8tClnpZjr8LGGfHYPLd6kpUQaggBtaJAA11h84YA2au+xzAnOSWdr08oUcO4MJy++nspDkIQxyzWuqYP1LhtfAQEZ4d2Vn4050gIlW71bgKANAlILq8qbkNDrxfh0rCYJcuVm+tXLlLWTzrHMtb/qgBFEWqXe8SHiHEylJZ3YJAAADD2AAKM+m0RftLNz4LNmB7uenNVyCqXOCRU7g+N4CPdleOTMHifpEgBQTylKw4WhXskJcj1XpqIvIeljBpwCMSSpJWSnuWzTAtN0s7NT1iwaKQ4LJyIdy5UwN8osAQDuTvpHfE8KMRiUy5aRLNSXKcqUvy1Ley3rVJMA49p+1eI4rOcjLJQXTJzEtoVLNAV/AWEIuEYfNiVoAplSB4EuX/Lzh0nSUYdDpYgOxPkATXmPSwhu7NnPilzA4ST7Qqw3Fnp5QEkxeLEnDz1G6ZSkh3PrIKU/9wpEE4Tw8rLZXZ6+QOvhEj7a40d2iUG5zmqX+rQ2VzuV5vHKYK7P8OLJAHMagEF33V4jSA6ldlllOaXQ+yQeZxs2jwr4fjzMIlTAEzQWILjN1TaHeRPz44y35ZaSXu5I9o3FSKdIO4twmVNDqooOykBlUs7XABdvGAYsUwUEhPqBjSgKioUBpaj9YSzl5i49cpDJSxYPdXVjcXEJ8XMmSDlUc6STlUHJBDesLu0A4NSmUkpKVNlUAwYNSooX32gFciYArIqpJa2ViKVAo1vfFpeigMZ46S67+sD5PFTy5C1kOA1iADSxNdWYCLX9EwYz6G0v38zmAsSBAgQAjL/aZJVxLEkZQ06cASxrnVRquXU3R41AYy32smLVxHFJQQPrpozEEAMs5ra6QDaiSZ6ghKQlZOZZ9YBIopagSa0FNaCJCtQSAlIZMsMHqU1Z1UapBPi8JuGoEuUyAoFWVaypnUaFLVtt1erwdLnAVNBcqocrmmYCpND7oBWJfepUhZZJ6PzD1VKsM4pTYmE/BipM0ylgjKAm5pVIC0G1mI8rQpdstACCCBoKBjX2lFqaPC6fw4TUgpJRNFUTPWyvcLpUGtHYPAEFS1LIKiwDg2Ka3X+09ffDqJQCQHCiUjlPK59q79KtqYaOEY4hSpU1JQsMFAgCrmpentFrw7CYVlrB3LvQCpU79XgBiaSzlBKmITR+ZjcahKQS2vLu0G8T4gJCymhEqUEgJo6gkltw61AaOzVhuGNUrFoWFKEkpmJl1LgukFSm/WYe4QgxqSris4EOOSarZSUoCkBRNGK8otoaGAdZmFIlJCqkh1lw5UQ5apoCVU0DGGPF4gLwOMFDlMpTXylCwCT4BZr1YxIjiASzgBsrAGptlD/v2rtESxctZk4pa1lSTKCQcpQl86GTLSUigAqWq9H0A3hUh0BVqIe5IoC1mvp1jjhk0pmTp605RnKEkJoDYgPQlm8IdezM0HDS1NqAdRQkMAejONa2hBwqbNUVIzlMoLWUpSKvnWDzD/URrodIBsxoXOVmUClALmjNv1fy3hx7Mt30wOxoASXpUB2q5JFusJMZiAaAGngSFVck+0Q0ddmMcUTJ5BAZIyjRxmPkQ7eajAE46YZ2MUT/AHaVZf8AZKcBt7KLO5rD/wALW8xLM9iXbLmLV9/xbWI7wiWRzMwSL6HcvV1MTElwc1IUk5XyAuXGa1CoC5DdXpAEdmsTmxE5RNFHwBYvmchtIfMbidWJvTdrVGjC3WItwyeEypqlEc5cmjgOCTlGpO2kPGBWhWHSVF2zEA3IUuhL20Ie4LXEBzipCpiHZ0uKC5fobN8oacHL7qYEqcJWS40SpmD7C7+MPfElDMMhs5ItlOx8t9jtDHixmLGguC2oFH8yPcIB8wkovQpBLepWrCj6s2kWZ6PpRT3r35X3NT8P5xVGCxBWU5iQSlLZa0ZqbVp4xaHo3xBUuek6ZCPA5vfWAnQgR5AgBGdPSAycStrmfPcAMHzJqGNzu0aLjOfpBX/1M0f/ADTTsaLBOUiAa8JMHdS35sqEvT1bjU3pozx3lBzO1C4Vtf1i7ZrwTwxP1SRU0FmKk0J8yYOSDamrsHB8z7X5PSAV4Qk6W0JfKCbjdRPuh2wszKWowYX00cbkw1Skm7l0u+6TdwX5iS3x2hfhyxFGI2DjwJFCdjAOmM4YjEM/JMTVK9PBRrmq1IZsdMmIH0dSUqmEKJUCxEtJAcs4c5RR7OIf8BLqHOVg5zWDMSX8BEOPGkzsZNns6HKUVNEMEpUrxBdt4DqXil/RnBYyVCYz1KVKynOCNHT/ADhz4fMKu8nMXnZUIIoMssMRagL03hnxijJUvK5RNSxJNCHuSLPShaFClrl4JIKvZCmPtOb094FqEwDlhJwWlR5SKgFXKwAAPQJB+Ao8NeNxwm4GaUqKgAxLl/XTRlaWq+0KMBIScKsKdTosKKUcrsnSgepLe+G/ieFEnBLIBHeLloAUQSMpUokswBNbOwaprAdcGxiEYaW5CWoSDo9RdievXWFWRacMlSQwmzF1SRT6xbJZ6Zik1awMN0nDDuUFZyggOEs17AHo5hdg8GruEqBmEAE5cxZKqvkBoSQTcm53gGqXglkrUosBShq7VDE1PxvBOCRl+kb90o0ZmJCQL35mh6clOahTQGrkPSu5vX5wyAjvF/tIVbWqcobXeAcUyQlCQ5ckeTtQMa2972hVgsQ02pcC9SKt4GtDtXa8J0KokqcWKEsxcajXKN9SQA9Y9woAUWVY3dt2AbrV4BHNnFOHyftva5zMPWv+6JLgCESkJSz8pr+sBUvu506RFMTLL5dO9AFaVqB++JRgUU/VPsjrWg/qsAfilki9Ckh2swqVfrGtIaMTJ5r++rt11L1/5hznBlqrZqg1c3SAfH+mMIMSq4ItQa816e/TeAIw2ICJuWlQBSnS40cRavolLnEf7B/3dTFKz5pTOlGr0JfrdXj8ouT0QKJXiLtllXt7VoCzIEeQIAGM5+khP/ULzFx307lADu4IA90aMjO/bqQZ2JmISCtXfzQGFQnM5qzAbn5wDHg+SWhVaJAzJHqbBt6+6FaU39UFiGumtKW5nhzwvZ1RQnMtsoyv3Zs6aVNYPlcDIBdbaf3S29+aATSZYbwDWcpceYd4V4WTVtGetievV6wpTwU1AWTlFHlTOWh1cuWBvDR2o4gZLYeQXmLSAtYBGRJskv8A4hHuBG8Ak7ScfUpSsPL5ZYbOEiqlXIJrS4bpCLBcJOXlfQ1BodyRfSD+D4FKSXOYseXNlL3oTqflC2X2iMtf1mHyBrkkF+pZi1KeMA08VJAMuxK0ApLNQ3VbQfEbw4dpUqyy0Mo8qaFgwajUoKaQRxuamb3agW+sAZQrqebca+cH8bnhOKlKIGVHdFjYpSoF8puGBobwB+FUySSsAAOpThOUBiGNmBalXcdISdq6yZAocyypxqAgs+jc0OPa/hXc4g4clZl94VpEsJJMkgqSCVEUBpXUViO8aHNJlXISSQTm9ZbZSRsEgWEAvn4AKw6VbVCRXMLFmtr+UGSsXllykJfvEpAmBiAlIcAIJu4VU19r1Wjnh/EylSUkGpAa+tg9gaQMPMlCVKEx0qyliXY5VK5QbMmgLQBGMxhCyWYn2ki7kEAA+NdYRcNnA4mUVAMTlI0IUFDKPjXrDmZJRZlCzht7V0vWG2d9WpKwGUlSTSyhmcNsAaeRgHHEAhSszlRUMzXfRKDokCgFWjyRMu7B+UsLCzH95hRxlKe8UH5XVQO6iQFBEvrXW16Qn71TJIG1vZDPUirCtWd4BJjZOWalXVIoaFQcavrEolIer6sR4iw2HU/OI7xKU0roHVehGYWZgLvD5hMVmlC4zAFvAEO+g6bwHmJWQxDMWN6sXcHQ6aV8jCBCAw1uAWbWjfCphetLuSwUzO/rMSU6WofIHrBBzOSaVa4sav8Al1vAR3jhabLUQ7aHpr13aLg9DKnVijv3Ru7+uH6WioO0QrKFyCoe5h52vFteg9biedGlj3FdzAWpAgQIAGKR7V8AK8VMUkhYK10cIWglRJACmBB3eLuiIdq+BIxBJluJibsOu+hvAVLiOyc5KRR6OcpCiAxDZUlyW/5hJKwo10owdg1GDH1vnE8m8ImSgCp8wGovuPGEHEuFfUnEJTlyqSJjWOamYC2Z2BgI9isQMPJKyo5gGRzF81cqaEZ63OzxFpWHcFc0nUlTsCf/ACJpciHLtRN/6iUmqUoTm8Comz39UQ14tTsH03+DXetoBdgky3AypoWGa/lmBD+MP0mTLMvIVgpryr00Cicxdq08LRE5MqhLGnkymo2/x2g7FVQgMLcxFMrqBSWGtPgYBOqdknZC+RJf4E8xAvbwEKeJ4kqZZFCzh62YnwoWq9YcuE4UTJOJmKCSVgpSa0ZNVEVYmkNYIOHDhJIPqqpsHvo/wgLp7ccKQvCmfLS+WUgoWP1FTJSsp1Zg99VRS2KImYpbMoJUEhtkUAL2DvW8XBwvELVwROU94PoEwgmv1iVF0l9qCu0UxwVeUqNK1frdy/WAkeJUQBn7tADMC6lKoKpCR5wmQVLw0sL55aQsoAHM6lLBetQCSQw1rHE2Z3ygVKIWmgJsW3g/CLUmTKcAuJik2J9YmtmuCBtAI5U1MuY6V+INDXodA9/Awmx0xKkkOCWOtFMX6MAG93WHFa8+Z8pFTUDRzV6gXp4Qk+iMoHlYuQAL3PskAC0A44uQVplTQSQuWhtGLBKm8SK7t5QWZTHcM1H951y+75m8MLyjLNBKmOXo0tXOCXdgFBVOscqxYIzJJyuHU1VDdQFANk7VNYAvFpzSSDR/VJsrRun/ADC/AKzyxymySX6C9D7gekNuZkl21L3FbW1PwhVwSks0US5YWF9yanwgFUtYzVcAVJYs50UBc3poD1MJ0zSTlUwLgtYO6mqNwHg2eQ3MWAbmGw0IN+p6QjSrMoerWlTsLOBcb6wCDtEgFKDVsx2fewMWl6DE8uIOh7v4ZrxW/HpbyQakImMwDXp/XjFlehI/+4G3d/8Ak3wgLTgQIEADDVwLE50rJDKEyYlneiVqCSPEB20h1ihO1nbrESsROSFZAZkxP1YLqSiYUuTmAFALbwFldteKywpMoFOfXcA2iNyUvg8aVM3dkcrkPmGVgbFzeK+wGPM7LNUjO6lDmzuojKaEKtWFfF+0884NSeWWSvmUkN3iPZQUq1Cq5gKv0gGjtCjLOQsk1QpLDQ5nIB19a5hEJFC7Gt7s5FB161jubnmJBKitSXcNcKAokCtKPCeXiAA1KgatU6dK6wDkZbJGm4qd6pepXUdKwEIzEJFVFWQZtNC/gPy0gYfEFwl6BnSdH0BsS2vWFSEh3UpRSjm+rAKgA9nFSz7wBWFlmRPSmSla0TDkUkKSvvHo6ZaGUlZvlqwvV4TcY4DOkMmbKWh3UnOhSXB18iPVd4k/YbjyMPj5QlS0TFYhZStanUtKeY8igkMwDkNXzi2+KcA+mySmdmTmSRkcgJexIBZRFPi0BBPRZxHvOEY6QS5kia3RMyUot95KoqvAzE5WsC35AkmLY7J9lVYTGYgS1Hu1yZsmchdVJmJSFS1BrpKSojViYqKQC5cgEFq9NwOsA6y5SiOXYauCwuYNwsshKCAbOxJo6QSRVqnbaGyUhjynLR7/ABpR4WYWYopACjRgxs4JBL9AAYBYmWpJJcXqdtiryenhBU2YgAOanz+82o0AYUj1WEqCSSN6uNA/WFScDLqfGr0bVwbl94BJgZ6VzspTyzAEkGzu6D45kszwdixlUpLsAx61qaWNwK7QbMkOkpSwo4ApszHf+hHeKUZssTA7lkrAuCAddi7v4wCPCoAY9G6H+erwt4JI5lJDkiw8S/LTreEeFnDKa70HgHHT+UH8CnsqZUaN5ly3QAGANxk5qVJBPjQWhJhJJc6l7btqDoGhbjHcm+ZVdSw67WhPhRmUWev8/dcwCrikl8OtndOU2sHD01Z7xOPQlbEbNLtu6niJTF5gQ70I6gmoB6O3uiW+hE/+4FP8O3ir+mgLTgQIEAIy52q4yqXjsWky0qAnTjzBwWmqqxDOxjUZjOfarBSjjMSlVQZ0335yaMHDGj9ICNYfj82coJ5QaspvVAqQnQDyh24Fw5M+eELdeYLUXVXkS7GvqvDMOElDrRzFlMk3U4YsoX0hw7G4lacT3igoISlaAohgCoJTlJ6uICxeE9n5aRWUFZg+VIYB7ZVHmsAffHWM9HMnFh8ypUyjKSkOCzAEe0mtyHaHxczIWflsBdwwbKdKQuwmIOYqALswN9rCze+ApPtN2cxHDF93ODhX93MQ+VQ9rKTZWhB8oR8OxoUcr0AJcFmyuWYXLaxoTHJRipXdT0BaVXcP4kHQxX/aH0O92AvA1LLBRMVcqDBlNRg4Y0tWA59DPAhPmLxqglXdkolg3BKQx9x//XSLTxnEilOdIJSn1wPZGqm1bpFfejnheI4dglCbImCb3j8pSoGXlFBlUQs0sa7RJcPxhKk9/hBmTebJ9pP6xy3e7i/SAV43CImT5eLkqcoSUTUprnlqQcoUAfWSSDuziKT9IXA+6XKxCAMuIloWoftkArFNXPwMWhgcWUNMwi0LlzJh7zDuCUZ2HLZzSqSeXTaGbt9MT+jSqQtJl96gLQWK5EwKJWZYulTuCk2cmguFQJxDFmcbBiGOoPvhykKcMBqC1zpbcw8iYlbKUhBJa6AaN1HTeF2F7JS5zZc6K0EtTACppmB98AxyJhrzF+mgH53vBhnBgaNUb+8eMO3GOASMLJWpRWpYYZc3NLejrCQAlNPaDnSIocQR8S+9rwDoZ72J97WpSDeH43u1E5cyFOFpsb3HQPDPLmHe9y9K2cUg2ZOF9afyDs/lALuIgI9VspBLjVJP5UAgnhK6LI3uPI6XufdCSVigU5LAFTG5AY8pc6390H8KkkSyf1nFK+1cH3+EA5mZmcqJArs4dh59doMlKZhalf3df3QkQqtc1P1tLioF7R6maGNAK+QgFy5oA8NnuPHpE59CqG+kkMAruyAA362m8V5PmAJJLfk3W/l5xPPQXMcYi9pf5rowtAWwIECBAAxn/tan/wBQxBa06YH6O58h0jQBjO/bXiJTxHFJSgOJyuZSi2lMoGsA0TkMzV1cfDwt5wVhwsFgo6sBUPQ1BBGnwEEpxK1Kd0DqhAPgeZ9toEzDrUmsyaofq5gkOXuE38NYCwODdvEzJiJGJk5lLOTPhw72DrlVKQNSktq0WLNxmDw7JXPQDoM2ZR8Epct5RU3oykplLnEFKVOn9nMirA7An1gaRZM3iMpKyVzUIIcEJlgEEC2Ziw2MArPFkKT9RJxM3wlqQ4fRU3KlusIOM8SnoSDOVhcEhVPrF97MI0CEhkg+StINl4eXOBUiZiMQCzpOJIAeoBCSnKG6QrkcPRLU8vCSUrYDMrnVbQsS1oCOycJ3zLV36yCSmb9YFJDt9W6Ahj/pZtINmT5rkygmZOBAE1P1alJDcq0uArxStJ1YM0TLu5p9ZTHUJDOba1hu4j2hkSTkMzPM0ly3mLJaoKU+q+6mgK/xXZPiUxebusNJKS4UlRSqYxcBYQTm0uX6mOcB6M5uIAnYmcULnATFS05nClgEhSXAFSYe+K9qMUtQMuZg8NLSGInrQpZ1dYC+RNAGBJiKca9I01yhOOXOUzZcLJTKSP8A7VAqb/SOsBJ8R2PwmElCZPmM2swhKVNUhKE1Pk5hj4321+rUcKFSJIDLnqTlUoXCJCD6qlWc1vQRC52PxM1lGWjMSfrJhVNmXFCqYTZ2YDygtPDFTClU6Ypd1EElgaD1bB6UGkAlxHFFzpiWSUyUggIzZiHrmUtVVTCWJJ2YMKQWvDLuwIo5D6PRQ022h6GDGfKKAeyUtU1emrGl4USeHoDHOBQ8wNjcvSqq/nARwL6vTbTfxhPiJhcAa70FLxKZ2BlLGYszUVQZd311+PSGDjGCTKIyKzJUFAEi2WhA30r1gEiFvUDwOof9/WJFLByJTaz0Pn1t++GHCrJ28NzZt9/fDxNcK6a9aCrvQaNAdia6gHNb0rVmZ7BoJmywkmr301jkTbPQeNK7tehHugTze1XoOh/qsAmxE0kN18WAP8hUxaHoGIzYptBK+Oc/vbyiq5pzCuvTQeHlFo+gK+L6CXTzXAXDAgQIAGM3dulj9JYyrfXK16J0jSMJ18PlkklCCTclIL+NIDLWEnjMyQVn9hBUx8RSD5nEQgZSEgs/MuqT/pQSqlGfaNPDh8sBsiG2yhvc0BPDpYtLQP8Aan5QGXF8UUocomWvLAlg6+sTmL3tB2B4/i0LcqK0k1TNOZxsFHmjTo4fL+zR90fKPfoEv7NH3R8oCpFekHCygj6NJKVKSCvvVqTLQprHKCV3agaghLjvTFNBPdLlTVOwQmQoIA6zFrBvsIuT9Hy/s0fdHygfo+X9mj7o+UBn/jHpHx2KBCsqEEHkCilLW5gkhSh0zEdIZJ06ZNTlmTmTTklhMtFNSlDA+Jc0jTn0CX+oj7o+UA4CX9mj7o+UBl1OFkJegcPZzXU26gQtROlhsvKzfmCXa7szRpX9Hy/s0fdHyjw8Pl/Zo+6n5QGaMVxAggu4HkQdKW8DpBCONWZwaEmrNr5xp/6DL/UR90fKPP0dL+zR91PygMyHiK6AqezF/mfGODiTvZ6Uo/V7Rp79Hy/s0fdHygfo+X9mj7o+UBmPFzuTaqQNeja9ITcQmZpYapQp/vO7PGpvoEv7NH3R8o8/R8v7NH3R8oDJOBmkKGxNd6i3Twh4xUyg2oaVof5sI09+jpf2aPuj5R79Al/Zo+6PlAZTxKntc+4t/PSC8NNJJep6ijb+/pGrzw+X9mj7o+UD9HS/s0fdT8oDK9WU5D9a9adAYtf0GXxVnaU7f74tH9HS/s0fdT8oMlYZKfVSkeAA/KAMgQIEAI9jyPYAQIECAECBAgBHio9jyAiKu1U4YtSMksyRNmSgz94TLw4nE1OX1iU+Ue4D0jSJ6c0lE2Y6xLSAACpZClMMygByoKnNPOFo7CYN83cIKs65hUQ6lKmZs+Y3UDnIY0ZhC1fZnDFJSZEplM4yirEqFtiSfMwDTP8ASBJQlKyiYELlGahTDmAKQUs7gusCvXaE2P8ASEAmX3UiYtS1SwpKmTkC5xk1dQclSVM1KXh/PZvDEkmTLcpyeqPVYDL7gPcNoT8R7G4WciWhUlDSykoYAMEqC8v+kkVGtYBNi+0q1yMLMwwS+KmBA70KZIKJii4QXcZCIR4Ht4MsvvpZzq9cy/UQDiDh0q5jmIKgLA3iTJ4bLCUJCEgSiCgMGQQCkFO1CR5wiPZTDGcmd3ScyEskMGTzmZmAb1sxJeAa5PpFkLK0oRNWpBSlgAMy1zVSkoBJZ8ya7AiFOI7ZJQVhUmaBLkfSFHkPJzUop8zpIbpDgezmGKVJ7iVlUGUMgrzFdf8AcSrxLx3M4FIUnKZUspKBLbKG7tJdKP8ASDpAR/GekqRKllcxE1BCpqClkqOaUmWpQGVRBcTAxfd4lyFOIQTuASFvmkyy5WS6AXKwErP+4AA7gQvSGgOoECPIAQIECAEewI8EAIECBACPYECAECBAgBAgQIAQIECAEeQIEAIECBAeiPIECAECBAgPRHkCBACBAgQAMCBAgBAgQIAQIECA/9k="/>
          <p:cNvSpPr>
            <a:spLocks noChangeAspect="1" noChangeArrowheads="1"/>
          </p:cNvSpPr>
          <p:nvPr/>
        </p:nvSpPr>
        <p:spPr bwMode="auto">
          <a:xfrm>
            <a:off x="0" y="-1185863"/>
            <a:ext cx="1866900" cy="24479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3796" name="AutoShape 4" descr="data:image/jpeg;base64,/9j/4AAQSkZJRgABAQAAAQABAAD/2wCEAAkGBhQSEBUUExQVFRUVGBgYGBgXGBwXHRcXGBgYGRcXGBoXGyYgGhwjHBkaIDAgIycpLCwsHB4xNTAqNSYsLSkBCQoKBQUFDQUFDSkYEhgpKSkpKSkpKSkpKSkpKSkpKSkpKSkpKSkpKSkpKSkpKSkpKSkpKSkpKSkpKSkpKSkpKf/AABEIAQEAxAMBIgACEQEDEQH/xAAcAAAABwEBAAAAAAAAAAAAAAAAAwQFBgcIAgH/xABIEAABAgQEAwQGBgcHAwUBAAABAhEAAyExBBJBUQUiYQYTcYEHMkKRodEUI1OSk7EVUmLB0uHwFjNDVHKC8SSywiU0Y4OiRP/EABQBAQAAAAAAAAAAAAAAAAAAAAD/xAAUEQEAAAAAAAAAAAAAAAAAAAAA/9oADAMBAAIRAxEAPwC8IQL4/h0kgz5IIJBBmIBBFwQTC8xkvtnKH6QxYsfpE5tK94pza1d9IDUn9osN/mJH4qP4oH9osN/mJH4qP4oyLIQKPTqw2/5+MKlYUMDTXe7sK2NoDWA7RYb/ADEj8VH8UD+0OG/zEn8VHzjJ6MM5FRdvFv8AkR59HJoB7qF9W/f4GA1iO0WG/wAxI/FR/FAHaDDf5iT+Kj+KMqow4yMwc+FW+dPN4AwwYuBVqZa+59tbQGq/7QYb7eT+Ij+KPRx7D/byfxEfOMrHD1BvXLqTZwKC9x++D5IAOVgGJtUEVcB7ee0BqL9PYf7eT+Ij5x5+n8P9vJ/ER84zFLwoBqlzbpS7e7/iOEy3bU0Om9L6gGpeA1COOSD/AI8r8RHzjw8fw/28n8RHzjNUkMAXuzir+1QAbCr9BWCJ+H1YXuGNbU6s8Bpz9PYf7eT+Ij5x4OP4f7eT+Ij5xlwyKA9KbNy26wYMMBUiuxHhrqXNKNAagPH8P9vJ/ER84H9oMN9vJ/FR84yycPa2zbbRwrDgJdhUPpWlM3U/vgNVfp3D/byfxEfOOR2gw3+Yk/io/ijLksJBNgOtNr+T/CDkgA6EjYWo9BSA09/aDD/byfxUfxR5/aDDf5iT+Kj+KMxLkulzlZi9tACDW1zSE8qU4DatYA1fRnYU9xMBqYcfw/28n8RH8UHYXiUqaSJcxCyGfIpKmez5TSMsJw4ZOmWwoXBc0D7Vi1fQe3e4tg3LK/OZAW3AgQIARlHtiP8A1DFm7z5vVvrFOelI1dGUu2JfHYoE0OInDRyO8NqadYBlTuTpvu7VI6QfKn6bdaabXFW0ggpAJY2IH9ecKZMlqiqUkilGYgV6UF4A8pFXa+tLk1Hu0j2VKBL/ANO1zuA8cypdGLnY1qP6FIW4OUkvmJYA1I6guqtSIDlUilDp4ggu56Cj1LxzKQWoQWGg6EWtHeLsagNV3BBowJbdzSC5ZFaeqAdQXIqaaP8Ak0B2cK9i9BajsQ4Daav1gnKStnLkH1ag1dg+2pMLFKPOxIJsS7nbN+qKeMJpRGYWOtLGpN9E/nAKBMcOljdy7Zi+gGw1vBA2bU03byteOVzND7mZ2rTRgPe4hd2T4AvGz0oSeUAlRFDlF8r01A1gChNN0iwNq+QrZoW9xmDuSGYMHzaZQLgxYKfRth3TyL5XC1BRHeFQISlQF2DFg16w+o4HKQgS+7QkFwlITQEF36sNX0gKVnSWILa+It6obyr0j1aCRVw29xSgSdb3i053Y6XOWpaUyikDJzBnLUCLsRR1dPGI3x/sAQQvDqypsUqL5VMCUpcVqL6CAiRS4J0d9A217l9BBWIlA66UB1Jepc/DwjrFhUoqQtICkLZVQcurO9STBc2alSXoWLhKv2tyda26QCeTJNWelwRVqc5NmeFKJSlHWgIJ2apJG1vfHoRyhIAJBcJJLj9pTb/uhZIVUOSXu79AH2DHaASLFCKXYP0v0YOKm8epk6UvzUJ1Jo5pcQcZaSVOQSKBywofVI1Bp5R53WUPTMWDg00al6CA4wIdsxPKra1CQHL+ZowJizPQlKadi60yytXbmmxX2FQUh0uNswqQfeaix6xZPodSO+xTFxkleVZlDpAWjAgQIARljtvK/wCvxeZg0+ZVjrMJuOlI1PGYO2Sc2OxNm+kTQW0OdW/gLQEZlfBi76hPha0KcKiwPLRgacru2YVF1EV2jhSG5dCLNcEXeotVng1BDOzsL0YgE3GtbWgFGSjDQP4P7XixJAjyWpy1QxH+07ndX7o7TKAcggitHsKBxuS7tpHSZYBFVPqRodrVLGA6xKWSAw8Ba1FVspzYbQXipQScqS9LP6t6k3UenjB80AjYaap1DBvaLwmlO7aB6GpBoAa+sfCAOk0dTvZ3DVoxVWxNRBYcCovlU9OvMdQK21jhM40yhi/rCpcF6uTXxaC5pYKLZaVBZncOQ9zdgIAifMdeUe0WAarkUp+UXZ2R7NTMOjKlIHI2YkDMqhY6sK9PF4rb0d8N7/HhRH9wnPzUeYCAkKNq7axe2HV9YoCwAHzb+tIA3CYBQYqYKa7vqSelXvs0GT8KCC5GzsH8o6E4neOJqqHX5QCKUhALBgdAwuS5PXWvWPeI4HOgk0ABLsxfowfS3Uwy49JM1JFBmDEB3r4RJpodIWWbQh3qGblr5wFRdteBqmTZkyUFkpyVAPq936oBHMoVr1iDylUJZyNNElQrX9YbRfXaHDJUGIIBoDX2qHUOaDfrvFI8SwmSYqVlMsApZKqMCaeJpfrAc4VJNxTZVGo7l9dgOsK5sy5LpcihBDpdnUdQ1hXS0c4VLJLKDgggCpDgetua2hSpIUrKvKyhmueVqOvUXtAEThmLEUqWVqCqpUQzaUj0yjmJqQzdagAeAppCskZz0ag9o3Hq6AE++BQlySXzGg8SLsyQD8YBKgcwo+lAwJAenR8sWV6HUNNxNvUlu2+aZ+5orhKCVlTAqu48QSzaVuH1iyfQ/wD3uKq4yy6bc0ykBaECBAgPIzJ2sQ+PxRoAmfNc7c5amsabjMvawg4zE6NPnJKhUAiYSA25GsAxGQ9C4sQC3W3V38mgIksCKZgBl+LXF/5Qb3bcrEVoxbUWepNxB6kCpSQNHo1XDEaqNS/TSACRUig5rDagGV/j4iFSsOSXroBdnq6fFrnrCOWTmAIuzZfGiRdn18IWy5jgNqDzJoCQPUbarElngCp+HOQJZvcwoKAlq7ltoTSZbEuBQaVKVFyEpYF7uS2kOUyqACCS7MKOT7KW8TXpCJALkAlnGVTs3K+UEBvhAJZaq5gyQNWoKDxdRfWCcYqhajPR7OBUe8W21hbPOUB3onZ/9KRuesJeHYBWKxMuQlk5yR0SwzKVXUJH7oCzPQ3wQowy5ykqeaoFlOlORL5VF6Gr2h44j6SsPhcSuTMRMIzlKlo5sqhqUgW6O7VaHHs1hxLwcpAJ5CAAo5lAOSmwCXIDlhR2hFP7ILEyfPw83upk5UwhRS5QordnLkINSpqk5dAxCX4AomywuWsLQsApULEREOIdqcYvFFGDkJVh5ammTVBgbhWRcxQQG6A2iS8FwRkyVOQpeRJWoJCc8xiCtrBzsBaseypMudKyLS6SFJy2d6HSh1BFoCPYrjwBQmakpUpTJJASSsVZTctQKKSSD5xIuD4nvEFAqUfkr/gj3Q28M7HyMPKmJAJlqIICzmYhxUmpLqLkwg7McRUnHqlswmIX4gy8pAHSqvhASeZhSTzkhLuQKUFeY6C5pFZekXs/KOeYhaiqWkuSXLgBQTs+VTeQic9ol42Y6cOgAM5Uo6vVKQwYsHet2pFdo4UudNXKxc1SVyhn7ohsyVF+UA82z3gItIlkpSwyl93Frl6lXTwheJTsAWJCiQ1EgXer5ncgaUhDKUlMxaQ5SlRyu9GcVVv5D4Q4yJNLO1tWDEOS9TS3hAdS0Zg5DuAWcAk3JL1GtPyeOmIDB3Vc+522Gw6wCaF069NkkFXvgiXNPqhqADYE0Pi3QbQHUtD0HMCNmegDAHoAHif+htbzcVV+WX+cy8QJNwCXoBQVLHWtKCLB9DynmYmjMmV/3TKQFnwIECA8MZf7VkjiGKIuqdOAIaoEytPONQGMudt0Nj8Ua/30xhf/ABHIYBgPjAIVqJBcJPQCtnGWtxU21EduzkPlBUGa7J0q4vcNcmCsIcyWSp7FtqH1TsBRoWoyl6gqVy0BD6N0FA5/dAcISC5KWzMMoLEAWKCza6bGFPfFJdLLJABIFGTVq0Z9doS5VZVJbMwFqMC3qn9W48CYPEjKEnNy8pBDqCr3ewoz01gOpk3kDE35gNTuC9BWPZKQpBeosCBzUBOUBmCQ503rHE5QytoS+/mcooLe+DZaGL1INB+t4eAZz4GATdyAk1AZ3bxLAVo+/jDZgSr6XKCFZFd6lAJFEZ1BNrGhruIfxKBWbkObMnNqMtKQ243CEq5SzVGXoXBSdSDUnw3gLy4Pw8ycIo94rL9ZUEKU4mEAqJTcJSwAoHV0jnsl2j+kSkrlp5ZilkOXZlqDH3WirFce+kpStZUCC04IIyuzhWUiuZj5m0S70O8TSO9w5IC0qM5CXdpcxgXfUFi37UBOuJ9o8Nh0zROmoQoUyk8xYUITcitxSGrs12kl4yZMRKObu0hWdPql1EZVBqKo7bQfxnA96cmIwmHnIBdAmTg4Nd5dB4GOsBglyiEyUYbDyrkIKizWICUpHmYAYzGTTmDMRqdukQufxZWAUjFKSVAzFJWAzlCxzM9CQWPWJ/xuShLl2GUqPWnyiruOLGKlYiaxMnDJISKc81QYAO1EpIJ6qEBNcJ6Q8POU0oHVRDMohvZS7H1hV2tpHHbXD99IlnmTNUopQpNFJQ3OSQxy0DjqLGKn4ekBSH5SSCgqWyMzbEWdvdSJDjuJzEyTmXLMxQKFFCiuYpIplGZasiQfao99oCLcNYilG0AcXqz1JPW0O8lw5Ps6X3bxNjBGH4cUgAGoAqA7EsS2970g1aGB5ut8zWBAH61K0pAHKV9WSpjQMdAS9eppCDMA/MCGT+8Zju/7xB8wgB66AgvQ2Pn+UEzFksSQADQXu7W+DdYAzvDl1e2gdvyeLI9DgPeYmzZZVvFcVnmDkijhwC96CpFKUizPQ4j6zEndMr4FcBaECPIEADGY+2krNjcSAP8AHmP+1zn3BizxpwxmvtQsjGYqn+NModWWrXQ13gIthJvdzSkJLKNBc2Nmo1X8IfCAnnDEAl2DOC4etQHTaGHGJz8wzUoRQMbkktQM1IeOFTAuWkHeovm0L6awCvAz30BUSKEkOhIqd8tLQJyQk15QTXMzKepcABqlg0FzJiEkLQlSXJzOeYMfXG6dNoU4hIUlKyh3ykklyHAD6dA2jQCWdJIFeZy+xCWFVP7LNaDZJT6zOWJBFHcvVqgAP744JZkqByhVczkp9XmN+W1IWpwLEKSXBFCbEA3JuAwfpABeEZQIZy4057lxsHDP1hHiZJUKAuH8muB0193hCwzyAEsWOwZxq9XHvgjFKGYPUAlhTmIcsAasfVgI9MkZSClRcihGvin3w5cF7Yrw+IlThJQFSqKYAZ5ZoRRtPjWEvEQWCvMlmoW33a8JOG8LViJhSKAOpSmJyITVay9CAkH3iA0rwDtFhsVLRNcDOkKAWMoNcpIehIIILEsRCji/EsFJQVTZktA/1M52AFSegiu/RTxTDYzDTcBMkjJKKpkoqoShamcquleY3GhG0TDhvouwcqYFhCzlNAog/Fsx8zAR1c/GcYWRLScLhNVKTzKQ9HJ1I9kW1OkKu0vD5UnhOITKTlkhAlyt1KUsBS63JVV9YnWNxsnCYdS5pRKlSxXQAbdSdopftV6RzxBYkykGXh0usKUOaZkDAkAslNaJFd4CPHDnuOapyZy4skLLhj+yonyjrC4cZRkymoqlq20Gj6+MOsvAkyVj/wCCaD45FkN0ZmiA8Nx65RdBYapFXDWrAWFJQoJAcOQwetzYF9IJxAFbFtPInlDO/UCE3DOKInSlJSWUUkBB1/0uPytC6bMBF+ZILAixY1Nn8RvAN60lmLjSthRy769desEJXZh/Vb9WP8oXdwGSSSAQHqGqymr4GEmLmjMogHQCnqiju1LXrAFe2CGA6/AVvoGi0PRB62ILMWl+frVpSKtkIL8oBDu96VL1vZ/KLT9Ectl4gh7S6u71WX+MBZMCBAgBGau1pbG4mle/m0u/OauNto0qYy320I+m4kJP/wDRNcVoc6g9NQ7wDUQSp1D1mZ2s7OoeDwbhitM7KjRJW1K5Q5HVmekJpnK7upRG7Bv2n1PT/l07PYcpJnFnHIl9x66y+z5R1ppALiTOlOCWQc45nIJBYKpYlmFoN4LNyqALJqqhLuQkmpGpIdoJ+jCRMSp/qVu2aoSvVKve4B6wtxGGz5cjuGOUAagEKqRzOb2gDuIYILmqzUSlIUreoPrNeoHkekGpSlLZC6WIU72orMoGx1YQbgQp1iZmqkEZmNDQFR3Z/wCiYIxuEEpIUkK9cD1jzGhJOzhh4i0AZiZKVspGrAg8tClnpZjr8LGGfHYPLd6kpUQaggBtaJAA11h84YA2au+xzAnOSWdr08oUcO4MJy++nspDkIQxyzWuqYP1LhtfAQEZ4d2Vn4050gIlW71bgKANAlILq8qbkNDrxfh0rCYJcuVm+tXLlLWTzrHMtb/qgBFEWqXe8SHiHEylJZ3YJAAADD2AAKM+m0RftLNz4LNmB7uenNVyCqXOCRU7g+N4CPdleOTMHifpEgBQTylKw4WhXskJcj1XpqIvIeljBpwCMSSpJWSnuWzTAtN0s7NT1iwaKQ4LJyIdy5UwN8osAQDuTvpHfE8KMRiUy5aRLNSXKcqUvy1Ley3rVJMA49p+1eI4rOcjLJQXTJzEtoVLNAV/AWEIuEYfNiVoAplSB4EuX/Lzh0nSUYdDpYgOxPkATXmPSwhu7NnPilzA4ST7Qqw3Fnp5QEkxeLEnDz1G6ZSkh3PrIKU/9wpEE4Tw8rLZXZ6+QOvhEj7a40d2iUG5zmqX+rQ2VzuV5vHKYK7P8OLJAHMagEF33V4jSA6ldlllOaXQ+yQeZxs2jwr4fjzMIlTAEzQWILjN1TaHeRPz44y35ZaSXu5I9o3FSKdIO4twmVNDqooOykBlUs7XABdvGAYsUwUEhPqBjSgKioUBpaj9YSzl5i49cpDJSxYPdXVjcXEJ8XMmSDlUc6STlUHJBDesLu0A4NSmUkpKVNlUAwYNSooX32gFciYArIqpJa2ViKVAo1vfFpeigMZ46S67+sD5PFTy5C1kOA1iADSxNdWYCLX9EwYz6G0v38zmAsSBAgQAjL/aZJVxLEkZQ06cASxrnVRquXU3R41AYy32smLVxHFJQQPrpozEEAMs5ra6QDaiSZ6ghKQlZOZZ9YBIopagSa0FNaCJCtQSAlIZMsMHqU1Z1UapBPi8JuGoEuUyAoFWVaypnUaFLVtt1erwdLnAVNBcqocrmmYCpND7oBWJfepUhZZJ6PzD1VKsM4pTYmE/BipM0ylgjKAm5pVIC0G1mI8rQpdstACCCBoKBjX2lFqaPC6fw4TUgpJRNFUTPWyvcLpUGtHYPAEFS1LIKiwDg2Ka3X+09ffDqJQCQHCiUjlPK59q79KtqYaOEY4hSpU1JQsMFAgCrmpentFrw7CYVlrB3LvQCpU79XgBiaSzlBKmITR+ZjcahKQS2vLu0G8T4gJCymhEqUEgJo6gkltw61AaOzVhuGNUrFoWFKEkpmJl1LgukFSm/WYe4QgxqSris4EOOSarZSUoCkBRNGK8otoaGAdZmFIlJCqkh1lw5UQ5apoCVU0DGGPF4gLwOMFDlMpTXylCwCT4BZr1YxIjiASzgBsrAGptlD/v2rtESxctZk4pa1lSTKCQcpQl86GTLSUigAqWq9H0A3hUh0BVqIe5IoC1mvp1jjhk0pmTp605RnKEkJoDYgPQlm8IdezM0HDS1NqAdRQkMAejONa2hBwqbNUVIzlMoLWUpSKvnWDzD/URrodIBsxoXOVmUClALmjNv1fy3hx7Mt30wOxoASXpUB2q5JFusJMZiAaAGngSFVck+0Q0ddmMcUTJ5BAZIyjRxmPkQ7eajAE46YZ2MUT/AHaVZf8AZKcBt7KLO5rD/wALW8xLM9iXbLmLV9/xbWI7wiWRzMwSL6HcvV1MTElwc1IUk5XyAuXGa1CoC5DdXpAEdmsTmxE5RNFHwBYvmchtIfMbidWJvTdrVGjC3WItwyeEypqlEc5cmjgOCTlGpO2kPGBWhWHSVF2zEA3IUuhL20Ie4LXEBzipCpiHZ0uKC5fobN8oacHL7qYEqcJWS40SpmD7C7+MPfElDMMhs5ItlOx8t9jtDHixmLGguC2oFH8yPcIB8wkovQpBLepWrCj6s2kWZ6PpRT3r35X3NT8P5xVGCxBWU5iQSlLZa0ZqbVp4xaHo3xBUuek6ZCPA5vfWAnQgR5AgBGdPSAycStrmfPcAMHzJqGNzu0aLjOfpBX/1M0f/ADTTsaLBOUiAa8JMHdS35sqEvT1bjU3pozx3lBzO1C4Vtf1i7ZrwTwxP1SRU0FmKk0J8yYOSDamrsHB8z7X5PSAV4Qk6W0JfKCbjdRPuh2wszKWowYX00cbkw1Skm7l0u+6TdwX5iS3x2hfhyxFGI2DjwJFCdjAOmM4YjEM/JMTVK9PBRrmq1IZsdMmIH0dSUqmEKJUCxEtJAcs4c5RR7OIf8BLqHOVg5zWDMSX8BEOPGkzsZNns6HKUVNEMEpUrxBdt4DqXil/RnBYyVCYz1KVKynOCNHT/ADhz4fMKu8nMXnZUIIoMssMRagL03hnxijJUvK5RNSxJNCHuSLPShaFClrl4JIKvZCmPtOb094FqEwDlhJwWlR5SKgFXKwAAPQJB+Ao8NeNxwm4GaUqKgAxLl/XTRlaWq+0KMBIScKsKdTosKKUcrsnSgepLe+G/ieFEnBLIBHeLloAUQSMpUokswBNbOwaprAdcGxiEYaW5CWoSDo9RdievXWFWRacMlSQwmzF1SRT6xbJZ6Zik1awMN0nDDuUFZyggOEs17AHo5hdg8GruEqBmEAE5cxZKqvkBoSQTcm53gGqXglkrUosBShq7VDE1PxvBOCRl+kb90o0ZmJCQL35mh6clOahTQGrkPSu5vX5wyAjvF/tIVbWqcobXeAcUyQlCQ5ckeTtQMa2972hVgsQ02pcC9SKt4GtDtXa8J0KokqcWKEsxcajXKN9SQA9Y9woAUWVY3dt2AbrV4BHNnFOHyftva5zMPWv+6JLgCESkJSz8pr+sBUvu506RFMTLL5dO9AFaVqB++JRgUU/VPsjrWg/qsAfilki9Ckh2swqVfrGtIaMTJ5r++rt11L1/5hznBlqrZqg1c3SAfH+mMIMSq4ItQa816e/TeAIw2ICJuWlQBSnS40cRavolLnEf7B/3dTFKz5pTOlGr0JfrdXj8ouT0QKJXiLtllXt7VoCzIEeQIAGM5+khP/ULzFx307lADu4IA90aMjO/bqQZ2JmISCtXfzQGFQnM5qzAbn5wDHg+SWhVaJAzJHqbBt6+6FaU39UFiGumtKW5nhzwvZ1RQnMtsoyv3Zs6aVNYPlcDIBdbaf3S29+aATSZYbwDWcpceYd4V4WTVtGetievV6wpTwU1AWTlFHlTOWh1cuWBvDR2o4gZLYeQXmLSAtYBGRJskv8A4hHuBG8Ak7ScfUpSsPL5ZYbOEiqlXIJrS4bpCLBcJOXlfQ1BodyRfSD+D4FKSXOYseXNlL3oTqflC2X2iMtf1mHyBrkkF+pZi1KeMA08VJAMuxK0ApLNQ3VbQfEbw4dpUqyy0Mo8qaFgwajUoKaQRxuamb3agW+sAZQrqebca+cH8bnhOKlKIGVHdFjYpSoF8puGBobwB+FUySSsAAOpThOUBiGNmBalXcdISdq6yZAocyypxqAgs+jc0OPa/hXc4g4clZl94VpEsJJMkgqSCVEUBpXUViO8aHNJlXISSQTm9ZbZSRsEgWEAvn4AKw6VbVCRXMLFmtr+UGSsXllykJfvEpAmBiAlIcAIJu4VU19r1Wjnh/EylSUkGpAa+tg9gaQMPMlCVKEx0qyliXY5VK5QbMmgLQBGMxhCyWYn2ki7kEAA+NdYRcNnA4mUVAMTlI0IUFDKPjXrDmZJRZlCzht7V0vWG2d9WpKwGUlSTSyhmcNsAaeRgHHEAhSszlRUMzXfRKDokCgFWjyRMu7B+UsLCzH95hRxlKe8UH5XVQO6iQFBEvrXW16Qn71TJIG1vZDPUirCtWd4BJjZOWalXVIoaFQcavrEolIer6sR4iw2HU/OI7xKU0roHVehGYWZgLvD5hMVmlC4zAFvAEO+g6bwHmJWQxDMWN6sXcHQ6aV8jCBCAw1uAWbWjfCphetLuSwUzO/rMSU6WofIHrBBzOSaVa4sav8Al1vAR3jhabLUQ7aHpr13aLg9DKnVijv3Ru7+uH6WioO0QrKFyCoe5h52vFteg9biedGlj3FdzAWpAgQIAGKR7V8AK8VMUkhYK10cIWglRJACmBB3eLuiIdq+BIxBJluJibsOu+hvAVLiOyc5KRR6OcpCiAxDZUlyW/5hJKwo10owdg1GDH1vnE8m8ImSgCp8wGovuPGEHEuFfUnEJTlyqSJjWOamYC2Z2BgI9isQMPJKyo5gGRzF81cqaEZ63OzxFpWHcFc0nUlTsCf/ACJpciHLtRN/6iUmqUoTm8Comz39UQ14tTsH03+DXetoBdgky3AypoWGa/lmBD+MP0mTLMvIVgpryr00Cicxdq08LRE5MqhLGnkymo2/x2g7FVQgMLcxFMrqBSWGtPgYBOqdknZC+RJf4E8xAvbwEKeJ4kqZZFCzh62YnwoWq9YcuE4UTJOJmKCSVgpSa0ZNVEVYmkNYIOHDhJIPqqpsHvo/wgLp7ccKQvCmfLS+WUgoWP1FTJSsp1Zg99VRS2KImYpbMoJUEhtkUAL2DvW8XBwvELVwROU94PoEwgmv1iVF0l9qCu0UxwVeUqNK1frdy/WAkeJUQBn7tADMC6lKoKpCR5wmQVLw0sL55aQsoAHM6lLBetQCSQw1rHE2Z3ygVKIWmgJsW3g/CLUmTKcAuJik2J9YmtmuCBtAI5U1MuY6V+INDXodA9/Awmx0xKkkOCWOtFMX6MAG93WHFa8+Z8pFTUDRzV6gXp4Qk+iMoHlYuQAL3PskAC0A44uQVplTQSQuWhtGLBKm8SK7t5QWZTHcM1H951y+75m8MLyjLNBKmOXo0tXOCXdgFBVOscqxYIzJJyuHU1VDdQFANk7VNYAvFpzSSDR/VJsrRun/ADC/AKzyxymySX6C9D7gekNuZkl21L3FbW1PwhVwSks0US5YWF9yanwgFUtYzVcAVJYs50UBc3poD1MJ0zSTlUwLgtYO6mqNwHg2eQ3MWAbmGw0IN+p6QjSrMoerWlTsLOBcb6wCDtEgFKDVsx2fewMWl6DE8uIOh7v4ZrxW/HpbyQakImMwDXp/XjFlehI/+4G3d/8Ak3wgLTgQIEADDVwLE50rJDKEyYlneiVqCSPEB20h1ihO1nbrESsROSFZAZkxP1YLqSiYUuTmAFALbwFldteKywpMoFOfXcA2iNyUvg8aVM3dkcrkPmGVgbFzeK+wGPM7LNUjO6lDmzuojKaEKtWFfF+0884NSeWWSvmUkN3iPZQUq1Cq5gKv0gGjtCjLOQsk1QpLDQ5nIB19a5hEJFC7Gt7s5FB161jubnmJBKitSXcNcKAokCtKPCeXiAA1KgatU6dK6wDkZbJGm4qd6pepXUdKwEIzEJFVFWQZtNC/gPy0gYfEFwl6BnSdH0BsS2vWFSEh3UpRSjm+rAKgA9nFSz7wBWFlmRPSmSla0TDkUkKSvvHo6ZaGUlZvlqwvV4TcY4DOkMmbKWh3UnOhSXB18iPVd4k/YbjyMPj5QlS0TFYhZStanUtKeY8igkMwDkNXzi2+KcA+mySmdmTmSRkcgJexIBZRFPi0BBPRZxHvOEY6QS5kia3RMyUot95KoqvAzE5WsC35AkmLY7J9lVYTGYgS1Hu1yZsmchdVJmJSFS1BrpKSojViYqKQC5cgEFq9NwOsA6y5SiOXYauCwuYNwsshKCAbOxJo6QSRVqnbaGyUhjynLR7/ABpR4WYWYopACjRgxs4JBL9AAYBYmWpJJcXqdtiryenhBU2YgAOanz+82o0AYUj1WEqCSSN6uNA/WFScDLqfGr0bVwbl94BJgZ6VzspTyzAEkGzu6D45kszwdixlUpLsAx61qaWNwK7QbMkOkpSwo4ApszHf+hHeKUZssTA7lkrAuCAddi7v4wCPCoAY9G6H+erwt4JI5lJDkiw8S/LTreEeFnDKa70HgHHT+UH8CnsqZUaN5ly3QAGANxk5qVJBPjQWhJhJJc6l7btqDoGhbjHcm+ZVdSw67WhPhRmUWev8/dcwCrikl8OtndOU2sHD01Z7xOPQlbEbNLtu6niJTF5gQ70I6gmoB6O3uiW+hE/+4FP8O3ir+mgLTgQIEAIy52q4yqXjsWky0qAnTjzBwWmqqxDOxjUZjOfarBSjjMSlVQZ0335yaMHDGj9ICNYfj82coJ5QaspvVAqQnQDyh24Fw5M+eELdeYLUXVXkS7GvqvDMOElDrRzFlMk3U4YsoX0hw7G4lacT3igoISlaAohgCoJTlJ6uICxeE9n5aRWUFZg+VIYB7ZVHmsAffHWM9HMnFh8ypUyjKSkOCzAEe0mtyHaHxczIWflsBdwwbKdKQuwmIOYqALswN9rCze+ApPtN2cxHDF93ODhX93MQ+VQ9rKTZWhB8oR8OxoUcr0AJcFmyuWYXLaxoTHJRipXdT0BaVXcP4kHQxX/aH0O92AvA1LLBRMVcqDBlNRg4Y0tWA59DPAhPmLxqglXdkolg3BKQx9x//XSLTxnEilOdIJSn1wPZGqm1bpFfejnheI4dglCbImCb3j8pSoGXlFBlUQs0sa7RJcPxhKk9/hBmTebJ9pP6xy3e7i/SAV43CImT5eLkqcoSUTUprnlqQcoUAfWSSDuziKT9IXA+6XKxCAMuIloWoftkArFNXPwMWhgcWUNMwi0LlzJh7zDuCUZ2HLZzSqSeXTaGbt9MT+jSqQtJl96gLQWK5EwKJWZYulTuCk2cmguFQJxDFmcbBiGOoPvhykKcMBqC1zpbcw8iYlbKUhBJa6AaN1HTeF2F7JS5zZc6K0EtTACppmB98AxyJhrzF+mgH53vBhnBgaNUb+8eMO3GOASMLJWpRWpYYZc3NLejrCQAlNPaDnSIocQR8S+9rwDoZ72J97WpSDeH43u1E5cyFOFpsb3HQPDPLmHe9y9K2cUg2ZOF9afyDs/lALuIgI9VspBLjVJP5UAgnhK6LI3uPI6XufdCSVigU5LAFTG5AY8pc6390H8KkkSyf1nFK+1cH3+EA5mZmcqJArs4dh59doMlKZhalf3df3QkQqtc1P1tLioF7R6maGNAK+QgFy5oA8NnuPHpE59CqG+kkMAruyAA362m8V5PmAJJLfk3W/l5xPPQXMcYi9pf5rowtAWwIECBAAxn/tan/wBQxBa06YH6O58h0jQBjO/bXiJTxHFJSgOJyuZSi2lMoGsA0TkMzV1cfDwt5wVhwsFgo6sBUPQ1BBGnwEEpxK1Kd0DqhAPgeZ9toEzDrUmsyaofq5gkOXuE38NYCwODdvEzJiJGJk5lLOTPhw72DrlVKQNSktq0WLNxmDw7JXPQDoM2ZR8Epct5RU3oykplLnEFKVOn9nMirA7An1gaRZM3iMpKyVzUIIcEJlgEEC2Ziw2MArPFkKT9RJxM3wlqQ4fRU3KlusIOM8SnoSDOVhcEhVPrF97MI0CEhkg+StINl4eXOBUiZiMQCzpOJIAeoBCSnKG6QrkcPRLU8vCSUrYDMrnVbQsS1oCOycJ3zLV36yCSmb9YFJDt9W6Ahj/pZtINmT5rkygmZOBAE1P1alJDcq0uArxStJ1YM0TLu5p9ZTHUJDOba1hu4j2hkSTkMzPM0ly3mLJaoKU+q+6mgK/xXZPiUxebusNJKS4UlRSqYxcBYQTm0uX6mOcB6M5uIAnYmcULnATFS05nClgEhSXAFSYe+K9qMUtQMuZg8NLSGInrQpZ1dYC+RNAGBJiKca9I01yhOOXOUzZcLJTKSP8A7VAqb/SOsBJ8R2PwmElCZPmM2swhKVNUhKE1Pk5hj4321+rUcKFSJIDLnqTlUoXCJCD6qlWc1vQRC52PxM1lGWjMSfrJhVNmXFCqYTZ2YDygtPDFTClU6Ypd1EElgaD1bB6UGkAlxHFFzpiWSUyUggIzZiHrmUtVVTCWJJ2YMKQWvDLuwIo5D6PRQ022h6GDGfKKAeyUtU1emrGl4USeHoDHOBQ8wNjcvSqq/nARwL6vTbTfxhPiJhcAa70FLxKZ2BlLGYszUVQZd311+PSGDjGCTKIyKzJUFAEi2WhA30r1gEiFvUDwOof9/WJFLByJTaz0Pn1t++GHCrJ28NzZt9/fDxNcK6a9aCrvQaNAdia6gHNb0rVmZ7BoJmywkmr301jkTbPQeNK7tehHugTze1XoOh/qsAmxE0kN18WAP8hUxaHoGIzYptBK+Oc/vbyiq5pzCuvTQeHlFo+gK+L6CXTzXAXDAgQIAGM3dulj9JYyrfXK16J0jSMJ18PlkklCCTclIL+NIDLWEnjMyQVn9hBUx8RSD5nEQgZSEgs/MuqT/pQSqlGfaNPDh8sBsiG2yhvc0BPDpYtLQP8Aan5QGXF8UUocomWvLAlg6+sTmL3tB2B4/i0LcqK0k1TNOZxsFHmjTo4fL+zR90fKPfoEv7NH3R8oCpFekHCygj6NJKVKSCvvVqTLQprHKCV3agaghLjvTFNBPdLlTVOwQmQoIA6zFrBvsIuT9Hy/s0fdHygfo+X9mj7o+UBn/jHpHx2KBCsqEEHkCilLW5gkhSh0zEdIZJ06ZNTlmTmTTklhMtFNSlDA+Jc0jTn0CX+oj7o+UA4CX9mj7o+UBl1OFkJegcPZzXU26gQtROlhsvKzfmCXa7szRpX9Hy/s0fdHyjw8Pl/Zo+6n5QGaMVxAggu4HkQdKW8DpBCONWZwaEmrNr5xp/6DL/UR90fKPP0dL+zR91PygMyHiK6AqezF/mfGODiTvZ6Uo/V7Rp79Hy/s0fdHygfo+X9mj7o+UBmPFzuTaqQNeja9ITcQmZpYapQp/vO7PGpvoEv7NH3R8o8/R8v7NH3R8oDJOBmkKGxNd6i3Twh4xUyg2oaVof5sI09+jpf2aPuj5R79Al/Zo+6PlAZTxKntc+4t/PSC8NNJJep6ijb+/pGrzw+X9mj7o+UD9HS/s0fdT8oDK9WU5D9a9adAYtf0GXxVnaU7f74tH9HS/s0fdT8oMlYZKfVSkeAA/KAMgQIEAI9jyPYAQIECAECBAgBHio9jyAiKu1U4YtSMksyRNmSgz94TLw4nE1OX1iU+Ue4D0jSJ6c0lE2Y6xLSAACpZClMMygByoKnNPOFo7CYN83cIKs65hUQ6lKmZs+Y3UDnIY0ZhC1fZnDFJSZEplM4yirEqFtiSfMwDTP8ASBJQlKyiYELlGahTDmAKQUs7gusCvXaE2P8ASEAmX3UiYtS1SwpKmTkC5xk1dQclSVM1KXh/PZvDEkmTLcpyeqPVYDL7gPcNoT8R7G4WciWhUlDSykoYAMEqC8v+kkVGtYBNi+0q1yMLMwwS+KmBA70KZIKJii4QXcZCIR4Ht4MsvvpZzq9cy/UQDiDh0q5jmIKgLA3iTJ4bLCUJCEgSiCgMGQQCkFO1CR5wiPZTDGcmd3ScyEskMGTzmZmAb1sxJeAa5PpFkLK0oRNWpBSlgAMy1zVSkoBJZ8ya7AiFOI7ZJQVhUmaBLkfSFHkPJzUop8zpIbpDgezmGKVJ7iVlUGUMgrzFdf8AcSrxLx3M4FIUnKZUspKBLbKG7tJdKP8ASDpAR/GekqRKllcxE1BCpqClkqOaUmWpQGVRBcTAxfd4lyFOIQTuASFvmkyy5WS6AXKwErP+4AA7gQvSGgOoECPIAQIECAEewI8EAIECBACPYECAECBAgBAgQIAQIECAEeQIEAIECBAeiPIECAECBAgPRHkCBACBAgQAMCBAgBAgQIAQIECA/9k="/>
          <p:cNvSpPr>
            <a:spLocks noChangeAspect="1" noChangeArrowheads="1"/>
          </p:cNvSpPr>
          <p:nvPr/>
        </p:nvSpPr>
        <p:spPr bwMode="auto">
          <a:xfrm>
            <a:off x="0" y="-1185863"/>
            <a:ext cx="1866900" cy="24479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500174"/>
            <a:ext cx="2524707" cy="330877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1746" name="Picture 2" descr="http://biostrov.ru/wp-content/uploads/2011/08/prist_mouse.gif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86050" y="4500570"/>
            <a:ext cx="2071702" cy="18976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1214414" y="571480"/>
            <a:ext cx="7510462" cy="792162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3600" b="1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Какие вещества входят в состав растений?</a:t>
            </a:r>
            <a:r>
              <a:rPr lang="ru-RU" sz="3200" b="1" i="1" dirty="0" smtClean="0">
                <a:solidFill>
                  <a:srgbClr val="008000"/>
                </a:solidFill>
                <a:latin typeface="Century Schoolbook" pitchFamily="18" charset="0"/>
              </a:rPr>
              <a:t/>
            </a:r>
            <a:br>
              <a:rPr lang="ru-RU" sz="3200" b="1" i="1" dirty="0" smtClean="0">
                <a:solidFill>
                  <a:srgbClr val="008000"/>
                </a:solidFill>
                <a:latin typeface="Century Schoolbook" pitchFamily="18" charset="0"/>
              </a:rPr>
            </a:br>
            <a:endParaRPr lang="ru-RU" sz="3200" b="1" i="1" dirty="0" smtClean="0">
              <a:solidFill>
                <a:srgbClr val="008000"/>
              </a:solidFill>
              <a:latin typeface="Century Schoolbook" pitchFamily="18" charset="0"/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>
          <a:xfrm>
            <a:off x="428596" y="1142984"/>
            <a:ext cx="8362950" cy="516733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b="1" i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Откуда они поступают в растения?</a:t>
            </a:r>
            <a:r>
              <a:rPr lang="ru-RU" b="1" i="1" dirty="0" smtClean="0">
                <a:solidFill>
                  <a:srgbClr val="008000"/>
                </a:solidFill>
                <a:latin typeface="Century Schoolbook" pitchFamily="18" charset="0"/>
              </a:rPr>
              <a:t/>
            </a:r>
            <a:br>
              <a:rPr lang="ru-RU" b="1" i="1" dirty="0" smtClean="0">
                <a:solidFill>
                  <a:srgbClr val="008000"/>
                </a:solidFill>
                <a:latin typeface="Century Schoolbook" pitchFamily="18" charset="0"/>
              </a:rPr>
            </a:br>
            <a:endParaRPr lang="ru-RU" b="1" i="1" dirty="0" smtClean="0">
              <a:solidFill>
                <a:srgbClr val="008000"/>
              </a:solidFill>
              <a:latin typeface="Century Schoolbook" pitchFamily="18" charset="0"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вещества</a:t>
            </a:r>
            <a:endParaRPr lang="ru-RU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sz="2400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             вода          минеральные         органические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z="2400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          из почвы, внесены человеком</a:t>
            </a:r>
            <a:r>
              <a:rPr lang="ru-RU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        </a:t>
            </a:r>
            <a:r>
              <a:rPr lang="ru-RU" sz="4000" dirty="0" smtClean="0">
                <a:solidFill>
                  <a:srgbClr val="FF0000"/>
                </a:solidFill>
              </a:rPr>
              <a:t>?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sz="4000" dirty="0" smtClean="0">
              <a:solidFill>
                <a:srgbClr val="FF0000"/>
              </a:solidFill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>
            <a:off x="5795963" y="2636838"/>
            <a:ext cx="1081087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7" name="Line 5"/>
          <p:cNvSpPr>
            <a:spLocks noChangeShapeType="1"/>
          </p:cNvSpPr>
          <p:nvPr/>
        </p:nvSpPr>
        <p:spPr bwMode="auto">
          <a:xfrm>
            <a:off x="4500563" y="2781300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8" name="Line 6"/>
          <p:cNvSpPr>
            <a:spLocks noChangeShapeType="1"/>
          </p:cNvSpPr>
          <p:nvPr/>
        </p:nvSpPr>
        <p:spPr bwMode="auto">
          <a:xfrm flipH="1">
            <a:off x="2195513" y="2565400"/>
            <a:ext cx="1152525" cy="7191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9" name="Line 7"/>
          <p:cNvSpPr>
            <a:spLocks noChangeShapeType="1"/>
          </p:cNvSpPr>
          <p:nvPr/>
        </p:nvSpPr>
        <p:spPr bwMode="auto">
          <a:xfrm>
            <a:off x="2195513" y="3716338"/>
            <a:ext cx="647700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0" name="Line 8"/>
          <p:cNvSpPr>
            <a:spLocks noChangeShapeType="1"/>
          </p:cNvSpPr>
          <p:nvPr/>
        </p:nvSpPr>
        <p:spPr bwMode="auto">
          <a:xfrm flipH="1">
            <a:off x="3924300" y="3789363"/>
            <a:ext cx="503238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643042" y="3286124"/>
            <a:ext cx="6286544" cy="3571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357290" y="4500570"/>
            <a:ext cx="4357718" cy="285752"/>
          </a:xfrm>
          <a:prstGeom prst="roundRect">
            <a:avLst/>
          </a:prstGeom>
          <a:solidFill>
            <a:srgbClr val="00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572264" y="4286256"/>
            <a:ext cx="428628" cy="500066"/>
          </a:xfrm>
          <a:prstGeom prst="roundRect">
            <a:avLst/>
          </a:prstGeom>
          <a:solidFill>
            <a:srgbClr val="00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71604" y="5214950"/>
            <a:ext cx="1000132" cy="860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" name="Овал 29"/>
          <p:cNvSpPr/>
          <p:nvPr/>
        </p:nvSpPr>
        <p:spPr>
          <a:xfrm>
            <a:off x="500034" y="2714620"/>
            <a:ext cx="357190" cy="285752"/>
          </a:xfrm>
          <a:prstGeom prst="ellipse">
            <a:avLst/>
          </a:prstGeom>
          <a:solidFill>
            <a:srgbClr val="006600">
              <a:alpha val="8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8" name="Picture 4" descr="Солнце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2071678"/>
            <a:ext cx="628640" cy="628640"/>
          </a:xfrm>
          <a:prstGeom prst="rect">
            <a:avLst/>
          </a:prstGeom>
          <a:noFill/>
        </p:spPr>
      </p:pic>
      <p:sp>
        <p:nvSpPr>
          <p:cNvPr id="24" name="Овал 23"/>
          <p:cNvSpPr/>
          <p:nvPr/>
        </p:nvSpPr>
        <p:spPr>
          <a:xfrm>
            <a:off x="500034" y="1357298"/>
            <a:ext cx="357190" cy="357190"/>
          </a:xfrm>
          <a:prstGeom prst="ellipse">
            <a:avLst/>
          </a:prstGeom>
          <a:solidFill>
            <a:schemeClr val="accent6">
              <a:lumMod val="75000"/>
              <a:alpha val="8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500034" y="928670"/>
            <a:ext cx="357190" cy="357190"/>
          </a:xfrm>
          <a:prstGeom prst="ellipse">
            <a:avLst/>
          </a:prstGeom>
          <a:solidFill>
            <a:schemeClr val="accent1">
              <a:alpha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071802" y="857232"/>
            <a:ext cx="5286412" cy="57864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Picture 5" descr="Изображение 00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3240" y="928670"/>
            <a:ext cx="5143536" cy="56436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Овал 5"/>
          <p:cNvSpPr/>
          <p:nvPr/>
        </p:nvSpPr>
        <p:spPr>
          <a:xfrm>
            <a:off x="4214810" y="6143644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786710" y="6143644"/>
            <a:ext cx="476253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Овал 7"/>
          <p:cNvSpPr/>
          <p:nvPr/>
        </p:nvSpPr>
        <p:spPr>
          <a:xfrm>
            <a:off x="4572000" y="6286520"/>
            <a:ext cx="214314" cy="152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Овал 8"/>
          <p:cNvSpPr/>
          <p:nvPr/>
        </p:nvSpPr>
        <p:spPr>
          <a:xfrm>
            <a:off x="5929322" y="6286520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>
            <a:off x="4724400" y="6438920"/>
            <a:ext cx="214314" cy="152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Овал 10"/>
          <p:cNvSpPr/>
          <p:nvPr/>
        </p:nvSpPr>
        <p:spPr>
          <a:xfrm>
            <a:off x="4857752" y="6072206"/>
            <a:ext cx="214314" cy="152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8286776" y="2071678"/>
            <a:ext cx="214314" cy="214314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Овал 12"/>
          <p:cNvSpPr/>
          <p:nvPr/>
        </p:nvSpPr>
        <p:spPr>
          <a:xfrm>
            <a:off x="8286776" y="1928802"/>
            <a:ext cx="214314" cy="214314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Овал 13"/>
          <p:cNvSpPr/>
          <p:nvPr/>
        </p:nvSpPr>
        <p:spPr>
          <a:xfrm>
            <a:off x="8286776" y="1714488"/>
            <a:ext cx="214314" cy="214314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16" y="2786058"/>
            <a:ext cx="808075" cy="695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7620" y="2899030"/>
            <a:ext cx="852482" cy="733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00826" y="1285860"/>
            <a:ext cx="841355" cy="621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TextBox 18"/>
          <p:cNvSpPr txBox="1"/>
          <p:nvPr/>
        </p:nvSpPr>
        <p:spPr>
          <a:xfrm>
            <a:off x="500034" y="857232"/>
            <a:ext cx="2332498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/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.Вода</a:t>
            </a:r>
          </a:p>
          <a:p>
            <a:pPr marL="514350" indent="-514350"/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Углекислый</a:t>
            </a:r>
          </a:p>
          <a:p>
            <a:pPr marL="514350" indent="-514350"/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газ</a:t>
            </a:r>
          </a:p>
          <a:p>
            <a:pPr marL="514350" indent="-514350"/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Свет</a:t>
            </a:r>
          </a:p>
          <a:p>
            <a:pPr marL="514350" indent="-514350"/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Хлорофилл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" name="Picture 4" descr="Солнце"/>
          <p:cNvPicPr>
            <a:picLocks noChangeAspect="1" noChangeArrowheads="1" noCrop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64" y="785794"/>
            <a:ext cx="1547810" cy="1547810"/>
          </a:xfrm>
          <a:prstGeom prst="rect">
            <a:avLst/>
          </a:prstGeom>
          <a:noFill/>
        </p:spPr>
      </p:pic>
      <p:sp>
        <p:nvSpPr>
          <p:cNvPr id="25" name="TextBox 24"/>
          <p:cNvSpPr txBox="1"/>
          <p:nvPr/>
        </p:nvSpPr>
        <p:spPr>
          <a:xfrm>
            <a:off x="928662" y="4714884"/>
            <a:ext cx="2117054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1.Углеводы</a:t>
            </a:r>
          </a:p>
          <a:p>
            <a:pPr algn="ctr"/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органические</a:t>
            </a:r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вещества</a:t>
            </a:r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8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857356" y="0"/>
            <a:ext cx="5429288" cy="785794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Что нужно для синтеза</a:t>
            </a:r>
            <a:r>
              <a:rPr lang="en-US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органических веществ?</a:t>
            </a:r>
            <a:endParaRPr lang="ru-RU" sz="2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428596" y="3357562"/>
            <a:ext cx="2571768" cy="1285884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Что образуется во время фотосинтеза?</a:t>
            </a:r>
            <a:endParaRPr lang="ru-RU" sz="24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071538" y="5929330"/>
            <a:ext cx="19075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2.Кислород</a:t>
            </a:r>
            <a:endParaRPr lang="ru-RU" sz="28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666 -0.00023 0.03333 -0.00046 0.03941 -0.01318 C 0.04548 -0.0259 0.03368 -0.05688 0.03611 -0.07653 C 0.03854 -0.09618 0.05034 -0.11584 0.05416 -0.1311 C 0.05798 -0.14636 0.06007 -0.15468 0.05903 -0.16809 C 0.05798 -0.1815 0.04618 -0.19329 0.04757 -0.21179 C 0.04896 -0.23029 0.04948 -0.24139 0.06719 -0.27954 C 0.08489 -0.31769 0.13403 -0.41248 0.15416 -0.44116 C 0.1743 -0.46983 0.17413 -0.44832 0.18854 -0.45202 C 0.20295 -0.45572 0.22153 -0.46266 0.24097 -0.46289 C 0.26041 -0.46312 0.29305 -0.4541 0.30486 -0.4541 " pathEditMode="relative" ptsTypes="aaaaaaaaa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37 -0.00346 C -0.01823 -0.01503 -0.02691 -0.02659 -0.03732 -0.05133 C -0.04774 -0.07607 -0.06354 -0.12208 -0.0717 -0.1519 C -0.07986 -0.18173 -0.08073 -0.20994 -0.08646 -0.23052 C -0.09218 -0.25109 -0.0967 -0.25202 -0.10625 -0.2763 C -0.1158 -0.30057 -0.13732 -0.35005 -0.14392 -0.37664 C -0.15052 -0.40323 -0.14705 -0.41711 -0.14548 -0.4356 C -0.14392 -0.4541 -0.13403 -0.47792 -0.13403 -0.48809 C -0.13403 -0.49826 -0.13403 -0.50497 -0.14548 -0.49687 C -0.15694 -0.48878 -0.1934 -0.44948 -0.20295 -0.44 " pathEditMode="relative" ptsTypes="aaaaaaaaaA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6.12717E-6 C -0.00972 -0.00462 -0.01944 -0.00924 -0.02951 -0.01317 C -0.03958 -0.0171 -0.05069 -0.02103 -0.06076 -0.02404 C -0.07083 -0.02704 -0.08489 -0.0208 -0.09027 -0.03051 C -0.09566 -0.04022 -0.0934 -0.06126 -0.0934 -0.083 C -0.0934 -0.10473 -0.09079 -0.14843 -0.09027 -0.16161 " pathEditMode="relative" ptsTypes="aaaa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666 -0.00023 0.03333 -0.00046 0.03941 -0.01318 C 0.04548 -0.0259 0.03368 -0.05688 0.03611 -0.07653 C 0.03854 -0.09618 0.05034 -0.11584 0.05416 -0.1311 C 0.05798 -0.14636 0.06007 -0.15468 0.05903 -0.16809 C 0.05798 -0.1815 0.04618 -0.19329 0.04757 -0.21179 C 0.04896 -0.23029 0.04948 -0.24139 0.06719 -0.27954 C 0.08489 -0.31769 0.13403 -0.41248 0.15416 -0.44116 C 0.1743 -0.46983 0.17413 -0.44832 0.18854 -0.45202 C 0.20295 -0.45572 0.22153 -0.46266 0.24097 -0.46289 C 0.26041 -0.46312 0.29305 -0.4541 0.30486 -0.4541 " pathEditMode="relative" ptsTypes="aaaaaaaaaaA"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48 0.01041 C -0.00381 0.01018 0.01285 0.00995 0.01893 -0.00277 C 0.025 -0.01549 0.0132 -0.04647 0.01563 -0.06612 C 0.01806 -0.08578 0.02987 -0.10543 0.03369 -0.12069 C 0.0375 -0.13595 0.03959 -0.14427 0.03855 -0.15768 C 0.0375 -0.17109 0.0257 -0.18289 0.02709 -0.20138 C 0.02848 -0.21988 0.029 -0.23098 0.04671 -0.26913 C 0.06441 -0.30728 0.11355 -0.40208 0.13369 -0.43075 C 0.15382 -0.45942 0.15365 -0.43792 0.16806 -0.44161 C 0.18247 -0.44531 0.20105 -0.45225 0.22049 -0.45248 C 0.23994 -0.45271 0.27257 -0.4437 0.28438 -0.4437 " pathEditMode="relative" rAng="0" ptsTypes="aaaaaaaaaaA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2" y="-2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15 0.00069 C -0.03125 0.00023 -0.05017 -0.00023 -0.07274 -0.00162 C -0.09531 -0.00301 -0.13038 -0.00671 -0.14809 -0.00809 C -0.16579 -0.00948 -0.17743 -0.03168 -0.17934 -0.01018 C -0.18125 0.01133 -0.16284 0.09341 -0.15954 0.12069 C -0.15625 0.14797 -0.16475 0.14728 -0.15954 0.15352 C -0.15434 0.15977 -0.13333 0.15838 -0.12847 0.15792 " pathEditMode="relative" ptsTypes="aaaaaaA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15 0.00069 C -0.03125 0.00023 -0.05017 -0.00023 -0.07274 -0.00162 C -0.09531 -0.00301 -0.13038 -0.00671 -0.14809 -0.00809 C -0.16579 -0.00948 -0.17743 -0.03168 -0.17934 -0.01018 C -0.18125 0.01133 -0.16284 0.09341 -0.15954 0.12069 C -0.15625 0.14797 -0.16475 0.14728 -0.15954 0.15352 C -0.15434 0.15977 -0.13333 0.15838 -0.12847 0.15792 " pathEditMode="relative" ptsTypes="aaaaaaA">
                                      <p:cBhvr>
                                        <p:cTn id="2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15 0.00255 C -0.06024 0.00486 -0.10833 0.00717 -0.1809 0.03746 C -0.25347 0.06775 -0.40347 0.15931 -0.44809 0.18359 " pathEditMode="relative" ptsTypes="aaA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7 0.03006 C -0.01928 0.02844 -0.03386 0.02682 -0.04237 0.03445 C -0.05088 0.04208 -0.04358 0.05618 -0.05556 0.07584 C -0.06754 0.09549 -0.10018 0.13087 -0.11459 0.15237 C -0.129 0.17387 -0.1323 0.1815 -0.14237 0.20462 C -0.15244 0.22775 -0.17431 0.26659 -0.17518 0.29202 C -0.17605 0.31746 -0.15296 0.33017 -0.14723 0.35746 C -0.1415 0.38474 -0.14185 0.43931 -0.14081 0.45572 " pathEditMode="relative" ptsTypes="aaaaaaaA">
                                      <p:cBhvr>
                                        <p:cTn id="5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1.56069E-6 C 0.0151 -0.03722 0.03038 -0.07445 0.03767 -0.06543 C 0.04496 -0.05642 0.03628 0.01387 0.04427 0.05457 C 0.05225 0.09526 0.07482 0.1452 0.08524 0.17896 C 0.09566 0.21272 0.10416 0.23168 0.10659 0.25757 C 0.10902 0.28347 0.10104 0.32139 0.1 0.3341 " pathEditMode="relative" ptsTypes="aaaaaA">
                                      <p:cBhvr>
                                        <p:cTn id="5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3.4104E-6 L 0.19861 -0.04832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" y="-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Дайте определение фотосинтезу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Фотосинтез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это процесс образования органических веществ (углеводов) из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2" action="ppaction://hlinkfile" tooltip="Диоксид углерода"/>
              </a:rPr>
              <a:t>углекислого газа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3" action="ppaction://hlinkfile" tooltip="Вода"/>
              </a:rPr>
              <a:t>воды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4" action="ppaction://hlinkfile" tooltip="Свет"/>
              </a:rPr>
              <a:t>свету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при участии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5" action="ppaction://hlinkfile" tooltip="Фотосинтетический пигмент (страница отсутствует)"/>
              </a:rPr>
              <a:t>хлорофилла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71538" y="3929066"/>
            <a:ext cx="7276737" cy="12572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Горизонтальный свиток 5"/>
          <p:cNvSpPr/>
          <p:nvPr/>
        </p:nvSpPr>
        <p:spPr>
          <a:xfrm>
            <a:off x="1285852" y="5500702"/>
            <a:ext cx="5857916" cy="571504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bg1"/>
                </a:solidFill>
                <a:hlinkClick r:id="rId7"/>
              </a:rPr>
              <a:t>http://byskop.com/learn/x3_5_clean_edit.html</a:t>
            </a:r>
            <a:endParaRPr lang="ru-RU" dirty="0" smtClean="0">
              <a:solidFill>
                <a:schemeClr val="bg1"/>
              </a:solidFill>
            </a:endParaRPr>
          </a:p>
          <a:p>
            <a:pPr algn="ctr"/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14810" y="4643446"/>
            <a:ext cx="11849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i="1" dirty="0" smtClean="0">
                <a:solidFill>
                  <a:srgbClr val="003300"/>
                </a:solidFill>
              </a:rPr>
              <a:t>хлорофилл</a:t>
            </a:r>
            <a:endParaRPr lang="ru-RU" sz="1600" b="1" i="1" dirty="0">
              <a:solidFill>
                <a:srgbClr val="0033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86446" y="4929198"/>
            <a:ext cx="786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rgbClr val="FF0000"/>
                </a:solidFill>
              </a:rPr>
              <a:t>(углевод)</a:t>
            </a:r>
            <a:endParaRPr lang="ru-RU" sz="1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500298" y="0"/>
            <a:ext cx="4143404" cy="57148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Что мы узнали?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controls>
      <p:control spid="34818" name="ShockwaveFlash1" r:id="rId2" imgW="6192114" imgH="5185068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P101033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785926"/>
            <a:ext cx="4540272" cy="3405517"/>
          </a:xfrm>
          <a:prstGeom prst="ellipse">
            <a:avLst/>
          </a:prstGeom>
          <a:ln w="63500" cap="rnd">
            <a:solidFill>
              <a:schemeClr val="tx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785786" y="500042"/>
            <a:ext cx="7572375" cy="582594"/>
          </a:xfrm>
        </p:spPr>
        <p:txBody>
          <a:bodyPr>
            <a:noAutofit/>
          </a:bodyPr>
          <a:lstStyle/>
          <a:p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Опыт доказывающий процесс фотосинтеза</a:t>
            </a:r>
            <a:endParaRPr lang="ru-RU" sz="3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4643438" y="1928802"/>
            <a:ext cx="4000496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ctr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3200" i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для опыта была                                                                    взята Пеларгония </a:t>
            </a:r>
            <a:r>
              <a:rPr kumimoji="0" lang="ru-RU" sz="3200" i="1" u="none" strike="noStrike" kern="1200" cap="none" spc="0" normalizeH="0" baseline="0" noProof="0" dirty="0" smtClean="0">
                <a:ln>
                  <a:noFill/>
                </a:ln>
                <a:solidFill>
                  <a:srgbClr val="254061"/>
                </a:solidFill>
                <a:uLnTx/>
                <a:uFillTx/>
                <a:latin typeface="Times New Roman" pitchFamily="18" charset="0"/>
                <a:cs typeface="Times New Roman" pitchFamily="18" charset="0"/>
              </a:rPr>
              <a:t>и поставлена в темный шкаф на</a:t>
            </a:r>
          </a:p>
          <a:p>
            <a:pPr marL="342900" lvl="0" indent="-342900" algn="ctr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kumimoji="0" lang="ru-RU" sz="3200" i="1" u="none" strike="noStrike" kern="1200" cap="none" spc="0" normalizeH="0" baseline="0" noProof="0" dirty="0" smtClean="0">
                <a:ln>
                  <a:noFill/>
                </a:ln>
                <a:solidFill>
                  <a:srgbClr val="254061"/>
                </a:solidFill>
                <a:uLnTx/>
                <a:uFillTx/>
                <a:latin typeface="Times New Roman" pitchFamily="18" charset="0"/>
                <a:cs typeface="Times New Roman" pitchFamily="18" charset="0"/>
              </a:rPr>
              <a:t> 2-ое суток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ru-RU" sz="3200" b="1" i="1" u="none" strike="noStrike" kern="1200" cap="none" spc="0" normalizeH="0" baseline="0" noProof="0" dirty="0" smtClean="0">
              <a:ln>
                <a:noFill/>
              </a:ln>
              <a:solidFill>
                <a:srgbClr val="25406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  <a:ea typeface="+mn-ea"/>
              <a:cs typeface="Arial" pitchFamily="34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ru-RU" sz="3200" b="1" i="1" u="none" strike="noStrike" kern="1200" cap="none" spc="0" normalizeH="0" baseline="0" noProof="0" dirty="0" smtClean="0">
              <a:ln>
                <a:noFill/>
              </a:ln>
              <a:solidFill>
                <a:srgbClr val="25406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itchFamily="18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4" descr="I:\открытый урок\ФОТО ДЛЯ УРОКА\101_PANA\P101037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500042"/>
            <a:ext cx="4543988" cy="3408362"/>
          </a:xfrm>
          <a:prstGeom prst="ellipse">
            <a:avLst/>
          </a:prstGeom>
          <a:ln w="63500" cap="rnd">
            <a:solidFill>
              <a:schemeClr val="tx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Picture 5" descr="I:\открытый урок\ФОТО ДЛЯ УРОКА\101_PANA\P101037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2714620"/>
            <a:ext cx="4429124" cy="3321453"/>
          </a:xfrm>
          <a:prstGeom prst="ellipse">
            <a:avLst/>
          </a:prstGeom>
          <a:ln w="63500" cap="rnd">
            <a:solidFill>
              <a:schemeClr val="accent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3730" name="Picture 2" descr="http://f5.ru/files/images/compiled/411/411b9da81a5785a3d6f80dbc5479a06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9323814">
            <a:off x="649397" y="535035"/>
            <a:ext cx="1061397" cy="948969"/>
          </a:xfrm>
          <a:prstGeom prst="rect">
            <a:avLst/>
          </a:prstGeom>
          <a:noFill/>
        </p:spPr>
      </p:pic>
      <p:pic>
        <p:nvPicPr>
          <p:cNvPr id="73732" name="Picture 4" descr="http://www.deviantart.com/download/253416432/table_lamp_animation_by_parekhj-d46vldc.gif"/>
          <p:cNvPicPr>
            <a:picLocks noChangeAspect="1" noChangeArrowheads="1" noCrop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39000" y="1643050"/>
            <a:ext cx="1905000" cy="223837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572000" y="428604"/>
            <a:ext cx="4002634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Наложили на лист</a:t>
            </a:r>
            <a:endParaRPr lang="en-US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трафарет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и поставили </a:t>
            </a:r>
          </a:p>
          <a:p>
            <a:pPr algn="ctr"/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его на солнечный свет</a:t>
            </a:r>
          </a:p>
          <a:p>
            <a:pPr algn="ctr"/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( или под лампу).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I:\открытый урок\ФОТО ДЛЯ УРОКА\101_PANA\P10104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4414842" cy="331089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1571612"/>
            <a:ext cx="4215135" cy="289561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5000628" y="1071546"/>
            <a:ext cx="3463640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i="1" dirty="0" smtClean="0">
                <a:latin typeface="Times New Roman" pitchFamily="18" charset="0"/>
              </a:rPr>
              <a:t>Срезанные листья </a:t>
            </a:r>
          </a:p>
          <a:p>
            <a:pPr algn="ctr"/>
            <a:r>
              <a:rPr lang="ru-RU" sz="2800" i="1" dirty="0" smtClean="0">
                <a:latin typeface="Times New Roman" pitchFamily="18" charset="0"/>
              </a:rPr>
              <a:t>помещаем в кипящую</a:t>
            </a:r>
          </a:p>
          <a:p>
            <a:pPr algn="ctr"/>
            <a:r>
              <a:rPr lang="ru-RU" sz="2800" i="1" dirty="0" smtClean="0">
                <a:latin typeface="Times New Roman" pitchFamily="18" charset="0"/>
              </a:rPr>
              <a:t> воду.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4357694"/>
            <a:ext cx="321471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i="1" dirty="0" smtClean="0">
                <a:latin typeface="Times New Roman" pitchFamily="18" charset="0"/>
              </a:rPr>
              <a:t>Через некоторое время листья извлекаются и погружаются в спирт. </a:t>
            </a:r>
            <a:endParaRPr lang="ru-RU" sz="2800" dirty="0"/>
          </a:p>
        </p:txBody>
      </p:sp>
      <p:pic>
        <p:nvPicPr>
          <p:cNvPr id="8" name="Picture 7" descr="I:\открытый урок\ФОТО ДЛЯ УРОКА\101_PANA\P101042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3357562"/>
            <a:ext cx="3805177" cy="2854334"/>
          </a:xfrm>
          <a:prstGeom prst="ellipse">
            <a:avLst/>
          </a:prstGeom>
          <a:ln w="63500" cap="rnd">
            <a:solidFill>
              <a:schemeClr val="accent5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159 -0.11515 L -0.10504 -0.20786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I:\открытый урок\ФОТО ДЛЯ УРОКА\101_PANA\P10104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00042"/>
            <a:ext cx="3208641" cy="2406619"/>
          </a:xfrm>
          <a:prstGeom prst="ellipse">
            <a:avLst/>
          </a:prstGeom>
          <a:ln w="63500" cap="rnd">
            <a:solidFill>
              <a:schemeClr val="tx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3643306" y="500042"/>
            <a:ext cx="400821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>
                <a:solidFill>
                  <a:srgbClr val="000000"/>
                </a:solidFill>
                <a:latin typeface="Times New Roman" pitchFamily="18" charset="0"/>
              </a:rPr>
              <a:t>Хлорофилл «переходит» </a:t>
            </a:r>
          </a:p>
          <a:p>
            <a:pPr algn="ctr"/>
            <a:r>
              <a:rPr lang="ru-RU" sz="2800" i="1" dirty="0" smtClean="0">
                <a:solidFill>
                  <a:srgbClr val="000000"/>
                </a:solidFill>
                <a:latin typeface="Times New Roman" pitchFamily="18" charset="0"/>
              </a:rPr>
              <a:t>в спирт.</a:t>
            </a:r>
            <a:endParaRPr lang="ru-RU" sz="2800" dirty="0"/>
          </a:p>
        </p:txBody>
      </p:sp>
      <p:pic>
        <p:nvPicPr>
          <p:cNvPr id="6" name="Picture 7" descr="I:\открытый урок\ФОТО ДЛЯ УРОКА\101_PANA\P101042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1857364"/>
            <a:ext cx="3499742" cy="2625228"/>
          </a:xfrm>
          <a:prstGeom prst="ellipse">
            <a:avLst/>
          </a:prstGeom>
          <a:ln w="63500" cap="rnd">
            <a:solidFill>
              <a:schemeClr val="accent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5500694" y="1714488"/>
            <a:ext cx="3304110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Обливаем листья</a:t>
            </a:r>
          </a:p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слабым раствором</a:t>
            </a:r>
          </a:p>
          <a:p>
            <a:pPr algn="ctr"/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йода.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00100" y="4611231"/>
            <a:ext cx="5797677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i="1" dirty="0" smtClean="0">
                <a:solidFill>
                  <a:srgbClr val="FF0000"/>
                </a:solidFill>
              </a:rPr>
              <a:t>    Органические вещества листа </a:t>
            </a:r>
          </a:p>
          <a:p>
            <a:r>
              <a:rPr lang="ru-RU" sz="2800" i="1" dirty="0" smtClean="0">
                <a:solidFill>
                  <a:srgbClr val="FF0000"/>
                </a:solidFill>
              </a:rPr>
              <a:t>( если они образовались на свету)</a:t>
            </a:r>
          </a:p>
          <a:p>
            <a:pPr algn="ctr"/>
            <a:r>
              <a:rPr lang="ru-RU" sz="2800" i="1" dirty="0" smtClean="0">
                <a:solidFill>
                  <a:srgbClr val="FF0000"/>
                </a:solidFill>
              </a:rPr>
              <a:t>должны под действием йода</a:t>
            </a:r>
          </a:p>
          <a:p>
            <a:pPr algn="ctr"/>
            <a:r>
              <a:rPr lang="ru-RU" sz="2800" i="1" dirty="0" smtClean="0">
                <a:solidFill>
                  <a:srgbClr val="FF0000"/>
                </a:solidFill>
              </a:rPr>
              <a:t> окраситься.</a:t>
            </a:r>
          </a:p>
          <a:p>
            <a:endParaRPr lang="ru-RU" sz="2800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I:\открытый урок\ФОТО ДЛЯ УРОКА\101_PANA\P10104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500042"/>
            <a:ext cx="4032245" cy="3024184"/>
          </a:xfrm>
          <a:prstGeom prst="ellipse">
            <a:avLst/>
          </a:prstGeom>
          <a:ln w="63500" cap="rnd">
            <a:solidFill>
              <a:schemeClr val="accent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4786314" y="1142984"/>
            <a:ext cx="31666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Проявился рисунок.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7" descr="I:\открытый урок\ФОТО ДЛЯ УРОКА\101_PANA\P101043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365179">
            <a:off x="3896566" y="2064756"/>
            <a:ext cx="4743842" cy="3558671"/>
          </a:xfrm>
          <a:prstGeom prst="ellipse">
            <a:avLst/>
          </a:prstGeom>
          <a:ln w="63500" cap="rnd">
            <a:solidFill>
              <a:schemeClr val="accent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1214414" y="4857760"/>
            <a:ext cx="6500858" cy="714380"/>
          </a:xfrm>
          <a:prstGeom prst="rect">
            <a:avLst/>
          </a:prstGeom>
          <a:gradFill flip="none" rotWithShape="1">
            <a:gsLst>
              <a:gs pos="50000">
                <a:srgbClr val="0070C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 чем свидетельствует рисунок?</a:t>
            </a:r>
            <a:endParaRPr lang="ru-RU" sz="32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Выгнутая вверх стрелка 6"/>
          <p:cNvSpPr/>
          <p:nvPr/>
        </p:nvSpPr>
        <p:spPr>
          <a:xfrm rot="6988168">
            <a:off x="5822468" y="2158550"/>
            <a:ext cx="1883973" cy="768192"/>
          </a:xfrm>
          <a:prstGeom prst="curved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2143116"/>
            <a:ext cx="8172480" cy="1643074"/>
          </a:xfrm>
        </p:spPr>
        <p:txBody>
          <a:bodyPr/>
          <a:lstStyle/>
          <a:p>
            <a:r>
              <a:rPr lang="ru-RU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Проверка  домашнего задания   </a:t>
            </a:r>
            <a:endParaRPr lang="ru-RU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357422" y="3143248"/>
            <a:ext cx="3786214" cy="27146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571472" y="928670"/>
            <a:ext cx="7901014" cy="2000264"/>
          </a:xfrm>
        </p:spPr>
        <p:txBody>
          <a:bodyPr/>
          <a:lstStyle/>
          <a:p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Абсолютно верно,  растение на </a:t>
            </a:r>
            <a:r>
              <a:rPr lang="ru-RU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свету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образует </a:t>
            </a: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органические вещества 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 неорганических (воды и углекислого газа).</a:t>
            </a:r>
            <a:endParaRPr lang="ru-RU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6" descr="Марина 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357422" y="3214686"/>
            <a:ext cx="3775630" cy="2571768"/>
          </a:xfrm>
          <a:prstGeom prst="rect">
            <a:avLst/>
          </a:prstGeom>
          <a:noFill/>
          <a:ln w="9525">
            <a:solidFill>
              <a:schemeClr val="tx2">
                <a:alpha val="0"/>
              </a:schemeClr>
            </a:solidFill>
            <a:miter lim="800000"/>
            <a:headEnd/>
            <a:tailEnd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Вывод.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1357298"/>
            <a:ext cx="814393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indent="-609600">
              <a:buFont typeface="Wingdings" pitchFamily="2" charset="2"/>
              <a:buAutoNum type="arabicPeriod"/>
              <a:defRPr/>
            </a:pPr>
            <a:r>
              <a:rPr lang="ru-RU" sz="3200" b="1" i="1" u="sng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На свету </a:t>
            </a:r>
            <a:r>
              <a:rPr lang="ru-RU" sz="32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в листьях образуется органическое вещество – </a:t>
            </a:r>
            <a:r>
              <a:rPr lang="ru-RU" sz="3200" b="1" i="1" u="sng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крахмал</a:t>
            </a:r>
            <a:r>
              <a:rPr lang="ru-RU" sz="32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609600" indent="-609600">
              <a:buFont typeface="Wingdings" pitchFamily="2" charset="2"/>
              <a:buAutoNum type="arabicPeriod"/>
              <a:defRPr/>
            </a:pPr>
            <a:r>
              <a:rPr lang="ru-RU" sz="32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Листья  закрытые фигурами окрасились только в освещенной части, значит </a:t>
            </a:r>
            <a:r>
              <a:rPr lang="ru-RU" sz="3200" b="1" i="1" u="sng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в темноте крахмал не образуется</a:t>
            </a:r>
            <a:r>
              <a:rPr lang="ru-RU" sz="32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609600" indent="-609600">
              <a:buFont typeface="Wingdings" pitchFamily="2" charset="2"/>
              <a:buAutoNum type="arabicPeriod"/>
              <a:defRPr/>
            </a:pPr>
            <a:r>
              <a:rPr lang="ru-RU" sz="32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Органическое вещество образуется только при наличии неорганических веществ – воды и углекислого газа.</a:t>
            </a:r>
          </a:p>
          <a:p>
            <a:pPr marL="609600" indent="-609600">
              <a:buFont typeface="Wingdings" pitchFamily="2" charset="2"/>
              <a:buAutoNum type="arabicPeriod"/>
              <a:defRPr/>
            </a:pPr>
            <a:r>
              <a:rPr lang="ru-RU" sz="32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Необходим </a:t>
            </a:r>
            <a:r>
              <a:rPr lang="ru-RU" sz="3200" b="1" i="1" u="sng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хлорофилл</a:t>
            </a:r>
            <a:r>
              <a:rPr lang="ru-RU" sz="32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7" name="Picture 2" descr="http://t0.gstatic.com/images?q=tbn:ANd9GcTlf2jVifEb8Ni-i0ryeaA4e4a80nZ2PcCR3Syo2-uE0i1YMcxvIw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571480"/>
            <a:ext cx="1449657" cy="914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2" descr="Рисунок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476250"/>
            <a:ext cx="5973763" cy="598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3" descr="Рисунок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357298"/>
            <a:ext cx="4164012" cy="415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AutoShape 84"/>
          <p:cNvSpPr>
            <a:spLocks noChangeArrowheads="1"/>
          </p:cNvSpPr>
          <p:nvPr/>
        </p:nvSpPr>
        <p:spPr bwMode="auto">
          <a:xfrm>
            <a:off x="2339975" y="5516563"/>
            <a:ext cx="647700" cy="649287"/>
          </a:xfrm>
          <a:prstGeom prst="flowChartSummingJunction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7" name="AutoShape 85"/>
          <p:cNvSpPr>
            <a:spLocks noChangeArrowheads="1"/>
          </p:cNvSpPr>
          <p:nvPr/>
        </p:nvSpPr>
        <p:spPr bwMode="auto">
          <a:xfrm>
            <a:off x="4716463" y="1412875"/>
            <a:ext cx="647700" cy="649288"/>
          </a:xfrm>
          <a:prstGeom prst="flowChartSummingJunction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8" name="AutoShape 86"/>
          <p:cNvSpPr>
            <a:spLocks noChangeArrowheads="1"/>
          </p:cNvSpPr>
          <p:nvPr/>
        </p:nvSpPr>
        <p:spPr bwMode="auto">
          <a:xfrm>
            <a:off x="1187450" y="4797425"/>
            <a:ext cx="647700" cy="649288"/>
          </a:xfrm>
          <a:prstGeom prst="flowChartSummingJunction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9" name="AutoShape 87"/>
          <p:cNvSpPr>
            <a:spLocks noChangeArrowheads="1"/>
          </p:cNvSpPr>
          <p:nvPr/>
        </p:nvSpPr>
        <p:spPr bwMode="auto">
          <a:xfrm>
            <a:off x="5364163" y="3716338"/>
            <a:ext cx="647700" cy="649287"/>
          </a:xfrm>
          <a:prstGeom prst="flowChartSummingJunction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0" name="AutoShape 88"/>
          <p:cNvSpPr>
            <a:spLocks noChangeArrowheads="1"/>
          </p:cNvSpPr>
          <p:nvPr/>
        </p:nvSpPr>
        <p:spPr bwMode="auto">
          <a:xfrm>
            <a:off x="3635375" y="765175"/>
            <a:ext cx="647700" cy="649288"/>
          </a:xfrm>
          <a:prstGeom prst="flowChartSummingJunction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1" name="AutoShape 89"/>
          <p:cNvSpPr>
            <a:spLocks noChangeArrowheads="1"/>
          </p:cNvSpPr>
          <p:nvPr/>
        </p:nvSpPr>
        <p:spPr bwMode="auto">
          <a:xfrm>
            <a:off x="611188" y="2492375"/>
            <a:ext cx="647700" cy="649288"/>
          </a:xfrm>
          <a:prstGeom prst="flowChartSummingJunction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2" name="AutoShape 90"/>
          <p:cNvSpPr>
            <a:spLocks noChangeArrowheads="1"/>
          </p:cNvSpPr>
          <p:nvPr/>
        </p:nvSpPr>
        <p:spPr bwMode="auto">
          <a:xfrm>
            <a:off x="4787900" y="4797425"/>
            <a:ext cx="647700" cy="649288"/>
          </a:xfrm>
          <a:prstGeom prst="flowChartSummingJunction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3" name="AutoShape 91"/>
          <p:cNvSpPr>
            <a:spLocks noChangeArrowheads="1"/>
          </p:cNvSpPr>
          <p:nvPr/>
        </p:nvSpPr>
        <p:spPr bwMode="auto">
          <a:xfrm>
            <a:off x="611188" y="3789363"/>
            <a:ext cx="647700" cy="649287"/>
          </a:xfrm>
          <a:prstGeom prst="flowChartSummingJunction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4" name="AutoShape 92"/>
          <p:cNvSpPr>
            <a:spLocks noChangeArrowheads="1"/>
          </p:cNvSpPr>
          <p:nvPr/>
        </p:nvSpPr>
        <p:spPr bwMode="auto">
          <a:xfrm>
            <a:off x="1331913" y="1412875"/>
            <a:ext cx="647700" cy="649288"/>
          </a:xfrm>
          <a:prstGeom prst="flowChartSummingJunction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5" name="AutoShape 93"/>
          <p:cNvSpPr>
            <a:spLocks noChangeArrowheads="1"/>
          </p:cNvSpPr>
          <p:nvPr/>
        </p:nvSpPr>
        <p:spPr bwMode="auto">
          <a:xfrm>
            <a:off x="2339975" y="765175"/>
            <a:ext cx="647700" cy="649288"/>
          </a:xfrm>
          <a:prstGeom prst="flowChartSummingJunction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6" name="AutoShape 94"/>
          <p:cNvSpPr>
            <a:spLocks noChangeArrowheads="1"/>
          </p:cNvSpPr>
          <p:nvPr/>
        </p:nvSpPr>
        <p:spPr bwMode="auto">
          <a:xfrm>
            <a:off x="5364163" y="2565400"/>
            <a:ext cx="647700" cy="649288"/>
          </a:xfrm>
          <a:prstGeom prst="flowChartSummingJunction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" name="AutoShape 95"/>
          <p:cNvSpPr>
            <a:spLocks noChangeArrowheads="1"/>
          </p:cNvSpPr>
          <p:nvPr/>
        </p:nvSpPr>
        <p:spPr bwMode="auto">
          <a:xfrm>
            <a:off x="3708400" y="5516563"/>
            <a:ext cx="647700" cy="649287"/>
          </a:xfrm>
          <a:prstGeom prst="flowChartSummingJunction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857752" y="0"/>
            <a:ext cx="3357586" cy="571480"/>
          </a:xfrm>
          <a:prstGeom prst="rect">
            <a:avLst/>
          </a:prstGeom>
          <a:gradFill flip="none" rotWithShape="1">
            <a:gsLst>
              <a:gs pos="50000">
                <a:srgbClr val="0070C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Поиграем?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4" name="Таблица 33"/>
          <p:cNvGraphicFramePr>
            <a:graphicFrameLocks noGrp="1"/>
          </p:cNvGraphicFramePr>
          <p:nvPr/>
        </p:nvGraphicFramePr>
        <p:xfrm>
          <a:off x="6500826" y="785794"/>
          <a:ext cx="1762116" cy="4439616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881058"/>
                <a:gridCol w="881058"/>
              </a:tblGrid>
              <a:tr h="73993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3993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3993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3993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3993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3993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36" name="Прямая соединительная линия 35"/>
          <p:cNvCxnSpPr/>
          <p:nvPr/>
        </p:nvCxnSpPr>
        <p:spPr>
          <a:xfrm rot="5400000" flipH="1" flipV="1">
            <a:off x="7037405" y="1177909"/>
            <a:ext cx="642942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Управляющая кнопка: настраиваемая 36">
            <a:hlinkClick r:id="rId4" action="ppaction://hlinksldjump" highlightClick="1"/>
          </p:cNvPr>
          <p:cNvSpPr/>
          <p:nvPr/>
        </p:nvSpPr>
        <p:spPr>
          <a:xfrm>
            <a:off x="6643702" y="857232"/>
            <a:ext cx="642942" cy="57150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Управляющая кнопка: настраиваемая 37">
            <a:hlinkClick r:id="rId5" action="ppaction://hlinksldjump" highlightClick="1"/>
          </p:cNvPr>
          <p:cNvSpPr/>
          <p:nvPr/>
        </p:nvSpPr>
        <p:spPr>
          <a:xfrm>
            <a:off x="6643702" y="1643050"/>
            <a:ext cx="642942" cy="57150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  <a:p>
            <a:pPr algn="ctr"/>
            <a:endParaRPr lang="ru-RU" dirty="0"/>
          </a:p>
        </p:txBody>
      </p:sp>
      <p:sp>
        <p:nvSpPr>
          <p:cNvPr id="39" name="Управляющая кнопка: настраиваемая 38">
            <a:hlinkClick r:id="rId6" action="ppaction://hlinksldjump" highlightClick="1"/>
          </p:cNvPr>
          <p:cNvSpPr/>
          <p:nvPr/>
        </p:nvSpPr>
        <p:spPr>
          <a:xfrm>
            <a:off x="6643702" y="2357430"/>
            <a:ext cx="642942" cy="57150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" name="Управляющая кнопка: настраиваемая 39">
            <a:hlinkClick r:id="rId7" action="ppaction://hlinksldjump" highlightClick="1"/>
          </p:cNvPr>
          <p:cNvSpPr/>
          <p:nvPr/>
        </p:nvSpPr>
        <p:spPr>
          <a:xfrm>
            <a:off x="6643702" y="3071810"/>
            <a:ext cx="642942" cy="57150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" name="Управляющая кнопка: настраиваемая 40">
            <a:hlinkClick r:id="rId8" action="ppaction://hlinksldjump" highlightClick="1"/>
          </p:cNvPr>
          <p:cNvSpPr/>
          <p:nvPr/>
        </p:nvSpPr>
        <p:spPr>
          <a:xfrm>
            <a:off x="6643702" y="3857628"/>
            <a:ext cx="642942" cy="542350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</a:p>
        </p:txBody>
      </p:sp>
      <p:sp>
        <p:nvSpPr>
          <p:cNvPr id="43" name="Управляющая кнопка: настраиваемая 42">
            <a:hlinkClick r:id="rId9" action="ppaction://hlinksldjump" highlightClick="1"/>
          </p:cNvPr>
          <p:cNvSpPr/>
          <p:nvPr/>
        </p:nvSpPr>
        <p:spPr>
          <a:xfrm>
            <a:off x="7500958" y="857232"/>
            <a:ext cx="642942" cy="57150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4" name="Управляющая кнопка: настраиваемая 43">
            <a:hlinkClick r:id="rId10" action="ppaction://hlinksldjump" highlightClick="1"/>
          </p:cNvPr>
          <p:cNvSpPr/>
          <p:nvPr/>
        </p:nvSpPr>
        <p:spPr>
          <a:xfrm>
            <a:off x="7500958" y="1643050"/>
            <a:ext cx="642942" cy="57150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Управляющая кнопка: настраиваемая 44">
            <a:hlinkClick r:id="rId11" action="ppaction://hlinksldjump" highlightClick="1"/>
          </p:cNvPr>
          <p:cNvSpPr/>
          <p:nvPr/>
        </p:nvSpPr>
        <p:spPr>
          <a:xfrm>
            <a:off x="7500958" y="2357430"/>
            <a:ext cx="642942" cy="57150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" name="Управляющая кнопка: настраиваемая 45">
            <a:hlinkClick r:id="rId12" action="ppaction://hlinksldjump" highlightClick="1"/>
          </p:cNvPr>
          <p:cNvSpPr/>
          <p:nvPr/>
        </p:nvSpPr>
        <p:spPr>
          <a:xfrm>
            <a:off x="7500958" y="3071810"/>
            <a:ext cx="642942" cy="57150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</a:t>
            </a:r>
            <a:endParaRPr lang="ru-RU" dirty="0"/>
          </a:p>
        </p:txBody>
      </p:sp>
      <p:sp>
        <p:nvSpPr>
          <p:cNvPr id="47" name="Управляющая кнопка: настраиваемая 46">
            <a:hlinkClick r:id="rId13" action="ppaction://hlinksldjump" highlightClick="1"/>
          </p:cNvPr>
          <p:cNvSpPr/>
          <p:nvPr/>
        </p:nvSpPr>
        <p:spPr>
          <a:xfrm>
            <a:off x="7500958" y="3857628"/>
            <a:ext cx="642942" cy="57150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8" name="Управляющая кнопка: настраиваемая 47">
            <a:hlinkClick r:id="rId14" action="ppaction://hlinksldjump" highlightClick="1"/>
          </p:cNvPr>
          <p:cNvSpPr/>
          <p:nvPr/>
        </p:nvSpPr>
        <p:spPr>
          <a:xfrm>
            <a:off x="7500958" y="4572008"/>
            <a:ext cx="642942" cy="57150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Управляющая кнопка: настраиваемая 30">
            <a:hlinkClick r:id="rId15" action="ppaction://hlinksldjump" highlightClick="1"/>
          </p:cNvPr>
          <p:cNvSpPr/>
          <p:nvPr/>
        </p:nvSpPr>
        <p:spPr>
          <a:xfrm>
            <a:off x="6643702" y="4572008"/>
            <a:ext cx="642942" cy="571504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600000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4800000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2700000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6700000">
                                      <p:cBhvr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9400000">
                                      <p:cBhvr>
                                        <p:cTn id="3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0000000">
                                      <p:cBhvr>
                                        <p:cTn id="4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2400000">
                                      <p:cBhvr>
                                        <p:cTn id="5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9200000">
                                      <p:cBhvr>
                                        <p:cTn id="6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5800000">
                                      <p:cBhvr>
                                        <p:cTn id="7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3600000">
                                      <p:cBhvr>
                                        <p:cTn id="7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0">
                                      <p:cBhvr>
                                        <p:cTn id="8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0000000">
                                      <p:cBhvr>
                                        <p:cTn id="9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1"/>
          <p:cNvSpPr>
            <a:spLocks noGrp="1"/>
          </p:cNvSpPr>
          <p:nvPr>
            <p:ph type="title"/>
          </p:nvPr>
        </p:nvSpPr>
        <p:spPr>
          <a:xfrm>
            <a:off x="857224" y="428604"/>
            <a:ext cx="6929459" cy="1143000"/>
          </a:xfrm>
        </p:spPr>
        <p:txBody>
          <a:bodyPr>
            <a:noAutofit/>
          </a:bodyPr>
          <a:lstStyle/>
          <a:p>
            <a:r>
              <a:rPr lang="ru-RU" sz="2400" b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Используя картинки смоделируйте на ватмане процесс фотосинтеза и через </a:t>
            </a:r>
            <a:r>
              <a:rPr lang="en-US" sz="2400" b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b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минут</a:t>
            </a:r>
            <a:r>
              <a:rPr lang="ru-RU" sz="2400" b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ы</a:t>
            </a:r>
            <a:r>
              <a:rPr lang="ru-RU" sz="2400" b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сравните с действиями на </a:t>
            </a:r>
            <a:r>
              <a:rPr lang="ru-RU" sz="2400" b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доске.</a:t>
            </a:r>
            <a:endParaRPr lang="ru-RU" sz="2400" b="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Облако 30"/>
          <p:cNvSpPr/>
          <p:nvPr/>
        </p:nvSpPr>
        <p:spPr>
          <a:xfrm>
            <a:off x="500034" y="2143116"/>
            <a:ext cx="2000264" cy="100013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2" name="Picture 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62" y="4429132"/>
            <a:ext cx="10382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" name="Picture 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43834" y="4000504"/>
            <a:ext cx="122872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" name="Picture 8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4414" y="5357826"/>
            <a:ext cx="1266825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" name="Picture 9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43174" y="1428736"/>
            <a:ext cx="3857636" cy="4555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" name="Picture 1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29322" y="2428868"/>
            <a:ext cx="790575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" name="Picture 10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72330" y="2571744"/>
            <a:ext cx="1447800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" name="Picture 10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72330" y="2571744"/>
            <a:ext cx="1447800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" name="Picture 10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72330" y="2571744"/>
            <a:ext cx="1447800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" name="Picture 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62" y="4429132"/>
            <a:ext cx="10382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" name="Picture 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62" y="4429132"/>
            <a:ext cx="10382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2" name="Picture 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62" y="4429132"/>
            <a:ext cx="10382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" name="Picture 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62" y="4429132"/>
            <a:ext cx="10382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" name="Picture 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24" y="4357694"/>
            <a:ext cx="1124751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5" name="Стрелка вправо 44"/>
          <p:cNvSpPr/>
          <p:nvPr/>
        </p:nvSpPr>
        <p:spPr>
          <a:xfrm>
            <a:off x="4357686" y="2714620"/>
            <a:ext cx="428628" cy="142876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6" name="Picture 4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7752" y="2428868"/>
            <a:ext cx="852482" cy="733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7" name="Picture 4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6314" y="2428868"/>
            <a:ext cx="852482" cy="733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8" name="Плюс 47"/>
          <p:cNvSpPr/>
          <p:nvPr/>
        </p:nvSpPr>
        <p:spPr>
          <a:xfrm>
            <a:off x="5715008" y="2786058"/>
            <a:ext cx="142876" cy="142876"/>
          </a:xfrm>
          <a:prstGeom prst="mathPlu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9" name="Picture 6" descr="http://www.abc-color.com/image/coloring/sun/001/sontse/sontse-picture-color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785918" y="1142984"/>
            <a:ext cx="1643074" cy="1133155"/>
          </a:xfrm>
          <a:prstGeom prst="rect">
            <a:avLst/>
          </a:prstGeom>
          <a:noFill/>
        </p:spPr>
      </p:pic>
      <p:pic>
        <p:nvPicPr>
          <p:cNvPr id="50" name="Picture 1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29322" y="2428868"/>
            <a:ext cx="790575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1" name="Прямоугольник 50"/>
          <p:cNvSpPr/>
          <p:nvPr/>
        </p:nvSpPr>
        <p:spPr>
          <a:xfrm>
            <a:off x="2571736" y="0"/>
            <a:ext cx="3500462" cy="500066"/>
          </a:xfrm>
          <a:prstGeom prst="rect">
            <a:avLst/>
          </a:prstGeom>
          <a:ln/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Задание группам</a:t>
            </a:r>
            <a:endParaRPr lang="ru-RU" sz="28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Управляющая кнопка: домой 51">
            <a:hlinkClick r:id="rId10" action="ppaction://hlinksldjump" highlightClick="1"/>
          </p:cNvPr>
          <p:cNvSpPr/>
          <p:nvPr/>
        </p:nvSpPr>
        <p:spPr>
          <a:xfrm>
            <a:off x="8286776" y="6286520"/>
            <a:ext cx="500066" cy="5714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6643702" y="1285860"/>
            <a:ext cx="2000264" cy="428628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Comic Sans MS" pitchFamily="66" charset="0"/>
              </a:rPr>
              <a:t>Проверка </a:t>
            </a:r>
            <a:endParaRPr lang="ru-RU" sz="24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73 -0.03399 L -0.00833 -0.1502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50289E-6 L 5E-6 -0.35653 " pathEditMode="relative" ptsTypes="AA">
                                      <p:cBhvr>
                                        <p:cTn id="9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50289E-6 L -0.00799 -0.16786 " pathEditMode="relative" ptsTypes="AA">
                                      <p:cBhvr>
                                        <p:cTn id="1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45087E-6 L 0.20782 0.12763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50289E-6 L 0.31494 0.14682 " pathEditMode="relative" ptsTypes="AA">
                                      <p:cBhvr>
                                        <p:cTn id="1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00878 C 0.1198 0.05573 0.23976 0.1207 0.29462 0.12602 C 0.34948 0.13157 0.32309 0.0407 0.32865 0.02359 " pathEditMode="relative" rAng="0" ptsTypes="aaA">
                                      <p:cBhvr>
                                        <p:cTn id="20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" y="7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13 -0.03907 C 0.12361 0.04856 0.24427 0.13642 0.2967 0.0985 C 0.34914 0.06058 0.32136 -0.19838 0.31789 -0.26612 C 0.31441 -0.33387 0.28247 -0.3008 0.27535 -0.30774 " pathEditMode="relative" rAng="0" ptsTypes="aaaA">
                                      <p:cBhvr>
                                        <p:cTn id="22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" y="-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0"/>
                            </p:stCondLst>
                            <p:childTnLst>
                              <p:par>
                                <p:cTn id="2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04624E-6 L -0.57309 0.46659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7" y="233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4.04624E-6 L -0.02361 0.29387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" y="1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19 0.04462 C 0.06111 0.15907 0.13958 0.27352 0.05659 0.2652 C -0.02639 0.25687 -0.42014 0.03953 -0.51545 -0.00555 " pathEditMode="relative" rAng="0" ptsTypes="aaA">
                                      <p:cBhvr>
                                        <p:cTn id="3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1" y="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4000"/>
                            </p:stCondLst>
                            <p:childTnLst>
                              <p:par>
                                <p:cTn id="3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1 0.06473 C -0.32552 0.25479 -0.57968 0.44485 -0.65121 0.43144 C -0.72274 0.41803 -0.52569 0.05872 -0.50052 -0.01596 " pathEditMode="relative" rAng="0" ptsTypes="aaA">
                                      <p:cBhvr>
                                        <p:cTn id="33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6" y="1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6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6500"/>
                            </p:stCondLst>
                            <p:childTnLst>
                              <p:par>
                                <p:cTn id="3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8500"/>
                            </p:stCondLst>
                            <p:childTnLst>
                              <p:par>
                                <p:cTn id="4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500"/>
                            </p:stCondLst>
                            <p:childTnLst>
                              <p:par>
                                <p:cTn id="5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2500"/>
                            </p:stCondLst>
                            <p:childTnLst>
                              <p:par>
                                <p:cTn id="6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1.7341E-7 C -0.01007 0.02566 -0.01997 0.05133 -0.02952 0.083 C -0.03907 0.11468 -0.05139 0.1489 -0.05747 0.19006 C -0.06355 0.23121 -0.06615 0.2941 -0.06563 0.32971 C -0.06511 0.36532 -0.05608 0.39167 -0.05417 0.40393 " pathEditMode="relative" ptsTypes="aaaaA">
                                      <p:cBhvr>
                                        <p:cTn id="61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45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0"/>
                            </p:stCondLst>
                            <p:childTnLst>
                              <p:par>
                                <p:cTn id="6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500"/>
                            </p:stCondLst>
                            <p:childTnLst>
                              <p:par>
                                <p:cTn id="7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6000"/>
                            </p:stCondLst>
                            <p:childTnLst>
                              <p:par>
                                <p:cTn id="7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94444E-6 -4.62428E-6 L 0.08663 -0.10474 " pathEditMode="relative" ptsTypes="AA">
                                      <p:cBhvr>
                                        <p:cTn id="76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5" grpId="0" animBg="1"/>
      <p:bldP spid="4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Молния 25"/>
          <p:cNvSpPr/>
          <p:nvPr/>
        </p:nvSpPr>
        <p:spPr>
          <a:xfrm>
            <a:off x="6143636" y="5214950"/>
            <a:ext cx="285752" cy="357190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25" name="Молния 24"/>
          <p:cNvSpPr/>
          <p:nvPr/>
        </p:nvSpPr>
        <p:spPr>
          <a:xfrm>
            <a:off x="1500166" y="6143644"/>
            <a:ext cx="285752" cy="357190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24" name="Молния 23"/>
          <p:cNvSpPr/>
          <p:nvPr/>
        </p:nvSpPr>
        <p:spPr>
          <a:xfrm>
            <a:off x="2857488" y="5643578"/>
            <a:ext cx="428628" cy="357190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Заполните кластер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1000108"/>
            <a:ext cx="8618698" cy="4824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2571736" y="0"/>
            <a:ext cx="3500462" cy="500066"/>
          </a:xfrm>
          <a:prstGeom prst="rect">
            <a:avLst/>
          </a:prstGeom>
          <a:ln/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Задание группам</a:t>
            </a:r>
            <a:endParaRPr lang="ru-RU" sz="28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62"/>
          <p:cNvSpPr>
            <a:spLocks noChangeArrowheads="1"/>
          </p:cNvSpPr>
          <p:nvPr/>
        </p:nvSpPr>
        <p:spPr bwMode="auto">
          <a:xfrm>
            <a:off x="1000100" y="2357430"/>
            <a:ext cx="2103424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000" b="1" i="1" dirty="0" smtClean="0">
                <a:solidFill>
                  <a:srgbClr val="FF3300"/>
                </a:solidFill>
                <a:latin typeface="Bookman Old Style" pitchFamily="18" charset="0"/>
              </a:rPr>
              <a:t> </a:t>
            </a:r>
            <a:r>
              <a:rPr lang="ru-RU" sz="2400" b="1" i="1" dirty="0" smtClean="0">
                <a:solidFill>
                  <a:srgbClr val="FF3300"/>
                </a:solidFill>
                <a:latin typeface="Bookman Old Style" pitchFamily="18" charset="0"/>
              </a:rPr>
              <a:t>Хлоропласты</a:t>
            </a:r>
            <a:endParaRPr lang="ru-RU" sz="2400" b="1" i="1" dirty="0">
              <a:solidFill>
                <a:srgbClr val="FF3300"/>
              </a:solidFill>
              <a:latin typeface="Bookman Old Style" pitchFamily="18" charset="0"/>
            </a:endParaRPr>
          </a:p>
        </p:txBody>
      </p:sp>
      <p:sp>
        <p:nvSpPr>
          <p:cNvPr id="8" name="Rectangle 62"/>
          <p:cNvSpPr>
            <a:spLocks noChangeArrowheads="1"/>
          </p:cNvSpPr>
          <p:nvPr/>
        </p:nvSpPr>
        <p:spPr bwMode="auto">
          <a:xfrm>
            <a:off x="785786" y="4500570"/>
            <a:ext cx="2317738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 i="1" dirty="0" smtClean="0">
                <a:solidFill>
                  <a:srgbClr val="FF3300"/>
                </a:solidFill>
                <a:latin typeface="Bookman Old Style" pitchFamily="18" charset="0"/>
              </a:rPr>
              <a:t>Свет</a:t>
            </a:r>
          </a:p>
          <a:p>
            <a:pPr algn="ctr"/>
            <a:r>
              <a:rPr lang="ru-RU" sz="2000" b="1" i="1" dirty="0" smtClean="0">
                <a:solidFill>
                  <a:srgbClr val="FF3300"/>
                </a:solidFill>
                <a:latin typeface="Bookman Old Style" pitchFamily="18" charset="0"/>
              </a:rPr>
              <a:t>Углекислый</a:t>
            </a:r>
          </a:p>
          <a:p>
            <a:pPr algn="ctr"/>
            <a:r>
              <a:rPr lang="ru-RU" sz="2000" b="1" i="1" dirty="0" smtClean="0">
                <a:solidFill>
                  <a:srgbClr val="FF3300"/>
                </a:solidFill>
                <a:latin typeface="Bookman Old Style" pitchFamily="18" charset="0"/>
              </a:rPr>
              <a:t> газ</a:t>
            </a:r>
          </a:p>
          <a:p>
            <a:pPr algn="ctr"/>
            <a:r>
              <a:rPr lang="ru-RU" sz="2000" b="1" i="1" dirty="0" smtClean="0">
                <a:solidFill>
                  <a:srgbClr val="FF3300"/>
                </a:solidFill>
                <a:latin typeface="Bookman Old Style" pitchFamily="18" charset="0"/>
              </a:rPr>
              <a:t>вода</a:t>
            </a:r>
            <a:endParaRPr lang="ru-RU" sz="2000" b="1" i="1" dirty="0">
              <a:solidFill>
                <a:srgbClr val="FF3300"/>
              </a:solidFill>
              <a:latin typeface="Bookman Old Style" pitchFamily="18" charset="0"/>
            </a:endParaRPr>
          </a:p>
        </p:txBody>
      </p:sp>
      <p:sp>
        <p:nvSpPr>
          <p:cNvPr id="9" name="Rectangle 62"/>
          <p:cNvSpPr>
            <a:spLocks noChangeArrowheads="1"/>
          </p:cNvSpPr>
          <p:nvPr/>
        </p:nvSpPr>
        <p:spPr bwMode="auto">
          <a:xfrm>
            <a:off x="4857752" y="3214686"/>
            <a:ext cx="3960812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3000" b="1" i="1" dirty="0">
              <a:solidFill>
                <a:srgbClr val="FF3300"/>
              </a:solidFill>
              <a:latin typeface="Bookman Old Style" pitchFamily="18" charset="0"/>
            </a:endParaRPr>
          </a:p>
        </p:txBody>
      </p:sp>
      <p:sp>
        <p:nvSpPr>
          <p:cNvPr id="10" name="Rectangle 62"/>
          <p:cNvSpPr>
            <a:spLocks noChangeArrowheads="1"/>
          </p:cNvSpPr>
          <p:nvPr/>
        </p:nvSpPr>
        <p:spPr bwMode="auto">
          <a:xfrm>
            <a:off x="4071934" y="3286124"/>
            <a:ext cx="1755758" cy="441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 i="1" dirty="0" smtClean="0">
                <a:solidFill>
                  <a:srgbClr val="FF3300"/>
                </a:solidFill>
                <a:latin typeface="Bookman Old Style" pitchFamily="18" charset="0"/>
              </a:rPr>
              <a:t>углеводы</a:t>
            </a:r>
            <a:endParaRPr lang="ru-RU" sz="2800" b="1" i="1" dirty="0">
              <a:solidFill>
                <a:srgbClr val="FF3300"/>
              </a:solidFill>
              <a:latin typeface="Bookman Old Style" pitchFamily="18" charset="0"/>
            </a:endParaRPr>
          </a:p>
        </p:txBody>
      </p:sp>
      <p:sp>
        <p:nvSpPr>
          <p:cNvPr id="11" name="Rectangle 62"/>
          <p:cNvSpPr>
            <a:spLocks noChangeArrowheads="1"/>
          </p:cNvSpPr>
          <p:nvPr/>
        </p:nvSpPr>
        <p:spPr bwMode="auto">
          <a:xfrm>
            <a:off x="7000892" y="3214686"/>
            <a:ext cx="1684320" cy="512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 i="1" dirty="0" smtClean="0">
                <a:solidFill>
                  <a:srgbClr val="FF3300"/>
                </a:solidFill>
                <a:latin typeface="Bookman Old Style" pitchFamily="18" charset="0"/>
              </a:rPr>
              <a:t>кислород</a:t>
            </a:r>
            <a:endParaRPr lang="ru-RU" sz="2800" b="1" i="1" dirty="0">
              <a:solidFill>
                <a:srgbClr val="FF3300"/>
              </a:solidFill>
              <a:latin typeface="Bookman Old Style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214546" y="1071546"/>
            <a:ext cx="43144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используя только необходимые слова </a:t>
            </a:r>
            <a:endParaRPr lang="ru-RU" sz="2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14414" y="5715016"/>
            <a:ext cx="1455848" cy="369332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/>
              <a:t>хлоропласты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1285852" y="6143644"/>
            <a:ext cx="880306" cy="369332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/>
              <a:t>корень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2285984" y="6143644"/>
            <a:ext cx="597343" cy="369332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/>
              <a:t>свет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2786050" y="5715016"/>
            <a:ext cx="826316" cy="369332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/>
              <a:t>дождь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3000364" y="6143644"/>
            <a:ext cx="1100494" cy="369332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/>
              <a:t>углеводы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3714744" y="5715016"/>
            <a:ext cx="1119217" cy="369332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/>
              <a:t>кислород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4214810" y="5286388"/>
            <a:ext cx="1659172" cy="369332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/>
              <a:t>углекислый газ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4857752" y="5715016"/>
            <a:ext cx="649537" cy="369332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/>
              <a:t>вода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5929322" y="5286388"/>
            <a:ext cx="756938" cy="369332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/>
              <a:t>почва</a:t>
            </a:r>
            <a:endParaRPr lang="ru-RU" dirty="0"/>
          </a:p>
        </p:txBody>
      </p:sp>
      <p:sp>
        <p:nvSpPr>
          <p:cNvPr id="22" name="Управляющая кнопка: домой 21">
            <a:hlinkClick r:id="rId3" action="ppaction://hlinksldjump" highlightClick="1"/>
          </p:cNvPr>
          <p:cNvSpPr/>
          <p:nvPr/>
        </p:nvSpPr>
        <p:spPr>
          <a:xfrm>
            <a:off x="8286776" y="6286520"/>
            <a:ext cx="500066" cy="5714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572264" y="1571612"/>
            <a:ext cx="2000264" cy="428628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Проверка 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5" grpId="0" animBg="1"/>
      <p:bldP spid="24" grpId="0" animBg="1"/>
      <p:bldP spid="6" grpId="0"/>
      <p:bldP spid="8" grpId="0"/>
      <p:bldP spid="10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501090" y="6417209"/>
            <a:ext cx="441762" cy="440791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785786" y="571479"/>
            <a:ext cx="7715272" cy="428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Заполнить таблицу: «Фотосинтез»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graphicFrame>
        <p:nvGraphicFramePr>
          <p:cNvPr id="6" name="Group 59"/>
          <p:cNvGraphicFramePr>
            <a:graphicFrameLocks noGrp="1"/>
          </p:cNvGraphicFramePr>
          <p:nvPr>
            <p:ph sz="half" idx="4294967295"/>
          </p:nvPr>
        </p:nvGraphicFramePr>
        <p:xfrm>
          <a:off x="928662" y="1270073"/>
          <a:ext cx="7572428" cy="5105400"/>
        </p:xfrm>
        <a:graphic>
          <a:graphicData uri="http://schemas.openxmlformats.org/drawingml/2006/table">
            <a:tbl>
              <a:tblPr/>
              <a:tblGrid>
                <a:gridCol w="3787629"/>
                <a:gridCol w="3784799"/>
              </a:tblGrid>
              <a:tr h="42189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Bookman Old Style" pitchFamily="18" charset="0"/>
                        </a:rPr>
                        <a:t>Вопросы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Bookman Old Style" pitchFamily="18" charset="0"/>
                        </a:rPr>
                        <a:t>Фотосинтез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64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Bookman Old Style" pitchFamily="18" charset="0"/>
                        </a:rPr>
                        <a:t>Какой газ поглощается</a:t>
                      </a:r>
                      <a:r>
                        <a:rPr kumimoji="0" lang="en-US" sz="2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Bookman Old Style" pitchFamily="18" charset="0"/>
                        </a:rPr>
                        <a:t>?</a:t>
                      </a:r>
                      <a:endParaRPr kumimoji="0" lang="ru-RU" sz="2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Bookman Old Style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Bookman Old Style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64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Bookman Old Style" pitchFamily="18" charset="0"/>
                        </a:rPr>
                        <a:t>Какой газ выделяется</a:t>
                      </a:r>
                      <a:r>
                        <a:rPr kumimoji="0" lang="en-US" sz="2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Bookman Old Style" pitchFamily="18" charset="0"/>
                        </a:rPr>
                        <a:t>?</a:t>
                      </a:r>
                      <a:endParaRPr kumimoji="0" lang="ru-RU" sz="2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Bookman Old Style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Bookman Old Style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189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Bookman Old Style" pitchFamily="18" charset="0"/>
                        </a:rPr>
                        <a:t>Где протекает</a:t>
                      </a:r>
                      <a:r>
                        <a:rPr kumimoji="0" lang="en-US" sz="2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Bookman Old Style" pitchFamily="18" charset="0"/>
                        </a:rPr>
                        <a:t>?</a:t>
                      </a:r>
                      <a:endParaRPr kumimoji="0" lang="ru-RU" sz="2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Bookman Old Style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Bookman Old Style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257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Bookman Old Style" pitchFamily="18" charset="0"/>
                        </a:rPr>
                        <a:t>Образуются или расходуются органические вещества</a:t>
                      </a:r>
                      <a:r>
                        <a:rPr kumimoji="0" lang="en-US" sz="2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Bookman Old Style" pitchFamily="18" charset="0"/>
                        </a:rPr>
                        <a:t>?</a:t>
                      </a:r>
                      <a:endParaRPr kumimoji="0" lang="ru-RU" sz="2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Bookman Old Style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Bookman Old Style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1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Bookman Old Style" pitchFamily="18" charset="0"/>
                        </a:rPr>
                        <a:t>Поглощается или освобождается энергия</a:t>
                      </a:r>
                      <a:r>
                        <a:rPr kumimoji="0" lang="en-US" sz="2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Bookman Old Style" pitchFamily="18" charset="0"/>
                        </a:rPr>
                        <a:t>?</a:t>
                      </a:r>
                      <a:endParaRPr kumimoji="0" lang="ru-RU" sz="2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Bookman Old Style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Bookman Old Style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Rectangle 60"/>
          <p:cNvSpPr>
            <a:spLocks noChangeArrowheads="1"/>
          </p:cNvSpPr>
          <p:nvPr/>
        </p:nvSpPr>
        <p:spPr bwMode="auto">
          <a:xfrm>
            <a:off x="4829012" y="1929737"/>
            <a:ext cx="3499010" cy="506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000" b="1" i="1" dirty="0" smtClean="0">
                <a:solidFill>
                  <a:srgbClr val="FF3300"/>
                </a:solidFill>
                <a:latin typeface="Bookman Old Style" pitchFamily="18" charset="0"/>
              </a:rPr>
              <a:t>Углекислый  газ</a:t>
            </a:r>
            <a:endParaRPr lang="ru-RU" sz="3000" b="1" i="1" dirty="0">
              <a:solidFill>
                <a:srgbClr val="FF3300"/>
              </a:solidFill>
              <a:latin typeface="Bookman Old Style" pitchFamily="18" charset="0"/>
            </a:endParaRPr>
          </a:p>
        </p:txBody>
      </p:sp>
      <p:sp>
        <p:nvSpPr>
          <p:cNvPr id="8" name="Rectangle 61"/>
          <p:cNvSpPr>
            <a:spLocks noChangeArrowheads="1"/>
          </p:cNvSpPr>
          <p:nvPr/>
        </p:nvSpPr>
        <p:spPr bwMode="auto">
          <a:xfrm>
            <a:off x="4757574" y="2572679"/>
            <a:ext cx="3499010" cy="506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000" b="1" i="1" dirty="0" smtClean="0">
                <a:solidFill>
                  <a:srgbClr val="FF3300"/>
                </a:solidFill>
                <a:latin typeface="Bookman Old Style" pitchFamily="18" charset="0"/>
              </a:rPr>
              <a:t>Кислород</a:t>
            </a:r>
            <a:endParaRPr lang="ru-RU" sz="3000" b="1" i="1" dirty="0">
              <a:solidFill>
                <a:srgbClr val="FF3300"/>
              </a:solidFill>
              <a:latin typeface="Bookman Old Style" pitchFamily="18" charset="0"/>
            </a:endParaRPr>
          </a:p>
        </p:txBody>
      </p:sp>
      <p:sp>
        <p:nvSpPr>
          <p:cNvPr id="9" name="Rectangle 62"/>
          <p:cNvSpPr>
            <a:spLocks noChangeArrowheads="1"/>
          </p:cNvSpPr>
          <p:nvPr/>
        </p:nvSpPr>
        <p:spPr bwMode="auto">
          <a:xfrm>
            <a:off x="4829012" y="3215621"/>
            <a:ext cx="3499010" cy="506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000" b="1" i="1" dirty="0" smtClean="0">
                <a:solidFill>
                  <a:srgbClr val="FF3300"/>
                </a:solidFill>
                <a:latin typeface="Bookman Old Style" pitchFamily="18" charset="0"/>
              </a:rPr>
              <a:t>В Хлоропластах</a:t>
            </a:r>
            <a:endParaRPr lang="ru-RU" sz="3000" b="1" i="1" dirty="0">
              <a:solidFill>
                <a:srgbClr val="FF3300"/>
              </a:solidFill>
              <a:latin typeface="Bookman Old Style" pitchFamily="18" charset="0"/>
            </a:endParaRPr>
          </a:p>
        </p:txBody>
      </p:sp>
      <p:sp>
        <p:nvSpPr>
          <p:cNvPr id="10" name="Rectangle 63"/>
          <p:cNvSpPr>
            <a:spLocks noChangeArrowheads="1"/>
          </p:cNvSpPr>
          <p:nvPr/>
        </p:nvSpPr>
        <p:spPr bwMode="auto">
          <a:xfrm>
            <a:off x="4829012" y="4072877"/>
            <a:ext cx="3499010" cy="506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000" b="1" i="1" dirty="0" smtClean="0">
                <a:solidFill>
                  <a:srgbClr val="FF3300"/>
                </a:solidFill>
                <a:latin typeface="Bookman Old Style" pitchFamily="18" charset="0"/>
              </a:rPr>
              <a:t>Образуются</a:t>
            </a:r>
            <a:endParaRPr lang="ru-RU" sz="3000" b="1" i="1" dirty="0">
              <a:solidFill>
                <a:srgbClr val="FF3300"/>
              </a:solidFill>
              <a:latin typeface="Bookman Old Style" pitchFamily="18" charset="0"/>
            </a:endParaRPr>
          </a:p>
        </p:txBody>
      </p:sp>
      <p:sp>
        <p:nvSpPr>
          <p:cNvPr id="11" name="Rectangle 64"/>
          <p:cNvSpPr>
            <a:spLocks noChangeArrowheads="1"/>
          </p:cNvSpPr>
          <p:nvPr/>
        </p:nvSpPr>
        <p:spPr bwMode="auto">
          <a:xfrm>
            <a:off x="4900450" y="5287323"/>
            <a:ext cx="3499010" cy="506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000" b="1" i="1" dirty="0">
                <a:solidFill>
                  <a:srgbClr val="FF3300"/>
                </a:solidFill>
                <a:latin typeface="Bookman Old Style" pitchFamily="18" charset="0"/>
              </a:rPr>
              <a:t>Поглощается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489322" y="0"/>
            <a:ext cx="3092333" cy="440813"/>
          </a:xfrm>
          <a:prstGeom prst="rect">
            <a:avLst/>
          </a:prstGeom>
          <a:ln/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Задание группам</a:t>
            </a:r>
            <a:endParaRPr lang="ru-RU" sz="28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715008" y="6480160"/>
            <a:ext cx="1767047" cy="377840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Comic Sans MS" pitchFamily="66" charset="0"/>
              </a:rPr>
              <a:t>Проверка </a:t>
            </a:r>
            <a:endParaRPr lang="ru-RU" sz="24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571472" y="2500306"/>
            <a:ext cx="8115328" cy="3625857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Хозяйка на дачном участке оборвала зеленые листья капусты на корм кроликам.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Правильно ли она поступила? Почему?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8286776" y="6286520"/>
            <a:ext cx="500066" cy="5714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Picture 4" descr="http://www.autocentre-europe.com.ua/files/images/gas_models/vopro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1714488"/>
            <a:ext cx="952500" cy="952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Выгнутая вверх стрелка 6"/>
          <p:cNvSpPr/>
          <p:nvPr/>
        </p:nvSpPr>
        <p:spPr>
          <a:xfrm>
            <a:off x="4429124" y="714356"/>
            <a:ext cx="1371600" cy="99060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Выгнутая вверх стрелка 7"/>
          <p:cNvSpPr/>
          <p:nvPr/>
        </p:nvSpPr>
        <p:spPr>
          <a:xfrm flipH="1">
            <a:off x="3214678" y="714356"/>
            <a:ext cx="1447800" cy="990600"/>
          </a:xfrm>
          <a:prstGeom prst="curved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71736" y="0"/>
            <a:ext cx="3500462" cy="500066"/>
          </a:xfrm>
          <a:prstGeom prst="rect">
            <a:avLst/>
          </a:prstGeom>
          <a:ln/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Задание группам</a:t>
            </a:r>
            <a:endParaRPr lang="ru-RU" sz="28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8286776" y="6286520"/>
            <a:ext cx="500066" cy="5714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571736" y="0"/>
            <a:ext cx="3500462" cy="500066"/>
          </a:xfrm>
          <a:prstGeom prst="rect">
            <a:avLst/>
          </a:prstGeom>
          <a:ln/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Задание группам</a:t>
            </a:r>
            <a:endParaRPr lang="ru-RU" sz="28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Picture 4" descr="http://www.autocentre-europe.com.ua/files/images/gas_models/vopro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1857364"/>
            <a:ext cx="952500" cy="952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Выгнутая вверх стрелка 18"/>
          <p:cNvSpPr/>
          <p:nvPr/>
        </p:nvSpPr>
        <p:spPr>
          <a:xfrm>
            <a:off x="4429124" y="785794"/>
            <a:ext cx="1371600" cy="99060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Выгнутая вверх стрелка 19"/>
          <p:cNvSpPr/>
          <p:nvPr/>
        </p:nvSpPr>
        <p:spPr>
          <a:xfrm flipH="1">
            <a:off x="3143240" y="785794"/>
            <a:ext cx="1447800" cy="990600"/>
          </a:xfrm>
          <a:prstGeom prst="curved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3" name="Содержимое 22"/>
          <p:cNvSpPr>
            <a:spLocks noGrp="1"/>
          </p:cNvSpPr>
          <p:nvPr>
            <p:ph idx="1"/>
          </p:nvPr>
        </p:nvSpPr>
        <p:spPr>
          <a:xfrm>
            <a:off x="428596" y="2571744"/>
            <a:ext cx="8229600" cy="3214711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опыте лист растения смазали вазелином. Несмотря на то, что этот лист хорошо освещался солнцем, органические вещества в нём не образовались.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Объясните результаты опыта.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http://t1.gstatic.com/images?q=tbn:ANd9GcRhqk_3-eg5qoExXF3nQQRN3Bh0yXVTG6yEEpLzioDOgapmXWiv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3504183">
            <a:off x="5677843" y="2008051"/>
            <a:ext cx="2647921" cy="341020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Составьте синквейн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8286776" y="6286520"/>
            <a:ext cx="500066" cy="5714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Вертикальный свиток 4"/>
          <p:cNvSpPr/>
          <p:nvPr/>
        </p:nvSpPr>
        <p:spPr>
          <a:xfrm>
            <a:off x="5000628" y="1500174"/>
            <a:ext cx="3714776" cy="3714776"/>
          </a:xfrm>
          <a:prstGeom prst="verticalScroll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Вертикальный свиток 5"/>
          <p:cNvSpPr/>
          <p:nvPr/>
        </p:nvSpPr>
        <p:spPr>
          <a:xfrm>
            <a:off x="857224" y="1428736"/>
            <a:ext cx="4286280" cy="3714776"/>
          </a:xfrm>
          <a:prstGeom prst="verticalScroll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Фотосинтез</a:t>
            </a:r>
          </a:p>
          <a:p>
            <a:pPr algn="ctr"/>
            <a:endParaRPr lang="ru-RU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Медленный, важный</a:t>
            </a:r>
          </a:p>
          <a:p>
            <a:pPr algn="ctr"/>
            <a:endParaRPr lang="ru-RU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Протекает, создает, использует</a:t>
            </a:r>
          </a:p>
          <a:p>
            <a:pPr algn="ctr"/>
            <a:endParaRPr lang="ru-RU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Сложный многоступенчатый процесс</a:t>
            </a:r>
          </a:p>
          <a:p>
            <a:pPr algn="ctr"/>
            <a:endParaRPr lang="ru-RU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Энергия</a:t>
            </a:r>
            <a:endParaRPr lang="ru-RU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14612" y="1500174"/>
            <a:ext cx="944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</a:rPr>
              <a:t>пример</a:t>
            </a:r>
            <a:endParaRPr lang="ru-RU" i="1" dirty="0">
              <a:solidFill>
                <a:schemeClr val="tx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15074" y="157161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</a:rPr>
              <a:t>Ваш синквейн</a:t>
            </a:r>
            <a:endParaRPr lang="ru-RU" i="1" dirty="0">
              <a:solidFill>
                <a:schemeClr val="tx2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71736" y="0"/>
            <a:ext cx="3500462" cy="500066"/>
          </a:xfrm>
          <a:prstGeom prst="rect">
            <a:avLst/>
          </a:prstGeom>
          <a:ln/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Задание группам</a:t>
            </a:r>
            <a:endParaRPr lang="ru-RU" sz="28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857496"/>
            <a:ext cx="8258204" cy="3268667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Почему  растительный покров  Земли  называют  зелёными  лёгкими  планеты?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286776" y="6286520"/>
            <a:ext cx="500066" cy="5714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Picture 4" descr="http://www.autocentre-europe.com.ua/files/images/gas_models/vopro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1928802"/>
            <a:ext cx="952500" cy="952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Выгнутая вверх стрелка 5"/>
          <p:cNvSpPr/>
          <p:nvPr/>
        </p:nvSpPr>
        <p:spPr>
          <a:xfrm>
            <a:off x="4429124" y="785794"/>
            <a:ext cx="1371600" cy="99060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Выгнутая вверх стрелка 6"/>
          <p:cNvSpPr/>
          <p:nvPr/>
        </p:nvSpPr>
        <p:spPr>
          <a:xfrm flipH="1">
            <a:off x="3143240" y="785794"/>
            <a:ext cx="1447800" cy="990600"/>
          </a:xfrm>
          <a:prstGeom prst="curved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71736" y="0"/>
            <a:ext cx="3500462" cy="500066"/>
          </a:xfrm>
          <a:prstGeom prst="rect">
            <a:avLst/>
          </a:prstGeom>
          <a:ln/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Задание группам</a:t>
            </a:r>
            <a:endParaRPr lang="ru-RU" sz="28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571604" y="2214554"/>
            <a:ext cx="714380" cy="642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285984" y="2214554"/>
            <a:ext cx="714380" cy="642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000364" y="285728"/>
            <a:ext cx="714380" cy="642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000364" y="5429264"/>
            <a:ext cx="714380" cy="642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00364" y="4786322"/>
            <a:ext cx="714380" cy="642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000364" y="3500438"/>
            <a:ext cx="714380" cy="642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000364" y="4143380"/>
            <a:ext cx="714380" cy="642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000364" y="2857496"/>
            <a:ext cx="714380" cy="642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000364" y="2214554"/>
            <a:ext cx="714380" cy="642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000364" y="928670"/>
            <a:ext cx="714380" cy="642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000364" y="1571612"/>
            <a:ext cx="714380" cy="642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429124" y="2214554"/>
            <a:ext cx="714380" cy="642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3714744" y="2214554"/>
            <a:ext cx="714380" cy="642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857224" y="3500438"/>
            <a:ext cx="714380" cy="642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1571604" y="3500438"/>
            <a:ext cx="714380" cy="642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2285984" y="3500438"/>
            <a:ext cx="714380" cy="642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5857884" y="3500438"/>
            <a:ext cx="714380" cy="642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5143504" y="3500438"/>
            <a:ext cx="714380" cy="642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4429124" y="3500438"/>
            <a:ext cx="714380" cy="642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3714744" y="3500438"/>
            <a:ext cx="714380" cy="642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1571604" y="4786322"/>
            <a:ext cx="714380" cy="642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5143504" y="4786322"/>
            <a:ext cx="714380" cy="642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3714744" y="4786322"/>
            <a:ext cx="714380" cy="642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4429124" y="4786322"/>
            <a:ext cx="714380" cy="642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2285984" y="4786322"/>
            <a:ext cx="714380" cy="642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3000364" y="6072206"/>
            <a:ext cx="714380" cy="571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3000364" y="0"/>
            <a:ext cx="7143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</a:t>
            </a:r>
            <a:endParaRPr lang="ru-RU" sz="5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3000364" y="714356"/>
            <a:ext cx="7143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</a:t>
            </a:r>
            <a:endParaRPr lang="ru-RU" sz="5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000364" y="1357298"/>
            <a:ext cx="7143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</a:t>
            </a:r>
            <a:endParaRPr lang="ru-RU" sz="5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000364" y="2071678"/>
            <a:ext cx="7143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3000364" y="2643182"/>
            <a:ext cx="7143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3000364" y="3357562"/>
            <a:ext cx="7143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3000364" y="4000504"/>
            <a:ext cx="7143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3000364" y="4643446"/>
            <a:ext cx="7143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3000364" y="5214950"/>
            <a:ext cx="7143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endParaRPr lang="ru-RU" sz="5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5857884" y="4786322"/>
            <a:ext cx="714380" cy="642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3000364" y="5934670"/>
            <a:ext cx="7143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</a:t>
            </a:r>
            <a:endParaRPr lang="ru-RU" sz="5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3071802" y="357166"/>
            <a:ext cx="571504" cy="62865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с</a:t>
            </a:r>
          </a:p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н</a:t>
            </a:r>
          </a:p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в</a:t>
            </a:r>
          </a:p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н</a:t>
            </a:r>
          </a:p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я</a:t>
            </a:r>
          </a:p>
          <a:p>
            <a:pPr algn="ctr"/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Т</a:t>
            </a:r>
          </a:p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к</a:t>
            </a:r>
          </a:p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н</a:t>
            </a:r>
          </a:p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ь</a:t>
            </a:r>
          </a:p>
          <a:p>
            <a:pPr algn="ctr"/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Л</a:t>
            </a:r>
          </a:p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с</a:t>
            </a:r>
          </a:p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т</a:t>
            </a:r>
          </a:p>
          <a:p>
            <a:pPr algn="ctr"/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4429124" y="500042"/>
            <a:ext cx="3857652" cy="571480"/>
          </a:xfrm>
          <a:prstGeom prst="rect">
            <a:avLst/>
          </a:prstGeom>
          <a:gradFill flip="none" rotWithShape="1">
            <a:gsLst>
              <a:gs pos="50000">
                <a:srgbClr val="0070C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Кроссворд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1571604" y="2071678"/>
            <a:ext cx="7143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2357422" y="2071678"/>
            <a:ext cx="7143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  <a:endParaRPr lang="ru-RU" sz="5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3714744" y="2071678"/>
            <a:ext cx="7143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4500562" y="2071678"/>
            <a:ext cx="7143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  <a:endParaRPr lang="ru-RU" sz="5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857224" y="3357562"/>
            <a:ext cx="7143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</a:t>
            </a:r>
            <a:endParaRPr lang="ru-RU" sz="5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1571604" y="3286124"/>
            <a:ext cx="7143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</a:t>
            </a:r>
          </a:p>
        </p:txBody>
      </p:sp>
      <p:sp>
        <p:nvSpPr>
          <p:cNvPr id="59" name="Прямоугольник 58"/>
          <p:cNvSpPr/>
          <p:nvPr/>
        </p:nvSpPr>
        <p:spPr>
          <a:xfrm>
            <a:off x="2285984" y="3357562"/>
            <a:ext cx="7143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</a:t>
            </a:r>
          </a:p>
        </p:txBody>
      </p:sp>
      <p:sp>
        <p:nvSpPr>
          <p:cNvPr id="60" name="Прямоугольник 59"/>
          <p:cNvSpPr/>
          <p:nvPr/>
        </p:nvSpPr>
        <p:spPr>
          <a:xfrm>
            <a:off x="3714744" y="3357562"/>
            <a:ext cx="7143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</a:p>
        </p:txBody>
      </p:sp>
      <p:sp>
        <p:nvSpPr>
          <p:cNvPr id="61" name="Прямоугольник 60"/>
          <p:cNvSpPr/>
          <p:nvPr/>
        </p:nvSpPr>
        <p:spPr>
          <a:xfrm>
            <a:off x="4357686" y="3357562"/>
            <a:ext cx="7143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</a:t>
            </a:r>
          </a:p>
        </p:txBody>
      </p:sp>
      <p:sp>
        <p:nvSpPr>
          <p:cNvPr id="62" name="Прямоугольник 61"/>
          <p:cNvSpPr/>
          <p:nvPr/>
        </p:nvSpPr>
        <p:spPr>
          <a:xfrm>
            <a:off x="5143504" y="3357562"/>
            <a:ext cx="7143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</a:p>
        </p:txBody>
      </p:sp>
      <p:sp>
        <p:nvSpPr>
          <p:cNvPr id="63" name="Прямоугольник 62"/>
          <p:cNvSpPr/>
          <p:nvPr/>
        </p:nvSpPr>
        <p:spPr>
          <a:xfrm>
            <a:off x="5857884" y="3357562"/>
            <a:ext cx="7143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</a:t>
            </a:r>
          </a:p>
        </p:txBody>
      </p:sp>
      <p:sp>
        <p:nvSpPr>
          <p:cNvPr id="65" name="Прямоугольник 64"/>
          <p:cNvSpPr/>
          <p:nvPr/>
        </p:nvSpPr>
        <p:spPr>
          <a:xfrm>
            <a:off x="1571604" y="4643446"/>
            <a:ext cx="7143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</a:t>
            </a:r>
          </a:p>
        </p:txBody>
      </p:sp>
      <p:sp>
        <p:nvSpPr>
          <p:cNvPr id="66" name="Прямоугольник 65"/>
          <p:cNvSpPr/>
          <p:nvPr/>
        </p:nvSpPr>
        <p:spPr>
          <a:xfrm>
            <a:off x="2285984" y="4643446"/>
            <a:ext cx="7143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</a:t>
            </a:r>
            <a:endParaRPr lang="ru-RU" sz="5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3714744" y="4643446"/>
            <a:ext cx="7143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ь</a:t>
            </a:r>
            <a:endParaRPr lang="ru-RU" sz="5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4429124" y="4643446"/>
            <a:ext cx="7143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  <a:endParaRPr lang="ru-RU" sz="5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5143504" y="4643446"/>
            <a:ext cx="7143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</a:t>
            </a:r>
            <a:endParaRPr lang="ru-RU" sz="5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5857884" y="4643446"/>
            <a:ext cx="7143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</a:t>
            </a:r>
            <a:endParaRPr lang="ru-RU" sz="5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5366" name="Picture 6" descr="http://img0.liveinternet.ru/images/attach/c/4/78/742/78742448_0a1844f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266499">
            <a:off x="7738674" y="5941304"/>
            <a:ext cx="1154325" cy="1214446"/>
          </a:xfrm>
          <a:prstGeom prst="rect">
            <a:avLst/>
          </a:prstGeom>
          <a:noFill/>
        </p:spPr>
      </p:pic>
      <p:sp>
        <p:nvSpPr>
          <p:cNvPr id="15368" name="AutoShape 8" descr="data:image/jpeg;base64,/9j/4AAQSkZJRgABAQAAAQABAAD/2wCEAAkGBhQSERQUEhQUFBIVFRgUFhYXFxgYGhgYFRUXFhcaFRgYGyYeGhwjHBUWHy8gIycpLC0sFR4yNTAqNSYrLCkBCQoKDgwOGg8PGi8lHyQvLDI0LCwsLCotLCwsLSwsLTQsKiwsLCwsLCosLCwsLCwsLCwsLCwsLCwsLCwsLCwsLP/AABEIAMIA9AMBIgACEQEDEQH/xAAcAAEAAgIDAQAAAAAAAAAAAAAABQYDBAECBwj/xABHEAACAQIEAwQGBQgIBgMAAAABAgADEQQFITESQVEGYXGBBxMiMpGhFCNCsdFSYnKCksHw8TNDVHOTstLhFRYXU6LTNGPD/8QAGgEBAAMBAQEAAAAAAAAAAAAAAAMEBQIGAf/EADERAAICAQMCAwYGAgMAAAAAAAABAgMRBCExEkEFE1EiYXGR0fAygaGxweEjQhRS8f/aAAwDAQACEQMRAD8A9xiIgCIiAIiIAiIgCamZ5gKKcZBOoAA5k7a8h3zbkP2oo3oE2BKm4PS+lx8RINROUKpSjykS0xUppS4yYkz2oQW4F4RqRc3t48/hJum9wD1F/jKblzBqDk72HzOsuSJYADYC3wmf4Zdbam7JZ4/d/QsauuMHhL72O06VqwVSzaAC5neQfaaubJTH2jc+C8viR8Jf1N3kVSs9P37FeqvzJqJrnOKjto4QX06eZIkzluM9Ylza4JU22JHMeREgaOHNQijTsOGxqv07h3yyYbDhFCroBM3w7z5Sc5yyv593w/os6ny0lGK3/j+zLERNooiJqPmtMG3Fc91zb4TaVgRcag6icRshJtRaeDpxa5RzEROzkREQBERAEREAREQBERAEREAREQBERAETXx+K9XTZ7E8IJsOfwG3fyldw+b1SCwcuy+0RoBYbi0p6jWQokoyzl+hPXRKxNotU6VqQZWU7MCD4EWMUaoZQw1BFx4Gd5b2aIeGUjB0ihq0zuLr8DLvIHtBgbH1yjlwv9yny2+HSTWHe6Kd7gH5TK0FTossqfua+G5c1M/MjGfz+OxklYzUscS1tWAVEHeRcfNjLPIzD4a+JqOfs8IHiUW5+GnmZNr6ndGEF3kvlhsj081Byk/T6Gzl2AFJAo33Y/lNzJm1ES9GKglGPCK7bk8sx164RSzGyjcyBxmZcetS6pypg6t/eHl4ffMebY01agVAWsfZUX1OxdugG1z++ZMJ2XLe1XYknXgU6frNufK23OY1912pm66F7K79vv3F+uuFUeqx7+ncjv+K8TgUxqNAqAnx21MsuTUXWkA+huTboCbgHv/HumxhsIlMWRQo7h9/WZpZ0ehdEnOUst/L72Ib71YumKwv1ERE0iqIiIAiIgCIiAIiIAiIgCIiAImpmePFGmXIudABtck2Avykbg8C1T26ruWPIMVA7lAO3xPfOlHKycuWHgnYkVSZqDKpYtTchRc3KE7a7kE6a7XElZ8awfU8nV0BBBFwRYjuMqea5M+Hf1tEFk3Ybkdb9R3/zluiVNTpYaiOJcrh90WKbpVPbj0IHs5mYb6u+m6d3Mr323Hd4SekdisipueIAo178SaG/XpfvtMWPzoU/YT23G5Ow8bWue4SGub0lWL2sLh+vux6nc4q6ea1z2JDFV0VfbICnTXn3W5yHGehVC00PCospYnkNNLXPxkW7ljdiWPU/u6DunEwdR4xZN/4l0r15Zdr0cYr2tzefO6pOhA7gPxvMVLHVQbhz12GultZrTIhlOGqunLMpv5k/lQS2ijep5vWHNW8V/C0y1c+ujAoVYiwN+IC/M6X+U16DCbQwqsJsUz1Dj7M8/H7yVZwrT3iSGW4ZEQerIIOpa9+I7XuP4E2pXHwz0jxUzY8+h8Rz++SuXZqKtwRwuN16969RNPTamO1Ul0vsuz+BUtqf408o3SZG4nON+C1vy2939UDVvu8ZizE1arFKa2QGzM2gJ595A6DexmKn2ZvrUqMT+aALdd76eQnF918300R/N7fL6n2uFcVmx/kd8uzdjUVGIbivra1rC425afOTU0MHklOmwYAlgCLk9e7bu2m/J9JC6FeLnl/wR3Sg5ZhwIiJbIRERAEREAREQBERAEREAg+1Q9il0FS5/ZabeAqewJi7SYctSFuR+8ESOyrMLDWWIrMCBvEyUzdAaTA9JvYV7opO5UH4gSDzXMgaZt0kzlxvSpn8xf8onEliKO4vLZsRExYrEimjO2gUXP4DvO3nIW0llkqWdkaOc5t6oBV/pGF/0Rtcj7vA9JXV6nUnUkzoahdi7e8xuf3DyFh5TIBPC6/WPVW5/1XCN2mlVRx37nMjMHny1nZaCtVRW4Wqiy0+IbhWJu5HPhBA6zNnWBavQqUkqGk1ReH1gFytyL213IuPOZMty9KFGnSpiyU1CgeA1PiTc+crx6FBt7v0/k7fVn3GzOROJzIkdnL4pUF3YKNrsQB8TpJDD4j+PGaHACLEAg7g6g+IMgcLg6mCxlJaKu2BxJKmmoJXDVbXDpb3KTbEbA9Jt6PL4e5UteOS9etBGsicdh9bqbEagjcHqDJJKWkwYqlL2pg5wy/mRVtRlsSGU5l61dbCovvAfIjuNvvHKb8p9PEmjUDi9h7wHNeYtfU8x3yzVseAoIDOGFxwKW0PO40lzQ61W1Pr5jz9fzK2oo6JezwzaiQWJ7Qsp1Xg/SVviL8MxJnjDUvcAXIKgXHQFec6l4lRF4z9/mcrS2NZLFE4BnM0SsIiIAiIgCIiAIiIAiIgHWpTDAg7GUbMvqKxX7MvLuACSQABck6AAdZ592izFate6H2baHrLFGckF2MGLH5iShA6GX/LP6Gl/dp/lEomFy/iGsuWRYriphD71MBT4fZI8QPkZ1fwsHNPLySUrvazFf0dIHc8bDTYaLfnqdf1T0lilLz2rxYp9QQoVRa2mlyD5kzB8Vt8vTPHfY1tDDqtz6bmJJmWYVMyKZ4jubMjtaRPaLPPoyLwr6ytUbgpJe12te7HcKO7qBJeeWelTP3w+PwpW9kolx4tUYad/sCaHh9Eb71CXBW1E3CDaPRMmx71ad6tP1VVTwum4B5FSeRB++b5lV7BdqamPStWqbioqDyS5+8S1LuPGc62qNWolCHCPtMnKtNlcxXamr9JanRoirRom1d7niB+0KYGns31vuQRLlhz3z53yv0g1sLUxAX+serfv42Y6+Z/i09+ytj6qnxe9wLfx4Rf5zfuohp1Dp57lOucrHLJO0ZxiKVxOmHqTO50l6OJQIHlSK9i6dpL9mqwNLg/IYjyJ4h99vKR+OE57OVLV2XkyX32KMBt38fymLo5eTrentLYu3R66G/TcsrKCLEXB5SPfs9QJvwW7gSAfEA2kjE9NOqFn44p/FGVGco/heBERJDgREQBERAEREAREQCIz7PPUBVQA1G2vsoB1ZgDfuA569DI/CYqo2rVHJ7iAPIATF2zpEMj8rcN/Ak/vmvlGOBUC+oluuC6MlWcn1YN3HZO1cWapUt04jb4bGRg7CsDcVD5iWTD4y2hm4uIE5dk47I6UIy3ZXKGUVae9mHwnetmXqiHC2dBqDpxLz/mOksLYkSA7RuvqiefKfYycnhoSio7plhwmLWogddiPhpfWUrHf/Irf3h/dJfsdjr4emDuSyX/RJI+V/gJEY/8Ap6394Z5vx+PTUl7/AKmz4XLqk37jlDMgMwKZlUzxrNhoygyj+kvsLVx/qXoFfWUwUIY8IKsb3B6g3075dQ07BpY0+olRNTjyQWVqa6WRHZDs6MFhUoA8TC7Ow2LsdbX5DQDwk0JxeJzZOU5OcuWIxUVhHmNH0Rt/xE1XdDhPW+uAueM+1xCmRy10LX2E9WR5rzupl562y5rr7EUaowzgkKNabBryMSpO5qzQr1WIkUqss4xLXmLKmIxNOxtfjB7xwMbfFQfKcO952y1T9KpWB04ye4cDDXzIHnKdcuvVQkv+yJpLFcl7mW2Iie0MEjqrBqpUm6qNuVzqb9dCJlqEU1LKNtSBz/3kPQxl69U2t7bL+x7F/PhvNvM8aFptfpJ3HhEKlyyYRwQCNQRcec5mrlZ+ppf3af5RNqQvZkqETq7gC5IA6nSYWzCmDbiHjy/a2+cYbGTYicKwIuDcHUETmfD6IiIBG5/XpJRJre7sOZLcgo5nSUWlUoOb039W35L6fA7Sd7X1Caig7CwA5a6k26628piwmEpuo4kU+Uu1LpjkqWPqlgw0Wrr0cdRr902UzGpzQibFLszQOq3U/msRNpezifl1P22/GHOPcKEuxH/Tqh5fESGzzFMVsCXZtLjYDoOpMuNPIaQ3u36RJ+8zXzSmnCVA0Hyt0iNizshKDxuQnZLE2NOmdxUP+RjNzO8NbEv+cquLeam/mt/ORvY2mamKLHUUwzX7zdR46Ey0doMOfq6g+weFv0XsL/ELMjxqnzaml2w/r+hf8Ns6JfHb7/Mq+07q02szwnCbjYzRVp4O2t1ycWemhJTjlGpn7V/U8OFKrXdgqu2q0xuznQ7AWHewkR2T7QICcPiKtRccptUTEVLlmsCDROicBBBAUA267mzXnhHpNQjM8RfmUYeBppaaXh9MdSpUPbvnv/4UtS3U1NHvwM7Az54yTtJmKi2HrVyo5X4lH7Vx5TaxvpAzRTwPiHVuiqgP/iO6TvwSxPEZo4/5Ps9Ti8fp8z3nF4haaFnZUAB9pyAo03NyNPOQnZbtjTxjVkXh46LWYoS1N1NwHpsQDbTYjTv3niWWYmrWxuH+lcdYNWphlqlmDBmAIsfGe/4TKaVFy1KmiewKdlAUcKsWGg31Y6yHVaWvSR6ZPMnw+yFdkrJbbJEiDBMx8U44pm+bsWekz4enczdyKlfEVG19lQo6e0bnz9lfjNfDuFQseklezuG4aIc+9U+sPgfd5fk206kze8NoTnB+m/8ACKepniEvkSkw4zEinTZzsoJ+E71aoUEsbAakyDxYbFWHCVpA3sd2I2J7u7r4T1UY5MaUsEVlp4Uub3Ouveb7zFiHatVSkPtHXuGkmK2XWmtlVMU8RxtYIUYXPJrgi5O1xxCW+rbKKvS84ZaKaBQANABYDuEjMTnNzw0bMebbqPDqflNPMswNf2aZIpfabUF/zQDqF69fDfClQUxpYSGFfdksrOyJSjSG7nibqf3DlO+IxyKNSP47pWqucknhpgsx2AufkJtYPs7Vq+1WYoDrw8/9v40n1wS3kz4pt7RRI9nsXxmra/qwRw9ATxXAP7Jt398mpgwWCWkgVBYD4k9T3zPIJtN5RNFNLDERE5OiIz/J/XJp71v5SnUcU9FuFgbT0iebYnHV3xFUBl4fWOArAEWDFRofAS3RJtYK10UnkmsNm6Eb2m4uZj8oSFTBVTvSot+iWWZqeT1G/qaY/XcyRqPcjTl2JJ83HNhIvNs0+rbhBta9zu3gOS98kcP2af7TIg/MXX4sSZnxuHpUKbW3tqTqT4nnOVKOcI6cZNbmr6PMGVoPUN71H02sQgtcfrFx5fG0V6IdWU7MCp8CLGYsvphaSALwgKPZta2m1uU2JUsfW22WYLpSRAjDFlam/vppe3vDkw8fvB6SuYmkUYgy7Y/DFgGS3Gu19iOanxsNe4SIx+DFZOJRZhoQdwRuDPM+IaFtZjyv1X1RsaXU4e/D/QryVJTfSL2P+lBMRTUtUpCz0xvUpAliF/OF2t1v4S21UKkgwtSYdFsqLFZDk1LK42RwyoLm+FqYREoKAy6GwtbuK7qfGQmFwCUrlRZjqzHck6m5l3zTsvhcSeKpSAqf9xCUfzZd/O81MP2AwgN2WrVA2WrVdl/ZFgfObMfEacZefgWqtQ60k4Jtd8/VPBDdlcEcViUqAXw+Hbj4ztUrAWVUvuF94kdAOc9GDTXpKqgKoCqBYAAAADkANAJ3DzG1eoeon1cJcFafVOTnPlmbjnBaYDVE60Q9VglIcTHyAA5seQleFcpvpitz40kss38HROIdaX9WvtOe4cump08L9JcWYKLnQAfITTyjKloU+EasdXY/ab9w6CR2eZuDTZVvbYtyI58PXpfbee78O0bphh/ifP37jzur1CnLbhcHAqjEVAxvwL7qn/Nbqfl8ZMAgC0quAzACSrZqLTWnB8Iz4TXLNrG1haamX7m/Oaxr8RmWm/DtO1HCwcuWXkyZpTKjiUbbiRGDyupiyTxcFJTwlvtE6XC30578ukm+FnE06VLgHCrMBc3ANhrvCbxhchpZy+CYwWX0cOtkCrYasbXPexmyMUn5S/ESEo8Km/Dc9efxm7Rxa+EhlB9yVTXYkFrqTYMCegIneRuMxacBvbbT/aY+zeMNSk1ySFcqCdyLAi/he3lOHB4yddSzgloiJwdiUPtFkr06jOgJUsWv+kSfvvL5OroCLEXEkrn0PJxOHUjzvC50yixveSNLtK3KWapkVBjc0x8T+M7UslortTXz1++TO2D7EKqmu5WqWZ16psgZvDl4mSuX5A1w9chrG4TcX5FjzI6bSbVANgB4TtIpW52SwSKvu9xERIiUTVxWC4vaSy1OvW3Juom1E5lFSWGfU2nlFWzXDg/0i8D9fsnfZtuWx1ldxOHKmekugIsQCOhkLjeydJh7Bame43XcfZPnsRvMDWeFTnLrqa/b+v2NXTa6MV0zKT6607jESYxXYatqUqU26AgqT4nUCaZ7E4r/AOr9s/6ZnPw69bOJorVUP/ZGmcTOj423OYe0uFXAhRXrcTuDw06S3Y2tqxYgKuvj0Er1DOaikOWSmRqLqHt4h/ZP7MLw6aeJ7FmpeauqvdfJFzyrK6uK9z2U2NQ7eAG7HXlp3y8ZTk1PDrwpck6sx1J6X7hyE8qwnpcxFLhUijWVdPdNNiNbWZDwi22ibDznonZbtpQxyXpnhqCwemxHEpI5flDcAjpN7Q6eir8O8vf/AAZHiFepS9tez7t/mTdf3W8D90recqCtNRsy8I/SAuPjrLLVS6kdQR8ZUMeb0eE+9TYeIKNrt4Tbp5MC3giFoPe1jeS2Bymo3vGwndMSA5vaSVDHi28sSbxsQRS7ndctCjeazYfhOhM2KmKvMDNecRz3O3jsbGFrMNDzOnLle0icXUrPVZaKFiBc7ADW2pJtyOkk/XBls+jX0I1FraFuX8pzg+Oiz7MCRdee1gVPgBof5ntulucrfZvYjqWBxfOnbxKfuactl+K24Rr33/l5ywU80B95WXyuPl+E2kqg7EHwMjdslyiVVxfDKmvZ/EOfbIUePLyvLJlmAFGmFvc7k9TNuJHKxy2JIwUdxERIzsREQBERAEREAREQBETWx2ZUqK8VaolJduJ2Ci/ixg+pN7I2Ylc/6iYDj4PpKXvw3s/B/icPBbvvbvk3gswp1l4qVRKin7SMGG5G4PUH4TlST4Z3OqcFmUWvijYkfn+brhcNWrta1NC1iQOI/ZUE82YhR3kSQnmvpzztqODpUlsBXqWc91Ozgbc24em3fEnhNiqPXNRZ5Njc2etVerUbiqVGLMe/u7hsByAmFHLnukZ9Iv5yYy91DKWFxcEiZE1jk9rTNS2XCNjDULkAS45d2BrV0Dq+q+6diLbWI2lXbFr6wsgst9B3S0ZZ23akvCrWFrWOvwnMOnPtFi9WuH+LGfebOWdscXltQU65NegCFKsbugGn1bE9PsnQ25by4ZxUFVFxOHYVMPVW7FeROlyNweRGliNdZ5Tnmc+uvfW+pMsfocz7gxNTCsfYrKaiA/8AcQDiA0+0lyb2H1fUy9pNS4z6eUYXi3h0ZVebFYkucFhVi6hh7y6MOttiPKc08cRL79DS1uFbeEisT2WpsSQSN+V/DX+Zmyrovk8i6ZLggKeaTKmY3kkvZEDmPnNzD9nVG517h+N59dsD4q5EXVzLS5RAO+4GnnrOlPM+IksdTzH7pZqeARRYKPPX5mY8RlFJ90F+o0Py8ZH5sfQ78pkfhsb33m+jK3j15/GRVbsyym9J9Oh/jw6TUf19I6rc938Wn3EZcM+ZlHlFhGK4GVW1DGwbobbH8ZuSq4GjWr1UNReGmjBjc8xqB8bGWqQ2RUXglhJtCIiRkgiIgCIiAJjxGIWmrO7BUUFmZjYADUkk7CZJ5T6Re1C16lXDBuGnhyC2/wBZVtfhI24VuDzu2vLWOyahHJZ0uneosUEbOa+mX2iuEocY1AeoStzyIQC9t9yDttygMX6R8xYg8a0Ra1kpLbfc+sDkb9babbyI7NcAe7C+u34S457i8K9NfVLZ7azO82c031YPVLRaeiUY+XnPd7le/wCpOYrxA1lJta5p0jbXdSqgHbncayt5lmtXEVDUru1RzzPLuUDRRoNABO2OUByBtNGoZA5zls2Xo6emp9UIpP4Etlyqd5t+tbDOK2Hc06ikG4O/cw2YanQyu0sRbaZXxRO5nxNrglfTNYfB712F7YDH0LsAtemeGqova5vwst7+yR8Dcd5h/S52IrZjh6f0cr6yizOEY2L8QA4VbYGwO+l7bbzz/wBGufjDZjT42C06wNFiTYAn2qZP6wC66fWGe+zWpn5kNzxOup/417UeOUfIWY5RXwdU0sTSek+4DC17Ei6H3WW4I4lJGmk2KWLF959E+kD0fpmlOmrVGpPSYsrBQ3vCzBgbaaDY8p5XiPQZmCcRQ4eoBe1qhVmttYMlgT0LW75HbTngs6TW9C3ZV6eKHUTZpsW90FtL6a6DU7SRX0T5n/ZT/i4f/wBs7r6K80G2GYeFagP/ANZVenfozYj4lFLlfMhK2IA3NvGb/YXMimaYModWrBDpf2agKN8mOs2m9FGZ/wBlP+NQ/wDbLR2Q9DOKo4ujXr1KKrRdagVCXZiutiSqga2113ktVDTzgqavXxnBrK3/ADPZBOYiaB5kREQBERAEREAREQBERAEREAREQDXzHHLRpVKr34KaNUawueFFLGw5mwM+YHzA1alSo2hqO1Qi5Ni7FrXPS9vKfSHbCgz4DGIilnbDV1VQCSzNRcAADUkkgWE+VlYqSGup6NdT12Mq6mPUkjX8LsVcmyxUq1tpnbMGIsWNpBUsSw7/AI/umWtiyToOEdASfvmf5TPTLWRxwb71Zq1qs0nrtzY/G064fC1KzcNJXqsSBZFL6nQe7fedRqIbNYscGRsWAZwcf0EtPZ70O4/EkF0+jU9faq+9oSNKQPHuPtcOhuCZest9AlBR9fiKtQ2HuBaYB52uGJEsqjPYyp+IpbZ+R4picQSD4T6zylr0KJ3vTQ/+Ilbyn0U5dQsfUCqwv7VZjU3N/cPsAjQAhQbDxvbgJaqr6EZOr1KvaaOYiJKUxERAEREAREQBERAEREAREQBERAEREAREQBERAE16mBpvqyIx6lQT8xOYgFV/5RwX9jwv+BT/ANMf8o4L+x4X/Ap/6YicYRP1y9STybs5haZY08Nh0JABK0kW+vOyyZpYdU9xVUHfhAH3RE6RFJtvcyxET6ciIiAIiIAiIgCIiAIiIAiIgCIiAIiIAiIgCIiAf//Z"/>
          <p:cNvSpPr>
            <a:spLocks noChangeAspect="1" noChangeArrowheads="1"/>
          </p:cNvSpPr>
          <p:nvPr/>
        </p:nvSpPr>
        <p:spPr bwMode="auto">
          <a:xfrm>
            <a:off x="0" y="-884238"/>
            <a:ext cx="2324100" cy="1847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5370" name="AutoShape 10" descr="data:image/jpeg;base64,/9j/4AAQSkZJRgABAQAAAQABAAD/2wCEAAkGBhQSERQUEhQUFBIVFRgUFhYXFxgYGhgYFRUXFhcaFRgYGyYeGhwjHBUWHy8gIycpLC0sFR4yNTAqNSYrLCkBCQoKDgwOGg8PGi8lHyQvLDI0LCwsLCotLCwsLSwsLTQsKiwsLCwsLCosLCwsLCwsLCwsLCwsLCwsLCwsLCwsLP/AABEIAMIA9AMBIgACEQEDEQH/xAAcAAEAAgIDAQAAAAAAAAAAAAAABQYDBAECBwj/xABHEAACAQIEAwQGBQgIBgMAAAABAgADEQQFITESQVEGYXGBBxMiMpGhFCNCsdFSYnKCksHw8TNDVHOTstLhFRYXU6LTNGPD/8QAGgEBAAMBAQEAAAAAAAAAAAAAAAMEBQIGAf/EADERAAICAQMCAwYGAgMAAAAAAAABAgMRBCExEkEFE1EiYXGR0fAygaGxweEjQhRS8f/aAAwDAQACEQMRAD8A9xiIgCIiAIiIAiIgCamZ5gKKcZBOoAA5k7a8h3zbkP2oo3oE2BKm4PS+lx8RINROUKpSjykS0xUppS4yYkz2oQW4F4RqRc3t48/hJum9wD1F/jKblzBqDk72HzOsuSJYADYC3wmf4Zdbam7JZ4/d/QsauuMHhL72O06VqwVSzaAC5neQfaaubJTH2jc+C8viR8Jf1N3kVSs9P37FeqvzJqJrnOKjto4QX06eZIkzluM9Ylza4JU22JHMeREgaOHNQijTsOGxqv07h3yyYbDhFCroBM3w7z5Sc5yyv593w/os6ny0lGK3/j+zLERNooiJqPmtMG3Fc91zb4TaVgRcag6icRshJtRaeDpxa5RzEROzkREQBERAEREAREQBERAEREAREQBERAETXx+K9XTZ7E8IJsOfwG3fyldw+b1SCwcuy+0RoBYbi0p6jWQokoyzl+hPXRKxNotU6VqQZWU7MCD4EWMUaoZQw1BFx4Gd5b2aIeGUjB0ihq0zuLr8DLvIHtBgbH1yjlwv9yny2+HSTWHe6Kd7gH5TK0FTossqfua+G5c1M/MjGfz+OxklYzUscS1tWAVEHeRcfNjLPIzD4a+JqOfs8IHiUW5+GnmZNr6ndGEF3kvlhsj081Byk/T6Gzl2AFJAo33Y/lNzJm1ES9GKglGPCK7bk8sx164RSzGyjcyBxmZcetS6pypg6t/eHl4ffMebY01agVAWsfZUX1OxdugG1z++ZMJ2XLe1XYknXgU6frNufK23OY1912pm66F7K79vv3F+uuFUeqx7+ncjv+K8TgUxqNAqAnx21MsuTUXWkA+huTboCbgHv/HumxhsIlMWRQo7h9/WZpZ0ehdEnOUst/L72Ib71YumKwv1ERE0iqIiIAiIgCIiAIiIAiIgCIiAImpmePFGmXIudABtck2Avykbg8C1T26ruWPIMVA7lAO3xPfOlHKycuWHgnYkVSZqDKpYtTchRc3KE7a7kE6a7XElZ8awfU8nV0BBBFwRYjuMqea5M+Hf1tEFk3Ybkdb9R3/zluiVNTpYaiOJcrh90WKbpVPbj0IHs5mYb6u+m6d3Mr323Hd4SekdisipueIAo178SaG/XpfvtMWPzoU/YT23G5Ow8bWue4SGub0lWL2sLh+vux6nc4q6ea1z2JDFV0VfbICnTXn3W5yHGehVC00PCospYnkNNLXPxkW7ljdiWPU/u6DunEwdR4xZN/4l0r15Zdr0cYr2tzefO6pOhA7gPxvMVLHVQbhz12GultZrTIhlOGqunLMpv5k/lQS2ijep5vWHNW8V/C0y1c+ujAoVYiwN+IC/M6X+U16DCbQwqsJsUz1Dj7M8/H7yVZwrT3iSGW4ZEQerIIOpa9+I7XuP4E2pXHwz0jxUzY8+h8Rz++SuXZqKtwRwuN16969RNPTamO1Ul0vsuz+BUtqf408o3SZG4nON+C1vy2939UDVvu8ZizE1arFKa2QGzM2gJ595A6DexmKn2ZvrUqMT+aALdd76eQnF918300R/N7fL6n2uFcVmx/kd8uzdjUVGIbivra1rC425afOTU0MHklOmwYAlgCLk9e7bu2m/J9JC6FeLnl/wR3Sg5ZhwIiJbIRERAEREAREQBERAEREAg+1Q9il0FS5/ZabeAqewJi7SYctSFuR+8ESOyrMLDWWIrMCBvEyUzdAaTA9JvYV7opO5UH4gSDzXMgaZt0kzlxvSpn8xf8onEliKO4vLZsRExYrEimjO2gUXP4DvO3nIW0llkqWdkaOc5t6oBV/pGF/0Rtcj7vA9JXV6nUnUkzoahdi7e8xuf3DyFh5TIBPC6/WPVW5/1XCN2mlVRx37nMjMHny1nZaCtVRW4Wqiy0+IbhWJu5HPhBA6zNnWBavQqUkqGk1ReH1gFytyL213IuPOZMty9KFGnSpiyU1CgeA1PiTc+crx6FBt7v0/k7fVn3GzOROJzIkdnL4pUF3YKNrsQB8TpJDD4j+PGaHACLEAg7g6g+IMgcLg6mCxlJaKu2BxJKmmoJXDVbXDpb3KTbEbA9Jt6PL4e5UteOS9etBGsicdh9bqbEagjcHqDJJKWkwYqlL2pg5wy/mRVtRlsSGU5l61dbCovvAfIjuNvvHKb8p9PEmjUDi9h7wHNeYtfU8x3yzVseAoIDOGFxwKW0PO40lzQ61W1Pr5jz9fzK2oo6JezwzaiQWJ7Qsp1Xg/SVviL8MxJnjDUvcAXIKgXHQFec6l4lRF4z9/mcrS2NZLFE4BnM0SsIiIAiIgCIiAIiIAiIgHWpTDAg7GUbMvqKxX7MvLuACSQABck6AAdZ592izFate6H2baHrLFGckF2MGLH5iShA6GX/LP6Gl/dp/lEomFy/iGsuWRYriphD71MBT4fZI8QPkZ1fwsHNPLySUrvazFf0dIHc8bDTYaLfnqdf1T0lilLz2rxYp9QQoVRa2mlyD5kzB8Vt8vTPHfY1tDDqtz6bmJJmWYVMyKZ4jubMjtaRPaLPPoyLwr6ytUbgpJe12te7HcKO7qBJeeWelTP3w+PwpW9kolx4tUYad/sCaHh9Eb71CXBW1E3CDaPRMmx71ad6tP1VVTwum4B5FSeRB++b5lV7BdqamPStWqbioqDyS5+8S1LuPGc62qNWolCHCPtMnKtNlcxXamr9JanRoirRom1d7niB+0KYGns31vuQRLlhz3z53yv0g1sLUxAX+serfv42Y6+Z/i09+ytj6qnxe9wLfx4Rf5zfuohp1Dp57lOucrHLJO0ZxiKVxOmHqTO50l6OJQIHlSK9i6dpL9mqwNLg/IYjyJ4h99vKR+OE57OVLV2XkyX32KMBt38fymLo5eTrentLYu3R66G/TcsrKCLEXB5SPfs9QJvwW7gSAfEA2kjE9NOqFn44p/FGVGco/heBERJDgREQBERAEREAREQCIz7PPUBVQA1G2vsoB1ZgDfuA569DI/CYqo2rVHJ7iAPIATF2zpEMj8rcN/Ak/vmvlGOBUC+oluuC6MlWcn1YN3HZO1cWapUt04jb4bGRg7CsDcVD5iWTD4y2hm4uIE5dk47I6UIy3ZXKGUVae9mHwnetmXqiHC2dBqDpxLz/mOksLYkSA7RuvqiefKfYycnhoSio7plhwmLWogddiPhpfWUrHf/Irf3h/dJfsdjr4emDuSyX/RJI+V/gJEY/8Ap6394Z5vx+PTUl7/AKmz4XLqk37jlDMgMwKZlUzxrNhoygyj+kvsLVx/qXoFfWUwUIY8IKsb3B6g3075dQ07BpY0+olRNTjyQWVqa6WRHZDs6MFhUoA8TC7Ow2LsdbX5DQDwk0JxeJzZOU5OcuWIxUVhHmNH0Rt/xE1XdDhPW+uAueM+1xCmRy10LX2E9WR5rzupl562y5rr7EUaowzgkKNabBryMSpO5qzQr1WIkUqss4xLXmLKmIxNOxtfjB7xwMbfFQfKcO952y1T9KpWB04ye4cDDXzIHnKdcuvVQkv+yJpLFcl7mW2Iie0MEjqrBqpUm6qNuVzqb9dCJlqEU1LKNtSBz/3kPQxl69U2t7bL+x7F/PhvNvM8aFptfpJ3HhEKlyyYRwQCNQRcec5mrlZ+ppf3af5RNqQvZkqETq7gC5IA6nSYWzCmDbiHjy/a2+cYbGTYicKwIuDcHUETmfD6IiIBG5/XpJRJre7sOZLcgo5nSUWlUoOb039W35L6fA7Sd7X1Caig7CwA5a6k26628piwmEpuo4kU+Uu1LpjkqWPqlgw0Wrr0cdRr902UzGpzQibFLszQOq3U/msRNpezifl1P22/GHOPcKEuxH/Tqh5fESGzzFMVsCXZtLjYDoOpMuNPIaQ3u36RJ+8zXzSmnCVA0Hyt0iNizshKDxuQnZLE2NOmdxUP+RjNzO8NbEv+cquLeam/mt/ORvY2mamKLHUUwzX7zdR46Ey0doMOfq6g+weFv0XsL/ELMjxqnzaml2w/r+hf8Ns6JfHb7/Mq+07q02szwnCbjYzRVp4O2t1ycWemhJTjlGpn7V/U8OFKrXdgqu2q0xuznQ7AWHewkR2T7QICcPiKtRccptUTEVLlmsCDROicBBBAUA267mzXnhHpNQjM8RfmUYeBppaaXh9MdSpUPbvnv/4UtS3U1NHvwM7Az54yTtJmKi2HrVyo5X4lH7Vx5TaxvpAzRTwPiHVuiqgP/iO6TvwSxPEZo4/5Ps9Ti8fp8z3nF4haaFnZUAB9pyAo03NyNPOQnZbtjTxjVkXh46LWYoS1N1NwHpsQDbTYjTv3niWWYmrWxuH+lcdYNWphlqlmDBmAIsfGe/4TKaVFy1KmiewKdlAUcKsWGg31Y6yHVaWvSR6ZPMnw+yFdkrJbbJEiDBMx8U44pm+bsWekz4enczdyKlfEVG19lQo6e0bnz9lfjNfDuFQseklezuG4aIc+9U+sPgfd5fk206kze8NoTnB+m/8ACKepniEvkSkw4zEinTZzsoJ+E71aoUEsbAakyDxYbFWHCVpA3sd2I2J7u7r4T1UY5MaUsEVlp4Uub3Ouveb7zFiHatVSkPtHXuGkmK2XWmtlVMU8RxtYIUYXPJrgi5O1xxCW+rbKKvS84ZaKaBQANABYDuEjMTnNzw0bMebbqPDqflNPMswNf2aZIpfabUF/zQDqF69fDfClQUxpYSGFfdksrOyJSjSG7nibqf3DlO+IxyKNSP47pWqucknhpgsx2AufkJtYPs7Vq+1WYoDrw8/9v40n1wS3kz4pt7RRI9nsXxmra/qwRw9ATxXAP7Jt398mpgwWCWkgVBYD4k9T3zPIJtN5RNFNLDERE5OiIz/J/XJp71v5SnUcU9FuFgbT0iebYnHV3xFUBl4fWOArAEWDFRofAS3RJtYK10UnkmsNm6Eb2m4uZj8oSFTBVTvSot+iWWZqeT1G/qaY/XcyRqPcjTl2JJ83HNhIvNs0+rbhBta9zu3gOS98kcP2af7TIg/MXX4sSZnxuHpUKbW3tqTqT4nnOVKOcI6cZNbmr6PMGVoPUN71H02sQgtcfrFx5fG0V6IdWU7MCp8CLGYsvphaSALwgKPZta2m1uU2JUsfW22WYLpSRAjDFlam/vppe3vDkw8fvB6SuYmkUYgy7Y/DFgGS3Gu19iOanxsNe4SIx+DFZOJRZhoQdwRuDPM+IaFtZjyv1X1RsaXU4e/D/QryVJTfSL2P+lBMRTUtUpCz0xvUpAliF/OF2t1v4S21UKkgwtSYdFsqLFZDk1LK42RwyoLm+FqYREoKAy6GwtbuK7qfGQmFwCUrlRZjqzHck6m5l3zTsvhcSeKpSAqf9xCUfzZd/O81MP2AwgN2WrVA2WrVdl/ZFgfObMfEacZefgWqtQ60k4Jtd8/VPBDdlcEcViUqAXw+Hbj4ztUrAWVUvuF94kdAOc9GDTXpKqgKoCqBYAAAADkANAJ3DzG1eoeon1cJcFafVOTnPlmbjnBaYDVE60Q9VglIcTHyAA5seQleFcpvpitz40kss38HROIdaX9WvtOe4cump08L9JcWYKLnQAfITTyjKloU+EasdXY/ab9w6CR2eZuDTZVvbYtyI58PXpfbee78O0bphh/ifP37jzur1CnLbhcHAqjEVAxvwL7qn/Nbqfl8ZMAgC0quAzACSrZqLTWnB8Iz4TXLNrG1haamX7m/Oaxr8RmWm/DtO1HCwcuWXkyZpTKjiUbbiRGDyupiyTxcFJTwlvtE6XC30578ukm+FnE06VLgHCrMBc3ANhrvCbxhchpZy+CYwWX0cOtkCrYasbXPexmyMUn5S/ESEo8Km/Dc9efxm7Rxa+EhlB9yVTXYkFrqTYMCegIneRuMxacBvbbT/aY+zeMNSk1ySFcqCdyLAi/he3lOHB4yddSzgloiJwdiUPtFkr06jOgJUsWv+kSfvvL5OroCLEXEkrn0PJxOHUjzvC50yixveSNLtK3KWapkVBjc0x8T+M7UslortTXz1++TO2D7EKqmu5WqWZ16psgZvDl4mSuX5A1w9chrG4TcX5FjzI6bSbVANgB4TtIpW52SwSKvu9xERIiUTVxWC4vaSy1OvW3Juom1E5lFSWGfU2nlFWzXDg/0i8D9fsnfZtuWx1ldxOHKmekugIsQCOhkLjeydJh7Bame43XcfZPnsRvMDWeFTnLrqa/b+v2NXTa6MV0zKT6607jESYxXYatqUqU26AgqT4nUCaZ7E4r/AOr9s/6ZnPw69bOJorVUP/ZGmcTOj423OYe0uFXAhRXrcTuDw06S3Y2tqxYgKuvj0Er1DOaikOWSmRqLqHt4h/ZP7MLw6aeJ7FmpeauqvdfJFzyrK6uK9z2U2NQ7eAG7HXlp3y8ZTk1PDrwpck6sx1J6X7hyE8qwnpcxFLhUijWVdPdNNiNbWZDwi22ibDznonZbtpQxyXpnhqCwemxHEpI5flDcAjpN7Q6eir8O8vf/AAZHiFepS9tez7t/mTdf3W8D90recqCtNRsy8I/SAuPjrLLVS6kdQR8ZUMeb0eE+9TYeIKNrt4Tbp5MC3giFoPe1jeS2Bymo3vGwndMSA5vaSVDHi28sSbxsQRS7ndctCjeazYfhOhM2KmKvMDNecRz3O3jsbGFrMNDzOnLle0icXUrPVZaKFiBc7ADW2pJtyOkk/XBls+jX0I1FraFuX8pzg+Oiz7MCRdee1gVPgBof5ntulucrfZvYjqWBxfOnbxKfuactl+K24Rr33/l5ywU80B95WXyuPl+E2kqg7EHwMjdslyiVVxfDKmvZ/EOfbIUePLyvLJlmAFGmFvc7k9TNuJHKxy2JIwUdxERIzsREQBERAEREAREQBETWx2ZUqK8VaolJduJ2Ci/ixg+pN7I2Ylc/6iYDj4PpKXvw3s/B/icPBbvvbvk3gswp1l4qVRKin7SMGG5G4PUH4TlST4Z3OqcFmUWvijYkfn+brhcNWrta1NC1iQOI/ZUE82YhR3kSQnmvpzztqODpUlsBXqWc91Ozgbc24em3fEnhNiqPXNRZ5Njc2etVerUbiqVGLMe/u7hsByAmFHLnukZ9Iv5yYy91DKWFxcEiZE1jk9rTNS2XCNjDULkAS45d2BrV0Dq+q+6diLbWI2lXbFr6wsgst9B3S0ZZ23akvCrWFrWOvwnMOnPtFi9WuH+LGfebOWdscXltQU65NegCFKsbugGn1bE9PsnQ25by4ZxUFVFxOHYVMPVW7FeROlyNweRGliNdZ5Tnmc+uvfW+pMsfocz7gxNTCsfYrKaiA/8AcQDiA0+0lyb2H1fUy9pNS4z6eUYXi3h0ZVebFYkucFhVi6hh7y6MOttiPKc08cRL79DS1uFbeEisT2WpsSQSN+V/DX+Zmyrovk8i6ZLggKeaTKmY3kkvZEDmPnNzD9nVG517h+N59dsD4q5EXVzLS5RAO+4GnnrOlPM+IksdTzH7pZqeARRYKPPX5mY8RlFJ90F+o0Py8ZH5sfQ78pkfhsb33m+jK3j15/GRVbsyym9J9Oh/jw6TUf19I6rc938Wn3EZcM+ZlHlFhGK4GVW1DGwbobbH8ZuSq4GjWr1UNReGmjBjc8xqB8bGWqQ2RUXglhJtCIiRkgiIgCIiAJjxGIWmrO7BUUFmZjYADUkk7CZJ5T6Re1C16lXDBuGnhyC2/wBZVtfhI24VuDzu2vLWOyahHJZ0uneosUEbOa+mX2iuEocY1AeoStzyIQC9t9yDttygMX6R8xYg8a0Ra1kpLbfc+sDkb9babbyI7NcAe7C+u34S457i8K9NfVLZ7azO82c031YPVLRaeiUY+XnPd7le/wCpOYrxA1lJta5p0jbXdSqgHbncayt5lmtXEVDUru1RzzPLuUDRRoNABO2OUByBtNGoZA5zls2Xo6emp9UIpP4Etlyqd5t+tbDOK2Hc06ikG4O/cw2YanQyu0sRbaZXxRO5nxNrglfTNYfB712F7YDH0LsAtemeGqova5vwst7+yR8Dcd5h/S52IrZjh6f0cr6yizOEY2L8QA4VbYGwO+l7bbzz/wBGufjDZjT42C06wNFiTYAn2qZP6wC66fWGe+zWpn5kNzxOup/417UeOUfIWY5RXwdU0sTSek+4DC17Ei6H3WW4I4lJGmk2KWLF959E+kD0fpmlOmrVGpPSYsrBQ3vCzBgbaaDY8p5XiPQZmCcRQ4eoBe1qhVmttYMlgT0LW75HbTngs6TW9C3ZV6eKHUTZpsW90FtL6a6DU7SRX0T5n/ZT/i4f/wBs7r6K80G2GYeFagP/ANZVenfozYj4lFLlfMhK2IA3NvGb/YXMimaYModWrBDpf2agKN8mOs2m9FGZ/wBlP+NQ/wDbLR2Q9DOKo4ujXr1KKrRdagVCXZiutiSqga2113ktVDTzgqavXxnBrK3/ADPZBOYiaB5kREQBERAEREAREQBERAEREAREQDXzHHLRpVKr34KaNUawueFFLGw5mwM+YHzA1alSo2hqO1Qi5Ni7FrXPS9vKfSHbCgz4DGIilnbDV1VQCSzNRcAADUkkgWE+VlYqSGup6NdT12Mq6mPUkjX8LsVcmyxUq1tpnbMGIsWNpBUsSw7/AI/umWtiyToOEdASfvmf5TPTLWRxwb71Zq1qs0nrtzY/G064fC1KzcNJXqsSBZFL6nQe7fedRqIbNYscGRsWAZwcf0EtPZ70O4/EkF0+jU9faq+9oSNKQPHuPtcOhuCZest9AlBR9fiKtQ2HuBaYB52uGJEsqjPYyp+IpbZ+R4picQSD4T6zylr0KJ3vTQ/+Ilbyn0U5dQsfUCqwv7VZjU3N/cPsAjQAhQbDxvbgJaqr6EZOr1KvaaOYiJKUxERAEREAREQBERAEREAREQBERAEREAREQBERAE16mBpvqyIx6lQT8xOYgFV/5RwX9jwv+BT/ANMf8o4L+x4X/Ap/6YicYRP1y9STybs5haZY08Nh0JABK0kW+vOyyZpYdU9xVUHfhAH3RE6RFJtvcyxET6ciIiAIiIAiIgCIiAIiIAiIgCIiAIiIAiIgCIiAf//Z"/>
          <p:cNvSpPr>
            <a:spLocks noChangeAspect="1" noChangeArrowheads="1"/>
          </p:cNvSpPr>
          <p:nvPr/>
        </p:nvSpPr>
        <p:spPr bwMode="auto">
          <a:xfrm>
            <a:off x="0" y="-884238"/>
            <a:ext cx="2324100" cy="1847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15372" name="Picture 12" descr="http://img1.liveinternet.ru/images/attach/c/5/85/972/85972837_smayl.jpg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32611" y="3857628"/>
            <a:ext cx="2111389" cy="1676692"/>
          </a:xfrm>
          <a:prstGeom prst="rect">
            <a:avLst/>
          </a:prstGeom>
          <a:noFill/>
        </p:spPr>
      </p:pic>
      <p:sp>
        <p:nvSpPr>
          <p:cNvPr id="56" name="Прямоугольник 55"/>
          <p:cNvSpPr/>
          <p:nvPr/>
        </p:nvSpPr>
        <p:spPr>
          <a:xfrm>
            <a:off x="928662" y="3571876"/>
            <a:ext cx="55007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Ткань листа расположенная под столбчатой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1571604" y="2285992"/>
            <a:ext cx="357190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Проводящие пучки листа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1571604" y="4786322"/>
            <a:ext cx="500066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Щелевидное отверстие в кожице листа 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3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2" grpId="0"/>
      <p:bldP spid="53" grpId="0"/>
      <p:bldP spid="54" grpId="0"/>
      <p:bldP spid="55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5" grpId="0"/>
      <p:bldP spid="66" grpId="0"/>
      <p:bldP spid="67" grpId="0"/>
      <p:bldP spid="68" grpId="0"/>
      <p:bldP spid="69" grpId="0"/>
      <p:bldP spid="70" grpId="0"/>
      <p:bldP spid="56" grpId="0" animBg="1"/>
      <p:bldP spid="56" grpId="1" animBg="1"/>
      <p:bldP spid="51" grpId="0" animBg="1"/>
      <p:bldP spid="51" grpId="1" animBg="1"/>
      <p:bldP spid="64" grpId="0" animBg="1"/>
      <p:bldP spid="64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571744"/>
            <a:ext cx="8186766" cy="3554419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 какой  целью  в  оранжереях  и  теплицах  дают  испаряться  сухой  углекислоте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Объясните  свою  точку  зрения.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286776" y="6286520"/>
            <a:ext cx="500066" cy="5714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Picture 4" descr="http://www.autocentre-europe.com.ua/files/images/gas_models/vopro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1714488"/>
            <a:ext cx="952500" cy="952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Выгнутая вверх стрелка 5"/>
          <p:cNvSpPr/>
          <p:nvPr/>
        </p:nvSpPr>
        <p:spPr>
          <a:xfrm>
            <a:off x="4429124" y="714356"/>
            <a:ext cx="1371600" cy="99060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Выгнутая вверх стрелка 6"/>
          <p:cNvSpPr/>
          <p:nvPr/>
        </p:nvSpPr>
        <p:spPr>
          <a:xfrm flipH="1">
            <a:off x="3214678" y="714356"/>
            <a:ext cx="1447800" cy="990600"/>
          </a:xfrm>
          <a:prstGeom prst="curved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71736" y="0"/>
            <a:ext cx="3500462" cy="500066"/>
          </a:xfrm>
          <a:prstGeom prst="rect">
            <a:avLst/>
          </a:prstGeom>
          <a:ln/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Задание группам</a:t>
            </a:r>
            <a:endParaRPr lang="ru-RU" sz="28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2643182"/>
            <a:ext cx="8115328" cy="3482981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Гусеницы  повредили  листья  яблони.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 Как  вы  думаете,  отразится  ли  это  на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 урожае?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Объясните  свою  точку  зрения.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286776" y="6286520"/>
            <a:ext cx="500066" cy="5714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Выгнутая вверх стрелка 4"/>
          <p:cNvSpPr/>
          <p:nvPr/>
        </p:nvSpPr>
        <p:spPr>
          <a:xfrm flipH="1">
            <a:off x="3214678" y="714356"/>
            <a:ext cx="1447800" cy="990600"/>
          </a:xfrm>
          <a:prstGeom prst="curved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Выгнутая вверх стрелка 5"/>
          <p:cNvSpPr/>
          <p:nvPr/>
        </p:nvSpPr>
        <p:spPr>
          <a:xfrm>
            <a:off x="4429124" y="714356"/>
            <a:ext cx="1371600" cy="99060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" name="Picture 4" descr="http://www.autocentre-europe.com.ua/files/images/gas_models/vopro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1785926"/>
            <a:ext cx="952500" cy="952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2571736" y="0"/>
            <a:ext cx="3500462" cy="500066"/>
          </a:xfrm>
          <a:prstGeom prst="rect">
            <a:avLst/>
          </a:prstGeom>
          <a:ln/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Задание группам</a:t>
            </a:r>
            <a:endParaRPr lang="ru-RU" sz="28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714620"/>
            <a:ext cx="8358246" cy="3768733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Замечено,  что  ягоды,  собранные  в солнеч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ный  день,  слаще.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Объясните,  почему?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286776" y="6286520"/>
            <a:ext cx="500066" cy="5714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Picture 4" descr="http://www.autocentre-europe.com.ua/files/images/gas_models/vopro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1785926"/>
            <a:ext cx="952500" cy="952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Выгнутая вверх стрелка 5"/>
          <p:cNvSpPr/>
          <p:nvPr/>
        </p:nvSpPr>
        <p:spPr>
          <a:xfrm>
            <a:off x="4500562" y="785794"/>
            <a:ext cx="1371600" cy="99060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Выгнутая вверх стрелка 6"/>
          <p:cNvSpPr/>
          <p:nvPr/>
        </p:nvSpPr>
        <p:spPr>
          <a:xfrm flipH="1">
            <a:off x="3286116" y="785794"/>
            <a:ext cx="1447800" cy="990600"/>
          </a:xfrm>
          <a:prstGeom prst="curved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71736" y="0"/>
            <a:ext cx="3500462" cy="500066"/>
          </a:xfrm>
          <a:prstGeom prst="rect">
            <a:avLst/>
          </a:prstGeom>
          <a:ln/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Задание группам</a:t>
            </a:r>
            <a:endParaRPr lang="ru-RU" sz="28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286776" y="6286520"/>
            <a:ext cx="500066" cy="5714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571736" y="0"/>
            <a:ext cx="3500462" cy="500066"/>
          </a:xfrm>
          <a:prstGeom prst="rect">
            <a:avLst/>
          </a:prstGeom>
          <a:ln/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Задание группам</a:t>
            </a:r>
            <a:endParaRPr lang="ru-RU" sz="28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4" descr="Без имени-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450884">
            <a:off x="547647" y="1226390"/>
            <a:ext cx="3303588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Скругленный прямоугольник 10"/>
          <p:cNvSpPr/>
          <p:nvPr/>
        </p:nvSpPr>
        <p:spPr>
          <a:xfrm>
            <a:off x="4714876" y="2857496"/>
            <a:ext cx="2000264" cy="428628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Проверка 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3214678" y="3286124"/>
            <a:ext cx="4929222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200" i="1" dirty="0" smtClean="0">
                <a:solidFill>
                  <a:srgbClr val="FF0000"/>
                </a:solidFill>
              </a:rPr>
              <a:t>Опыт</a:t>
            </a:r>
            <a:r>
              <a:rPr lang="ru-RU" sz="2200" i="1" dirty="0">
                <a:solidFill>
                  <a:srgbClr val="FF0000"/>
                </a:solidFill>
              </a:rPr>
              <a:t>, </a:t>
            </a:r>
            <a:r>
              <a:rPr lang="ru-RU" sz="2200" i="1" dirty="0" smtClean="0">
                <a:solidFill>
                  <a:srgbClr val="FF0000"/>
                </a:solidFill>
              </a:rPr>
              <a:t>демонстрирующий </a:t>
            </a:r>
            <a:r>
              <a:rPr lang="ru-RU" sz="2200" b="1" i="1" dirty="0">
                <a:solidFill>
                  <a:srgbClr val="FF0000"/>
                </a:solidFill>
              </a:rPr>
              <a:t>корневое </a:t>
            </a:r>
            <a:br>
              <a:rPr lang="ru-RU" sz="2200" b="1" i="1" dirty="0">
                <a:solidFill>
                  <a:srgbClr val="FF0000"/>
                </a:solidFill>
              </a:rPr>
            </a:br>
            <a:r>
              <a:rPr lang="ru-RU" sz="2200" b="1" i="1" dirty="0">
                <a:solidFill>
                  <a:srgbClr val="FF0000"/>
                </a:solidFill>
              </a:rPr>
              <a:t>давление</a:t>
            </a:r>
            <a:r>
              <a:rPr lang="ru-RU" sz="2200" i="1" dirty="0">
                <a:solidFill>
                  <a:srgbClr val="FF0000"/>
                </a:solidFill>
              </a:rPr>
              <a:t>. Благодаря корневому </a:t>
            </a:r>
            <a:br>
              <a:rPr lang="ru-RU" sz="2200" i="1" dirty="0">
                <a:solidFill>
                  <a:srgbClr val="FF0000"/>
                </a:solidFill>
              </a:rPr>
            </a:br>
            <a:r>
              <a:rPr lang="ru-RU" sz="2200" i="1" dirty="0">
                <a:solidFill>
                  <a:srgbClr val="FF0000"/>
                </a:solidFill>
              </a:rPr>
              <a:t>давлению у растения происходит</a:t>
            </a:r>
            <a:br>
              <a:rPr lang="ru-RU" sz="2200" i="1" dirty="0">
                <a:solidFill>
                  <a:srgbClr val="FF0000"/>
                </a:solidFill>
              </a:rPr>
            </a:br>
            <a:r>
              <a:rPr lang="ru-RU" sz="2200" i="1" dirty="0">
                <a:solidFill>
                  <a:srgbClr val="FF0000"/>
                </a:solidFill>
              </a:rPr>
              <a:t>всасывание и передвижение воды</a:t>
            </a:r>
            <a:br>
              <a:rPr lang="ru-RU" sz="2200" i="1" dirty="0">
                <a:solidFill>
                  <a:srgbClr val="FF0000"/>
                </a:solidFill>
              </a:rPr>
            </a:br>
            <a:r>
              <a:rPr lang="ru-RU" sz="2200" i="1" dirty="0">
                <a:solidFill>
                  <a:srgbClr val="FF0000"/>
                </a:solidFill>
              </a:rPr>
              <a:t>с растворенными минеральными</a:t>
            </a:r>
            <a:br>
              <a:rPr lang="ru-RU" sz="2200" i="1" dirty="0">
                <a:solidFill>
                  <a:srgbClr val="FF0000"/>
                </a:solidFill>
              </a:rPr>
            </a:br>
            <a:r>
              <a:rPr lang="ru-RU" sz="2200" i="1" dirty="0">
                <a:solidFill>
                  <a:srgbClr val="FF0000"/>
                </a:solidFill>
              </a:rPr>
              <a:t>солями</a:t>
            </a:r>
            <a:r>
              <a:rPr lang="ru-RU" sz="2200" i="1" dirty="0" smtClean="0">
                <a:solidFill>
                  <a:srgbClr val="FF0000"/>
                </a:solidFill>
              </a:rPr>
              <a:t>. А вода листьям необходима для фотосинтеза.</a:t>
            </a:r>
            <a:endParaRPr lang="ru-RU" sz="2200" i="1" dirty="0">
              <a:solidFill>
                <a:srgbClr val="FF0000"/>
              </a:solidFill>
            </a:endParaRPr>
          </a:p>
        </p:txBody>
      </p:sp>
      <p:sp>
        <p:nvSpPr>
          <p:cNvPr id="21" name="Текст 29"/>
          <p:cNvSpPr>
            <a:spLocks noGrp="1"/>
          </p:cNvSpPr>
          <p:nvPr>
            <p:ph type="body" sz="half" idx="2"/>
          </p:nvPr>
        </p:nvSpPr>
        <p:spPr>
          <a:xfrm>
            <a:off x="2571704" y="571480"/>
            <a:ext cx="6572296" cy="2143140"/>
          </a:xfrm>
        </p:spPr>
        <p:txBody>
          <a:bodyPr/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Какой опыт изображен на  рисунке?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Какое он имеет отношение к воздушному питанию растений ?</a:t>
            </a: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8286776" y="6286520"/>
            <a:ext cx="500066" cy="5714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785786" y="714356"/>
            <a:ext cx="7572375" cy="1143000"/>
          </a:xfrm>
        </p:spPr>
        <p:txBody>
          <a:bodyPr/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Отгадайте ребус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Управляющая кнопка: домой 10">
            <a:hlinkClick r:id="rId3" action="ppaction://hlinksldjump" highlightClick="1"/>
          </p:cNvPr>
          <p:cNvSpPr/>
          <p:nvPr/>
        </p:nvSpPr>
        <p:spPr>
          <a:xfrm>
            <a:off x="8286776" y="6286520"/>
            <a:ext cx="500066" cy="5714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2" name="Picture 2" descr="Рисунок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9631" y="2143116"/>
            <a:ext cx="7861349" cy="1714512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2571736" y="0"/>
            <a:ext cx="3500462" cy="500066"/>
          </a:xfrm>
          <a:prstGeom prst="rect">
            <a:avLst/>
          </a:prstGeom>
          <a:ln/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Задание группам</a:t>
            </a:r>
            <a:endParaRPr lang="ru-RU" sz="28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071802" y="4357694"/>
            <a:ext cx="2000264" cy="428628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Проверка 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14612" y="4929198"/>
            <a:ext cx="28536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rgbClr val="002060"/>
                </a:solidFill>
              </a:rPr>
              <a:t>Фотосинтез</a:t>
            </a:r>
            <a:endParaRPr lang="ru-RU" sz="36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3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"/>
          <p:cNvSpPr>
            <a:spLocks noGrp="1"/>
          </p:cNvSpPr>
          <p:nvPr>
            <p:ph type="title"/>
          </p:nvPr>
        </p:nvSpPr>
        <p:spPr>
          <a:xfrm>
            <a:off x="785813" y="274638"/>
            <a:ext cx="7572375" cy="1143000"/>
          </a:xfrm>
        </p:spPr>
        <p:txBody>
          <a:bodyPr>
            <a:normAutofit/>
          </a:bodyPr>
          <a:lstStyle/>
          <a:p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Прочитайте. О чем речь?</a:t>
            </a:r>
            <a:endParaRPr lang="ru-RU" sz="3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одержимое 2"/>
          <p:cNvSpPr>
            <a:spLocks noGrp="1"/>
          </p:cNvSpPr>
          <p:nvPr>
            <p:ph idx="1"/>
          </p:nvPr>
        </p:nvSpPr>
        <p:spPr>
          <a:xfrm>
            <a:off x="642910" y="1357298"/>
            <a:ext cx="8229600" cy="4525963"/>
          </a:xfrm>
        </p:spPr>
        <p:txBody>
          <a:bodyPr/>
          <a:lstStyle/>
          <a:p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К.А.Тимирязев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писал: «Дайте самому лучшему повару сколько угодно солнечного света и целую речку чистой воды и попросите, чтобы из всего этого он приготовил вам сахар, крахмал, жиры и зерно – он решит, что вы над ним смеётесь. Но то, что кажется совершенно фантастическим человеку, беспрестанно совершается в зелёных листьях</a:t>
            </a:r>
          </a:p>
          <a:p>
            <a:pPr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     растений».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72396" y="285728"/>
            <a:ext cx="872052" cy="1388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Управляющая кнопка: настраиваемая 5">
            <a:hlinkClick r:id="rId3" action="ppaction://hlinksldjump" highlightClick="1"/>
          </p:cNvPr>
          <p:cNvSpPr/>
          <p:nvPr/>
        </p:nvSpPr>
        <p:spPr>
          <a:xfrm>
            <a:off x="7500958" y="6357958"/>
            <a:ext cx="1214446" cy="500042"/>
          </a:xfrm>
          <a:prstGeom prst="actionButtonBlank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Дальше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571480"/>
            <a:ext cx="7572375" cy="1143000"/>
          </a:xfrm>
        </p:spPr>
        <p:txBody>
          <a:bodyPr>
            <a:noAutofit/>
          </a:bodyPr>
          <a:lstStyle/>
          <a:p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Теперь вы можете объяснить значение пословицы?</a:t>
            </a:r>
            <a:endParaRPr lang="ru-RU" sz="3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1285852" y="2357430"/>
            <a:ext cx="6357982" cy="242889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3600" b="1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Двое правят жизнью на Земле: </a:t>
            </a:r>
          </a:p>
          <a:p>
            <a:pPr eaLnBrk="1" hangingPunct="1">
              <a:buFontTx/>
              <a:buNone/>
            </a:pPr>
            <a:r>
              <a:rPr lang="ru-RU" sz="3600" b="1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Красное Солнышко</a:t>
            </a:r>
          </a:p>
          <a:p>
            <a:pPr eaLnBrk="1" hangingPunct="1">
              <a:buFontTx/>
              <a:buNone/>
            </a:pPr>
            <a:r>
              <a:rPr lang="ru-RU" sz="3600" b="1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Да Зелёное Зёрнышко.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143108" y="5072074"/>
            <a:ext cx="4500594" cy="571504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sz="36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Спасибо за работу!</a:t>
            </a:r>
            <a:endParaRPr lang="ru-RU" sz="36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500034" y="428604"/>
            <a:ext cx="82296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ja-JP" sz="4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onstantia" pitchFamily="18" charset="0"/>
                <a:ea typeface="MS Mincho" pitchFamily="49" charset="-128"/>
                <a:cs typeface="Times New Roman" pitchFamily="18" charset="0"/>
              </a:rPr>
              <a:t>Домашнее задание</a:t>
            </a:r>
            <a:endParaRPr kumimoji="0" lang="ru-RU" altLang="ja-JP" sz="48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Constantia" pitchFamily="18" charset="0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28596" y="1000108"/>
            <a:ext cx="8143900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3000" b="1" i="1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Bookman Old Style" pitchFamily="18" charset="0"/>
              <a:ea typeface="+mn-ea"/>
              <a:cs typeface="Arial" pitchFamily="34" charset="0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sz="3000" b="1" i="1" dirty="0" smtClean="0">
              <a:solidFill>
                <a:srgbClr val="0000FF"/>
              </a:solidFill>
              <a:latin typeface="Bookman Old Style" pitchFamily="18" charset="0"/>
              <a:cs typeface="Arial" pitchFamily="34" charset="0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1.Выучить параграф 17 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Фотосинтез.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2.Проделать эксперимент ( по желанию). Результаты представить в виде фотоотчета</a:t>
            </a:r>
            <a:r>
              <a:rPr lang="ru-RU" sz="3000" b="1" i="1" dirty="0" smtClean="0">
                <a:solidFill>
                  <a:srgbClr val="0000FF"/>
                </a:solidFill>
                <a:latin typeface="Bookman Old Style" pitchFamily="18" charset="0"/>
                <a:cs typeface="Arial" pitchFamily="34" charset="0"/>
              </a:rPr>
              <a:t>.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538" y="1571612"/>
            <a:ext cx="1018471" cy="1621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1" name="Picture 5" descr="http://s48.radikal.ru/i121/1203/74/f4d09f562117.gif"/>
          <p:cNvPicPr>
            <a:picLocks noChangeAspect="1" noChangeArrowheads="1" noCrop="1"/>
          </p:cNvPicPr>
          <p:nvPr/>
        </p:nvPicPr>
        <p:blipFill>
          <a:blip r:embed="rId2">
            <a:clrChange>
              <a:clrFrom>
                <a:srgbClr val="FEFFFC"/>
              </a:clrFrom>
              <a:clrTo>
                <a:srgbClr val="FEFF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285728"/>
            <a:ext cx="2738437" cy="3286124"/>
          </a:xfrm>
          <a:prstGeom prst="rect">
            <a:avLst/>
          </a:prstGeom>
          <a:noFill/>
        </p:spPr>
      </p:pic>
      <p:pic>
        <p:nvPicPr>
          <p:cNvPr id="8" name="Рисунок 7" descr="8f06e9ec8c2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8991" y="142852"/>
            <a:ext cx="5429289" cy="6715148"/>
          </a:xfrm>
          <a:prstGeom prst="rect">
            <a:avLst/>
          </a:prstGeom>
        </p:spPr>
      </p:pic>
      <p:pic>
        <p:nvPicPr>
          <p:cNvPr id="34822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8" y="5286388"/>
            <a:ext cx="1714512" cy="214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4826" name="AutoShape 10" descr="data:image/jpeg;base64,/9j/4AAQSkZJRgABAQAAAQABAAD/2wCEAAkGBhQSEBIUERQQFRUWFBcXFBYUFhAUFBcUFRQVFRQUEhIXHCYeFxkkGRQUHy8gIycpLC0sFR4xNTAqNSYrLCkBCQoKDgwOGg8PGiwhHyQtLCkpLC8sLCosLC4qLCwpLCwsKSkpKSwsLCksLCwpKSwsLCkpKSwpLCwsLCksLCksLP/AABEIAMAA4QMBIgACEQEDEQH/xAAbAAEAAgMBAQAAAAAAAAAAAAAAAQQCAwUGB//EADsQAAEDAgMFBgUCBQMFAAAAAAEAAhEDIQQxQQUSUWFxBiKBkbHwEzKhwdFS4RQzQmKSI3LxQ1OCk7L/xAAaAQEAAgMBAAAAAAAAAAAAAAAAAgQBAwUG/8QALREAAgIBBAEEAQIGAwAAAAAAAAECAxEEEiExQQUTIlEyFIFhkaGxwfFCUnH/2gAMAwEAAhEDEQA/APuCIiAIiIAiIgCIiAIiIAiIgMX5FVtnYjfYCcxY9QrLnWXI2LV79QaEyPOPwqlt2y2EfvJtjHdBv6wdkIgRWzUEREAREQBERAEREAREQBERAEREAREQBERAEREAREQBERAFChzoEnRefxnaTNrBBMw4+sBVr9TXSszZOMHLos7Y2oACxuf9R4clz9lYvdqicjbzyXNdVnPMlaGvkyDr79F5izVTsuVr8dHTjXGNe37PoLVK5ewMbv04ObTHG2h98F016um1WwU0cuUdrwyURFtIhFCrYfFbz3ibCI9D9VrlZGMlF+TKWeS0iiVK2GAigpKAlFErVicS1jS5xAHvLisNpLLC5eEbkVTZ+JdUbvuEAnujXd0J5lW1iMlJZRlrDwwiIpGAiIgCJCIAiIgCiVK0YulvNIFjFuoyKhNtRbSyZRvlFx8Lt9sRUkEawSD5ZK63adIi1Sn/AJD0WmvU12RymSlCUXho1bcr7tB/MQOpt6SvF4mpcFdHtFtf4p3WHutM9cxPRclh3pBPRef11yutyulwW6ViODZRqyQSMpPuVjSqDIWnjzWFKlG9MjSVDXWhufEqhj6LOcJZLtHHGk+Wm+vCNRGRXoNnbfdUe1ha2+oJ0E2C8eKRJF+t/NdTYOJAxVMDKS0eLTdXdLbZCajGWE2aJxTTbPdKCUXK23tLcG603OfIL0l90aYOcilCDnLCG1dqBoLWXdqRp+65mzcduPBORsVz3uQFeUt1lllqs+ujsw08Yw2/Z7WnVBAIII5Kti9qMp5mTwFz+y8p8QjIkdCVqqvgLoS9XnKOIxwyvHQLdy+D0VDtDc7zbaRfzW5236Y/V0j7rzIdAWqpiFVh6lqEsZz+xv8A0NcmdvF9o3G1NoHW5/CbO2c+u4PrFxaDYHXkOS4+FplxE6kDpJXuaFINAAyAAVvRqerm3a8pePBp1O3TrbBcvyZNbAWSIvQnKCJCIAiIgEoiIAiIgCIiA8PtK1Wow/qMeMx76LmkZX1MTwOXoup2lG7XfncAiOkZ9QuTWG8Q/gO9fKMl422G2yS/iXk90TP44mLcJ1Cwewged+a1l4z8BPS620q0CDfiOXELW1glF57NleoTTFtb+SpsMG1+AV2pRlo3biSfRaKtTdyIJ0/SP3WIvwbZxzhszeIFsznyHBbezwH8RTOjXEmbWDXR9YVAmSL6qxSsdOF1sjLY1LyiL+Swe+xW1mMbO8CTkAQZPCy8riMRvuc45k+4VIuzEgnlw0lZA2yutuq1c9RjPC+iVNarYqeCsMdZVg2SJPgt7SMlSLyJe7JYYjLxWFR1/BV8TXmwzRLJZjBtrBtrYi0BZUWR1VanQ5395LaGxqVl4JtLGEXab90g8wV7LA4ttRu83x5HULyexdm/Ffruj5jfyHNevw9BrAGtAAGi7vpNdizL/izh6+UG0vJtREXdOYJRSiAhERAESEQBEVTGPe3vN7wGbdSOI5qE57FkylktoquE2iyp8puMxkR4K1KzCcZrMXkNNcM872swoIY6Nd0nhNx6HzXkN4MdcyCbgC3mvo+0MGKlMtMcRyIyK+fY9gFgdTNrTlY/dee9Qq2W7vDLFT4NFc7tm/KctZ8FArX/ABmFhRqggtcBAyJ0J565LXBab5qgkbX9ov4h3dbnkclz3HSfyruINmy4C3uyqVHgfKL8SsQ4Rss5MqQi7vD91apgxr1+yp05nkeP4V7D/MFiRiHJtF3OgD6aLJzshIWLWcRmVIphaixH8jKkRJlbHOAVV9YNBPNVnYsuyyRRbLiXywbMXXkwFixhF8+KU6ULcCpN44ReyksIw+PxCxNU6LYQCtG9Gqwl5MpJ9H0PY2GDKLAIu0EniSBdXgvMdnO0QIFOoYOTScv9v4Xpt5eu0tkJVrb/AKPJ6iucLGpmSKAVKtFclFEIgCIiASiIgCgqUWGDkbT2SZ+JR7rxeBk7j0K5dHtLUb8wDuo3TzlerXm+0+zf+qwf744aO+x81ytXROtOyl4+1/k3wmn8ZFvF9oWDDmoDeCA3Xei08tZ5L53iMWTYdRGvjzXYNS2UjXLI+oXPxGEF/wBPpbRcmzVSuac/BtUFE54rE2Oc+ivMqBwgyOB+y54bvEHI/wD0PyrFGrcCOUKLRKPD4LOLbfTrktGViR9VsxjZcTbMqsXZRB6KMVwSs/Is0RfkVew8STfIrn0DEHRdCjHO4K12InU+SxRbbVYYmu1uvRaXbQaAQFTANR06e8lBRz2XYxwuDCtU3nmQ4AQchF9AZkxmVaD2gW/PmsjhhER4rSMKptplmrHk2/GCxNccUOHUfAGih8S3BJIj+KWuSdFabSGavbO2Q6s6G2H9R0H5PJTr+UtsVlidsK1uZyKOHe4w0Ek6CT6L1myOz1cj/Wq1Gtj5Q50x5wF3dm7JZRENFzm45n9uSuheg0+gUVmff0cHVepO34xXH9TVhcM2m0NYIA93OpW5EXTSxwjkiUUosghERAEUhQgCIiALCoyQRxEeYhZosNZ4B8+x9E0aha6bG1rRxHEQtFQCDF8ptz49F7vaezG1mFrvA6g8QV492ENNxabkGLZLy2s0r08srouVT3dnnNo4YMgj3n9M0wrt4jeF5Fx9xqu1jNn7zTb9vf5XLwVAh4BGRGVsloU04m2MGpGvFZu6n1WunTMLdUOdtVg14Hu/kproxNZkb8PHnl14rCpjIyn7nwWDS4mG+JPyi4tYzMTyVlmD1NzxUHhcss1wS7KJaZmLK3RxkWhbxTzlYGiFHcmXI/IyGMB0K2trhVnUbFYNprG1MuxpWMlt9UKaPeMC5OQVYCF2uy+6cS0ON4cWjmB+CT4LNdW+aj9i6Xt1uS8HV2b2UtNU/wDiPuV6HD4ZtNoawAD3mtrVK9XTpq6V8V+55O2+dr+TIKlEVg0hERAEUogIREQEhQpChAEREAREQEELym2KW44708jx8V6xaq9BrhDgCOYlUdZpFqYpZw0barNjPE06udwYn/hc/GkMfvGzd0nkSA4kfTPmvSbR2XhaZgl4cZIpsJc88d1okwuXtjYjnUSW02U4+RrzvVXWuHvgim2LwJ+q4T0M6+ZNYOhG1NcLB5RtcmzeE8yOPTmrFDCH3n5qcHh3U6kOLC25mHA5DdgZZyTfKLK/SxYmIv00BLZvpIz1Wmcv+pahT58sUqIERot0xbNZmqMrLGrXGir5bN3sPJpcz9lior1raKua9uamotl2qrCMzWzCw3+Kr7xUOdqt6rwW1AtOr+i3YN5Dw4GCLzzGS51MyeP0Vqm4N+Z15yH3Rxx0QnBYweoo9sqggOax3EiWrqYHtZSf83c5m7fP8rwnxBexKxovg2tCtV6y+HnP/pzbPTKZrhYZ9Rw+OZU+RzXdCD6KwvI9imhzqrj8wAA5A5x5fReuXd01sra1OR57U1KmxwXgIiKwaCUREBCIiAIgKguQEotdXENaJcQBxJAHmVSdtlp/ltfVP9g7v+ZgfVQc4rtklFvo6BKwqVQ0SSAOJIA81z4xFT/t0R/7H/Zo+qzp7DZvb1Tequ41DveTflHko7pPpEtsV2/5ckHbIdai19U8WiGeNR1vKVr/AIGvU/m1Pht/RSz8apv5QuoGAZKU2N/kxvS/FHObhqWGpuc1oHE5ucdN5xufErzmM2i6pJPhwAXV7U1jDGjIyT4QPuuAF531K5+57ceEjp6Otbfcly2aXUxafcKHstYlbKjLFKbuS5aZ09xzcQzgL8dVqk8Tl7gq/WpyVoqstZboy8FqGCqc59baAwte4TktdQQeRUgGJFh1VhLCLSTSNv8ADujI8Mlg2laXgxw49FLq8BwgEOneEWO9Mk9Vso1AQ4wZMb0kkd0bogEwLcP3TMkRzNdoqvr8Lcgs6b50Vj4LTf34rTTpzMS2/wDVF7TLSCQQsZyYcl0b5ssTUtAWLqRyBWk0CD9Tf7IjCaXZ1NibWdQqbzbiIc3Qj7Fe/wBlbapVx3HXAu02c3qPuvlbMYJIaOpK6Gw9omlXZU0Ehw13TmBzsDHJXdNqpVPa+jl67SxuW9fl/c+pypVfCYxtRgewgtNwQrC9Ammso801h4CKUWTBjKqYja1NhhzhPAXd4NF1Qx2xqlWtLqz20oHcbYk6y7QZZLpYTAMpiGNA4xmepzK07pt8LBNKCXLyVXbRqv8A5VF0fqqkU29d27j5BSMHWd/Mrbv9tJoaP83SfRdKEUtme2Z346RQp7GpAzu7zv1PJefN0q6GrJFJRS6RFycu2QApRFIiEREByNu7MdV3CyJEiCYzi/0Xna+Ecww4EHn9ivcwuN2jw0sDh/Sb9Db1jzXE9Q0KlGVsey/pdQ4tQfR5eoI1zsopNMXPjZMQ0+S00ngOIB8FwDsPs2PYtFRquOutb6awnyboywcmu1Vt7RdV1K0Fc7EUoPvyVuuWUXa554MHMWIEHqsPiXhbAFvLHKMg43By4rMUp+ywYYMT4rY13NQZrl/A0vaRqVLHBzSDytmLXFuq31hICrMElRNODIVHAZNJ5hDiWxLmAcTIC9BsPss6uN9ztxmkfM7pOQXrsB2doUh3abSeLu8fqrtWinby+EczUa+ut7Vy0fPthdojQf8A6Tw4E96mSADpLT+qNfNfQ9lbcp4gH4Zu2zmmzm8JHDnkrVTA03DdLGEHMFrSPIhcbamwm0/9bCsDKjO9usG6HgfMwtFpIn6Lp1U2ULCeV9HGuurvecYZ6CUVT+M/tqf4uRW9z+iptLSlEUzARSFCAIiIAiIgCIiALFzZEHJZIsMHj9s4D4TjHym7fwuBvS420Fui+ibRwIq0y056HgV4qps6HlrwQRY6W6ry+t03sTyun0dnTXe7HDfKLeysF8Z0CwGZ4D8r1uHwbGCGtA9T1WjZGAFOmOJufsry6+h0kaq05LllDU3uyWF0cnauwGVRLe676E8x914rH4EsO69pB95HUL6YquN2eyq3deJGnEdDosanQxse6HDN+l10qXiXKPk9agZSmV7DaPY14M0iHDgbO88iuDjNi1Kd3McOJIt5iy5kqrIcSiz0lWuqtXEuSnurv7K7GVHtDnkMBvEEujjnAU9ltnipXBIkMG9ynJvvkvdAK5o9NGxOcujmeoa+Vcvbr/dnlX9hv01fNn4Krv7AvMRVYOJ3HSOgmPNe0RXv0VP0cr9ffjG41YegGNa0ZAADwC2oitpY4RSbzywoUosgIpRYBCIiyCQoREAREQBERAEREAREQBcva2DB3X6ggHoV1FrrU95pHFaNRUrYOJOEnF5Rm0KVqw9Qkd4Qdf25Lat0XlZRAFERZBEKHMBWSiUBxdh4L4VWs21zvN07l8hymP8AldtYbgmYE5TrBzus1rrgoRwidk3N7mERFsIBERAEREBKKEQH/9k="/>
          <p:cNvSpPr>
            <a:spLocks noChangeAspect="1" noChangeArrowheads="1"/>
          </p:cNvSpPr>
          <p:nvPr/>
        </p:nvSpPr>
        <p:spPr bwMode="auto">
          <a:xfrm>
            <a:off x="0" y="-889000"/>
            <a:ext cx="2143125" cy="1828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34828" name="Picture 12" descr="http://s50.radikal.ru/i128/0910/84/f43b7484c09d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998546">
            <a:off x="7133950" y="302664"/>
            <a:ext cx="1496840" cy="1273907"/>
          </a:xfrm>
          <a:prstGeom prst="rect">
            <a:avLst/>
          </a:prstGeom>
          <a:noFill/>
        </p:spPr>
      </p:pic>
      <p:pic>
        <p:nvPicPr>
          <p:cNvPr id="34830" name="Picture 14" descr="http://t3.gstatic.com/images?q=tbn:ANd9GcRBYfSPiEEMFr-Slte-U_5Z7x891c3s0MPaBSNFCnFF2l7nd9NZAQ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86710" y="928670"/>
            <a:ext cx="357190" cy="35719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714612" y="0"/>
            <a:ext cx="3214710" cy="571480"/>
          </a:xfrm>
          <a:prstGeom prst="rect">
            <a:avLst/>
          </a:prstGeom>
          <a:gradFill flip="none" rotWithShape="1">
            <a:gsLst>
              <a:gs pos="50000">
                <a:srgbClr val="0070C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Рефлексия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12" descr="http://s50.radikal.ru/i128/0910/84/f43b7484c09d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998546">
            <a:off x="1161422" y="3562017"/>
            <a:ext cx="1011144" cy="860549"/>
          </a:xfrm>
          <a:prstGeom prst="rect">
            <a:avLst/>
          </a:prstGeom>
          <a:noFill/>
        </p:spPr>
      </p:pic>
      <p:pic>
        <p:nvPicPr>
          <p:cNvPr id="13" name="Picture 12" descr="http://s50.radikal.ru/i128/0910/84/f43b7484c09d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998546">
            <a:off x="2518744" y="3276265"/>
            <a:ext cx="1011144" cy="860549"/>
          </a:xfrm>
          <a:prstGeom prst="rect">
            <a:avLst/>
          </a:prstGeom>
          <a:noFill/>
        </p:spPr>
      </p:pic>
      <p:pic>
        <p:nvPicPr>
          <p:cNvPr id="14" name="Picture 12" descr="http://s50.radikal.ru/i128/0910/84/f43b7484c09d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998546">
            <a:off x="1590050" y="5133653"/>
            <a:ext cx="1011144" cy="860549"/>
          </a:xfrm>
          <a:prstGeom prst="rect">
            <a:avLst/>
          </a:prstGeom>
          <a:noFill/>
        </p:spPr>
      </p:pic>
      <p:pic>
        <p:nvPicPr>
          <p:cNvPr id="16" name="Picture 14" descr="http://t3.gstatic.com/images?q=tbn:ANd9GcRBYfSPiEEMFr-Slte-U_5Z7x891c3s0MPaBSNFCnFF2l7nd9NZAQ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4414" y="6072206"/>
            <a:ext cx="357190" cy="357190"/>
          </a:xfrm>
          <a:prstGeom prst="rect">
            <a:avLst/>
          </a:prstGeom>
          <a:noFill/>
        </p:spPr>
      </p:pic>
      <p:pic>
        <p:nvPicPr>
          <p:cNvPr id="17" name="Picture 14" descr="http://t3.gstatic.com/images?q=tbn:ANd9GcRBYfSPiEEMFr-Slte-U_5Z7x891c3s0MPaBSNFCnFF2l7nd9NZAQ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4414" y="6072206"/>
            <a:ext cx="428628" cy="428628"/>
          </a:xfrm>
          <a:prstGeom prst="rect">
            <a:avLst/>
          </a:prstGeom>
          <a:noFill/>
        </p:spPr>
      </p:pic>
      <p:pic>
        <p:nvPicPr>
          <p:cNvPr id="11" name="Picture 12" descr="http://s50.radikal.ru/i128/0910/84/f43b7484c09d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998546">
            <a:off x="2090116" y="4204959"/>
            <a:ext cx="1011144" cy="860549"/>
          </a:xfrm>
          <a:prstGeom prst="rect">
            <a:avLst/>
          </a:prstGeom>
          <a:noFill/>
        </p:spPr>
      </p:pic>
      <p:pic>
        <p:nvPicPr>
          <p:cNvPr id="10" name="Picture 16" descr="http://pics.livejournal.com/antonrai/pic/0000b0t3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15892" y="6072205"/>
            <a:ext cx="570137" cy="507325"/>
          </a:xfrm>
          <a:prstGeom prst="rect">
            <a:avLst/>
          </a:prstGeom>
          <a:noFill/>
        </p:spPr>
      </p:pic>
      <p:pic>
        <p:nvPicPr>
          <p:cNvPr id="15" name="Picture 14" descr="http://t3.gstatic.com/images?q=tbn:ANd9GcRBYfSPiEEMFr-Slte-U_5Z7x891c3s0MPaBSNFCnFF2l7nd9NZAQ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86710" y="928670"/>
            <a:ext cx="357190" cy="357190"/>
          </a:xfrm>
          <a:prstGeom prst="rect">
            <a:avLst/>
          </a:prstGeom>
          <a:noFill/>
        </p:spPr>
      </p:pic>
      <p:pic>
        <p:nvPicPr>
          <p:cNvPr id="18" name="Picture 12" descr="http://s50.radikal.ru/i128/0910/84/f43b7484c09d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998546">
            <a:off x="8023663" y="5809711"/>
            <a:ext cx="1050834" cy="894328"/>
          </a:xfrm>
          <a:prstGeom prst="rect">
            <a:avLst/>
          </a:prstGeom>
          <a:noFill/>
        </p:spPr>
      </p:pic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00430" y="6100554"/>
            <a:ext cx="595254" cy="3369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27778E-6 -5.78035E-8 L 0.5276 -0.23075 " pathEditMode="relative" ptsTypes="AA">
                                      <p:cBhvr>
                                        <p:cTn id="3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09827E-6 L 0.40955 -0.40901 " pathEditMode="relative" ptsTypes="AA">
                                      <p:cBhvr>
                                        <p:cTn id="32" dur="2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8.67052E-7 L 0.40938 -0.31445 " pathEditMode="relative" ptsTypes="AA">
                                      <p:cBhvr>
                                        <p:cTn id="3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21965E-6 L 0.33854 -0.37757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-189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9.16667E-6 6.6474E-6 L 0.19688 -0.27259 " pathEditMode="relative" ptsTypes="AA">
                                      <p:cBhvr>
                                        <p:cTn id="3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448 -0.00787 L -0.40243 0.25433 " pathEditMode="relative" ptsTypes="AA">
                                      <p:cBhvr>
                                        <p:cTn id="4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6.87861E-6 L 0.40955 -0.18889 " pathEditMode="relative" ptsTypes="AA">
                                      <p:cBhvr>
                                        <p:cTn id="4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5.66474E-6 L 0.39375 -0.38797 " pathEditMode="relative" ptsTypes="AA">
                                      <p:cBhvr>
                                        <p:cTn id="4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27778E-6 -5.66474E-6 L 0.42534 -0.70266 " pathEditMode="relative" ptsTypes="AA">
                                      <p:cBhvr>
                                        <p:cTn id="5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4.91329E-6 L 0.59062 -0.56624 " pathEditMode="relative" ptsTypes="AA">
                                      <p:cBhvr>
                                        <p:cTn id="5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6 -3.46821E-7 L -0.10226 -0.40902 " pathEditMode="relative" ptsTypes="AA">
                                      <p:cBhvr>
                                        <p:cTn id="5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Ресурсы.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142984"/>
            <a:ext cx="8229600" cy="3357586"/>
          </a:xfrm>
        </p:spPr>
        <p:txBody>
          <a:bodyPr/>
          <a:lstStyle/>
          <a:p>
            <a:r>
              <a:rPr lang="en-US" sz="2000" dirty="0" smtClean="0">
                <a:hlinkClick r:id="rId2"/>
              </a:rPr>
              <a:t>http://blogs.mail.ru/mail/vizeryt/</a:t>
            </a:r>
            <a:endParaRPr lang="en-US" sz="2000" dirty="0" smtClean="0"/>
          </a:p>
          <a:p>
            <a:r>
              <a:rPr lang="en-US" sz="2000" dirty="0" smtClean="0">
                <a:hlinkClick r:id="rId3"/>
              </a:rPr>
              <a:t>http://portpool.ru/stickers_mail_ru/14503</a:t>
            </a:r>
            <a:endParaRPr lang="en-US" sz="2000" dirty="0" smtClean="0"/>
          </a:p>
          <a:p>
            <a:r>
              <a:rPr lang="en-US" sz="2000" dirty="0" smtClean="0">
                <a:hlinkClick r:id="rId3"/>
              </a:rPr>
              <a:t>http://portpool.ru/stickers_mail_ru/14503</a:t>
            </a:r>
            <a:endParaRPr lang="en-US" sz="2000" dirty="0" smtClean="0"/>
          </a:p>
          <a:p>
            <a:r>
              <a:rPr lang="en-US" sz="2000" dirty="0" smtClean="0">
                <a:hlinkClick r:id="rId4"/>
              </a:rPr>
              <a:t>http://www.koipkro.kostroma.ru/Kostroma_EDU/Licey17/ekozerova/DocLib20/Forms/DispForm.aspx?ID=2</a:t>
            </a:r>
            <a:r>
              <a:rPr lang="ru-RU" sz="2000" dirty="0" smtClean="0"/>
              <a:t> </a:t>
            </a:r>
            <a:endParaRPr lang="en-US" sz="2000" dirty="0" smtClean="0"/>
          </a:p>
          <a:p>
            <a:r>
              <a:rPr lang="en-US" sz="2000" dirty="0" smtClean="0">
                <a:hlinkClick r:id="rId3"/>
              </a:rPr>
              <a:t>http://portpool.ru/stickers_mail_ru/14503</a:t>
            </a:r>
            <a:endParaRPr lang="en-US" sz="2000" dirty="0" smtClean="0"/>
          </a:p>
          <a:p>
            <a:endParaRPr lang="ru-RU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Picture 2" descr="http://www.frazeologiya.ru/img/tree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57950" y="3000372"/>
            <a:ext cx="2214578" cy="24772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00034" y="857232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i="1" u="sng" dirty="0" smtClean="0">
                <a:solidFill>
                  <a:srgbClr val="996633"/>
                </a:solidFill>
                <a:latin typeface="Times New Roman" pitchFamily="18" charset="0"/>
                <a:cs typeface="Times New Roman" pitchFamily="18" charset="0"/>
              </a:rPr>
              <a:t>О чём мы узнаем сегодня?</a:t>
            </a:r>
            <a:endParaRPr lang="ru-RU" sz="4800" i="1" u="sng" dirty="0">
              <a:solidFill>
                <a:srgbClr val="9966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idx="1"/>
          </p:nvPr>
        </p:nvSpPr>
        <p:spPr>
          <a:xfrm>
            <a:off x="1428728" y="2428868"/>
            <a:ext cx="6357982" cy="242889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3500" b="1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Двое правят жизнью на Земле: </a:t>
            </a:r>
          </a:p>
          <a:p>
            <a:pPr eaLnBrk="1" hangingPunct="1">
              <a:buFontTx/>
              <a:buNone/>
            </a:pPr>
            <a:r>
              <a:rPr lang="ru-RU" sz="3500" b="1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Красное Солнышко</a:t>
            </a:r>
          </a:p>
          <a:p>
            <a:pPr eaLnBrk="1" hangingPunct="1">
              <a:buFontTx/>
              <a:buNone/>
            </a:pPr>
            <a:r>
              <a:rPr lang="ru-RU" sz="3500" b="1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Да Зелёное Зёрнышко.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00628" y="5572140"/>
            <a:ext cx="12211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пословица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01058" y="6177238"/>
            <a:ext cx="642942" cy="68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C:\Users\All\Pictures\анимация\Анимашки\mouse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38" y="457200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0" y="2500313"/>
          <a:ext cx="3500438" cy="2525712"/>
        </p:xfrm>
        <a:graphic>
          <a:graphicData uri="http://schemas.openxmlformats.org/presentationml/2006/ole">
            <p:oleObj spid="_x0000_s12289" name="Точечный рисунок" r:id="rId4" imgW="2647619" imgH="2114845" progId="PBrush">
              <p:embed/>
            </p:oleObj>
          </a:graphicData>
        </a:graphic>
      </p:graphicFrame>
      <p:graphicFrame>
        <p:nvGraphicFramePr>
          <p:cNvPr id="6" name="Object 7"/>
          <p:cNvGraphicFramePr>
            <a:graphicFrameLocks noChangeAspect="1"/>
          </p:cNvGraphicFramePr>
          <p:nvPr/>
        </p:nvGraphicFramePr>
        <p:xfrm>
          <a:off x="5143500" y="2428868"/>
          <a:ext cx="4000500" cy="2241550"/>
        </p:xfrm>
        <a:graphic>
          <a:graphicData uri="http://schemas.openxmlformats.org/presentationml/2006/ole">
            <p:oleObj spid="_x0000_s12290" name="Точечный рисунок" r:id="rId5" imgW="2647619" imgH="1876190" progId="PBrush">
              <p:embed/>
            </p:oleObj>
          </a:graphicData>
        </a:graphic>
      </p:graphicFrame>
      <p:sp>
        <p:nvSpPr>
          <p:cNvPr id="7" name="TextBox 9"/>
          <p:cNvSpPr txBox="1">
            <a:spLocks noChangeArrowheads="1"/>
          </p:cNvSpPr>
          <p:nvPr/>
        </p:nvSpPr>
        <p:spPr bwMode="auto">
          <a:xfrm>
            <a:off x="428596" y="1285860"/>
            <a:ext cx="814387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Возьмем двух мышек и накроем их колпаками, с одной мышкой поставим растение.</a:t>
            </a:r>
          </a:p>
        </p:txBody>
      </p:sp>
      <p:pic>
        <p:nvPicPr>
          <p:cNvPr id="10" name="Picture 11" descr="C:\Users\All\Pictures\анимация\Анимашки\mouse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38" y="4500563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5" descr="http://t1.gstatic.com/images?q=tbn:ANd9GcRGafqMnl8SFtGj5sPdfTggPq-8hoxP1q93hjChmGb7ikKcNa0f_A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4942" y="4214818"/>
            <a:ext cx="1890709" cy="1514074"/>
          </a:xfrm>
          <a:prstGeom prst="rect">
            <a:avLst/>
          </a:prstGeom>
          <a:noFill/>
        </p:spPr>
      </p:pic>
      <p:sp>
        <p:nvSpPr>
          <p:cNvPr id="12" name="Скругленный прямоугольник 11"/>
          <p:cNvSpPr/>
          <p:nvPr/>
        </p:nvSpPr>
        <p:spPr>
          <a:xfrm>
            <a:off x="3071802" y="285728"/>
            <a:ext cx="2143140" cy="642942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Опыт 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500166" y="5500702"/>
            <a:ext cx="6715172" cy="500066"/>
          </a:xfrm>
          <a:prstGeom prst="roundRect">
            <a:avLst/>
          </a:prstGeom>
          <a:blipFill>
            <a:blip r:embed="rId7"/>
            <a:tile tx="0" ty="0" sx="100000" sy="100000" flip="none" algn="tl"/>
          </a:blip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4" name="Picture 10" descr="C:\Users\All\Pictures\анимация\Анимашки\ABAR7_E0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643043" y="5572140"/>
            <a:ext cx="6500858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0.00532 C 0.05851 -0.02035 0.11736 -0.03445 0.14601 -0.00717 C 0.17483 0.02057 0.16719 0.13271 0.17153 0.16115 " pathEditMode="relative" rAng="0" ptsTypes="aaA">
                                      <p:cBhvr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000"/>
                            </p:stCondLst>
                            <p:childTnLst>
                              <p:par>
                                <p:cTn id="3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858 -0.04046 C 0.00503 -0.05017 -0.05833 -0.05942 -0.08715 -0.02427 C -0.1158 0.0111 -0.10069 0.13989 -0.10365 0.17133 " pathEditMode="relative" rAng="0" ptsTypes="aaA">
                                      <p:cBhvr>
                                        <p:cTn id="3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" y="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785786" y="500042"/>
            <a:ext cx="7429552" cy="1000132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Поднимите один из колпаков.</a:t>
            </a:r>
          </a:p>
          <a:p>
            <a:pPr algn="ctr">
              <a:spcBef>
                <a:spcPct val="50000"/>
              </a:spcBef>
            </a:pPr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Какой колпак нужно </a:t>
            </a:r>
            <a:r>
              <a:rPr lang="ru-RU" sz="28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однять и почему</a:t>
            </a:r>
            <a:r>
              <a:rPr lang="ru-RU" sz="2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22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57290" y="5643578"/>
            <a:ext cx="7000924" cy="785818"/>
          </a:xfrm>
          <a:prstGeom prst="rect">
            <a:avLst/>
          </a:prstGeom>
          <a:gradFill flip="none" rotWithShape="1">
            <a:gsLst>
              <a:gs pos="50000">
                <a:srgbClr val="0070C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Одна из мышек может погибнуть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11" descr="C:\Users\All\Pictures\анимация\Анимашки\mouse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38" y="3786188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" name="Object 4">
            <a:hlinkClick r:id="rId4" action="ppaction://hlinksldjump"/>
          </p:cNvPr>
          <p:cNvGraphicFramePr>
            <a:graphicFrameLocks noChangeAspect="1"/>
          </p:cNvGraphicFramePr>
          <p:nvPr/>
        </p:nvGraphicFramePr>
        <p:xfrm>
          <a:off x="4786314" y="2428868"/>
          <a:ext cx="3463270" cy="2714644"/>
        </p:xfrm>
        <a:graphic>
          <a:graphicData uri="http://schemas.openxmlformats.org/presentationml/2006/ole">
            <p:oleObj spid="_x0000_s21506" name="Точечный рисунок" r:id="rId5" imgW="2647619" imgH="1876190" progId="PBrush">
              <p:embed/>
            </p:oleObj>
          </a:graphicData>
        </a:graphic>
      </p:graphicFrame>
      <p:graphicFrame>
        <p:nvGraphicFramePr>
          <p:cNvPr id="10" name="Object 7">
            <a:hlinkClick r:id="rId6" action="ppaction://hlinksldjump"/>
          </p:cNvPr>
          <p:cNvGraphicFramePr>
            <a:graphicFrameLocks noChangeAspect="1"/>
          </p:cNvGraphicFramePr>
          <p:nvPr/>
        </p:nvGraphicFramePr>
        <p:xfrm>
          <a:off x="1428728" y="2500306"/>
          <a:ext cx="3792018" cy="2598736"/>
        </p:xfrm>
        <a:graphic>
          <a:graphicData uri="http://schemas.openxmlformats.org/presentationml/2006/ole">
            <p:oleObj spid="_x0000_s21507" name="Точечный рисунок BMP" r:id="rId7" imgW="2647619" imgH="1876190" progId="PBrush">
              <p:embed/>
            </p:oleObj>
          </a:graphicData>
        </a:graphic>
      </p:graphicFrame>
      <p:pic>
        <p:nvPicPr>
          <p:cNvPr id="14" name="Picture 11" descr="C:\Users\All\Pictures\анимация\Анимашки\mouse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0" y="3786188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5" descr="http://t1.gstatic.com/images?q=tbn:ANd9GcRGafqMnl8SFtGj5sPdfTggPq-8hoxP1q93hjChmGb7ikKcNa0f_A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4942" y="3500438"/>
            <a:ext cx="1890709" cy="1514074"/>
          </a:xfrm>
          <a:prstGeom prst="rect">
            <a:avLst/>
          </a:prstGeom>
          <a:noFill/>
        </p:spPr>
      </p:pic>
      <p:sp>
        <p:nvSpPr>
          <p:cNvPr id="16" name="Управляющая кнопка: далее 15">
            <a:hlinkClick r:id="rId9" action="ppaction://hlinksldjump" highlightClick="1"/>
          </p:cNvPr>
          <p:cNvSpPr/>
          <p:nvPr/>
        </p:nvSpPr>
        <p:spPr>
          <a:xfrm>
            <a:off x="3286116" y="2214554"/>
            <a:ext cx="642942" cy="428628"/>
          </a:xfrm>
          <a:prstGeom prst="actionButtonForwardNext">
            <a:avLst/>
          </a:prstGeom>
          <a:gradFill>
            <a:gsLst>
              <a:gs pos="0">
                <a:srgbClr val="FBE4AE"/>
              </a:gs>
              <a:gs pos="13000">
                <a:srgbClr val="BD922A"/>
              </a:gs>
              <a:gs pos="21001">
                <a:srgbClr val="BD922A"/>
              </a:gs>
              <a:gs pos="63000">
                <a:srgbClr val="FBE4AE"/>
              </a:gs>
              <a:gs pos="67000">
                <a:srgbClr val="BD922A"/>
              </a:gs>
              <a:gs pos="69000">
                <a:srgbClr val="835E17"/>
              </a:gs>
              <a:gs pos="82001">
                <a:srgbClr val="A28949"/>
              </a:gs>
              <a:gs pos="100000">
                <a:srgbClr val="FAE3B7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Управляющая кнопка: далее 16">
            <a:hlinkClick r:id="rId10" action="ppaction://hlinksldjump" highlightClick="1"/>
          </p:cNvPr>
          <p:cNvSpPr/>
          <p:nvPr/>
        </p:nvSpPr>
        <p:spPr>
          <a:xfrm>
            <a:off x="6429388" y="2143116"/>
            <a:ext cx="642942" cy="428628"/>
          </a:xfrm>
          <a:prstGeom prst="actionButtonForwardNext">
            <a:avLst/>
          </a:prstGeom>
          <a:gradFill>
            <a:gsLst>
              <a:gs pos="0">
                <a:srgbClr val="FBE4AE"/>
              </a:gs>
              <a:gs pos="13000">
                <a:srgbClr val="BD922A"/>
              </a:gs>
              <a:gs pos="21001">
                <a:srgbClr val="BD922A"/>
              </a:gs>
              <a:gs pos="63000">
                <a:srgbClr val="FBE4AE"/>
              </a:gs>
              <a:gs pos="67000">
                <a:srgbClr val="BD922A"/>
              </a:gs>
              <a:gs pos="69000">
                <a:srgbClr val="835E17"/>
              </a:gs>
              <a:gs pos="82001">
                <a:srgbClr val="A28949"/>
              </a:gs>
              <a:gs pos="100000">
                <a:srgbClr val="FAE3B7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1512" name="Picture 8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357686" y="1714488"/>
            <a:ext cx="1083851" cy="8953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Скругленный прямоугольник 18"/>
          <p:cNvSpPr/>
          <p:nvPr/>
        </p:nvSpPr>
        <p:spPr>
          <a:xfrm>
            <a:off x="1643042" y="4929198"/>
            <a:ext cx="6715172" cy="500066"/>
          </a:xfrm>
          <a:prstGeom prst="roundRect">
            <a:avLst/>
          </a:prstGeom>
          <a:blipFill>
            <a:blip r:embed="rId12"/>
            <a:tile tx="0" ty="0" sx="100000" sy="100000" flip="none" algn="tl"/>
          </a:blip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0" name="Picture 10" descr="C:\Users\All\Pictures\анимация\Анимашки\ABAR7_E0.gif"/>
          <p:cNvPicPr>
            <a:picLocks noChangeAspect="1" noChangeArrowheads="1" noCrop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643042" y="5000636"/>
            <a:ext cx="6715125" cy="347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1000125" y="2786063"/>
          <a:ext cx="3657600" cy="2884487"/>
        </p:xfrm>
        <a:graphic>
          <a:graphicData uri="http://schemas.openxmlformats.org/presentationml/2006/ole">
            <p:oleObj spid="_x0000_s19458" name="Точечный рисунок BMP" r:id="rId3" imgW="2647619" imgH="1876190" progId="PBrush">
              <p:embed/>
            </p:oleObj>
          </a:graphicData>
        </a:graphic>
      </p:graphicFrame>
      <p:graphicFrame>
        <p:nvGraphicFramePr>
          <p:cNvPr id="5" name="Object 5"/>
          <p:cNvGraphicFramePr>
            <a:graphicFrameLocks noChangeAspect="1"/>
          </p:cNvGraphicFramePr>
          <p:nvPr/>
        </p:nvGraphicFramePr>
        <p:xfrm>
          <a:off x="4500562" y="2285992"/>
          <a:ext cx="4214812" cy="2986087"/>
        </p:xfrm>
        <a:graphic>
          <a:graphicData uri="http://schemas.openxmlformats.org/presentationml/2006/ole">
            <p:oleObj spid="_x0000_s19459" name="Точечный рисунок BMP" r:id="rId4" imgW="2647619" imgH="1876190" progId="PBrush">
              <p:embed/>
            </p:oleObj>
          </a:graphicData>
        </a:graphic>
      </p:graphicFrame>
      <p:pic>
        <p:nvPicPr>
          <p:cNvPr id="9" name="Picture 11" descr="C:\Users\All\Pictures\анимация\Анимашки\mouse1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375" y="4143375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1" descr="C:\Users\All\Pictures\анимация\Анимашки\mouse1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28875" y="3929063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5" descr="http://t1.gstatic.com/images?q=tbn:ANd9GcRGafqMnl8SFtGj5sPdfTggPq-8hoxP1q93hjChmGb7ikKcNa0f_A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29256" y="3714752"/>
            <a:ext cx="1890709" cy="1514074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1785918" y="428604"/>
            <a:ext cx="6215106" cy="928694"/>
          </a:xfrm>
          <a:prstGeom prst="rect">
            <a:avLst/>
          </a:prstGeom>
          <a:gradFill flip="none" rotWithShape="1">
            <a:gsLst>
              <a:gs pos="50000">
                <a:srgbClr val="0070C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Вы спасли мышку!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357686" y="1714488"/>
            <a:ext cx="1083851" cy="8953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Скругленный прямоугольник 14"/>
          <p:cNvSpPr/>
          <p:nvPr/>
        </p:nvSpPr>
        <p:spPr>
          <a:xfrm>
            <a:off x="1500166" y="5214950"/>
            <a:ext cx="7000924" cy="500066"/>
          </a:xfrm>
          <a:prstGeom prst="roundRect">
            <a:avLst/>
          </a:prstGeom>
          <a:blipFill>
            <a:blip r:embed="rId8"/>
            <a:tile tx="0" ty="0" sx="100000" sy="100000" flip="none" algn="tl"/>
          </a:blip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6" name="Picture 10" descr="C:\Users\All\Pictures\анимация\Анимашки\ABAR7_E0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643042" y="5286388"/>
            <a:ext cx="6715125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6.93889E-18 L -0.08664 -0.20995 " pathEditMode="relative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" presetClass="exit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cmd type="evt" cmd="onstopaudio">
                                      <p:cBhvr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</p:cTn>
                                        <p:tgtEl>
                                          <p:sldTgt/>
                                        </p:tgtEl>
                                      </p:cBhvr>
                                    </p:cmd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C:\Users\All\Pictures\анимация\Анимашки\mouse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13" y="3857625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928688" y="3143250"/>
          <a:ext cx="3657600" cy="2241550"/>
        </p:xfrm>
        <a:graphic>
          <a:graphicData uri="http://schemas.openxmlformats.org/presentationml/2006/ole">
            <p:oleObj spid="_x0000_s20482" name="Точечный рисунок BMP" r:id="rId4" imgW="2647619" imgH="1876190" progId="PBrush">
              <p:embed/>
            </p:oleObj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4429124" y="2143116"/>
          <a:ext cx="3657600" cy="2914650"/>
        </p:xfrm>
        <a:graphic>
          <a:graphicData uri="http://schemas.openxmlformats.org/presentationml/2006/ole">
            <p:oleObj spid="_x0000_s20483" name="Точечный рисунок" r:id="rId5" imgW="2647619" imgH="1876190" progId="PBrush">
              <p:embed/>
            </p:oleObj>
          </a:graphicData>
        </a:graphic>
      </p:graphicFrame>
      <p:pic>
        <p:nvPicPr>
          <p:cNvPr id="7" name="Picture 8" descr="mouse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6134" t="38092" r="19348" b="26515"/>
          <a:stretch>
            <a:fillRect/>
          </a:stretch>
        </p:blipFill>
        <p:spPr bwMode="auto">
          <a:xfrm>
            <a:off x="1835150" y="4437063"/>
            <a:ext cx="1943100" cy="81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1" descr="C:\Users\All\Pictures\анимация\Анимашки\mouse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0" y="3786188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5" descr="http://t1.gstatic.com/images?q=tbn:ANd9GcRGafqMnl8SFtGj5sPdfTggPq-8hoxP1q93hjChmGb7ikKcNa0f_A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4942" y="3429000"/>
            <a:ext cx="1890709" cy="1514074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1428728" y="500042"/>
            <a:ext cx="6500858" cy="714380"/>
          </a:xfrm>
          <a:prstGeom prst="rect">
            <a:avLst/>
          </a:prstGeom>
          <a:gradFill flip="none" rotWithShape="1">
            <a:gsLst>
              <a:gs pos="50000">
                <a:srgbClr val="0070C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Почему погибла мышка?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071934" y="1500174"/>
            <a:ext cx="1083851" cy="8953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Скругленный прямоугольник 15"/>
          <p:cNvSpPr/>
          <p:nvPr/>
        </p:nvSpPr>
        <p:spPr>
          <a:xfrm>
            <a:off x="1500166" y="5072074"/>
            <a:ext cx="7000924" cy="428628"/>
          </a:xfrm>
          <a:prstGeom prst="roundRect">
            <a:avLst/>
          </a:prstGeom>
          <a:blipFill>
            <a:blip r:embed="rId9"/>
            <a:tile tx="0" ty="0" sx="100000" sy="100000" flip="none" algn="tl"/>
          </a:blip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7" name="Picture 10" descr="C:\Users\All\Pictures\анимация\Анимашки\ABAR7_E0.gif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643042" y="5072074"/>
            <a:ext cx="6715125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01058" y="6177238"/>
            <a:ext cx="642942" cy="68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85185E-6 C -0.02934 -0.09283 -0.05851 -0.18565 -0.07188 -0.22616 C -0.08525 -0.26667 -0.07917 -0.24051 -0.08056 -0.24352 " pathEditMode="relative" ptsTypes="a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" presetClass="exit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428604"/>
            <a:ext cx="7901014" cy="1185857"/>
          </a:xfrm>
        </p:spPr>
        <p:txBody>
          <a:bodyPr/>
          <a:lstStyle/>
          <a:p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Абсолютно верно,  растение на свету выделяет кислород.</a:t>
            </a: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Picture 2" descr="http://vsemboleznyam.net/wp-content/uploads/2010/10/%D0%B2%D0%BE%D0%BF%D1%80%D0%BE%D1%8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2" y="2143116"/>
            <a:ext cx="1165655" cy="1571636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2214546" y="2000240"/>
            <a:ext cx="5357850" cy="1571636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sz="3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называется этот процесс?</a:t>
            </a:r>
            <a:endParaRPr lang="ru-RU" sz="32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786050" y="4572008"/>
            <a:ext cx="3857652" cy="571480"/>
          </a:xfrm>
          <a:prstGeom prst="rect">
            <a:avLst/>
          </a:prstGeom>
          <a:gradFill flip="none" rotWithShape="1">
            <a:gsLst>
              <a:gs pos="50000">
                <a:srgbClr val="0070C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Фотосинтез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29058" y="3857628"/>
            <a:ext cx="17152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 smtClean="0">
                <a:solidFill>
                  <a:srgbClr val="002060"/>
                </a:solidFill>
              </a:rPr>
              <a:t>Тема урока</a:t>
            </a:r>
            <a:r>
              <a:rPr lang="en-US" sz="2400" i="1" dirty="0">
                <a:solidFill>
                  <a:srgbClr val="002060"/>
                </a:solidFill>
              </a:rPr>
              <a:t>:</a:t>
            </a:r>
            <a:endParaRPr lang="ru-RU" sz="2400" i="1" dirty="0">
              <a:solidFill>
                <a:srgbClr val="002060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01058" y="6177238"/>
            <a:ext cx="642942" cy="68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8fe382b948377304034e9f4163aaa8daa5f058"/>
</p:tagLst>
</file>

<file path=ppt/theme/theme1.xml><?xml version="1.0" encoding="utf-8"?>
<a:theme xmlns:a="http://schemas.openxmlformats.org/drawingml/2006/main" name="Презентация c кнопками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ЛИСТ НА КНОПКАХ</Template>
  <TotalTime>1383</TotalTime>
  <Words>811</Words>
  <Application>Microsoft Office PowerPoint</Application>
  <PresentationFormat>Экран (4:3)</PresentationFormat>
  <Paragraphs>251</Paragraphs>
  <Slides>39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39</vt:i4>
      </vt:variant>
    </vt:vector>
  </HeadingPairs>
  <TitlesOfParts>
    <vt:vector size="42" baseType="lpstr">
      <vt:lpstr>Презентация c кнопками</vt:lpstr>
      <vt:lpstr>Точечный рисунок</vt:lpstr>
      <vt:lpstr>Точечный рисунок BMP</vt:lpstr>
      <vt:lpstr>Слайд 1</vt:lpstr>
      <vt:lpstr>Проверка  домашнего задания   </vt:lpstr>
      <vt:lpstr>Слайд 3</vt:lpstr>
      <vt:lpstr>О чём мы узнаем сегодня?</vt:lpstr>
      <vt:lpstr>Слайд 5</vt:lpstr>
      <vt:lpstr>Слайд 6</vt:lpstr>
      <vt:lpstr>Слайд 7</vt:lpstr>
      <vt:lpstr>Слайд 8</vt:lpstr>
      <vt:lpstr>Слайд 9</vt:lpstr>
      <vt:lpstr>Из истории об открытии фотосинтеза.</vt:lpstr>
      <vt:lpstr>Какие вещества входят в состав растений? </vt:lpstr>
      <vt:lpstr>Слайд 12</vt:lpstr>
      <vt:lpstr>Дайте определение фотосинтезу</vt:lpstr>
      <vt:lpstr>Слайд 14</vt:lpstr>
      <vt:lpstr>Опыт доказывающий процесс фотосинтеза</vt:lpstr>
      <vt:lpstr>Слайд 16</vt:lpstr>
      <vt:lpstr>Слайд 17</vt:lpstr>
      <vt:lpstr>Слайд 18</vt:lpstr>
      <vt:lpstr>Слайд 19</vt:lpstr>
      <vt:lpstr>Слайд 20</vt:lpstr>
      <vt:lpstr>Вывод.</vt:lpstr>
      <vt:lpstr>Слайд 22</vt:lpstr>
      <vt:lpstr>Используя картинки смоделируйте на ватмане процесс фотосинтеза и через 3 минуты сравните с действиями на доске.</vt:lpstr>
      <vt:lpstr>Заполните кластер</vt:lpstr>
      <vt:lpstr>Слайд 25</vt:lpstr>
      <vt:lpstr>Слайд 26</vt:lpstr>
      <vt:lpstr>Слайд 27</vt:lpstr>
      <vt:lpstr>Составьте синквейн</vt:lpstr>
      <vt:lpstr>Слайд 29</vt:lpstr>
      <vt:lpstr>Слайд 30</vt:lpstr>
      <vt:lpstr>Слайд 31</vt:lpstr>
      <vt:lpstr>Слайд 32</vt:lpstr>
      <vt:lpstr>Слайд 33</vt:lpstr>
      <vt:lpstr>Отгадайте ребус</vt:lpstr>
      <vt:lpstr>Прочитайте. О чем речь?</vt:lpstr>
      <vt:lpstr>Теперь вы можете объяснить значение пословицы?</vt:lpstr>
      <vt:lpstr>Слайд 37</vt:lpstr>
      <vt:lpstr>Слайд 38</vt:lpstr>
      <vt:lpstr>Ресурсы.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244</cp:revision>
  <dcterms:created xsi:type="dcterms:W3CDTF">2012-11-14T16:16:56Z</dcterms:created>
  <dcterms:modified xsi:type="dcterms:W3CDTF">2013-01-10T09:54:44Z</dcterms:modified>
</cp:coreProperties>
</file>