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4" r:id="rId3"/>
    <p:sldId id="266" r:id="rId4"/>
    <p:sldId id="265" r:id="rId5"/>
    <p:sldId id="263" r:id="rId6"/>
    <p:sldId id="267" r:id="rId7"/>
    <p:sldId id="268" r:id="rId8"/>
    <p:sldId id="257" r:id="rId9"/>
    <p:sldId id="260" r:id="rId10"/>
    <p:sldId id="269" r:id="rId11"/>
    <p:sldId id="270" r:id="rId12"/>
    <p:sldId id="256" r:id="rId13"/>
    <p:sldId id="271" r:id="rId14"/>
    <p:sldId id="272" r:id="rId15"/>
    <p:sldId id="261" r:id="rId16"/>
    <p:sldId id="273" r:id="rId17"/>
    <p:sldId id="262" r:id="rId18"/>
    <p:sldId id="274" r:id="rId19"/>
    <p:sldId id="275" r:id="rId20"/>
    <p:sldId id="276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8" d="100"/>
          <a:sy n="78" d="100"/>
        </p:scale>
        <p:origin x="-924" y="-6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alphaModFix amt="51000"/>
            <a:lum/>
          </a:blip>
          <a:srcRect/>
          <a:stretch>
            <a:fillRect t="-5000" b="-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29.01.2013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&#1040;&#1076;&#1084;&#1080;&#1085;&#1080;&#1089;&#1090;&#1088;&#1072;&#1090;&#1086;&#1088;\&#1056;&#1072;&#1073;&#1086;&#1095;&#1080;&#1081;%20&#1089;&#1090;&#1086;&#1083;\&#1058;&#1077;&#1087;&#1083;&#1086;&#1074;&#1099;&#1077;%20&#1103;&#1074;&#1083;&#1077;&#1085;&#1080;&#1103;%208%20&#1082;&#1083;\&#1057;&#1072;&#1091;&#1085;&#1076;.mp3" TargetMode="Externa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 txBox="1">
            <a:spLocks/>
          </p:cNvSpPr>
          <p:nvPr/>
        </p:nvSpPr>
        <p:spPr>
          <a:xfrm>
            <a:off x="619944" y="1853208"/>
            <a:ext cx="8229600" cy="1143000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0" i="0" u="none" strike="noStrike" kern="1200" cap="none" spc="0" normalizeH="0" baseline="0" noProof="0" smtClean="0">
                <a:ln>
                  <a:noFill/>
                </a:ln>
                <a:solidFill>
                  <a:srgbClr val="00B050"/>
                </a:solidFill>
                <a:effectLst/>
                <a:uLnTx/>
                <a:uFillTx/>
                <a:latin typeface="Calligraph" pitchFamily="82" charset="0"/>
                <a:ea typeface="+mn-ea"/>
                <a:cs typeface="+mn-cs"/>
              </a:rPr>
              <a:t>Хоббит или Туда и Обратно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ligraph" pitchFamily="82" charset="0"/>
              <a:ea typeface="+mn-ea"/>
              <a:cs typeface="+mn-cs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3851920" y="5589240"/>
            <a:ext cx="5076056" cy="1080120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algn="ctr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Авторы: Грызунова Лариса Валерьевна, Комарова Галина Александровна – учителя  математики, физики МКОСШ №3 </a:t>
            </a:r>
            <a:endParaRPr lang="en-US" sz="2000" b="1" dirty="0" smtClean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2000" b="1" dirty="0" smtClean="0">
                <a:solidFill>
                  <a:schemeClr val="tx1">
                    <a:lumMod val="65000"/>
                    <a:lumOff val="35000"/>
                  </a:schemeClr>
                </a:solidFill>
                <a:latin typeface="Times New Roman" pitchFamily="18" charset="0"/>
                <a:cs typeface="Times New Roman" pitchFamily="18" charset="0"/>
              </a:rPr>
              <a:t>г. Заволжска.</a:t>
            </a:r>
            <a:endParaRPr lang="ru-RU" sz="2000" b="1" dirty="0">
              <a:solidFill>
                <a:schemeClr val="tx1">
                  <a:lumMod val="65000"/>
                  <a:lumOff val="3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2339752" y="2852936"/>
            <a:ext cx="4176464" cy="1143000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55000" lnSpcReduction="20000"/>
          </a:bodyPr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Calligraph" pitchFamily="82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alligraph" pitchFamily="82" charset="0"/>
              </a:rPr>
              <a:t>Внеклассное мероприятие</a:t>
            </a:r>
            <a:r>
              <a:rPr lang="ru-RU" sz="4400" dirty="0" smtClean="0">
                <a:solidFill>
                  <a:srgbClr val="FF0000"/>
                </a:solidFill>
                <a:latin typeface="Calligraph" pitchFamily="82" charset="0"/>
              </a:rPr>
              <a:t> </a:t>
            </a:r>
            <a:r>
              <a:rPr lang="ru-RU" sz="4400" dirty="0" smtClean="0">
                <a:solidFill>
                  <a:srgbClr val="FF0000"/>
                </a:solidFill>
                <a:latin typeface="Calligraph" pitchFamily="82" charset="0"/>
              </a:rPr>
              <a:t>по теме</a:t>
            </a:r>
          </a:p>
          <a:p>
            <a:pPr algn="ctr"/>
            <a:r>
              <a:rPr lang="ru-RU" sz="4400" dirty="0" smtClean="0">
                <a:solidFill>
                  <a:srgbClr val="FF0000"/>
                </a:solidFill>
                <a:latin typeface="Calligraph" pitchFamily="82" charset="0"/>
              </a:rPr>
              <a:t> </a:t>
            </a:r>
            <a:r>
              <a:rPr lang="en-US" sz="4400" dirty="0" smtClean="0">
                <a:solidFill>
                  <a:srgbClr val="FF0000"/>
                </a:solidFill>
                <a:latin typeface="Calligraph" pitchFamily="82" charset="0"/>
              </a:rPr>
              <a:t>“</a:t>
            </a:r>
            <a:r>
              <a:rPr lang="ru-RU" sz="4400" dirty="0" smtClean="0">
                <a:solidFill>
                  <a:srgbClr val="FF0000"/>
                </a:solidFill>
                <a:latin typeface="Calligraph" pitchFamily="82" charset="0"/>
              </a:rPr>
              <a:t>Тепловые явления</a:t>
            </a:r>
            <a:r>
              <a:rPr lang="en-US" sz="4400" dirty="0" smtClean="0">
                <a:solidFill>
                  <a:srgbClr val="FF0000"/>
                </a:solidFill>
                <a:latin typeface="Calligraph" pitchFamily="82" charset="0"/>
              </a:rPr>
              <a:t>”</a:t>
            </a:r>
            <a:r>
              <a:rPr lang="ru-RU" sz="4400" dirty="0" smtClean="0">
                <a:solidFill>
                  <a:srgbClr val="FF0000"/>
                </a:solidFill>
                <a:latin typeface="Calligraph" pitchFamily="82" charset="0"/>
              </a:rPr>
              <a:t> 8 </a:t>
            </a:r>
            <a:r>
              <a:rPr lang="ru-RU" sz="4400" dirty="0" err="1" smtClean="0">
                <a:solidFill>
                  <a:srgbClr val="FF0000"/>
                </a:solidFill>
                <a:latin typeface="Calligraph" pitchFamily="82" charset="0"/>
              </a:rPr>
              <a:t>кл</a:t>
            </a:r>
            <a:r>
              <a:rPr lang="ru-RU" sz="4400" dirty="0" smtClean="0">
                <a:solidFill>
                  <a:srgbClr val="FF0000"/>
                </a:solidFill>
                <a:latin typeface="Calligraph" pitchFamily="82" charset="0"/>
              </a:rPr>
              <a:t>.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B050"/>
              </a:solidFill>
              <a:effectLst/>
              <a:uLnTx/>
              <a:uFillTx/>
              <a:latin typeface="Calligraph" pitchFamily="82" charset="0"/>
              <a:ea typeface="+mn-ea"/>
              <a:cs typeface="+mn-cs"/>
            </a:endParaRPr>
          </a:p>
        </p:txBody>
      </p:sp>
      <p:pic>
        <p:nvPicPr>
          <p:cNvPr id="5" name="Саунд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 cstate="print"/>
          <a:stretch>
            <a:fillRect/>
          </a:stretch>
        </p:blipFill>
        <p:spPr>
          <a:xfrm>
            <a:off x="899592" y="5445224"/>
            <a:ext cx="304800" cy="304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20000" numSld="7" showWhenStopped="0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23528" y="5157192"/>
            <a:ext cx="8568952" cy="1368152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/>
            <a:r>
              <a:rPr lang="ru-RU" sz="2800" dirty="0" smtClean="0">
                <a:solidFill>
                  <a:srgbClr val="009900"/>
                </a:solidFill>
                <a:latin typeface="Calligraph" pitchFamily="82" charset="0"/>
              </a:rPr>
              <a:t>По пути они попадают в лапы троллей-людоедов. Их спасает Гэндальф, который воспользовался природным тупоумием троллей.</a:t>
            </a:r>
          </a:p>
        </p:txBody>
      </p:sp>
      <p:pic>
        <p:nvPicPr>
          <p:cNvPr id="25602" name="Picture 2" descr="C:\Documents and Settings\Администратор\Рабочий стол\Хоббит\hobbler-troll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764704"/>
            <a:ext cx="7667660" cy="3745582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285750" h="50800" prst="softRound"/>
            <a:bevelB w="15875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4797152"/>
            <a:ext cx="8280920" cy="1872208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/>
            <a:r>
              <a:rPr lang="ru-RU" sz="2800" dirty="0" smtClean="0">
                <a:solidFill>
                  <a:srgbClr val="009900"/>
                </a:solidFill>
                <a:latin typeface="Calligraph" pitchFamily="82" charset="0"/>
              </a:rPr>
              <a:t>Тролли  не смогли до рассвета разгадать кроссворд, составленный Гэндальфом. Восходящее Солнце превратило их в камень. Разгадайте кроссворд  Гэндальфа.</a:t>
            </a:r>
          </a:p>
        </p:txBody>
      </p:sp>
      <p:pic>
        <p:nvPicPr>
          <p:cNvPr id="26628" name="Picture 4" descr="C:\Documents and Settings\Администратор\Рабочий стол\Хоббит\wladca0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35696" y="260648"/>
            <a:ext cx="5688632" cy="426647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266700" h="50800" prst="softRound"/>
            <a:bevelB w="10795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" name="Таблица 13"/>
          <p:cNvGraphicFramePr>
            <a:graphicFrameLocks noGrp="1"/>
          </p:cNvGraphicFramePr>
          <p:nvPr/>
        </p:nvGraphicFramePr>
        <p:xfrm>
          <a:off x="3635896" y="116632"/>
          <a:ext cx="5256580" cy="5616630"/>
        </p:xfrm>
        <a:graphic>
          <a:graphicData uri="http://schemas.openxmlformats.org/drawingml/2006/table">
            <a:tbl>
              <a:tblPr/>
              <a:tblGrid>
                <a:gridCol w="375470"/>
                <a:gridCol w="375470"/>
                <a:gridCol w="375470"/>
                <a:gridCol w="375470"/>
                <a:gridCol w="375470"/>
                <a:gridCol w="375470"/>
                <a:gridCol w="375470"/>
                <a:gridCol w="375470"/>
                <a:gridCol w="375470"/>
                <a:gridCol w="375470"/>
                <a:gridCol w="375470"/>
                <a:gridCol w="375470"/>
                <a:gridCol w="375470"/>
                <a:gridCol w="375470"/>
              </a:tblGrid>
              <a:tr h="374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 smtClean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   1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16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6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1 </a:t>
                      </a:r>
                      <a:endParaRPr lang="ru-RU" sz="16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2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3 </a:t>
                      </a: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4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4442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</a:pPr>
                      <a:endParaRPr lang="ru-RU" sz="140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400" b="1" dirty="0">
                          <a:latin typeface="Times New Roman" pitchFamily="18" charset="0"/>
                          <a:ea typeface="Calibri"/>
                          <a:cs typeface="Times New Roman" pitchFamily="18" charset="0"/>
                        </a:rPr>
                        <a:t>5 </a:t>
                      </a:r>
                      <a:endParaRPr lang="ru-RU" sz="1400" dirty="0"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54489" marR="54489" marT="6559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</a:pPr>
                      <a:endParaRPr lang="ru-RU" sz="900" dirty="0">
                        <a:latin typeface="Calibri"/>
                        <a:ea typeface="Times New Roman"/>
                      </a:endParaRPr>
                    </a:p>
                  </a:txBody>
                  <a:tcPr marL="54489" marR="54489" marT="6559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7" name="TextBox 6"/>
          <p:cNvSpPr txBox="1"/>
          <p:nvPr/>
        </p:nvSpPr>
        <p:spPr>
          <a:xfrm>
            <a:off x="6228184" y="836712"/>
            <a:ext cx="273630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    О   П   Л   И  В    О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508104" y="2348880"/>
            <a:ext cx="23762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Д   Ж  О   У   Л   Ь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067944" y="3068960"/>
            <a:ext cx="338437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Т   Е   Р   М   О  М  Е   Т    Р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27984" y="4077072"/>
            <a:ext cx="38164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1" name="TextBox 10"/>
          <p:cNvSpPr txBox="1"/>
          <p:nvPr/>
        </p:nvSpPr>
        <p:spPr>
          <a:xfrm>
            <a:off x="4355976" y="4221088"/>
            <a:ext cx="38164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О   Х   Л   А   Ж  Д   Е   Н   И   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5508104" y="5301208"/>
            <a:ext cx="34563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   Л   А   В   Л   Е   Н   И   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6228184" y="764704"/>
            <a:ext cx="432048" cy="51065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9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>
              <a:lnSpc>
                <a:spcPts val="29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>
              <a:lnSpc>
                <a:spcPts val="29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Л</a:t>
            </a:r>
          </a:p>
          <a:p>
            <a:pPr>
              <a:lnSpc>
                <a:spcPts val="29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9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П</a:t>
            </a:r>
          </a:p>
          <a:p>
            <a:pPr>
              <a:lnSpc>
                <a:spcPts val="29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9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Р</a:t>
            </a:r>
          </a:p>
          <a:p>
            <a:pPr>
              <a:lnSpc>
                <a:spcPts val="29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Е</a:t>
            </a:r>
          </a:p>
          <a:p>
            <a:pPr>
              <a:lnSpc>
                <a:spcPts val="2900"/>
              </a:lnSpc>
            </a:pPr>
            <a:endParaRPr lang="ru-RU" sz="2000" b="1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ts val="29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А</a:t>
            </a:r>
          </a:p>
          <a:p>
            <a:pPr>
              <a:lnSpc>
                <a:spcPts val="29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Ч</a:t>
            </a:r>
          </a:p>
          <a:p>
            <a:pPr>
              <a:lnSpc>
                <a:spcPct val="150000"/>
              </a:lnSpc>
            </a:pP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532440" y="476672"/>
            <a:ext cx="144016" cy="34065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900"/>
              </a:lnSpc>
            </a:pPr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К НВЕКЦИЯ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67544" y="260648"/>
            <a:ext cx="3600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25" name="TextBox 24"/>
          <p:cNvSpPr txBox="1"/>
          <p:nvPr/>
        </p:nvSpPr>
        <p:spPr>
          <a:xfrm>
            <a:off x="395536" y="908720"/>
            <a:ext cx="41764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19" name="Заголовок 1"/>
          <p:cNvSpPr txBox="1">
            <a:spLocks/>
          </p:cNvSpPr>
          <p:nvPr/>
        </p:nvSpPr>
        <p:spPr>
          <a:xfrm>
            <a:off x="179512" y="332656"/>
            <a:ext cx="5832648" cy="926976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r>
              <a:rPr lang="ru-RU" sz="4100" dirty="0" smtClean="0">
                <a:solidFill>
                  <a:srgbClr val="009900"/>
                </a:solidFill>
                <a:latin typeface="Calligraph" pitchFamily="82" charset="0"/>
                <a:ea typeface="Calibri" pitchFamily="34" charset="0"/>
                <a:cs typeface="Times New Roman" pitchFamily="18" charset="0"/>
              </a:rPr>
              <a:t>Конкурс 3. </a:t>
            </a:r>
          </a:p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r>
              <a:rPr lang="ru-RU" sz="4100" dirty="0" smtClean="0">
                <a:solidFill>
                  <a:srgbClr val="009900"/>
                </a:solidFill>
                <a:latin typeface="Calligraph" pitchFamily="82" charset="0"/>
                <a:ea typeface="Calibri" pitchFamily="34" charset="0"/>
                <a:cs typeface="Times New Roman" pitchFamily="18" charset="0"/>
              </a:rPr>
              <a:t>Тролли и кроссворд Гэндальфа</a:t>
            </a:r>
            <a:r>
              <a:rPr lang="ru-RU" sz="4400" dirty="0" smtClean="0">
                <a:solidFill>
                  <a:srgbClr val="009900"/>
                </a:solidFill>
                <a:latin typeface="Calligraph" pitchFamily="82" charset="0"/>
                <a:ea typeface="Calibri" pitchFamily="34" charset="0"/>
                <a:cs typeface="Times New Roman" pitchFamily="18" charset="0"/>
              </a:rPr>
              <a:t>.</a:t>
            </a: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</p:txBody>
      </p:sp>
      <p:sp>
        <p:nvSpPr>
          <p:cNvPr id="21" name="Заголовок 1"/>
          <p:cNvSpPr txBox="1">
            <a:spLocks/>
          </p:cNvSpPr>
          <p:nvPr/>
        </p:nvSpPr>
        <p:spPr>
          <a:xfrm>
            <a:off x="179512" y="1484784"/>
            <a:ext cx="3240360" cy="5184576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endParaRPr lang="ru-RU" sz="16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горизонтали: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1.Вещество выделяющее энергию при горении. </a:t>
            </a:r>
            <a:endParaRPr lang="ru-RU" sz="1600" b="1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smtClean="0">
                <a:latin typeface="Times New Roman" pitchFamily="18" charset="0"/>
                <a:cs typeface="Times New Roman" pitchFamily="18" charset="0"/>
              </a:rPr>
              <a:t>2.Единица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энергии.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3.Прибор для измерения температуры.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4. Процесс уменьшения внутренней энергии с понижением температуры.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5. Процесс перехода вещества из твёрдого состояния в жидкое.</a:t>
            </a:r>
          </a:p>
          <a:p>
            <a:endParaRPr lang="ru-RU" sz="1600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вертикали: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1. Способ изменения внутренней энергии тела без совершения работы. </a:t>
            </a:r>
          </a:p>
          <a:p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2. Способ переноса тепла потоками жидкости или газа.</a:t>
            </a:r>
          </a:p>
          <a:p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500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7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8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500"/>
                                        <p:tgtEl>
                                          <p:spTgt spid="1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2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3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4" dur="500"/>
                                        <p:tgtEl>
                                          <p:spTgt spid="1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7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8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9" dur="500"/>
                                        <p:tgtEl>
                                          <p:spTgt spid="1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2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3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4" dur="500"/>
                                        <p:tgtEl>
                                          <p:spTgt spid="1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67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68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500"/>
                                        <p:tgtEl>
                                          <p:spTgt spid="1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2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3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4" dur="500"/>
                                        <p:tgtEl>
                                          <p:spTgt spid="1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27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7" dur="500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78" dur="500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500"/>
                                        <p:tgtEl>
                                          <p:spTgt spid="1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84" dur="1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5" dur="1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5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899592" y="5085184"/>
            <a:ext cx="7488832" cy="1440160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62500" lnSpcReduction="20000"/>
          </a:bodyPr>
          <a:lstStyle/>
          <a:p>
            <a:pPr algn="ctr"/>
            <a:r>
              <a:rPr lang="ru-RU" sz="4400" dirty="0" smtClean="0">
                <a:solidFill>
                  <a:srgbClr val="009900"/>
                </a:solidFill>
                <a:latin typeface="Calligraph" pitchFamily="82" charset="0"/>
              </a:rPr>
              <a:t>После этого приключения путешественники добрались в Ривенделл, дом и крепость Элронда, предводителя эльфов и людей Севера. </a:t>
            </a:r>
            <a:endParaRPr lang="ru-RU" sz="4400" dirty="0">
              <a:solidFill>
                <a:srgbClr val="009900"/>
              </a:solidFill>
              <a:latin typeface="Calligraph" pitchFamily="82" charset="0"/>
            </a:endParaRPr>
          </a:p>
        </p:txBody>
      </p:sp>
      <p:pic>
        <p:nvPicPr>
          <p:cNvPr id="1026" name="Picture 2" descr="C:\Documents and Settings\Администратор\Рабочий стол\Хоббит\shotimg26548_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476672"/>
            <a:ext cx="6471084" cy="4314056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190500" h="50800" prst="softRound"/>
            <a:bevelB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 txBox="1">
            <a:spLocks/>
          </p:cNvSpPr>
          <p:nvPr/>
        </p:nvSpPr>
        <p:spPr>
          <a:xfrm>
            <a:off x="395536" y="5085184"/>
            <a:ext cx="8280920" cy="1440160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77500" lnSpcReduction="20000"/>
          </a:bodyPr>
          <a:lstStyle/>
          <a:p>
            <a:pPr algn="ctr"/>
            <a:r>
              <a:rPr lang="ru-RU" sz="2800" dirty="0" smtClean="0">
                <a:solidFill>
                  <a:srgbClr val="009900"/>
                </a:solidFill>
                <a:latin typeface="Calligraph" pitchFamily="82" charset="0"/>
              </a:rPr>
              <a:t>Элронд, рассматривая карту Торина, делает открытие. На карте лунными рунами была написана фраза, указывающая, как можно найти потайную дверь на западном склоне Одинокой Горы. Помогите героям расшифровать загадочные руны. </a:t>
            </a:r>
          </a:p>
        </p:txBody>
      </p:sp>
      <p:pic>
        <p:nvPicPr>
          <p:cNvPr id="2052" name="Picture 4" descr="C:\Documents and Settings\Администратор\Рабочий стол\Хоббит\0_7b622_38e368ed_orig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1680" y="404664"/>
            <a:ext cx="5754350" cy="432048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228600" h="12700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3347864" y="1124744"/>
            <a:ext cx="18722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1"/>
            <a:r>
              <a:rPr lang="en-US" sz="15000" dirty="0" smtClean="0">
                <a:solidFill>
                  <a:srgbClr val="00990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endParaRPr lang="ru-RU" sz="15000" dirty="0">
              <a:solidFill>
                <a:srgbClr val="0099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092280" y="476672"/>
            <a:ext cx="151216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</a:t>
            </a:r>
            <a:endParaRPr lang="ru-RU" sz="15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67544" y="476672"/>
            <a:ext cx="1296144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 smtClean="0">
                <a:solidFill>
                  <a:srgbClr val="FFC000"/>
                </a:solidFill>
                <a:latin typeface="Times New Roman" pitchFamily="18" charset="0"/>
                <a:cs typeface="Times New Roman" pitchFamily="18" charset="0"/>
              </a:rPr>
              <a:t>m</a:t>
            </a:r>
            <a:endParaRPr lang="ru-RU" sz="15000" dirty="0">
              <a:solidFill>
                <a:srgbClr val="FFC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7236296" y="3429000"/>
            <a:ext cx="1152128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 smtClean="0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Q</a:t>
            </a:r>
            <a:r>
              <a:rPr lang="en-US" dirty="0" smtClean="0"/>
              <a:t> </a:t>
            </a:r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971600" y="3861048"/>
            <a:ext cx="1944216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L</a:t>
            </a:r>
            <a:endParaRPr lang="ru-RU" sz="150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355976" y="3933056"/>
            <a:ext cx="1872208" cy="24006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0" dirty="0" smtClean="0">
                <a:solidFill>
                  <a:schemeClr val="accent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endParaRPr lang="ru-RU" sz="15000" dirty="0">
              <a:solidFill>
                <a:schemeClr val="accent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1403648" y="260648"/>
            <a:ext cx="6336704" cy="864096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r>
              <a:rPr lang="ru-RU" sz="4400" dirty="0" smtClean="0">
                <a:solidFill>
                  <a:srgbClr val="009900"/>
                </a:solidFill>
                <a:latin typeface="Calligraph" pitchFamily="82" charset="0"/>
              </a:rPr>
              <a:t>Конкурс 4. Лунные руны.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9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4572000" y="332656"/>
            <a:ext cx="4104456" cy="6192688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r>
              <a:rPr lang="ru-RU" sz="2200" dirty="0" smtClean="0">
                <a:solidFill>
                  <a:srgbClr val="009900"/>
                </a:solidFill>
                <a:latin typeface="Calligraph" pitchFamily="82" charset="0"/>
              </a:rPr>
              <a:t>На пути через Туманные горы Бильбо, свалившись со спины Бомбура, который тащил на себе хоббита, сильно ударился головой и потерял сознание. Очнувшись, Бильбо начинает искать выход. Он оказывается в глубоких подземельях, где совершенно случайно находит кольцо. Затем ему приходится играть в загадки с хозяином кольца — странным существом, называющим себя Голлум. Голлум показывает хоббиту интересные фокусы, которые Бильбо должен разгадать.</a:t>
            </a:r>
          </a:p>
          <a:p>
            <a:r>
              <a:rPr lang="ru-RU" sz="2200" dirty="0" smtClean="0">
                <a:solidFill>
                  <a:srgbClr val="009900"/>
                </a:solidFill>
                <a:latin typeface="Calligraph" pitchFamily="82" charset="0"/>
              </a:rPr>
              <a:t>Поможем нашему другу.</a:t>
            </a:r>
          </a:p>
        </p:txBody>
      </p:sp>
      <p:pic>
        <p:nvPicPr>
          <p:cNvPr id="29698" name="Picture 2" descr="C:\Documents and Settings\Администратор\Рабочий стол\Хоббит\1353673294_hobbit-dreamworlds-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332656"/>
            <a:ext cx="3960440" cy="619268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228600" h="158750" prst="softRound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5" name="Picture 3" descr="C:\Documents and Settings\Администратор\Рабочий стол\Хоббит\60808575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1772816"/>
            <a:ext cx="6749950" cy="430666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222250" h="95250" prst="softRound"/>
            <a:bevelB w="107950" h="95250"/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755576" y="404664"/>
            <a:ext cx="7560840" cy="926976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r>
              <a:rPr lang="ru-RU" sz="4400" dirty="0" smtClean="0">
                <a:solidFill>
                  <a:srgbClr val="009900"/>
                </a:solidFill>
                <a:latin typeface="Calligraph" pitchFamily="82" charset="0"/>
                <a:ea typeface="Calibri" pitchFamily="34" charset="0"/>
                <a:cs typeface="Times New Roman" pitchFamily="18" charset="0"/>
              </a:rPr>
              <a:t>Конкурс 5. Фокусы Голлума.</a:t>
            </a: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395536" y="404664"/>
            <a:ext cx="8568952" cy="1944216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25000" lnSpcReduction="20000"/>
          </a:bodyPr>
          <a:lstStyle/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8800" dirty="0" smtClean="0">
                <a:solidFill>
                  <a:srgbClr val="009900"/>
                </a:solidFill>
                <a:latin typeface="Calligraph" pitchFamily="82" charset="0"/>
              </a:rPr>
              <a:t>Разгадав фокусы Голлума Бильбо выбирается из подземелья, находит своих товарищей и с их помощью побеждает дракона Смогга и возвращается домой с грузом полученных знаний. Свои похождения Бильбо записал. Эту историю в последствии пересказал для нас замечательный английский писатель Джон Рональд </a:t>
            </a:r>
            <a:r>
              <a:rPr lang="ru-RU" sz="8800" dirty="0" err="1" smtClean="0">
                <a:solidFill>
                  <a:srgbClr val="009900"/>
                </a:solidFill>
                <a:latin typeface="Calligraph" pitchFamily="82" charset="0"/>
              </a:rPr>
              <a:t>Ру́эл</a:t>
            </a:r>
            <a:r>
              <a:rPr lang="ru-RU" sz="8800" dirty="0" smtClean="0">
                <a:solidFill>
                  <a:srgbClr val="009900"/>
                </a:solidFill>
                <a:latin typeface="Calligraph" pitchFamily="82" charset="0"/>
              </a:rPr>
              <a:t> </a:t>
            </a:r>
            <a:r>
              <a:rPr lang="ru-RU" sz="8800" dirty="0" err="1" smtClean="0">
                <a:solidFill>
                  <a:srgbClr val="009900"/>
                </a:solidFill>
                <a:latin typeface="Calligraph" pitchFamily="82" charset="0"/>
              </a:rPr>
              <a:t>То́лкиен</a:t>
            </a:r>
            <a:r>
              <a:rPr lang="ru-RU" sz="8800" dirty="0" smtClean="0">
                <a:solidFill>
                  <a:srgbClr val="009900"/>
                </a:solidFill>
                <a:latin typeface="Calligraph" pitchFamily="82" charset="0"/>
              </a:rPr>
              <a:t> в своей повести «Хоббит, или Туда и обратно». </a:t>
            </a:r>
          </a:p>
          <a:p>
            <a:pPr lvl="0" indent="180975" fontAlgn="base">
              <a:spcBef>
                <a:spcPct val="0"/>
              </a:spcBef>
              <a:spcAft>
                <a:spcPct val="0"/>
              </a:spcAft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</p:txBody>
      </p:sp>
      <p:pic>
        <p:nvPicPr>
          <p:cNvPr id="30722" name="Picture 2" descr="C:\Documents and Settings\Администратор\Рабочий стол\Хоббит\tolkien_imag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636912"/>
            <a:ext cx="3056416" cy="3998218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273050" h="177800" prst="softRound"/>
            <a:bevelB w="44450" h="127000"/>
          </a:sp3d>
        </p:spPr>
      </p:pic>
      <p:pic>
        <p:nvPicPr>
          <p:cNvPr id="30723" name="Picture 3" descr="C:\Documents and Settings\Администратор\Рабочий стол\Хоббит\9945196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851920" y="2636912"/>
            <a:ext cx="5002535" cy="399847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241300" h="152400" prst="softRound"/>
            <a:bevelB w="63500" h="10795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55576" y="620688"/>
            <a:ext cx="7704856" cy="5472608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numCol="1" rtlCol="0" anchor="ctr">
            <a:normAutofit fontScale="25000" lnSpcReduction="20000"/>
          </a:bodyPr>
          <a:lstStyle/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4400" dirty="0" smtClean="0">
                <a:solidFill>
                  <a:srgbClr val="009900"/>
                </a:solidFill>
                <a:latin typeface="Calligraph" pitchFamily="82" charset="0"/>
              </a:rPr>
              <a:t>Рефлексия</a:t>
            </a: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128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algn="ctr"/>
            <a:r>
              <a:rPr lang="ru-RU" sz="9600" dirty="0" smtClean="0">
                <a:solidFill>
                  <a:srgbClr val="009900"/>
                </a:solidFill>
                <a:latin typeface="Calligraph" pitchFamily="82" charset="0"/>
              </a:rPr>
              <a:t> </a:t>
            </a:r>
            <a:r>
              <a:rPr lang="ru-RU" sz="11200" dirty="0" smtClean="0">
                <a:solidFill>
                  <a:srgbClr val="009900"/>
                </a:solidFill>
                <a:latin typeface="Calligraph" pitchFamily="82" charset="0"/>
              </a:rPr>
              <a:t>1.На уроке я работал…активно / пассивно</a:t>
            </a:r>
          </a:p>
          <a:p>
            <a:pPr algn="ctr"/>
            <a:endParaRPr lang="ru-RU" sz="112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algn="ctr"/>
            <a:r>
              <a:rPr lang="ru-RU" sz="11200" dirty="0" smtClean="0">
                <a:solidFill>
                  <a:srgbClr val="009900"/>
                </a:solidFill>
                <a:latin typeface="Calligraph" pitchFamily="82" charset="0"/>
              </a:rPr>
              <a:t>2.Своей работой на уроке я…доволен / не доволен</a:t>
            </a:r>
          </a:p>
          <a:p>
            <a:pPr algn="ctr"/>
            <a:endParaRPr lang="ru-RU" sz="112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algn="ctr"/>
            <a:r>
              <a:rPr lang="ru-RU" sz="11200" dirty="0" smtClean="0">
                <a:solidFill>
                  <a:srgbClr val="009900"/>
                </a:solidFill>
                <a:latin typeface="Calligraph" pitchFamily="82" charset="0"/>
              </a:rPr>
              <a:t>3.Урок для меня показался…коротким / длинным</a:t>
            </a:r>
          </a:p>
          <a:p>
            <a:pPr algn="ctr"/>
            <a:endParaRPr lang="ru-RU" sz="112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algn="ctr"/>
            <a:r>
              <a:rPr lang="ru-RU" sz="11200" dirty="0" smtClean="0">
                <a:solidFill>
                  <a:srgbClr val="009900"/>
                </a:solidFill>
                <a:latin typeface="Calligraph" pitchFamily="82" charset="0"/>
              </a:rPr>
              <a:t>4.За урок я…не устал / устал</a:t>
            </a:r>
          </a:p>
          <a:p>
            <a:pPr algn="ctr"/>
            <a:endParaRPr lang="ru-RU" sz="112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algn="ctr"/>
            <a:r>
              <a:rPr lang="ru-RU" sz="11200" dirty="0" smtClean="0">
                <a:solidFill>
                  <a:srgbClr val="009900"/>
                </a:solidFill>
                <a:latin typeface="Calligraph" pitchFamily="82" charset="0"/>
              </a:rPr>
              <a:t>5.Мое настроение…стало лучше/стало хуже</a:t>
            </a:r>
          </a:p>
          <a:p>
            <a:pPr algn="ctr"/>
            <a:endParaRPr lang="ru-RU" sz="112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algn="ctr"/>
            <a:r>
              <a:rPr lang="ru-RU" sz="11200" dirty="0" smtClean="0">
                <a:solidFill>
                  <a:srgbClr val="009900"/>
                </a:solidFill>
                <a:latin typeface="Calligraph" pitchFamily="82" charset="0"/>
              </a:rPr>
              <a:t>6.Материал урока мне был…понятен / не понятен, интересен / скучен</a:t>
            </a: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r>
              <a:rPr lang="ru-RU" sz="4400" dirty="0" smtClean="0">
                <a:solidFill>
                  <a:srgbClr val="009900"/>
                </a:solidFill>
                <a:latin typeface="Calligraph" pitchFamily="82" charset="0"/>
              </a:rPr>
              <a:t> </a:t>
            </a: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>
              <a:lnSpc>
                <a:spcPts val="2200"/>
              </a:lnSpc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>
              <a:lnSpc>
                <a:spcPts val="2200"/>
              </a:lnSpc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>
              <a:lnSpc>
                <a:spcPts val="2200"/>
              </a:lnSpc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>
              <a:lnSpc>
                <a:spcPts val="2200"/>
              </a:lnSpc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>
              <a:lnSpc>
                <a:spcPts val="2200"/>
              </a:lnSpc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>
              <a:lnSpc>
                <a:spcPts val="2200"/>
              </a:lnSpc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fontAlgn="base">
              <a:spcBef>
                <a:spcPct val="0"/>
              </a:spcBef>
              <a:spcAft>
                <a:spcPct val="0"/>
              </a:spcAft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5100" dirty="0" smtClean="0">
              <a:solidFill>
                <a:srgbClr val="009900"/>
              </a:solidFill>
              <a:latin typeface="Calligraph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C:\Documents and Settings\Администратор\Рабочий стол\Хоббит\33657563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721080" cy="6858000"/>
          </a:xfrm>
          <a:prstGeom prst="rect">
            <a:avLst/>
          </a:prstGeom>
          <a:noFill/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1187624" y="5517232"/>
            <a:ext cx="7272808" cy="1143000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2800" dirty="0" smtClean="0">
                <a:solidFill>
                  <a:srgbClr val="009900"/>
                </a:solidFill>
                <a:latin typeface="Calligraph" pitchFamily="82" charset="0"/>
              </a:rPr>
              <a:t>Однажды в дом к хоббиту Бильбо Бэггинсу постучали…</a:t>
            </a:r>
            <a:endParaRPr kumimoji="0" lang="ru-RU" sz="2800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Calligraph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83568" y="1124744"/>
            <a:ext cx="7704856" cy="4608512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numCol="1" rtlCol="0" anchor="ctr">
            <a:normAutofit fontScale="25000" lnSpcReduction="20000"/>
          </a:bodyPr>
          <a:lstStyle/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3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96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112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algn="ctr"/>
            <a:r>
              <a:rPr lang="ru-RU" sz="14400" b="1" dirty="0" smtClean="0">
                <a:solidFill>
                  <a:srgbClr val="009900"/>
                </a:solidFill>
                <a:latin typeface="Calligraph" pitchFamily="82" charset="0"/>
              </a:rPr>
              <a:t>Список литературы и интернет-ресурсы:</a:t>
            </a:r>
            <a:r>
              <a:rPr lang="ru-RU" sz="14400" dirty="0" smtClean="0">
                <a:solidFill>
                  <a:srgbClr val="009900"/>
                </a:solidFill>
                <a:latin typeface="Calligraph" pitchFamily="82" charset="0"/>
              </a:rPr>
              <a:t> </a:t>
            </a:r>
          </a:p>
          <a:p>
            <a:endParaRPr lang="ru-RU" sz="112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lvl="0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1200" dirty="0" smtClean="0">
                <a:solidFill>
                  <a:srgbClr val="009900"/>
                </a:solidFill>
                <a:latin typeface="Calligraph" pitchFamily="82" charset="0"/>
              </a:rPr>
              <a:t>И.Я.Ланина «100 игр по физике», издательство «Просвещение»,1995 г.</a:t>
            </a:r>
          </a:p>
          <a:p>
            <a:pPr lvl="0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1200" dirty="0" smtClean="0">
                <a:solidFill>
                  <a:srgbClr val="009900"/>
                </a:solidFill>
                <a:latin typeface="Calligraph" pitchFamily="82" charset="0"/>
              </a:rPr>
              <a:t>http://www.litra.ru/shortwork/get/swid/00953971319746504272/-краткое содержание повести  «Хоббит»</a:t>
            </a:r>
          </a:p>
          <a:p>
            <a:pPr lvl="0">
              <a:lnSpc>
                <a:spcPct val="120000"/>
              </a:lnSpc>
              <a:buFont typeface="Arial" pitchFamily="34" charset="0"/>
              <a:buChar char="•"/>
            </a:pPr>
            <a:r>
              <a:rPr lang="ru-RU" sz="11200" dirty="0" smtClean="0">
                <a:solidFill>
                  <a:srgbClr val="009900"/>
                </a:solidFill>
                <a:latin typeface="Calligraph" pitchFamily="82" charset="0"/>
              </a:rPr>
              <a:t>http://tolkienist.ucoz.ru/photo/karty/sredizeme/6- карты и рисунки</a:t>
            </a: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r>
              <a:rPr lang="ru-RU" sz="4400" dirty="0" smtClean="0">
                <a:solidFill>
                  <a:srgbClr val="009900"/>
                </a:solidFill>
                <a:latin typeface="Calligraph" pitchFamily="82" charset="0"/>
              </a:rPr>
              <a:t> </a:t>
            </a: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>
              <a:lnSpc>
                <a:spcPts val="2200"/>
              </a:lnSpc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>
              <a:lnSpc>
                <a:spcPts val="2200"/>
              </a:lnSpc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>
              <a:lnSpc>
                <a:spcPts val="2200"/>
              </a:lnSpc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>
              <a:lnSpc>
                <a:spcPts val="2200"/>
              </a:lnSpc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>
              <a:lnSpc>
                <a:spcPts val="2200"/>
              </a:lnSpc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>
              <a:lnSpc>
                <a:spcPts val="2200"/>
              </a:lnSpc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fontAlgn="base">
              <a:spcBef>
                <a:spcPct val="0"/>
              </a:spcBef>
              <a:spcAft>
                <a:spcPct val="0"/>
              </a:spcAft>
            </a:pPr>
            <a:endParaRPr lang="ru-RU" sz="4400" dirty="0" smtClean="0">
              <a:solidFill>
                <a:srgbClr val="009900"/>
              </a:solidFill>
              <a:latin typeface="Calligraph" pitchFamily="82" charset="0"/>
            </a:endParaRPr>
          </a:p>
          <a:p>
            <a:pPr indent="180975" algn="ctr" fontAlgn="base">
              <a:spcBef>
                <a:spcPct val="0"/>
              </a:spcBef>
              <a:spcAft>
                <a:spcPct val="0"/>
              </a:spcAft>
            </a:pPr>
            <a:endParaRPr lang="ru-RU" sz="5100" dirty="0" smtClean="0">
              <a:solidFill>
                <a:srgbClr val="009900"/>
              </a:solidFill>
              <a:latin typeface="Calligraph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Администратор\Рабочий стол\Хоббит\27815714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820821"/>
            <a:ext cx="6715633" cy="4477089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292100" h="82550" prst="relaxedInset"/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467544" y="404664"/>
            <a:ext cx="8229600" cy="1143000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>
                <a:solidFill>
                  <a:srgbClr val="009900"/>
                </a:solidFill>
                <a:latin typeface="Calligraph" pitchFamily="82" charset="0"/>
              </a:rPr>
              <a:t>…волшебник Гэндальф…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Calligraph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Documents and Settings\Администратор\Рабочий стол\Хоббит\16861544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2276872"/>
            <a:ext cx="8640960" cy="396044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355600" h="190500" prst="softRound"/>
            <a:bevelB w="19050" h="82550"/>
          </a:sp3d>
        </p:spPr>
      </p:pic>
      <p:sp>
        <p:nvSpPr>
          <p:cNvPr id="3" name="Заголовок 1"/>
          <p:cNvSpPr txBox="1">
            <a:spLocks/>
          </p:cNvSpPr>
          <p:nvPr/>
        </p:nvSpPr>
        <p:spPr>
          <a:xfrm>
            <a:off x="467544" y="404664"/>
            <a:ext cx="8229600" cy="1143000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>
                <a:solidFill>
                  <a:srgbClr val="009900"/>
                </a:solidFill>
                <a:latin typeface="Calligraph" pitchFamily="82" charset="0"/>
              </a:rPr>
              <a:t>…и тринадцать гномов во главе с Торином.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Calligraph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 descr="C:\Documents and Settings\Администратор\Рабочий стол\Хоббит\1280x800.net_762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467544" y="5301208"/>
            <a:ext cx="8229600" cy="1143000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85000" lnSpcReduction="10000"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>
                <a:solidFill>
                  <a:srgbClr val="009900"/>
                </a:solidFill>
                <a:latin typeface="Calligraph" pitchFamily="82" charset="0"/>
              </a:rPr>
              <a:t>…</a:t>
            </a:r>
            <a:r>
              <a:rPr lang="ru-RU" sz="4400" dirty="0" smtClean="0"/>
              <a:t> </a:t>
            </a:r>
            <a:r>
              <a:rPr lang="ru-RU" sz="4400" dirty="0" smtClean="0">
                <a:solidFill>
                  <a:srgbClr val="009900"/>
                </a:solidFill>
                <a:latin typeface="Calligraph" pitchFamily="82" charset="0"/>
              </a:rPr>
              <a:t>Они уговорили хоббита отправиться в поход за знаниями гномов.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Calligraph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Documents and Settings\Администратор\Рабочий стол\Хоббит\hobbit-ian-mckellen-entertainment-weekly-600x60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260648"/>
            <a:ext cx="6696744" cy="5053910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>
            <a:bevelT w="215900" h="95250" prst="softRound"/>
            <a:bevelB w="196850" h="82550"/>
          </a:sp3d>
        </p:spPr>
      </p:pic>
      <p:sp>
        <p:nvSpPr>
          <p:cNvPr id="4" name="Заголовок 1"/>
          <p:cNvSpPr txBox="1">
            <a:spLocks/>
          </p:cNvSpPr>
          <p:nvPr/>
        </p:nvSpPr>
        <p:spPr>
          <a:xfrm>
            <a:off x="395536" y="5517232"/>
            <a:ext cx="8229600" cy="1143000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 lnSpcReduction="20000"/>
          </a:bodyPr>
          <a:lstStyle/>
          <a:p>
            <a:pPr lvl="0" algn="ctr">
              <a:spcBef>
                <a:spcPct val="0"/>
              </a:spcBef>
            </a:pPr>
            <a:r>
              <a:rPr lang="ru-RU" sz="4400" dirty="0" smtClean="0">
                <a:solidFill>
                  <a:srgbClr val="009900"/>
                </a:solidFill>
                <a:latin typeface="Calligraph" pitchFamily="82" charset="0"/>
              </a:rPr>
              <a:t>Гэндальф передаёт Торину загадочную карту и ключ. </a:t>
            </a:r>
            <a:endParaRPr kumimoji="0" lang="ru-RU" sz="4400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Calligraph" pitchFamily="82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1"/>
          <p:cNvSpPr txBox="1">
            <a:spLocks/>
          </p:cNvSpPr>
          <p:nvPr/>
        </p:nvSpPr>
        <p:spPr>
          <a:xfrm>
            <a:off x="395536" y="5517232"/>
            <a:ext cx="8229600" cy="1143000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Autofit/>
          </a:bodyPr>
          <a:lstStyle/>
          <a:p>
            <a:pPr lvl="0" algn="ctr">
              <a:spcBef>
                <a:spcPct val="0"/>
              </a:spcBef>
            </a:pPr>
            <a:r>
              <a:rPr lang="ru-RU" sz="3000" dirty="0" smtClean="0">
                <a:solidFill>
                  <a:srgbClr val="009900"/>
                </a:solidFill>
                <a:latin typeface="Calligraph" pitchFamily="82" charset="0"/>
              </a:rPr>
              <a:t>Пятнадцать путников (то есть гномы, Бильбо и Гэндальф) отправляются в трудное путешествие.</a:t>
            </a:r>
            <a:endParaRPr kumimoji="0" lang="ru-RU" sz="3000" b="0" i="0" u="none" strike="noStrike" kern="1200" cap="none" spc="0" normalizeH="0" baseline="0" noProof="0" dirty="0">
              <a:ln>
                <a:noFill/>
              </a:ln>
              <a:solidFill>
                <a:srgbClr val="009900"/>
              </a:solidFill>
              <a:effectLst/>
              <a:uLnTx/>
              <a:uFillTx/>
              <a:latin typeface="Calligraph" pitchFamily="82" charset="0"/>
            </a:endParaRPr>
          </a:p>
        </p:txBody>
      </p:sp>
      <p:pic>
        <p:nvPicPr>
          <p:cNvPr id="24578" name="Picture 2" descr="C:\Documents and Settings\Администратор\Рабочий стол\Хоббит\the-hobbit-an-unexpected-journey-aktor-martin-freem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5576" y="188640"/>
            <a:ext cx="7647525" cy="5075364"/>
          </a:xfrm>
          <a:prstGeom prst="rect">
            <a:avLst/>
          </a:prstGeom>
          <a:noFill/>
          <a:scene3d>
            <a:camera prst="orthographicFront"/>
            <a:lightRig rig="threePt" dir="t"/>
          </a:scene3d>
          <a:sp3d extrusionH="146050">
            <a:bevelT w="215900" h="95250" prst="softRound"/>
            <a:bevelB w="203200" h="95250"/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C:\Documents and Settings\Администратор\Рабочий стол\Ключ.jpg"/>
          <p:cNvPicPr/>
          <p:nvPr/>
        </p:nvPicPr>
        <p:blipFill>
          <a:blip r:embed="rId2" cstate="print"/>
          <a:srcRect l="20820" t="3666" r="18202" b="48676"/>
          <a:stretch>
            <a:fillRect/>
          </a:stretch>
        </p:blipFill>
        <p:spPr bwMode="auto">
          <a:xfrm>
            <a:off x="4139952" y="1484784"/>
            <a:ext cx="4464496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450850" h="50800" prst="softRound"/>
            <a:bevelB w="285750"/>
          </a:sp3d>
        </p:spPr>
      </p:pic>
      <p:sp>
        <p:nvSpPr>
          <p:cNvPr id="10" name="TextBox 9"/>
          <p:cNvSpPr txBox="1"/>
          <p:nvPr/>
        </p:nvSpPr>
        <p:spPr>
          <a:xfrm>
            <a:off x="4283968" y="2492896"/>
            <a:ext cx="252028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 З    Н    А   Н   И    Е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539552" y="3861048"/>
            <a:ext cx="8280920" cy="2808312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Какие вам известны способы передачи тепла при помощи инфракрасных лучей? ( Из ответа нужно взять вторую букву подставить в первую клетку ключа). </a:t>
            </a:r>
          </a:p>
          <a:p>
            <a:pPr marL="342900" lvl="0" indent="-342900">
              <a:buFont typeface="+mj-lt"/>
              <a:buAutoNum type="arabicPeriod"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Какой вы знаете процесс увеличения внутренней энергии тела при повышении его температуры? (Из ответа возьмите первую букву и поставьте её во вторую клетку ключа).</a:t>
            </a:r>
          </a:p>
          <a:p>
            <a:pPr marL="342900" lvl="0" indent="-342900">
              <a:buFont typeface="+mj-lt"/>
              <a:buAutoNum type="arabicPeriod"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Какой вам известен процесс перехода вещества из жидкости в газ? (Из ответа нужно взять четвёртую и седьмую букву и  подставить соответственно в третью и четвёртую клетку ключа).</a:t>
            </a:r>
          </a:p>
          <a:p>
            <a:pPr marL="342900" lvl="0" indent="-342900">
              <a:buFont typeface="+mj-lt"/>
              <a:buAutoNum type="arabicPeriod"/>
            </a:pPr>
            <a:endParaRPr lang="ru-RU" sz="1400" b="1" dirty="0" smtClean="0">
              <a:latin typeface="Times New Roman" pitchFamily="18" charset="0"/>
              <a:cs typeface="Times New Roman" pitchFamily="18" charset="0"/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Какой вы знаете процесс перехода воды из жидкого состояния в твёрдое? ( Из ответа нужно взять две последние буквы и подставить их в последние клетки ключа).</a:t>
            </a: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835696" y="260648"/>
            <a:ext cx="4953744" cy="854968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/>
          <a:p>
            <a:r>
              <a:rPr lang="ru-RU" sz="3600" dirty="0" smtClean="0">
                <a:solidFill>
                  <a:srgbClr val="009900"/>
                </a:solidFill>
                <a:latin typeface="Calligraph" pitchFamily="82" charset="0"/>
              </a:rPr>
              <a:t>Конкурс 1. Секрет ключа</a:t>
            </a:r>
            <a:r>
              <a:rPr lang="ru-RU" sz="4400" dirty="0" smtClean="0">
                <a:solidFill>
                  <a:srgbClr val="009900"/>
                </a:solidFill>
                <a:latin typeface="Calligraph" pitchFamily="82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2411760" y="2636912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pic>
        <p:nvPicPr>
          <p:cNvPr id="3" name="Рисунок 2" descr="C:\Documents and Settings\Администратор\Рабочий стол\Хоббит\Рисунок 2.jp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3500" y="161925"/>
            <a:ext cx="6477000" cy="653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scene3d>
            <a:camera prst="orthographicFront"/>
            <a:lightRig rig="threePt" dir="t"/>
          </a:scene3d>
          <a:sp3d>
            <a:bevelT w="273050" h="133350" prst="softRound"/>
            <a:bevelB w="19050" h="38100"/>
          </a:sp3d>
        </p:spPr>
      </p:pic>
      <p:sp>
        <p:nvSpPr>
          <p:cNvPr id="5" name="TextBox 4"/>
          <p:cNvSpPr txBox="1"/>
          <p:nvPr/>
        </p:nvSpPr>
        <p:spPr>
          <a:xfrm rot="17337194">
            <a:off x="1562030" y="4848669"/>
            <a:ext cx="23081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Нагревание твёрдого тела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555776" y="3573016"/>
            <a:ext cx="12241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Плавление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 rot="17219646">
            <a:off x="2626784" y="2594919"/>
            <a:ext cx="208823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Нагревание жидкости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211960" y="1196752"/>
            <a:ext cx="100811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Кипение</a:t>
            </a:r>
            <a:endParaRPr lang="ru-RU" sz="1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 rot="4208791">
            <a:off x="4627065" y="2691393"/>
            <a:ext cx="201622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Охлаждение жидкости</a:t>
            </a: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940152" y="3573016"/>
            <a:ext cx="158417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Кристаллизация</a:t>
            </a: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 rot="4128240">
            <a:off x="5397087" y="4870553"/>
            <a:ext cx="23762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Охлаждение твёрдого тела</a:t>
            </a:r>
            <a:endParaRPr lang="ru-RU" sz="1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635896" y="332656"/>
            <a:ext cx="5328592" cy="648072"/>
          </a:xfrm>
          <a:prstGeom prst="rect">
            <a:avLst/>
          </a:prstGeom>
          <a:ln w="9525" cap="flat" cmpd="sng" algn="ctr">
            <a:solidFill>
              <a:schemeClr val="accent1"/>
            </a:solidFill>
            <a:prstDash val="solid"/>
          </a:ln>
          <a:effectLst>
            <a:outerShdw blurRad="107950" dist="12700" dir="5400000" algn="ctr">
              <a:srgbClr val="000000"/>
            </a:outerShdw>
          </a:effectLst>
          <a:scene3d>
            <a:camera prst="orthographicFront">
              <a:rot lat="0" lon="0" rev="0"/>
            </a:camera>
            <a:lightRig rig="soft" dir="t">
              <a:rot lat="0" lon="0" rev="0"/>
            </a:lightRig>
          </a:scene3d>
          <a:sp3d contourW="44450" prstMaterial="matte">
            <a:bevelT w="63500" h="63500" prst="artDeco"/>
            <a:contourClr>
              <a:srgbClr val="FFFFFF"/>
            </a:contourClr>
          </a:sp3d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 fontScale="92500"/>
          </a:bodyPr>
          <a:lstStyle/>
          <a:p>
            <a:pPr lvl="0"/>
            <a:r>
              <a:rPr lang="ru-RU" sz="3200" dirty="0" smtClean="0">
                <a:solidFill>
                  <a:srgbClr val="009900"/>
                </a:solidFill>
                <a:latin typeface="Calligraph" pitchFamily="82" charset="0"/>
              </a:rPr>
              <a:t>Конкурс 2. Проложи маршрут.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7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8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" dur="80"/>
                                        <p:tgtEl>
                                          <p:spTgt spid="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4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5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80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1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2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80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8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9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" dur="80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5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6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80"/>
                                        <p:tgtEl>
                                          <p:spTgt spid="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2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3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4" dur="80"/>
                                        <p:tgtEl>
                                          <p:spTgt spid="1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9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0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80"/>
                                        <p:tgtEl>
                                          <p:spTgt spid="1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1075</TotalTime>
  <Words>692</Words>
  <Application>Microsoft Office PowerPoint</Application>
  <PresentationFormat>Экран (4:3)</PresentationFormat>
  <Paragraphs>167</Paragraphs>
  <Slides>20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Грызунова Л.В.</dc:creator>
  <cp:lastModifiedBy>XTreme</cp:lastModifiedBy>
  <cp:revision>115</cp:revision>
  <dcterms:modified xsi:type="dcterms:W3CDTF">2013-01-29T18:33:44Z</dcterms:modified>
</cp:coreProperties>
</file>