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9" r:id="rId4"/>
    <p:sldId id="261" r:id="rId5"/>
    <p:sldId id="262" r:id="rId6"/>
    <p:sldId id="263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6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E917F-543D-4287-8DCF-BC7DDBF21B5A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8E755-809C-4075-BDC4-742FDD803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48FB4-B330-442F-BBD4-D7746D8C2179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94DA-59CB-4C96-B1F9-3B2D7117D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A6D30-C74A-495A-8006-A818B1215926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A1A2F-1B62-4F36-9710-CE646C39C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E3047-FE8D-487E-9C2C-CBFB131141FF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769EA-3660-420F-BC7B-0D98534B5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F905C-5F3E-4272-9C49-97B0B25B6BD7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C53E2-81CF-49BF-863E-8C1D74985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8AC9B-AC80-46E9-A0A9-3474EC26A4E3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F1714-E087-4520-8A49-A1AA5D2E9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8DEB1-81DF-43C6-B632-F18268B796DD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CCFF4-F3A6-4D12-B507-B6A2DEA5D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3AFBD-88EA-4AD6-BF19-F0444DB6EE04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7FB3E-C28D-427B-9442-E32EE65BE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C2A1-BF31-44F0-AAE1-CF1684B3EDB2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D034B-9036-4378-9849-7B72978F8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C686F-E59E-4214-9C16-82FA8605CDF8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5DC33-5C4C-42C3-B95C-AEA784F15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6C816-65BB-4E25-AE5E-E083482CD2F1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CFDBE-6BBE-4445-98D7-09F87E0B1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6E03F9-E2B6-4B9B-B59D-AEB6898D5BC9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A391D6-75AA-41E4-9DDA-FC766913B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media.web.britannica.com/eb-media/55/28355-004-64219017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468313" y="3105150"/>
            <a:ext cx="597535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i="1"/>
              <a:t>Сегментированные животные. </a:t>
            </a:r>
          </a:p>
          <a:p>
            <a:r>
              <a:rPr lang="ru-RU" sz="4800" b="1" i="1" dirty="0"/>
              <a:t>Кольчатые черви</a:t>
            </a:r>
          </a:p>
          <a:p>
            <a:endParaRPr lang="ru-RU" sz="1400" b="1" i="1" dirty="0"/>
          </a:p>
          <a:p>
            <a:r>
              <a:rPr lang="ru-RU" sz="1400" b="1" i="1" dirty="0"/>
              <a:t>Презентация подготовлена Учителем биологии- </a:t>
            </a:r>
            <a:r>
              <a:rPr lang="ru-RU" sz="1400" b="1" i="1" dirty="0" err="1"/>
              <a:t>Обрубовой</a:t>
            </a:r>
            <a:r>
              <a:rPr lang="ru-RU" sz="1400" b="1" i="1" dirty="0"/>
              <a:t> М.М.</a:t>
            </a:r>
          </a:p>
          <a:p>
            <a:r>
              <a:rPr lang="ru-RU" sz="1400" b="1" i="1" dirty="0"/>
              <a:t>ГБОУ СОШ № 1298   г. Москва</a:t>
            </a:r>
          </a:p>
          <a:p>
            <a:endParaRPr lang="ru-RU" b="1" i="1" dirty="0"/>
          </a:p>
        </p:txBody>
      </p:sp>
      <p:pic>
        <p:nvPicPr>
          <p:cNvPr id="2051" name="Picture 2" descr="http://media.web.britannica.com/eb-media/55/28355-004-6421901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88913"/>
            <a:ext cx="34575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53200" y="1700213"/>
            <a:ext cx="2122488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267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268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9" name="Picture 2" descr="C:\Users\Алексей\Desktop\школа 2100\кроссв3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57200"/>
            <a:ext cx="8280400" cy="577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2" name="Picture 2" descr="C:\Users\Алексей\Desktop\школа 2100\кроссв4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6725" y="549275"/>
            <a:ext cx="8153400" cy="5810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5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6" name="Picture 2" descr="C:\Users\Алексей\Desktop\школа 2100\кроссв5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411163"/>
            <a:ext cx="8280400" cy="59801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9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40" name="Picture 2" descr="C:\Users\Алексей\Desktop\школа 2100\кроссв6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8475" y="293688"/>
            <a:ext cx="8177213" cy="57991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4" name="Picture 2" descr="C:\Users\Алексей\Desktop\школа 2100\кроссв8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7050" y="239713"/>
            <a:ext cx="8186738" cy="58531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8" name="Picture 2" descr="C:\Users\Алексей\Desktop\школа 2100\кроссв9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2763" y="187325"/>
            <a:ext cx="8162925" cy="584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2" name="Picture 2" descr="C:\Users\Алексей\Desktop\школа 2100\кроссв10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2763" y="290513"/>
            <a:ext cx="8208962" cy="58753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95288" y="6021388"/>
            <a:ext cx="8280400" cy="144462"/>
          </a:xfrm>
        </p:spPr>
        <p:txBody>
          <a:bodyPr/>
          <a:lstStyle/>
          <a:p>
            <a:r>
              <a:rPr lang="ru-RU" sz="4800" smtClean="0"/>
              <a:t>                   </a:t>
            </a:r>
            <a:r>
              <a:rPr lang="ru-RU" sz="4800" smtClean="0">
                <a:solidFill>
                  <a:srgbClr val="0070C0"/>
                </a:solidFill>
              </a:rPr>
              <a:t>БЕРЕГИТЕ </a:t>
            </a:r>
            <a:br>
              <a:rPr lang="ru-RU" sz="4800" smtClean="0">
                <a:solidFill>
                  <a:srgbClr val="0070C0"/>
                </a:solidFill>
              </a:rPr>
            </a:br>
            <a:r>
              <a:rPr lang="ru-RU" sz="4800" smtClean="0">
                <a:solidFill>
                  <a:srgbClr val="0070C0"/>
                </a:solidFill>
              </a:rPr>
              <a:t>«НАШИХ БРАТЬЕВ МЕНЬШИХ»</a:t>
            </a:r>
          </a:p>
        </p:txBody>
      </p:sp>
      <p:pic>
        <p:nvPicPr>
          <p:cNvPr id="18435" name="Picture 2" descr="http://fuza.ru/uploads/posts/2009-05/thumbs/1241768409_worm_0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612775"/>
            <a:ext cx="8280400" cy="4114800"/>
          </a:xfrm>
          <a:noFill/>
        </p:spPr>
      </p:pic>
      <p:pic>
        <p:nvPicPr>
          <p:cNvPr id="18436" name="Picture 2" descr="http://www.fumento.com/hml/37/7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92950" y="620713"/>
            <a:ext cx="15462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ей\Desktop\школа 2100\черви - копия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88913"/>
            <a:ext cx="8439150" cy="633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4" name="Объект 3"/>
          <p:cNvSpPr>
            <a:spLocks noGrp="1"/>
          </p:cNvSpPr>
          <p:nvPr>
            <p:ph sz="half" idx="2"/>
          </p:nvPr>
        </p:nvSpPr>
        <p:spPr>
          <a:xfrm>
            <a:off x="4710113" y="1600200"/>
            <a:ext cx="3976687" cy="4525963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dirty="0" smtClean="0"/>
              <a:t>Кожа</a:t>
            </a:r>
            <a:endParaRPr lang="ru-RU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dirty="0" smtClean="0"/>
              <a:t>Кольцевые мышцы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dirty="0" smtClean="0"/>
              <a:t>Продольные мышцы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/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dirty="0" smtClean="0"/>
              <a:t>Кожно-мускульный мешок</a:t>
            </a: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1662113"/>
            <a:ext cx="4602163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авая фигурная скобка 1"/>
          <p:cNvSpPr/>
          <p:nvPr/>
        </p:nvSpPr>
        <p:spPr>
          <a:xfrm>
            <a:off x="7740650" y="1844675"/>
            <a:ext cx="576263" cy="2232025"/>
          </a:xfrm>
          <a:prstGeom prst="rightBrace">
            <a:avLst/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 rot="5400000">
            <a:off x="6714332" y="3626644"/>
            <a:ext cx="2411412" cy="107950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3779838" y="2420938"/>
            <a:ext cx="93027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710113" y="296068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779838" y="2852738"/>
            <a:ext cx="100806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348038" y="3463925"/>
            <a:ext cx="1439862" cy="7032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1439863"/>
            <a:ext cx="6480175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25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mtClean="0"/>
              <a:t>Задача №1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476250"/>
            <a:ext cx="9144000" cy="64817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1800" dirty="0"/>
              <a:t>5 соток = 500 </a:t>
            </a:r>
            <a:r>
              <a:rPr lang="ru-RU" sz="1800" dirty="0" err="1"/>
              <a:t>кв.м</a:t>
            </a:r>
            <a:r>
              <a:rPr lang="ru-RU" sz="1800" dirty="0"/>
              <a:t>.</a:t>
            </a:r>
          </a:p>
          <a:p>
            <a:pPr>
              <a:defRPr/>
            </a:pPr>
            <a:r>
              <a:rPr lang="ru-RU" sz="1800" dirty="0"/>
              <a:t>Суглинистых и супесчаных почвах – 450 особей на 1 кв. м.</a:t>
            </a:r>
          </a:p>
          <a:p>
            <a:pPr>
              <a:defRPr/>
            </a:pPr>
            <a:r>
              <a:rPr lang="ru-RU" sz="1800" dirty="0"/>
              <a:t>Глинистых почвах - 225 особей на 1 </a:t>
            </a:r>
            <a:r>
              <a:rPr lang="ru-RU" sz="1800" dirty="0" err="1"/>
              <a:t>кв.м</a:t>
            </a:r>
            <a:r>
              <a:rPr lang="ru-RU" sz="1800" dirty="0"/>
              <a:t>.</a:t>
            </a:r>
          </a:p>
          <a:p>
            <a:pPr>
              <a:defRPr/>
            </a:pPr>
            <a:r>
              <a:rPr lang="ru-RU" sz="1800" dirty="0"/>
              <a:t>Кислых почвах – 25 особей на 1 </a:t>
            </a:r>
            <a:r>
              <a:rPr lang="ru-RU" sz="1800" dirty="0" err="1"/>
              <a:t>кв.м</a:t>
            </a:r>
            <a:r>
              <a:rPr lang="ru-RU" sz="1800" dirty="0"/>
              <a:t>.</a:t>
            </a:r>
          </a:p>
          <a:p>
            <a:pPr>
              <a:defRPr/>
            </a:pPr>
            <a:r>
              <a:rPr lang="ru-RU" sz="1800" dirty="0"/>
              <a:t>1)  Количество червей в суглинистых и супесчаных почвах на 5-ти сотках.</a:t>
            </a:r>
          </a:p>
          <a:p>
            <a:pPr>
              <a:defRPr/>
            </a:pPr>
            <a:r>
              <a:rPr lang="ru-RU" sz="1800" dirty="0"/>
              <a:t>500 </a:t>
            </a:r>
            <a:r>
              <a:rPr lang="ru-RU" sz="1800" dirty="0" err="1"/>
              <a:t>кв.м</a:t>
            </a:r>
            <a:r>
              <a:rPr lang="ru-RU" sz="1800" dirty="0"/>
              <a:t>. х 450(особей) = 225000 (особей)</a:t>
            </a:r>
          </a:p>
          <a:p>
            <a:pPr>
              <a:defRPr/>
            </a:pPr>
            <a:r>
              <a:rPr lang="ru-RU" sz="1800" dirty="0"/>
              <a:t>2)  Количество червей в глинистых почвах на 5 сотках.</a:t>
            </a:r>
          </a:p>
          <a:p>
            <a:pPr>
              <a:defRPr/>
            </a:pPr>
            <a:r>
              <a:rPr lang="ru-RU" sz="1800" dirty="0"/>
              <a:t>500 </a:t>
            </a:r>
            <a:r>
              <a:rPr lang="ru-RU" sz="1800" dirty="0" err="1"/>
              <a:t>кв.м</a:t>
            </a:r>
            <a:r>
              <a:rPr lang="ru-RU" sz="1800" dirty="0"/>
              <a:t>. х 225 (особей) = 112500 (особей)</a:t>
            </a:r>
          </a:p>
          <a:p>
            <a:pPr>
              <a:defRPr/>
            </a:pPr>
            <a:r>
              <a:rPr lang="ru-RU" sz="1800" dirty="0"/>
              <a:t>3)  Количество червей в кислых почвах на 5 сотках.</a:t>
            </a:r>
          </a:p>
          <a:p>
            <a:pPr>
              <a:defRPr/>
            </a:pPr>
            <a:r>
              <a:rPr lang="ru-RU" sz="1800" dirty="0"/>
              <a:t>500 </a:t>
            </a:r>
            <a:r>
              <a:rPr lang="ru-RU" sz="1800" dirty="0" err="1"/>
              <a:t>кв.м</a:t>
            </a:r>
            <a:r>
              <a:rPr lang="ru-RU" sz="1800" dirty="0"/>
              <a:t>. х 25 (особей) = 12500 (особей)</a:t>
            </a:r>
          </a:p>
          <a:p>
            <a:pPr>
              <a:defRPr/>
            </a:pPr>
            <a:r>
              <a:rPr lang="ru-RU" sz="1800" dirty="0"/>
              <a:t>4)  Во сколько раз меньше червей на 5 сотках глинистых почвах, чем на супесчаных и суглинистых почвах?</a:t>
            </a:r>
          </a:p>
          <a:p>
            <a:pPr>
              <a:defRPr/>
            </a:pPr>
            <a:r>
              <a:rPr lang="ru-RU" sz="1800" dirty="0"/>
              <a:t>225000(особей):112500(особей)=2 (раза)</a:t>
            </a:r>
          </a:p>
          <a:p>
            <a:pPr>
              <a:defRPr/>
            </a:pPr>
            <a:r>
              <a:rPr lang="ru-RU" sz="1800" dirty="0"/>
              <a:t>Ответ: в 2 раза меньше червей на 5 сотках глинистых почвах, чем на супесчаных и суглинистых почвах.</a:t>
            </a:r>
          </a:p>
          <a:p>
            <a:pPr>
              <a:defRPr/>
            </a:pPr>
            <a:r>
              <a:rPr lang="ru-RU" sz="1800" dirty="0"/>
              <a:t>5)  Во сколько раз меньше червей на 5 сотках кислых почвах, чем на супесчаных и суглинистых почвах?</a:t>
            </a:r>
          </a:p>
          <a:p>
            <a:pPr>
              <a:defRPr/>
            </a:pPr>
            <a:r>
              <a:rPr lang="ru-RU" sz="1800" dirty="0"/>
              <a:t>225000(особей):12500(особей)=18 (раз)</a:t>
            </a:r>
          </a:p>
          <a:p>
            <a:pPr>
              <a:defRPr/>
            </a:pPr>
            <a:r>
              <a:rPr lang="ru-RU" sz="1800" dirty="0"/>
              <a:t>Ответ: в 18 раз меньше червей на 5 сотках кислых почвах, чем на супесчаных и суглинистых почвах.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r>
              <a:rPr lang="ru-RU" smtClean="0"/>
              <a:t>Задача 2 варианта</a:t>
            </a:r>
          </a:p>
        </p:txBody>
      </p:sp>
      <p:sp>
        <p:nvSpPr>
          <p:cNvPr id="7171" name="Объект 2"/>
          <p:cNvSpPr>
            <a:spLocks noGrp="1"/>
          </p:cNvSpPr>
          <p:nvPr>
            <p:ph sz="half" idx="1"/>
          </p:nvPr>
        </p:nvSpPr>
        <p:spPr>
          <a:xfrm>
            <a:off x="457200" y="765175"/>
            <a:ext cx="7283450" cy="56880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1 га=10 000 кв.м.</a:t>
            </a:r>
          </a:p>
          <a:p>
            <a:pPr marL="0" indent="0">
              <a:buFont typeface="Arial" charset="0"/>
              <a:buNone/>
            </a:pPr>
            <a:r>
              <a:rPr lang="ru-RU" smtClean="0"/>
              <a:t>20 га= 200 000 кв.м.</a:t>
            </a:r>
          </a:p>
          <a:p>
            <a:pPr marL="0" indent="0">
              <a:buFont typeface="Arial" charset="0"/>
              <a:buNone/>
            </a:pPr>
            <a:r>
              <a:rPr lang="ru-RU" smtClean="0"/>
              <a:t>0,5га= 5 000 кв.м</a:t>
            </a:r>
          </a:p>
          <a:p>
            <a:pPr marL="0" indent="0">
              <a:buFont typeface="Arial" charset="0"/>
              <a:buNone/>
            </a:pPr>
            <a:r>
              <a:rPr lang="ru-RU" smtClean="0"/>
              <a:t>На 20 га земли обитают:</a:t>
            </a:r>
          </a:p>
          <a:p>
            <a:pPr marL="0" indent="0">
              <a:buFont typeface="Arial" charset="0"/>
              <a:buNone/>
            </a:pPr>
            <a:r>
              <a:rPr lang="ru-RU" smtClean="0"/>
              <a:t>500 червей х200 000= 100 000 000 червей</a:t>
            </a:r>
          </a:p>
          <a:p>
            <a:pPr marL="0" indent="0">
              <a:buFont typeface="Arial" charset="0"/>
              <a:buNone/>
            </a:pPr>
            <a:r>
              <a:rPr lang="ru-RU" smtClean="0"/>
              <a:t>1 червь за сутки перерабатывает-5 000 кв.м.</a:t>
            </a:r>
          </a:p>
          <a:p>
            <a:pPr marL="0" indent="0">
              <a:buFont typeface="Arial" charset="0"/>
              <a:buNone/>
            </a:pPr>
            <a:r>
              <a:rPr lang="ru-RU" smtClean="0"/>
              <a:t>100 000 000- х </a:t>
            </a:r>
          </a:p>
          <a:p>
            <a:pPr marL="0" indent="0">
              <a:buFont typeface="Arial" charset="0"/>
              <a:buNone/>
            </a:pPr>
            <a:r>
              <a:rPr lang="ru-RU" smtClean="0"/>
              <a:t>х=100 000 000 х 5 000 :1 = 500 000 000 000кв.м.</a:t>
            </a:r>
          </a:p>
          <a:p>
            <a:pPr marL="0" indent="0">
              <a:buFont typeface="Arial" charset="0"/>
              <a:buNone/>
            </a:pPr>
            <a:r>
              <a:rPr lang="ru-RU" smtClean="0"/>
              <a:t>=50 000 000 га. Перерабатывают черви за сутки на территории 20 га земли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5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6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7" name="Picture 2" descr="C:\Users\Алексей\Desktop\школа 2100\кросс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188913"/>
            <a:ext cx="8786813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9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20" name="Picture 2" descr="C:\Users\Алексей\Desktop\школа 2100\кроссв1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31800" y="549275"/>
            <a:ext cx="8316913" cy="56880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4" name="Picture 2" descr="C:\Users\Алексей\Desktop\школа 2100\кроссв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414338"/>
            <a:ext cx="8207375" cy="57515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147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Задача №1</vt:lpstr>
      <vt:lpstr>Задача 2 варианта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                 БЕРЕГИТЕ  «НАШИХ БРАТЬЕВ МЕНЬШИХ»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revaz</cp:lastModifiedBy>
  <cp:revision>25</cp:revision>
  <dcterms:created xsi:type="dcterms:W3CDTF">2012-11-14T06:47:30Z</dcterms:created>
  <dcterms:modified xsi:type="dcterms:W3CDTF">2013-04-18T19:08:56Z</dcterms:modified>
</cp:coreProperties>
</file>