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5.xml" ContentType="application/vnd.openxmlformats-officedocument.presentationml.tags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6" r:id="rId1"/>
  </p:sldMasterIdLst>
  <p:notesMasterIdLst>
    <p:notesMasterId r:id="rId14"/>
  </p:notesMasterIdLst>
  <p:sldIdLst>
    <p:sldId id="262" r:id="rId2"/>
    <p:sldId id="256" r:id="rId3"/>
    <p:sldId id="263" r:id="rId4"/>
    <p:sldId id="266" r:id="rId5"/>
    <p:sldId id="267" r:id="rId6"/>
    <p:sldId id="265" r:id="rId7"/>
    <p:sldId id="268" r:id="rId8"/>
    <p:sldId id="261" r:id="rId9"/>
    <p:sldId id="257" r:id="rId10"/>
    <p:sldId id="260" r:id="rId11"/>
    <p:sldId id="258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A55C7-CB13-2F4E-9FE8-3BA589981C87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4A9B4-AF90-B34C-8E93-7AA77F066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677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9B4-AF90-B34C-8E93-7AA77F0660D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082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4A9B4-AF90-B34C-8E93-7AA77F0660D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6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06.05.13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06.05.13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E8F534-1D1A-D14E-B7C1-1B5605C6930C}" type="datetimeFigureOut">
              <a:rPr lang="ru-RU" smtClean="0"/>
              <a:t>06.05.13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F2548D-BF44-004E-B0B3-6BBC779475B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Click="0" advTm="8000">
        <p:randomBar dir="vert"/>
      </p:transition>
    </mc:Choice>
    <mc:Fallback xmlns="">
      <p:transition xmlns:p14="http://schemas.microsoft.com/office/powerpoint/2010/main" spd="slow" advClick="0" advTm="8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6" Type="http://schemas.openxmlformats.org/officeDocument/2006/relationships/package" Target="../embeddings/_________Microsoft_Word1.docx"/><Relationship Id="rId7" Type="http://schemas.openxmlformats.org/officeDocument/2006/relationships/image" Target="../media/image18.png"/><Relationship Id="rId8" Type="http://schemas.openxmlformats.org/officeDocument/2006/relationships/oleObject" Target="../embeddings/oleObject2.bin"/><Relationship Id="rId9" Type="http://schemas.openxmlformats.org/officeDocument/2006/relationships/package" Target="../embeddings/_________Microsoft_Word2.docx"/><Relationship Id="rId1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package" Target="../embeddings/_________Microsoft_Word4.docx"/><Relationship Id="rId20" Type="http://schemas.openxmlformats.org/officeDocument/2006/relationships/oleObject" Target="../embeddings/oleObject8.bin"/><Relationship Id="rId21" Type="http://schemas.openxmlformats.org/officeDocument/2006/relationships/package" Target="../embeddings/_________Microsoft_Word8.docx"/><Relationship Id="rId22" Type="http://schemas.openxmlformats.org/officeDocument/2006/relationships/image" Target="../media/image26.png"/><Relationship Id="rId23" Type="http://schemas.openxmlformats.org/officeDocument/2006/relationships/oleObject" Target="../embeddings/oleObject9.bin"/><Relationship Id="rId24" Type="http://schemas.openxmlformats.org/officeDocument/2006/relationships/package" Target="../embeddings/_________Microsoft_Word9.docx"/><Relationship Id="rId25" Type="http://schemas.openxmlformats.org/officeDocument/2006/relationships/image" Target="../media/image27.png"/><Relationship Id="rId26" Type="http://schemas.openxmlformats.org/officeDocument/2006/relationships/hyperlink" Target="http://www.kartinki24.ru/uploads/gallery/main/65/kartinki24_ru_animals_mouse_0005.jpg" TargetMode="External"/><Relationship Id="rId27" Type="http://schemas.openxmlformats.org/officeDocument/2006/relationships/image" Target="../media/image29.jpeg"/><Relationship Id="rId10" Type="http://schemas.openxmlformats.org/officeDocument/2006/relationships/image" Target="../media/image22.png"/><Relationship Id="rId11" Type="http://schemas.openxmlformats.org/officeDocument/2006/relationships/oleObject" Target="../embeddings/oleObject5.bin"/><Relationship Id="rId12" Type="http://schemas.openxmlformats.org/officeDocument/2006/relationships/package" Target="../embeddings/_________Microsoft_Word5.docx"/><Relationship Id="rId13" Type="http://schemas.openxmlformats.org/officeDocument/2006/relationships/image" Target="../media/image23.png"/><Relationship Id="rId14" Type="http://schemas.openxmlformats.org/officeDocument/2006/relationships/oleObject" Target="../embeddings/oleObject6.bin"/><Relationship Id="rId15" Type="http://schemas.openxmlformats.org/officeDocument/2006/relationships/package" Target="../embeddings/_________Microsoft_Word6.docx"/><Relationship Id="rId16" Type="http://schemas.openxmlformats.org/officeDocument/2006/relationships/image" Target="../media/image24.png"/><Relationship Id="rId17" Type="http://schemas.openxmlformats.org/officeDocument/2006/relationships/oleObject" Target="../embeddings/oleObject7.bin"/><Relationship Id="rId18" Type="http://schemas.openxmlformats.org/officeDocument/2006/relationships/package" Target="../embeddings/_________Microsoft_Word7.docx"/><Relationship Id="rId19" Type="http://schemas.openxmlformats.org/officeDocument/2006/relationships/image" Target="../media/image25.png"/><Relationship Id="rId1" Type="http://schemas.openxmlformats.org/officeDocument/2006/relationships/vmlDrawing" Target="../drawings/vmlDrawing2.vml"/><Relationship Id="rId2" Type="http://schemas.openxmlformats.org/officeDocument/2006/relationships/tags" Target="../tags/tag5.xml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3.bin"/><Relationship Id="rId6" Type="http://schemas.openxmlformats.org/officeDocument/2006/relationships/package" Target="../embeddings/_________Microsoft_Word3.docx"/><Relationship Id="rId7" Type="http://schemas.openxmlformats.org/officeDocument/2006/relationships/image" Target="../media/image21.png"/><Relationship Id="rId8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600" y="2819399"/>
            <a:ext cx="6560234" cy="2915653"/>
          </a:xfrm>
        </p:spPr>
        <p:txBody>
          <a:bodyPr>
            <a:normAutofit/>
          </a:bodyPr>
          <a:lstStyle/>
          <a:p>
            <a:r>
              <a:rPr lang="ru-RU" dirty="0" smtClean="0"/>
              <a:t>Выполнила учитель английского языка</a:t>
            </a:r>
          </a:p>
          <a:p>
            <a:r>
              <a:rPr lang="ru-RU" dirty="0" smtClean="0"/>
              <a:t>                                       Ланина И.В.</a:t>
            </a:r>
          </a:p>
          <a:p>
            <a:r>
              <a:rPr lang="ru-RU" dirty="0" smtClean="0"/>
              <a:t>                                   ГБОУ СОШ № 2047</a:t>
            </a:r>
          </a:p>
          <a:p>
            <a:r>
              <a:rPr lang="ru-RU" dirty="0" smtClean="0"/>
              <a:t>                                          г.</a:t>
            </a:r>
            <a:r>
              <a:rPr lang="en-US" dirty="0" smtClean="0"/>
              <a:t> </a:t>
            </a:r>
            <a:r>
              <a:rPr lang="ru-RU" smtClean="0"/>
              <a:t>Москва</a:t>
            </a:r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727201" y="1136316"/>
            <a:ext cx="5723468" cy="1256631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en-US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ANIMALS</a:t>
            </a:r>
            <a:endParaRPr lang="ru-RU" sz="9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34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5741">
        <p:randomBar dir="vert"/>
      </p:transition>
    </mc:Choice>
    <mc:Fallback>
      <p:transition xmlns:p14="http://schemas.microsoft.com/office/powerpoint/2010/main" spd="slow" advClick="0" advTm="5741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1684" y="762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16300" y="678427"/>
            <a:ext cx="5232045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yuthaya"/>
              </a:rPr>
              <a:t>Examples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rgbClr val="000090"/>
                </a:solidFill>
              </a:rPr>
              <a:t>I know…wild animals. They are…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  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I know…domestic animals. They   are…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    …are long-legged wild animals. They…</a:t>
            </a:r>
          </a:p>
          <a:p>
            <a:endParaRPr lang="en-US" sz="2400" dirty="0"/>
          </a:p>
          <a:p>
            <a:pPr marL="457200" indent="-457200">
              <a:buAutoNum type="arabicParenR" startAt="2"/>
            </a:pPr>
            <a:r>
              <a:rPr lang="en-US" sz="2400" dirty="0" smtClean="0">
                <a:solidFill>
                  <a:srgbClr val="3366FF"/>
                </a:solidFill>
              </a:rPr>
              <a:t>The horse is a domestic animal. It’s a farm animal. It’s big. It’s</a:t>
            </a:r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black, </a:t>
            </a:r>
            <a:r>
              <a:rPr lang="en-US" sz="2400" dirty="0" err="1" smtClean="0">
                <a:solidFill>
                  <a:srgbClr val="3366FF"/>
                </a:solidFill>
              </a:rPr>
              <a:t>brown,red</a:t>
            </a:r>
            <a:r>
              <a:rPr lang="en-US" sz="2400" dirty="0" smtClean="0">
                <a:solidFill>
                  <a:srgbClr val="3366FF"/>
                </a:solidFill>
              </a:rPr>
              <a:t> and white. The horse has got long legs, a long neck  and a long tail. It eats grass.   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      </a:t>
            </a:r>
            <a:endParaRPr lang="ru-RU" sz="2400" dirty="0">
              <a:solidFill>
                <a:srgbClr val="3366FF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341928"/>
              </p:ext>
            </p:extLst>
          </p:nvPr>
        </p:nvGraphicFramePr>
        <p:xfrm>
          <a:off x="237288" y="1131332"/>
          <a:ext cx="3078079" cy="2210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Документ" r:id="rId6" imgW="3251200" imgH="2032000" progId="Word.Document.12">
                  <p:embed/>
                </p:oleObj>
              </mc:Choice>
              <mc:Fallback>
                <p:oleObj name="Документ" r:id="rId6" imgW="3251200" imgH="203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7288" y="1131332"/>
                        <a:ext cx="3078079" cy="2210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778085"/>
              </p:ext>
            </p:extLst>
          </p:nvPr>
        </p:nvGraphicFramePr>
        <p:xfrm>
          <a:off x="334023" y="4210750"/>
          <a:ext cx="3167053" cy="238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Документ" r:id="rId9" imgW="3048000" imgH="2120900" progId="Word.Document.12">
                  <p:embed/>
                </p:oleObj>
              </mc:Choice>
              <mc:Fallback>
                <p:oleObj name="Документ" r:id="rId9" imgW="3048000" imgH="2120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4023" y="4210750"/>
                        <a:ext cx="3167053" cy="238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53217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23693">
        <p:randomBar dir="vert"/>
      </p:transition>
    </mc:Choice>
    <mc:Fallback>
      <p:transition xmlns:p14="http://schemas.microsoft.com/office/powerpoint/2010/main" spd="slow" advClick="0" advTm="23693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6211" y="1189789"/>
            <a:ext cx="42859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/>
              <a:t>Guess </a:t>
            </a:r>
            <a:r>
              <a:rPr lang="en-US" sz="2400" b="1" i="1" u="sng" dirty="0"/>
              <a:t>riddles about animals</a:t>
            </a:r>
            <a:r>
              <a:rPr lang="ru-RU" sz="2400" b="1" i="1" u="sng" dirty="0"/>
              <a:t>:</a:t>
            </a:r>
            <a:endParaRPr lang="ru-RU" sz="2400" dirty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/>
              <a:t>It is big and grey.</a:t>
            </a:r>
            <a:br>
              <a:rPr lang="en-US" sz="2000" dirty="0"/>
            </a:br>
            <a:r>
              <a:rPr lang="en-US" sz="2000" dirty="0"/>
              <a:t>It has a long nose.(?) </a:t>
            </a:r>
            <a:endParaRPr lang="ru-RU" sz="2000" dirty="0"/>
          </a:p>
          <a:p>
            <a:r>
              <a:rPr lang="en-US" sz="2000" dirty="0"/>
              <a:t> </a:t>
            </a:r>
            <a:endParaRPr lang="ru-RU" sz="2000" dirty="0"/>
          </a:p>
          <a:p>
            <a:r>
              <a:rPr lang="en-US" sz="2000" dirty="0"/>
              <a:t>It is </a:t>
            </a:r>
            <a:r>
              <a:rPr lang="en-US" sz="2000" dirty="0" smtClean="0"/>
              <a:t>white </a:t>
            </a:r>
            <a:r>
              <a:rPr lang="en-US" sz="2000" dirty="0"/>
              <a:t>and little.</a:t>
            </a:r>
            <a:br>
              <a:rPr lang="en-US" sz="2000" dirty="0"/>
            </a:br>
            <a:r>
              <a:rPr lang="en-US" sz="2000" dirty="0"/>
              <a:t>It does not like cats. (?)</a:t>
            </a:r>
            <a:endParaRPr lang="ru-RU" sz="2000" dirty="0"/>
          </a:p>
          <a:p>
            <a:r>
              <a:rPr lang="en-US" sz="2000" dirty="0"/>
              <a:t> </a:t>
            </a:r>
            <a:endParaRPr lang="ru-RU" sz="2000" dirty="0"/>
          </a:p>
          <a:p>
            <a:r>
              <a:rPr lang="en-US" sz="2000" dirty="0"/>
              <a:t>It is a man's friend.</a:t>
            </a:r>
            <a:br>
              <a:rPr lang="en-US" sz="2000" dirty="0"/>
            </a:br>
            <a:r>
              <a:rPr lang="en-US" sz="2000" dirty="0"/>
              <a:t>It lives at home. (?)</a:t>
            </a:r>
            <a:endParaRPr lang="ru-RU" sz="2000" dirty="0"/>
          </a:p>
          <a:p>
            <a:r>
              <a:rPr lang="en-US" sz="2000" dirty="0"/>
              <a:t> </a:t>
            </a:r>
            <a:endParaRPr lang="ru-RU" sz="2000" dirty="0"/>
          </a:p>
          <a:p>
            <a:r>
              <a:rPr lang="en-US" sz="2000" dirty="0"/>
              <a:t>It can fly. It can talk. </a:t>
            </a:r>
            <a:br>
              <a:rPr lang="en-US" sz="2000" dirty="0"/>
            </a:br>
            <a:r>
              <a:rPr lang="en-US" sz="2000" dirty="0"/>
              <a:t>It can be red, yellow and blue. (?)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73062" y="9393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21244" y="57152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931582" y="22622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58257" y="28047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269908" y="26459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702547"/>
              </p:ext>
            </p:extLst>
          </p:nvPr>
        </p:nvGraphicFramePr>
        <p:xfrm>
          <a:off x="6652181" y="1617579"/>
          <a:ext cx="2313025" cy="1556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" name="Документ" r:id="rId6" imgW="3352800" imgH="2730500" progId="Word.Document.12">
                  <p:embed/>
                </p:oleObj>
              </mc:Choice>
              <mc:Fallback>
                <p:oleObj name="Документ" r:id="rId6" imgW="3352800" imgH="273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52181" y="1617579"/>
                        <a:ext cx="2313025" cy="1556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416204"/>
              </p:ext>
            </p:extLst>
          </p:nvPr>
        </p:nvGraphicFramePr>
        <p:xfrm>
          <a:off x="116474" y="1478598"/>
          <a:ext cx="2118477" cy="1567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" name="Документ" r:id="rId9" imgW="2260600" imgH="1612900" progId="Word.Document.12">
                  <p:embed/>
                </p:oleObj>
              </mc:Choice>
              <mc:Fallback>
                <p:oleObj name="Документ" r:id="rId9" imgW="2260600" imgH="161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474" y="1478598"/>
                        <a:ext cx="2118477" cy="1567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796368"/>
              </p:ext>
            </p:extLst>
          </p:nvPr>
        </p:nvGraphicFramePr>
        <p:xfrm>
          <a:off x="116473" y="5106735"/>
          <a:ext cx="1792749" cy="159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" name="Документ" r:id="rId12" imgW="2362200" imgH="1866900" progId="Word.Document.12">
                  <p:embed/>
                </p:oleObj>
              </mc:Choice>
              <mc:Fallback>
                <p:oleObj name="Документ" r:id="rId12" imgW="2362200" imgH="186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6473" y="5106735"/>
                        <a:ext cx="1792749" cy="159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400095"/>
              </p:ext>
            </p:extLst>
          </p:nvPr>
        </p:nvGraphicFramePr>
        <p:xfrm>
          <a:off x="153180" y="3226397"/>
          <a:ext cx="2072322" cy="1721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8" name="Документ" r:id="rId15" imgW="2641600" imgH="2286000" progId="Word.Document.12">
                  <p:embed/>
                </p:oleObj>
              </mc:Choice>
              <mc:Fallback>
                <p:oleObj name="Документ" r:id="rId15" imgW="2641600" imgH="2286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3180" y="3226397"/>
                        <a:ext cx="2072322" cy="1721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928443"/>
              </p:ext>
            </p:extLst>
          </p:nvPr>
        </p:nvGraphicFramePr>
        <p:xfrm>
          <a:off x="116474" y="0"/>
          <a:ext cx="2118477" cy="1396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" name="Документ" r:id="rId18" imgW="1968500" imgH="1498600" progId="Word.Document.12">
                  <p:embed/>
                </p:oleObj>
              </mc:Choice>
              <mc:Fallback>
                <p:oleObj name="Документ" r:id="rId18" imgW="1968500" imgH="1498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6474" y="0"/>
                        <a:ext cx="2118477" cy="1396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412456"/>
              </p:ext>
            </p:extLst>
          </p:nvPr>
        </p:nvGraphicFramePr>
        <p:xfrm>
          <a:off x="6817895" y="4947946"/>
          <a:ext cx="2112508" cy="16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" name="Документ" r:id="rId21" imgW="3632200" imgH="2260600" progId="Word.Document.12">
                  <p:embed/>
                </p:oleObj>
              </mc:Choice>
              <mc:Fallback>
                <p:oleObj name="Документ" r:id="rId21" imgW="3632200" imgH="2260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817895" y="4947946"/>
                        <a:ext cx="2112508" cy="16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7926"/>
              </p:ext>
            </p:extLst>
          </p:nvPr>
        </p:nvGraphicFramePr>
        <p:xfrm>
          <a:off x="6652183" y="3226397"/>
          <a:ext cx="2278220" cy="15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1" name="Документ" r:id="rId24" imgW="2717800" imgH="1917700" progId="Word.Document.12">
                  <p:embed/>
                </p:oleObj>
              </mc:Choice>
              <mc:Fallback>
                <p:oleObj name="Документ" r:id="rId24" imgW="2717800" imgH="191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652183" y="3226397"/>
                        <a:ext cx="2278220" cy="15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Рисунок 1">
            <a:hlinkClick r:id="rId26"/>
          </p:cNvPr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83" y="71325"/>
            <a:ext cx="2313024" cy="141976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3404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37064">
        <p:randomBar dir="vert"/>
      </p:transition>
    </mc:Choice>
    <mc:Fallback>
      <p:transition xmlns:p14="http://schemas.microsoft.com/office/powerpoint/2010/main" spd="slow" advClick="0" advTm="37064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6105" y="1577474"/>
            <a:ext cx="6902252" cy="32316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Список использованной литературы</a:t>
            </a:r>
            <a:endParaRPr lang="en-US" sz="28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И.Н.Верещагина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, Т.А.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Притыкина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Английский язык 3класс</a:t>
            </a:r>
            <a:r>
              <a:rPr lang="en-U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“English ”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-М.-Просвещение -2010.</a:t>
            </a:r>
            <a:endParaRPr lang="en-US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en-U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endParaRPr lang="ru-RU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END</a:t>
            </a:r>
            <a:r>
              <a:rPr lang="ru-RU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endParaRPr lang="ru-RU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6421" y="3237650"/>
            <a:ext cx="439450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http://www.kartinki24.ru</a:t>
            </a:r>
            <a:endParaRPr lang="ru-RU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421" y="4026387"/>
            <a:ext cx="422859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http://</a:t>
            </a:r>
            <a:r>
              <a:rPr lang="en-US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www.fonstola.ru</a:t>
            </a:r>
            <a:endParaRPr lang="ru-RU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87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383">
        <p:randomBar dir="vert"/>
      </p:transition>
    </mc:Choice>
    <mc:Fallback>
      <p:transition xmlns:p14="http://schemas.microsoft.com/office/powerpoint/2010/main" spd="slow" advClick="0" advTm="10383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16" y="771935"/>
            <a:ext cx="6753726" cy="60860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02105" y="1871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645642" y="187158"/>
            <a:ext cx="3465791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dirty="0" smtClean="0"/>
              <a:t>                      </a:t>
            </a:r>
            <a:r>
              <a:rPr lang="en-US" sz="3200" u="sng" dirty="0" smtClean="0">
                <a:solidFill>
                  <a:srgbClr val="FF0000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rPr>
              <a:t>ANIMALS</a:t>
            </a:r>
            <a:endParaRPr lang="ru-RU" sz="3200" u="sng" dirty="0">
              <a:solidFill>
                <a:srgbClr val="FF0000"/>
              </a:solidFill>
              <a:effectLst>
                <a:glow rad="101600">
                  <a:srgbClr val="FF0000">
                    <a:alpha val="75000"/>
                  </a:srgb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106" y="187158"/>
            <a:ext cx="326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Example: It is a cat.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75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100" advClick="0" advTm="35911">
        <p:randomBar dir="vert"/>
      </p:transition>
    </mc:Choice>
    <mc:Fallback>
      <p:transition xmlns:p14="http://schemas.microsoft.com/office/powerpoint/2010/main" spd="slow" advClick="0" advTm="35911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4631" y="414350"/>
            <a:ext cx="5307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u="sng" dirty="0" smtClean="0">
                <a:solidFill>
                  <a:schemeClr val="accent4">
                    <a:lumMod val="50000"/>
                  </a:schemeClr>
                </a:solidFill>
              </a:rPr>
              <a:t> ANIMALS</a:t>
            </a:r>
            <a:endParaRPr lang="ru-RU" sz="8000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427789" y="1630913"/>
            <a:ext cx="1136316" cy="1189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892757" y="1630913"/>
            <a:ext cx="1364621" cy="1336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664369" y="1737789"/>
            <a:ext cx="487947" cy="1176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411580" y="1777965"/>
            <a:ext cx="0" cy="1189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77163" y="1777965"/>
            <a:ext cx="0" cy="1189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56632" y="31014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3790" y="3034632"/>
            <a:ext cx="935790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Can swim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56632" y="3048000"/>
            <a:ext cx="788736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Can </a:t>
            </a:r>
          </a:p>
          <a:p>
            <a:r>
              <a:rPr lang="en-US" dirty="0" smtClean="0"/>
              <a:t>jump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67684" y="3101474"/>
            <a:ext cx="1056105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eat grass and hay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14105" y="3221789"/>
            <a:ext cx="802106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Eat </a:t>
            </a:r>
          </a:p>
          <a:p>
            <a:r>
              <a:rPr lang="en-US" dirty="0" smtClean="0"/>
              <a:t>meat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3790" y="3662947"/>
            <a:ext cx="108284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 dog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 fish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 turtle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 </a:t>
            </a:r>
            <a:r>
              <a:rPr lang="en-US" dirty="0" err="1" smtClean="0">
                <a:solidFill>
                  <a:srgbClr val="3366FF"/>
                </a:solidFill>
              </a:rPr>
              <a:t>croco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>
                <a:solidFill>
                  <a:srgbClr val="3366FF"/>
                </a:solidFill>
              </a:rPr>
              <a:t>-</a:t>
            </a:r>
            <a:r>
              <a:rPr lang="en-US" dirty="0" err="1" smtClean="0">
                <a:solidFill>
                  <a:srgbClr val="3366FF"/>
                </a:solidFill>
              </a:rPr>
              <a:t>dile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A duck</a:t>
            </a:r>
            <a:endParaRPr lang="ru-RU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7368" y="3876842"/>
            <a:ext cx="9957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dog</a:t>
            </a:r>
          </a:p>
          <a:p>
            <a:r>
              <a:rPr lang="en-US" dirty="0" smtClean="0"/>
              <a:t>A fox</a:t>
            </a:r>
          </a:p>
          <a:p>
            <a:r>
              <a:rPr lang="en-US" dirty="0" smtClean="0"/>
              <a:t>A lion</a:t>
            </a:r>
          </a:p>
          <a:p>
            <a:r>
              <a:rPr lang="en-US" dirty="0" smtClean="0"/>
              <a:t>A tiger</a:t>
            </a:r>
          </a:p>
          <a:p>
            <a:r>
              <a:rPr lang="en-US" dirty="0" smtClean="0"/>
              <a:t>A wolf</a:t>
            </a:r>
          </a:p>
          <a:p>
            <a:r>
              <a:rPr lang="en-US" dirty="0" smtClean="0"/>
              <a:t>A bear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croco</a:t>
            </a:r>
            <a:endParaRPr lang="en-US" dirty="0" smtClean="0"/>
          </a:p>
          <a:p>
            <a:r>
              <a:rPr lang="en-US" dirty="0"/>
              <a:t>-</a:t>
            </a:r>
            <a:r>
              <a:rPr lang="en-US" dirty="0" err="1" smtClean="0"/>
              <a:t>dile</a:t>
            </a:r>
            <a:endParaRPr lang="ru-RU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154948" y="1777965"/>
            <a:ext cx="0" cy="1189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991171" y="3048000"/>
            <a:ext cx="122251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Eat corn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6320589" y="1737789"/>
            <a:ext cx="871622" cy="123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77789" y="3101475"/>
            <a:ext cx="110957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Eat fruit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09581" y="3470808"/>
            <a:ext cx="127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A hare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A </a:t>
            </a:r>
            <a:r>
              <a:rPr lang="en-US" dirty="0" err="1" smtClean="0">
                <a:solidFill>
                  <a:srgbClr val="FF6600"/>
                </a:solidFill>
              </a:rPr>
              <a:t>mon</a:t>
            </a:r>
            <a:r>
              <a:rPr lang="en-US" dirty="0" smtClean="0">
                <a:solidFill>
                  <a:srgbClr val="FF6600"/>
                </a:solidFill>
              </a:rPr>
              <a:t>-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key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8948" y="3470806"/>
            <a:ext cx="203199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dog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cat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hamster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fox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An elephant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lion  a giraffe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pig a cow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tiger a horse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wolf a sheep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 bear a goat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3789" y="3747806"/>
            <a:ext cx="173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giraffe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hare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 elephant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6634" y="3689684"/>
            <a:ext cx="1417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hamster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 duck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 parrot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 pig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 tortoise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67684" y="4117139"/>
            <a:ext cx="1136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cow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sheep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goat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horse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6632" y="3101474"/>
            <a:ext cx="108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26632" y="3048000"/>
            <a:ext cx="108284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Can run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00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100" advClick="0" advTm="80867">
        <p:wheel spokes="1"/>
      </p:transition>
    </mc:Choice>
    <mc:Fallback>
      <p:transition xmlns:p14="http://schemas.microsoft.com/office/powerpoint/2010/main" spd="slow" advClick="0" advTm="80867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 animBg="1"/>
      <p:bldP spid="11" grpId="0" animBg="1"/>
      <p:bldP spid="13" grpId="0"/>
      <p:bldP spid="14" grpId="0"/>
      <p:bldP spid="39" grpId="0" animBg="1"/>
      <p:bldP spid="43" grpId="0" animBg="1"/>
      <p:bldP spid="3" grpId="0"/>
      <p:bldP spid="12" grpId="0"/>
      <p:bldP spid="16" grpId="0"/>
      <p:bldP spid="20" grpId="0"/>
      <p:bldP spid="2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2486" y="1285860"/>
            <a:ext cx="6033746" cy="3571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2B7132"/>
                </a:solidFill>
              </a:rPr>
              <a:t>ПРИЛАГАТЕЛЬНЫЕ</a:t>
            </a:r>
            <a:endParaRPr lang="ru-RU" sz="4000" dirty="0">
              <a:solidFill>
                <a:srgbClr val="2B713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262604"/>
              </p:ext>
            </p:extLst>
          </p:nvPr>
        </p:nvGraphicFramePr>
        <p:xfrm>
          <a:off x="323528" y="3068960"/>
          <a:ext cx="8496945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/>
                <a:gridCol w="2832315"/>
                <a:gridCol w="2832315"/>
              </a:tblGrid>
              <a:tr h="352048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Односложные </a:t>
                      </a:r>
                    </a:p>
                    <a:p>
                      <a:pPr algn="ctr"/>
                      <a:r>
                        <a:rPr lang="ru-RU" sz="2200" dirty="0" smtClean="0"/>
                        <a:t>(один слог)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Двусложные </a:t>
                      </a:r>
                    </a:p>
                    <a:p>
                      <a:pPr algn="ctr"/>
                      <a:r>
                        <a:rPr lang="ru-RU" sz="2200" dirty="0" smtClean="0"/>
                        <a:t>(два слога)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Многосложные (более двух слогов)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2200" dirty="0" smtClean="0"/>
                        <a:t>g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2200" dirty="0" smtClean="0"/>
                        <a:t>c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sz="22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2200" dirty="0" smtClean="0"/>
                        <a:t>nt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200" dirty="0" smtClean="0"/>
                        <a:t>r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200" dirty="0" smtClean="0"/>
                        <a:t>st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2200" dirty="0" smtClean="0"/>
                        <a:t>ng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H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200" baseline="0" dirty="0" smtClean="0"/>
                        <a:t>t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H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200" dirty="0" smtClean="0"/>
                        <a:t>pp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ru-RU" sz="22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200" dirty="0" smtClean="0"/>
                        <a:t>p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200" dirty="0" smtClean="0"/>
                        <a:t>l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200" dirty="0" smtClean="0"/>
                        <a:t>r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Sl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2200" dirty="0" smtClean="0"/>
                        <a:t>m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200" dirty="0" smtClean="0"/>
                        <a:t>nn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ru-RU" sz="22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eau</a:t>
                      </a:r>
                      <a:r>
                        <a:rPr lang="en-US" sz="2200" dirty="0" smtClean="0"/>
                        <a:t>t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2200" dirty="0" smtClean="0"/>
                        <a:t>f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200" dirty="0" smtClean="0"/>
                        <a:t>l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</a:t>
                      </a:r>
                      <a:r>
                        <a:rPr lang="en-US" sz="220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200" dirty="0" smtClean="0"/>
                        <a:t>w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200" dirty="0" smtClean="0"/>
                        <a:t>nn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ru-RU" sz="22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W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200" dirty="0" smtClean="0"/>
                        <a:t>nd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200" dirty="0" smtClean="0"/>
                        <a:t>rf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200" dirty="0" smtClean="0"/>
                        <a:t>l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Bl</a:t>
                      </a:r>
                      <a:r>
                        <a:rPr lang="en-US" sz="22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200" dirty="0" smtClean="0"/>
                        <a:t>ck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Sn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200" dirty="0" smtClean="0"/>
                        <a:t>w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ru-RU" sz="22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200" dirty="0" smtClean="0"/>
                        <a:t>mf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sz="2200" dirty="0" smtClean="0"/>
                        <a:t>rt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200" dirty="0" smtClean="0"/>
                        <a:t>bl</a:t>
                      </a:r>
                      <a:r>
                        <a:rPr lang="en-US" sz="2200" u="sng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sz="22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42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6077">
        <p:randomBar dir="vert"/>
      </p:transition>
    </mc:Choice>
    <mc:Fallback>
      <p:transition xmlns:p14="http://schemas.microsoft.com/office/powerpoint/2010/main" spd="slow" advClick="0" advTm="6077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12" y="556718"/>
            <a:ext cx="8826488" cy="506323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3200" dirty="0" smtClean="0">
                <a:solidFill>
                  <a:srgbClr val="2B7132"/>
                </a:solidFill>
              </a:rPr>
              <a:t>     СТЕПЕНИ СРАВНЕНИЯ ПРИЛАГАТЕЛЬНЫХ</a:t>
            </a:r>
            <a:endParaRPr lang="ru-RU" sz="3200" b="1" dirty="0">
              <a:solidFill>
                <a:srgbClr val="2B7132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595390" y="2852936"/>
            <a:ext cx="3510817" cy="15841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310" y="2803351"/>
            <a:ext cx="3761436" cy="15841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626057" y="4317776"/>
            <a:ext cx="3930504" cy="15841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02179" y="3284984"/>
            <a:ext cx="25225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Положительная степень</a:t>
            </a:r>
            <a:endParaRPr lang="ru-RU" sz="22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55469" y="4725144"/>
            <a:ext cx="22287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Сравнительная степень</a:t>
            </a:r>
            <a:endParaRPr lang="ru-RU" sz="22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407426" y="3260303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Превосходная степень</a:t>
            </a:r>
            <a:endParaRPr lang="ru-RU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4486582" y="1190589"/>
            <a:ext cx="96633" cy="28391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451542" y="1190589"/>
            <a:ext cx="266711" cy="16127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1697999" y="1190589"/>
            <a:ext cx="144775" cy="16127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18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5977">
        <p:randomBar dir="vert"/>
      </p:transition>
    </mc:Choice>
    <mc:Fallback>
      <p:transition xmlns:p14="http://schemas.microsoft.com/office/powerpoint/2010/main" spd="slow" advClick="0" advTm="5977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7369" y="334211"/>
            <a:ext cx="6136105" cy="584776"/>
          </a:xfrm>
          <a:prstGeom prst="rect">
            <a:avLst/>
          </a:prstGeom>
          <a:solidFill>
            <a:srgbClr val="5ECCF3"/>
          </a:solidFill>
          <a:ln>
            <a:solidFill>
              <a:srgbClr val="4E67C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    DEGREES OF COMPARISON</a:t>
            </a: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89789" y="918987"/>
            <a:ext cx="521369" cy="77880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476819" y="918987"/>
            <a:ext cx="0" cy="90589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539789" y="918987"/>
            <a:ext cx="376923" cy="77880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8263" y="1822390"/>
            <a:ext cx="162305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POSITIVE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8281" y="1827372"/>
            <a:ext cx="251124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COMPARATIVE(than)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09569" y="1822390"/>
            <a:ext cx="181428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rtDeco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SUPERLATIVE</a:t>
            </a:r>
          </a:p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(best of all)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263" y="2392947"/>
            <a:ext cx="76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long</a:t>
            </a:r>
            <a:endParaRPr lang="ru-RU" sz="24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263" y="2900947"/>
            <a:ext cx="705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big</a:t>
            </a:r>
            <a:endParaRPr lang="ru-RU" sz="2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263" y="3430363"/>
            <a:ext cx="111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funn</a:t>
            </a:r>
            <a:r>
              <a:rPr lang="en-US" sz="2400" dirty="0" smtClean="0">
                <a:solidFill>
                  <a:srgbClr val="FF6600"/>
                </a:solidFill>
              </a:rPr>
              <a:t>y</a:t>
            </a:r>
            <a:endParaRPr lang="ru-RU" sz="24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705" y="3886641"/>
            <a:ext cx="760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nic</a:t>
            </a:r>
            <a:r>
              <a:rPr lang="en-US" sz="2400" dirty="0" smtClean="0">
                <a:solidFill>
                  <a:srgbClr val="FF6600"/>
                </a:solidFill>
              </a:rPr>
              <a:t>e</a:t>
            </a:r>
            <a:endParaRPr lang="ru-RU" sz="2400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705" y="4348306"/>
            <a:ext cx="91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new</a:t>
            </a:r>
            <a:endParaRPr lang="ru-RU" sz="24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263" y="4843848"/>
            <a:ext cx="61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old</a:t>
            </a:r>
            <a:endParaRPr lang="ru-RU" sz="2400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6421" y="2392947"/>
            <a:ext cx="105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long</a:t>
            </a:r>
            <a:r>
              <a:rPr lang="en-US" sz="2400" dirty="0" smtClean="0">
                <a:solidFill>
                  <a:srgbClr val="008000"/>
                </a:solidFill>
              </a:rPr>
              <a:t>er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6421" y="2927684"/>
            <a:ext cx="104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big</a:t>
            </a:r>
            <a:r>
              <a:rPr lang="en-US" sz="2400" dirty="0" smtClean="0">
                <a:solidFill>
                  <a:srgbClr val="FF0000"/>
                </a:solidFill>
              </a:rPr>
              <a:t>g</a:t>
            </a:r>
            <a:r>
              <a:rPr lang="en-US" sz="2400" dirty="0" smtClean="0">
                <a:solidFill>
                  <a:srgbClr val="008000"/>
                </a:solidFill>
              </a:rPr>
              <a:t>er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6421" y="3430363"/>
            <a:ext cx="140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funn</a:t>
            </a:r>
            <a:r>
              <a:rPr lang="en-US" sz="2400" dirty="0" smtClean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008000"/>
                </a:solidFill>
              </a:rPr>
              <a:t>er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6421" y="3918764"/>
            <a:ext cx="88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nic</a:t>
            </a:r>
            <a:r>
              <a:rPr lang="en-US" sz="2400" dirty="0" smtClean="0">
                <a:solidFill>
                  <a:srgbClr val="008000"/>
                </a:solidFill>
              </a:rPr>
              <a:t>er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6421" y="4380429"/>
            <a:ext cx="103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new</a:t>
            </a:r>
            <a:r>
              <a:rPr lang="en-US" sz="2400" dirty="0" smtClean="0">
                <a:solidFill>
                  <a:srgbClr val="008000"/>
                </a:solidFill>
              </a:rPr>
              <a:t>er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6422" y="4843848"/>
            <a:ext cx="1047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old</a:t>
            </a:r>
            <a:r>
              <a:rPr lang="en-US" sz="2400" dirty="0" smtClean="0">
                <a:solidFill>
                  <a:srgbClr val="008000"/>
                </a:solidFill>
              </a:rPr>
              <a:t>er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0" y="2392947"/>
            <a:ext cx="19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The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long</a:t>
            </a:r>
            <a:r>
              <a:rPr lang="en-US" sz="2400" dirty="0" smtClean="0">
                <a:solidFill>
                  <a:srgbClr val="0000FF"/>
                </a:solidFill>
              </a:rPr>
              <a:t>es</a:t>
            </a:r>
            <a:r>
              <a:rPr lang="en-US" sz="2400" dirty="0" smtClean="0">
                <a:solidFill>
                  <a:srgbClr val="3366FF"/>
                </a:solidFill>
              </a:rPr>
              <a:t>t</a:t>
            </a:r>
            <a:endParaRPr lang="ru-RU" sz="2400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0" y="2927684"/>
            <a:ext cx="188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The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big</a:t>
            </a:r>
            <a:r>
              <a:rPr lang="en-US" sz="2400" dirty="0" smtClean="0">
                <a:solidFill>
                  <a:srgbClr val="FF0000"/>
                </a:solidFill>
              </a:rPr>
              <a:t>g</a:t>
            </a:r>
            <a:r>
              <a:rPr lang="en-US" sz="2400" dirty="0" smtClean="0">
                <a:solidFill>
                  <a:srgbClr val="0000FF"/>
                </a:solidFill>
              </a:rPr>
              <a:t>est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4619" y="3432114"/>
            <a:ext cx="1912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The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funn</a:t>
            </a:r>
            <a:r>
              <a:rPr lang="en-US" sz="2400" dirty="0" smtClean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0000FF"/>
                </a:solidFill>
              </a:rPr>
              <a:t>est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24619" y="3920516"/>
            <a:ext cx="1699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The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nic</a:t>
            </a:r>
            <a:r>
              <a:rPr lang="en-US" sz="2400" dirty="0" smtClean="0">
                <a:solidFill>
                  <a:srgbClr val="0000FF"/>
                </a:solidFill>
              </a:rPr>
              <a:t>est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4619" y="4422288"/>
            <a:ext cx="198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The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new</a:t>
            </a:r>
            <a:r>
              <a:rPr lang="en-US" sz="2400" dirty="0" smtClean="0">
                <a:solidFill>
                  <a:srgbClr val="0000FF"/>
                </a:solidFill>
              </a:rPr>
              <a:t>est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9569" y="4883953"/>
            <a:ext cx="170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The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old</a:t>
            </a:r>
            <a:r>
              <a:rPr lang="en-US" sz="2400" dirty="0" smtClean="0">
                <a:solidFill>
                  <a:srgbClr val="0000FF"/>
                </a:solidFill>
              </a:rPr>
              <a:t>est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54946" y="5962316"/>
            <a:ext cx="30078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REMEMBER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060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100" advClick="0" advTm="11603">
        <p:randomBar dir="vert"/>
      </p:transition>
    </mc:Choice>
    <mc:Fallback>
      <p:transition xmlns:p14="http://schemas.microsoft.com/office/powerpoint/2010/main" spd="slow" advClick="0" advTm="11603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2" y="789981"/>
            <a:ext cx="2781688" cy="1609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83" y="789981"/>
            <a:ext cx="2781688" cy="1609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1" y="2780928"/>
            <a:ext cx="2753109" cy="1590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09" y="2771401"/>
            <a:ext cx="2772162" cy="1609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1" y="4740146"/>
            <a:ext cx="2772162" cy="1581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30" y="4740146"/>
            <a:ext cx="2762636" cy="16004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13" y="1843168"/>
            <a:ext cx="2743583" cy="16099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21" y="3930408"/>
            <a:ext cx="2772162" cy="161947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135934"/>
            <a:ext cx="9144000" cy="4590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67626"/>
                </a:solidFill>
              </a:rPr>
              <a:t>Look at the pictures and say: Which one is happier?</a:t>
            </a:r>
            <a:endParaRPr lang="ru-RU" sz="3200" b="1" dirty="0">
              <a:solidFill>
                <a:srgbClr val="26762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252" y="4370814"/>
            <a:ext cx="26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house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355630" y="2389394"/>
            <a:ext cx="26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cage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972610" y="1416628"/>
            <a:ext cx="38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959279" y="3385372"/>
            <a:ext cx="38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974569" y="5346165"/>
            <a:ext cx="38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348809" y="4370814"/>
            <a:ext cx="26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yard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90922" y="2419980"/>
            <a:ext cx="26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tree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04252" y="6342708"/>
            <a:ext cx="26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Africa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339283" y="6342708"/>
            <a:ext cx="26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zoo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303913" y="1480764"/>
            <a:ext cx="26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hot summer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303816" y="5549884"/>
            <a:ext cx="26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cold winter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445992" y="3515324"/>
            <a:ext cx="38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37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568">
        <p:randomBar dir="vert"/>
      </p:transition>
    </mc:Choice>
    <mc:Fallback>
      <p:transition xmlns:p14="http://schemas.microsoft.com/office/powerpoint/2010/main" spd="slow" advClick="0" advTm="10568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5050"/>
            <a:ext cx="3903579" cy="2286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159" y="2033337"/>
            <a:ext cx="1483894" cy="129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0526" y="45318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8737"/>
            <a:ext cx="5930900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8842" y="1108670"/>
            <a:ext cx="5200316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tiger is</a:t>
            </a:r>
            <a:r>
              <a:rPr lang="en-US" sz="2400" dirty="0"/>
              <a:t> </a:t>
            </a:r>
            <a:r>
              <a:rPr lang="en-US" sz="2400" dirty="0" smtClean="0"/>
              <a:t>….(big) than the fox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27053" y="2033337"/>
            <a:ext cx="3916950" cy="82966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elephant is the…….(big).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133474" y="3114842"/>
            <a:ext cx="401052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lion’s neck is …(long)than the crocodile’s.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227053" y="4331368"/>
            <a:ext cx="3916947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giraffe’s neck is the …(long</a:t>
            </a:r>
            <a:r>
              <a:rPr lang="en-US" dirty="0" smtClean="0"/>
              <a:t>).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1853" y="-96640"/>
            <a:ext cx="88627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Engravers MT"/>
              </a:rPr>
              <a:t>      COMPARE THESE ANIMALS</a:t>
            </a:r>
            <a:endParaRPr lang="ru-RU" sz="3200" dirty="0">
              <a:latin typeface="Engraver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31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28521">
        <p:randomBar dir="vert"/>
      </p:transition>
    </mc:Choice>
    <mc:Fallback>
      <p:transition xmlns:p14="http://schemas.microsoft.com/office/powerpoint/2010/main" spd="slow" advClick="0" advTm="28521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80" y="360947"/>
            <a:ext cx="8194842" cy="57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0" advClick="0" advTm="16617">
        <p:randomBar dir="vert"/>
      </p:transition>
    </mc:Choice>
    <mc:Fallback>
      <p:transition xmlns:p14="http://schemas.microsoft.com/office/powerpoint/2010/main" spd="slow" advClick="0" advTm="16617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2.6|2.8|5.1|1.3|2.9|3|2.8|10.2|3.4|2.2|5.3|1.3|1.9|6.6|1.6|2|7.4|1.2|1.2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2.5|1.6|1.4|1.4|1.7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8.7|8.3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Воздушный поток">
  <a:themeElements>
    <a:clrScheme name="Другое 3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Воздушный поток.thmx</Template>
  <TotalTime>600</TotalTime>
  <Words>426</Words>
  <Application>Microsoft Macintosh PowerPoint</Application>
  <PresentationFormat>Экран (4:3)</PresentationFormat>
  <Paragraphs>148</Paragraphs>
  <Slides>12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Воздушный поток</vt:lpstr>
      <vt:lpstr>Документ</vt:lpstr>
      <vt:lpstr>ANIMALS</vt:lpstr>
      <vt:lpstr>Презентация PowerPoint</vt:lpstr>
      <vt:lpstr>Презентация PowerPoint</vt:lpstr>
      <vt:lpstr>ПРИЛАГАТЕЛЬНЫЕ</vt:lpstr>
      <vt:lpstr>     СТЕПЕНИ СРАВНЕНИЯ ПРИЛАГАТЕЛЬНЫХ</vt:lpstr>
      <vt:lpstr>Презентация PowerPoint</vt:lpstr>
      <vt:lpstr>Look at the pictures and say: Which one is happier?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dysya1962@yandex.ru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Ланина</dc:creator>
  <cp:lastModifiedBy>Ирина Ланина</cp:lastModifiedBy>
  <cp:revision>95</cp:revision>
  <dcterms:created xsi:type="dcterms:W3CDTF">2013-01-05T16:40:43Z</dcterms:created>
  <dcterms:modified xsi:type="dcterms:W3CDTF">2013-05-06T13:29:56Z</dcterms:modified>
</cp:coreProperties>
</file>