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9" autoAdjust="0"/>
    <p:restoredTop sz="94660"/>
  </p:normalViewPr>
  <p:slideViewPr>
    <p:cSldViewPr>
      <p:cViewPr>
        <p:scale>
          <a:sx n="89" d="100"/>
          <a:sy n="89" d="100"/>
        </p:scale>
        <p:origin x="24" y="7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4BD2AD-20BD-4F3B-9E2D-DD110C92C01C}" type="datetimeFigureOut">
              <a:rPr lang="ru-RU" smtClean="0"/>
              <a:pPr/>
              <a:t>02.09.2013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BFE3C-2BAE-48B0-AF19-05F6A2888182}" type="slidenum">
              <a:rPr lang="ru-RU" smtClean="0"/>
              <a:pPr/>
              <a:t>‹#›</a:t>
            </a:fld>
            <a:endParaRPr lang="ru-RU"/>
          </a:p>
        </p:txBody>
      </p:sp>
    </p:spTree>
    <p:extLst>
      <p:ext uri="{BB962C8B-B14F-4D97-AF65-F5344CB8AC3E}">
        <p14:creationId xmlns:p14="http://schemas.microsoft.com/office/powerpoint/2010/main" val="2900283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B74878E-FFBB-4F0F-B6D0-FA9C1CE799B4}" type="datetimeFigureOut">
              <a:rPr lang="ru-RU" smtClean="0"/>
              <a:pPr/>
              <a:t>02.09.2013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996BD2-B5F1-4B75-8D19-696D250E260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74878E-FFBB-4F0F-B6D0-FA9C1CE799B4}" type="datetimeFigureOut">
              <a:rPr lang="ru-RU" smtClean="0"/>
              <a:pPr/>
              <a:t>02.09.2013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96BD2-B5F1-4B75-8D19-696D250E260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6.jpg"/><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6.jpg"/><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3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6.jpg"/><Relationship Id="rId1" Type="http://schemas.openxmlformats.org/officeDocument/2006/relationships/slideLayout" Target="../slideLayouts/slideLayout4.xml"/><Relationship Id="rId4" Type="http://schemas.openxmlformats.org/officeDocument/2006/relationships/image" Target="../media/image73.JPG"/></Relationships>
</file>

<file path=ppt/slides/_rels/slide3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6.jpg"/><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66.jpg"/><Relationship Id="rId1" Type="http://schemas.openxmlformats.org/officeDocument/2006/relationships/slideLayout" Target="../slideLayouts/slideLayout4.xml"/><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85720" y="1571612"/>
            <a:ext cx="8572560" cy="2028839"/>
          </a:xfrm>
        </p:spPr>
        <p:txBody>
          <a:bodyPr>
            <a:normAutofit fontScale="90000"/>
          </a:bodyPr>
          <a:lstStyle/>
          <a:p>
            <a:r>
              <a:rPr lang="ru-RU" b="1" dirty="0"/>
              <a:t> </a:t>
            </a:r>
            <a:r>
              <a:rPr lang="ru-RU" dirty="0"/>
              <a:t/>
            </a:r>
            <a:br>
              <a:rPr lang="ru-RU" dirty="0"/>
            </a:br>
            <a:r>
              <a:rPr lang="ru-RU" b="1" i="1" dirty="0"/>
              <a:t> </a:t>
            </a:r>
            <a:r>
              <a:rPr lang="ru-RU" dirty="0"/>
              <a:t/>
            </a:r>
            <a:br>
              <a:rPr lang="ru-RU" dirty="0"/>
            </a:br>
            <a:r>
              <a:rPr lang="ru-RU" b="1" i="1" dirty="0"/>
              <a:t>ТЕМА «НАРОДНЫЕ ПРАЗДНИКИ. ПАСХА»</a:t>
            </a:r>
            <a:r>
              <a:rPr lang="ru-RU" dirty="0"/>
              <a:t/>
            </a:r>
            <a:br>
              <a:rPr lang="ru-RU" dirty="0"/>
            </a:br>
            <a:r>
              <a:rPr lang="ru-RU" b="1" i="1" dirty="0"/>
              <a:t> </a:t>
            </a:r>
            <a:r>
              <a:rPr lang="ru-RU" dirty="0"/>
              <a:t/>
            </a:r>
            <a:br>
              <a:rPr lang="ru-RU" dirty="0"/>
            </a:br>
            <a:r>
              <a:rPr lang="ru-RU" b="1" i="1" dirty="0"/>
              <a:t> </a:t>
            </a:r>
            <a:r>
              <a:rPr lang="ru-RU" dirty="0"/>
              <a:t/>
            </a:r>
            <a:br>
              <a:rPr lang="ru-RU" dirty="0"/>
            </a:br>
            <a:endParaRPr lang="ru-RU" dirty="0"/>
          </a:p>
        </p:txBody>
      </p:sp>
      <p:sp>
        <p:nvSpPr>
          <p:cNvPr id="5" name="Подзаголовок 4"/>
          <p:cNvSpPr>
            <a:spLocks noGrp="1"/>
          </p:cNvSpPr>
          <p:nvPr>
            <p:ph type="subTitle" idx="1"/>
          </p:nvPr>
        </p:nvSpPr>
        <p:spPr/>
        <p:txBody>
          <a:bodyPr>
            <a:normAutofit fontScale="92500" lnSpcReduction="20000"/>
          </a:bodyPr>
          <a:lstStyle/>
          <a:p>
            <a:r>
              <a:rPr lang="ru-RU" b="1" i="1" dirty="0"/>
              <a:t>Учитель изобразительного искусства</a:t>
            </a:r>
            <a:endParaRPr lang="ru-RU" dirty="0"/>
          </a:p>
          <a:p>
            <a:r>
              <a:rPr lang="ru-RU" b="1" i="1" dirty="0"/>
              <a:t>ГБОУ СОШ № 176 ЮЗАО г. Москвы</a:t>
            </a:r>
            <a:endParaRPr lang="ru-RU" dirty="0"/>
          </a:p>
          <a:p>
            <a:r>
              <a:rPr lang="ru-RU" b="1" i="1" dirty="0" err="1"/>
              <a:t>Косян</a:t>
            </a:r>
            <a:r>
              <a:rPr lang="ru-RU" b="1" i="1" dirty="0"/>
              <a:t> </a:t>
            </a:r>
            <a:r>
              <a:rPr lang="ru-RU" b="1" i="1" dirty="0" err="1"/>
              <a:t>Гоар</a:t>
            </a:r>
            <a:r>
              <a:rPr lang="ru-RU" b="1" i="1" dirty="0"/>
              <a:t> </a:t>
            </a:r>
            <a:r>
              <a:rPr lang="ru-RU" b="1" i="1" dirty="0" err="1"/>
              <a:t>Самвеловна</a:t>
            </a:r>
            <a:endParaRPr lang="ru-RU" dirty="0"/>
          </a:p>
          <a:p>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57200" y="357166"/>
            <a:ext cx="3008313" cy="5768997"/>
          </a:xfrm>
        </p:spPr>
        <p:txBody>
          <a:bodyPr>
            <a:noAutofit/>
          </a:bodyPr>
          <a:lstStyle/>
          <a:p>
            <a:pPr algn="just"/>
            <a:r>
              <a:rPr lang="ru-RU" sz="2000" b="1" dirty="0">
                <a:latin typeface="Times New Roman" pitchFamily="18" charset="0"/>
                <a:cs typeface="Times New Roman" pitchFamily="18" charset="0"/>
              </a:rPr>
              <a:t>Великий Четверг </a:t>
            </a:r>
            <a:r>
              <a:rPr lang="ru-RU" sz="2000" dirty="0">
                <a:latin typeface="Times New Roman" pitchFamily="18" charset="0"/>
                <a:cs typeface="Times New Roman" pitchFamily="18" charset="0"/>
              </a:rPr>
              <a:t>был назван «</a:t>
            </a:r>
            <a:r>
              <a:rPr lang="ru-RU" sz="2000" i="1" dirty="0">
                <a:latin typeface="Times New Roman" pitchFamily="18" charset="0"/>
                <a:cs typeface="Times New Roman" pitchFamily="18" charset="0"/>
              </a:rPr>
              <a:t>чистым</a:t>
            </a:r>
            <a:r>
              <a:rPr lang="ru-RU" sz="2000" dirty="0">
                <a:latin typeface="Times New Roman" pitchFamily="18" charset="0"/>
                <a:cs typeface="Times New Roman" pitchFamily="18" charset="0"/>
              </a:rPr>
              <a:t>» ещё и потому, что в этот день был широко распространён народный обычай очищения водой — купание в проруби, реке, озере или обливание в бане до восхода солнца. В этот день убирали избу: всё мыли, чистили и скребли. Существовало поверье, что снесённые в страстной Четверг яйца, если их съесть в Пасху, предохраняют от недуга, а их скорлупа, зарытая в землю на пастбище, бережёт домашний скот от сглаза и падежа.</a:t>
            </a:r>
          </a:p>
        </p:txBody>
      </p:sp>
      <p:pic>
        <p:nvPicPr>
          <p:cNvPr id="7" name="Содержимое 6" descr="89_2_BIG_ryabov2.jpg"/>
          <p:cNvPicPr>
            <a:picLocks noGrp="1" noChangeAspect="1"/>
          </p:cNvPicPr>
          <p:nvPr>
            <p:ph idx="1"/>
          </p:nvPr>
        </p:nvPicPr>
        <p:blipFill>
          <a:blip r:embed="rId3" cstate="print"/>
          <a:stretch>
            <a:fillRect/>
          </a:stretch>
        </p:blipFill>
        <p:spPr>
          <a:xfrm>
            <a:off x="3575050" y="1071546"/>
            <a:ext cx="5568950" cy="50006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Содержимое 4" descr="1208701339_voskresenie02.jpg"/>
          <p:cNvPicPr>
            <a:picLocks noGrp="1" noChangeAspect="1"/>
          </p:cNvPicPr>
          <p:nvPr>
            <p:ph idx="1"/>
          </p:nvPr>
        </p:nvPicPr>
        <p:blipFill>
          <a:blip r:embed="rId3" cstate="print"/>
          <a:stretch>
            <a:fillRect/>
          </a:stretch>
        </p:blipFill>
        <p:spPr>
          <a:xfrm>
            <a:off x="4500562" y="428604"/>
            <a:ext cx="4214842" cy="57864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Текст 3"/>
          <p:cNvSpPr>
            <a:spLocks noGrp="1"/>
          </p:cNvSpPr>
          <p:nvPr>
            <p:ph type="body" sz="half" idx="2"/>
          </p:nvPr>
        </p:nvSpPr>
        <p:spPr>
          <a:xfrm>
            <a:off x="457200" y="857232"/>
            <a:ext cx="3008313" cy="5268931"/>
          </a:xfrm>
        </p:spPr>
        <p:txBody>
          <a:bodyPr>
            <a:normAutofit/>
          </a:bodyPr>
          <a:lstStyle/>
          <a:p>
            <a:pPr algn="just"/>
            <a:r>
              <a:rPr lang="ru-RU" sz="2400" dirty="0">
                <a:latin typeface="Times New Roman" pitchFamily="18" charset="0"/>
                <a:cs typeface="Times New Roman" pitchFamily="18" charset="0"/>
              </a:rPr>
              <a:t>С Чистого Четверга готовили пасху, пекли куличи, бабы, блины, пряники и мелкие мучные изделия вроде печенья с изображением крестиков, барашков, петушков и курочек, голубков и жаворонков, яичек</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rPr>
              <a:t>Как возникла традиция красить яйца на Пасху?</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Содержимое 5"/>
          <p:cNvSpPr>
            <a:spLocks noGrp="1"/>
          </p:cNvSpPr>
          <p:nvPr>
            <p:ph sz="half" idx="1"/>
          </p:nvPr>
        </p:nvSpPr>
        <p:spPr>
          <a:xfrm>
            <a:off x="357158" y="1500174"/>
            <a:ext cx="4038600" cy="4525963"/>
          </a:xfrm>
        </p:spPr>
        <p:txBody>
          <a:bodyPr>
            <a:normAutofit fontScale="25000" lnSpcReduction="20000"/>
          </a:bodyPr>
          <a:lstStyle/>
          <a:p>
            <a:pPr algn="just">
              <a:buNone/>
            </a:pPr>
            <a:r>
              <a:rPr lang="ru-RU" dirty="0" smtClean="0"/>
              <a:t>                  </a:t>
            </a:r>
            <a:r>
              <a:rPr lang="ru-RU" sz="6400" dirty="0" smtClean="0">
                <a:latin typeface="Times New Roman" pitchFamily="18" charset="0"/>
                <a:cs typeface="Times New Roman" pitchFamily="18" charset="0"/>
              </a:rPr>
              <a:t>Обычай </a:t>
            </a:r>
            <a:r>
              <a:rPr lang="ru-RU" sz="6400" dirty="0">
                <a:latin typeface="Times New Roman" pitchFamily="18" charset="0"/>
                <a:cs typeface="Times New Roman" pitchFamily="18" charset="0"/>
              </a:rPr>
              <a:t>крашения яиц ведет свою историю с I века по Рождестве Христовом. Одна из учениц Христа святая Мария Магдалина с проповедью веры пришла в Рим и, попав во дворец императора </a:t>
            </a:r>
            <a:r>
              <a:rPr lang="ru-RU" sz="6400" dirty="0" err="1">
                <a:latin typeface="Times New Roman" pitchFamily="18" charset="0"/>
                <a:cs typeface="Times New Roman" pitchFamily="18" charset="0"/>
              </a:rPr>
              <a:t>Тиверия</a:t>
            </a:r>
            <a:r>
              <a:rPr lang="ru-RU" sz="6400" dirty="0">
                <a:latin typeface="Times New Roman" pitchFamily="18" charset="0"/>
                <a:cs typeface="Times New Roman" pitchFamily="18" charset="0"/>
              </a:rPr>
              <a:t>, стала рассказывать ему о Воскресении Христовом. В те времена было принято, посещая императора, приносить ему что-либо в дар. Святая Мария была бедна и принесла в дар правителю Римского государства обычное куриное яйцо. Выслушав ее, император не поверил святой и сказал: "Как может кто-то воскреснуть из мертвых? Это так же невозможно, как если бы это яйцо вдруг стало красным!". И тут же на глазах императора случилось чудо: яйцо само по себе сменило цвет на красный, свидетельствуя этим истинность Христова Воскресения.  С тех пор верующие в светлый праздник Пасхи одаривают друг друга крашеными яйцами со словами </a:t>
            </a:r>
            <a:r>
              <a:rPr lang="ru-RU" sz="6400" b="1" i="1" dirty="0">
                <a:latin typeface="Times New Roman" pitchFamily="18" charset="0"/>
                <a:cs typeface="Times New Roman" pitchFamily="18" charset="0"/>
              </a:rPr>
              <a:t>«Христос Воскрес!» – «Воистину воскрес!».</a:t>
            </a:r>
          </a:p>
        </p:txBody>
      </p:sp>
      <p:pic>
        <p:nvPicPr>
          <p:cNvPr id="9" name="Содержимое 8" descr="Рисунок3.jpg"/>
          <p:cNvPicPr>
            <a:picLocks noGrp="1" noChangeAspect="1"/>
          </p:cNvPicPr>
          <p:nvPr>
            <p:ph sz="half" idx="2"/>
          </p:nvPr>
        </p:nvPicPr>
        <p:blipFill>
          <a:blip r:embed="rId3" cstate="print"/>
          <a:stretch>
            <a:fillRect/>
          </a:stretch>
        </p:blipFill>
        <p:spPr>
          <a:xfrm>
            <a:off x="4957572" y="1500174"/>
            <a:ext cx="3972146" cy="5072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Autofit/>
          </a:bodyPr>
          <a:lstStyle/>
          <a:p>
            <a:r>
              <a:rPr lang="ru-RU" sz="2400" dirty="0" smtClean="0"/>
              <a:t>По древней традиции крашеные яйца выкладывали на свежую проросшую зелень овса, пшеницы или салата, которые специально проращивали для этого праздника</a:t>
            </a:r>
            <a:endParaRPr lang="ru-RU" sz="2400" dirty="0"/>
          </a:p>
        </p:txBody>
      </p:sp>
      <p:pic>
        <p:nvPicPr>
          <p:cNvPr id="7" name="Содержимое 6" descr="artleo.com_21334.jpg"/>
          <p:cNvPicPr>
            <a:picLocks noGrp="1" noChangeAspect="1"/>
          </p:cNvPicPr>
          <p:nvPr>
            <p:ph sz="half" idx="1"/>
          </p:nvPr>
        </p:nvPicPr>
        <p:blipFill>
          <a:blip r:embed="rId3" cstate="print"/>
          <a:stretch>
            <a:fillRect/>
          </a:stretch>
        </p:blipFill>
        <p:spPr>
          <a:xfrm>
            <a:off x="0" y="3143225"/>
            <a:ext cx="4572032" cy="3714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Содержимое 7" descr="krashanki.jpg"/>
          <p:cNvPicPr>
            <a:picLocks noGrp="1" noChangeAspect="1"/>
          </p:cNvPicPr>
          <p:nvPr>
            <p:ph sz="half" idx="2"/>
          </p:nvPr>
        </p:nvPicPr>
        <p:blipFill>
          <a:blip r:embed="rId4" cstate="print"/>
          <a:stretch>
            <a:fillRect/>
          </a:stretch>
        </p:blipFill>
        <p:spPr>
          <a:xfrm>
            <a:off x="4143372" y="1571612"/>
            <a:ext cx="5000628" cy="35004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186766" cy="1203348"/>
          </a:xfrm>
        </p:spPr>
        <p:txBody>
          <a:bodyPr>
            <a:noAutofit/>
          </a:bodyPr>
          <a:lstStyle/>
          <a:p>
            <a:pPr algn="just"/>
            <a:r>
              <a:rPr lang="ru-RU" sz="1400" dirty="0" smtClean="0">
                <a:latin typeface="Times New Roman" pitchFamily="18" charset="0"/>
                <a:cs typeface="Times New Roman" pitchFamily="18" charset="0"/>
              </a:rPr>
              <a:t>Яйца, окрашенные любым способом, называются </a:t>
            </a:r>
            <a:r>
              <a:rPr lang="ru-RU" sz="1400" b="1" u="sng" dirty="0" smtClean="0">
                <a:latin typeface="Times New Roman" pitchFamily="18" charset="0"/>
                <a:cs typeface="Times New Roman" pitchFamily="18" charset="0"/>
              </a:rPr>
              <a:t>'</a:t>
            </a:r>
            <a:r>
              <a:rPr lang="ru-RU" sz="1400" b="1" i="1" u="sng" dirty="0" err="1" smtClean="0">
                <a:latin typeface="Times New Roman" pitchFamily="18" charset="0"/>
                <a:cs typeface="Times New Roman" pitchFamily="18" charset="0"/>
              </a:rPr>
              <a:t>крашенки</a:t>
            </a:r>
            <a:r>
              <a:rPr lang="ru-RU" sz="1400" b="1" u="sng"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а расписанные узорами - </a:t>
            </a:r>
            <a:r>
              <a:rPr lang="ru-RU" sz="1400" b="1" u="sng" dirty="0" smtClean="0">
                <a:latin typeface="Times New Roman" pitchFamily="18" charset="0"/>
                <a:cs typeface="Times New Roman" pitchFamily="18" charset="0"/>
              </a:rPr>
              <a:t>'</a:t>
            </a:r>
            <a:r>
              <a:rPr lang="ru-RU" sz="1400" b="1" u="sng" dirty="0" err="1" smtClean="0">
                <a:latin typeface="Times New Roman" pitchFamily="18" charset="0"/>
                <a:cs typeface="Times New Roman" pitchFamily="18" charset="0"/>
              </a:rPr>
              <a:t>писанками</a:t>
            </a:r>
            <a:r>
              <a:rPr lang="ru-RU" sz="1400" b="1" u="sng"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Для изготовления настоящих традиционных русских </a:t>
            </a:r>
            <a:r>
              <a:rPr lang="ru-RU" sz="1400" dirty="0" err="1" smtClean="0">
                <a:latin typeface="Times New Roman" pitchFamily="18" charset="0"/>
                <a:cs typeface="Times New Roman" pitchFamily="18" charset="0"/>
              </a:rPr>
              <a:t>писанок</a:t>
            </a:r>
            <a:r>
              <a:rPr lang="ru-RU" sz="1400" dirty="0" smtClean="0">
                <a:latin typeface="Times New Roman" pitchFamily="18" charset="0"/>
                <a:cs typeface="Times New Roman" pitchFamily="18" charset="0"/>
              </a:rPr>
              <a:t> в каждом доме хранились яркие краски и маленькие проволочные крючки. Крючки опускали в расплавленный воск и покрывали им яйца, оставляя места для рисунков. Затем яйца окрашивали в натуральных красках, и на местах, не тронутых воском, проступал рисунок. Такую операцию проделывали несколько раз, чтобы получить сложные многоцветные рисунки. Перед подачей на стол воск с яиц стирали</a:t>
            </a:r>
            <a:endParaRPr lang="ru-RU" sz="1400" dirty="0">
              <a:latin typeface="Times New Roman" pitchFamily="18" charset="0"/>
              <a:cs typeface="Times New Roman" pitchFamily="18" charset="0"/>
            </a:endParaRPr>
          </a:p>
        </p:txBody>
      </p:sp>
      <p:pic>
        <p:nvPicPr>
          <p:cNvPr id="5" name="Содержимое 4" descr="kto-pisal-pisanki.jpg"/>
          <p:cNvPicPr>
            <a:picLocks noGrp="1" noChangeAspect="1"/>
          </p:cNvPicPr>
          <p:nvPr>
            <p:ph sz="half" idx="1"/>
          </p:nvPr>
        </p:nvPicPr>
        <p:blipFill>
          <a:blip r:embed="rId3" cstate="print"/>
          <a:stretch>
            <a:fillRect/>
          </a:stretch>
        </p:blipFill>
        <p:spPr>
          <a:xfrm>
            <a:off x="357158" y="1500174"/>
            <a:ext cx="4071965" cy="5072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Содержимое 5" descr="_pisankaSeminar.JPG"/>
          <p:cNvPicPr>
            <a:picLocks noGrp="1" noChangeAspect="1"/>
          </p:cNvPicPr>
          <p:nvPr>
            <p:ph sz="half" idx="2"/>
          </p:nvPr>
        </p:nvPicPr>
        <p:blipFill>
          <a:blip r:embed="rId4" cstate="print"/>
          <a:stretch>
            <a:fillRect/>
          </a:stretch>
        </p:blipFill>
        <p:spPr>
          <a:xfrm>
            <a:off x="4572000" y="2000240"/>
            <a:ext cx="4572000" cy="39290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prstTxWarp prst="textDeflateBottom">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ru-RU"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Писанки</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Содержимое 5" descr="pisanky013.jpg"/>
          <p:cNvPicPr>
            <a:picLocks noGrp="1" noChangeAspect="1"/>
          </p:cNvPicPr>
          <p:nvPr>
            <p:ph sz="half" idx="1"/>
          </p:nvPr>
        </p:nvPicPr>
        <p:blipFill>
          <a:blip r:embed="rId3" cstate="print"/>
          <a:stretch>
            <a:fillRect/>
          </a:stretch>
        </p:blipFill>
        <p:spPr>
          <a:xfrm>
            <a:off x="571472" y="1928803"/>
            <a:ext cx="3786214" cy="42862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Содержимое 6" descr="simvolika-znakov-na-pisanke1.jpg"/>
          <p:cNvPicPr>
            <a:picLocks noGrp="1" noChangeAspect="1"/>
          </p:cNvPicPr>
          <p:nvPr>
            <p:ph sz="half" idx="2"/>
          </p:nvPr>
        </p:nvPicPr>
        <p:blipFill>
          <a:blip r:embed="rId4" cstate="print"/>
          <a:stretch>
            <a:fillRect/>
          </a:stretch>
        </p:blipFill>
        <p:spPr>
          <a:xfrm>
            <a:off x="4648200" y="2000240"/>
            <a:ext cx="4352956" cy="42148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prstTxWarp prst="textDeflateBottom">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ru-RU"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Крашенки</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Содержимое 5" descr="krashenki.jpg"/>
          <p:cNvPicPr>
            <a:picLocks noGrp="1" noChangeAspect="1"/>
          </p:cNvPicPr>
          <p:nvPr>
            <p:ph sz="half" idx="1"/>
          </p:nvPr>
        </p:nvPicPr>
        <p:blipFill>
          <a:blip r:embed="rId3" cstate="print"/>
          <a:stretch>
            <a:fillRect/>
          </a:stretch>
        </p:blipFill>
        <p:spPr>
          <a:xfrm>
            <a:off x="457200" y="1785926"/>
            <a:ext cx="4038600" cy="41434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Содержимое 6" descr="p_v_petrop.jpg"/>
          <p:cNvPicPr>
            <a:picLocks noGrp="1" noChangeAspect="1"/>
          </p:cNvPicPr>
          <p:nvPr>
            <p:ph sz="half" idx="2"/>
          </p:nvPr>
        </p:nvPicPr>
        <p:blipFill>
          <a:blip r:embed="rId4" cstate="print"/>
          <a:stretch>
            <a:fillRect/>
          </a:stretch>
        </p:blipFill>
        <p:spPr>
          <a:xfrm>
            <a:off x="4857752" y="1857364"/>
            <a:ext cx="4286248" cy="40005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Прямоугольник 4"/>
          <p:cNvSpPr/>
          <p:nvPr/>
        </p:nvSpPr>
        <p:spPr>
          <a:xfrm>
            <a:off x="4479631" y="2967335"/>
            <a:ext cx="18473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400" dirty="0" smtClean="0">
                <a:latin typeface="Times New Roman" pitchFamily="18" charset="0"/>
                <a:cs typeface="Times New Roman" pitchFamily="18" charset="0"/>
              </a:rPr>
              <a:t>В России пасхальными яйцами «христосуются» — разбивая по очерёдности разные концы, так же как люди христосуются трижды в щёки.</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 Детишки устраивают </a:t>
            </a:r>
            <a:r>
              <a:rPr lang="ru-RU" sz="1400" i="1" dirty="0" smtClean="0">
                <a:latin typeface="Times New Roman" pitchFamily="18" charset="0"/>
                <a:cs typeface="Times New Roman" pitchFamily="18" charset="0"/>
              </a:rPr>
              <a:t>«</a:t>
            </a:r>
            <a:r>
              <a:rPr lang="ru-RU" sz="1400" i="1" dirty="0" err="1" smtClean="0">
                <a:latin typeface="Times New Roman" pitchFamily="18" charset="0"/>
                <a:cs typeface="Times New Roman" pitchFamily="18" charset="0"/>
              </a:rPr>
              <a:t>покатушки</a:t>
            </a:r>
            <a:r>
              <a:rPr lang="ru-RU" sz="1400" i="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 у кого яйцо дальше укатится.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Пасхальное крашенное яйцо в русской культуре означало новую жизнь, возрождение. Пасхальные яйца в России катали по земле, чтобы она была плодородной.</a:t>
            </a:r>
            <a:endParaRPr lang="ru-RU" sz="1400" dirty="0">
              <a:latin typeface="Times New Roman" pitchFamily="18" charset="0"/>
              <a:cs typeface="Times New Roman" pitchFamily="18" charset="0"/>
            </a:endParaRPr>
          </a:p>
        </p:txBody>
      </p:sp>
      <p:pic>
        <p:nvPicPr>
          <p:cNvPr id="5" name="Picture 5" descr="C:\Users\Оксана\Desktop\z122duc.jpg"/>
          <p:cNvPicPr>
            <a:picLocks noGrp="1" noChangeAspect="1" noChangeArrowheads="1"/>
          </p:cNvPicPr>
          <p:nvPr>
            <p:ph sz="half" idx="1"/>
          </p:nvPr>
        </p:nvPicPr>
        <p:blipFill>
          <a:blip r:embed="rId3" cstate="print"/>
          <a:srcRect/>
          <a:stretch>
            <a:fillRect/>
          </a:stretch>
        </p:blipFill>
        <p:spPr bwMode="auto">
          <a:xfrm>
            <a:off x="2000232" y="1500173"/>
            <a:ext cx="2786082" cy="30718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4" descr="C:\Users\Оксана\Desktop\bcd4f12513a0.jpg"/>
          <p:cNvPicPr>
            <a:picLocks noGrp="1" noChangeAspect="1" noChangeArrowheads="1"/>
          </p:cNvPicPr>
          <p:nvPr>
            <p:ph sz="half" idx="2"/>
          </p:nvPr>
        </p:nvPicPr>
        <p:blipFill>
          <a:blip r:embed="rId4" cstate="print"/>
          <a:srcRect/>
          <a:stretch>
            <a:fillRect/>
          </a:stretch>
        </p:blipFill>
        <p:spPr bwMode="auto">
          <a:xfrm>
            <a:off x="4929190" y="4286256"/>
            <a:ext cx="4038600" cy="2571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1" descr="C:\Users\Оксана\Desktop\850afb387440.jpg"/>
          <p:cNvPicPr>
            <a:picLocks noChangeAspect="1" noChangeArrowheads="1"/>
          </p:cNvPicPr>
          <p:nvPr/>
        </p:nvPicPr>
        <p:blipFill>
          <a:blip r:embed="rId5" cstate="print"/>
          <a:srcRect/>
          <a:stretch>
            <a:fillRect/>
          </a:stretch>
        </p:blipFill>
        <p:spPr bwMode="auto">
          <a:xfrm>
            <a:off x="0" y="4143380"/>
            <a:ext cx="3071802" cy="27146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3" descr="C:\Users\Оксана\Desktop\23675054_lori0000198560ynd.jpg"/>
          <p:cNvPicPr>
            <a:picLocks noChangeAspect="1" noChangeArrowheads="1"/>
          </p:cNvPicPr>
          <p:nvPr/>
        </p:nvPicPr>
        <p:blipFill>
          <a:blip r:embed="rId6" cstate="print"/>
          <a:srcRect/>
          <a:stretch>
            <a:fillRect/>
          </a:stretch>
        </p:blipFill>
        <p:spPr bwMode="auto">
          <a:xfrm>
            <a:off x="6357950" y="1428736"/>
            <a:ext cx="2428892" cy="2857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Содержимое 4" descr="pasha190402.jpg"/>
          <p:cNvPicPr>
            <a:picLocks noGrp="1" noChangeAspect="1"/>
          </p:cNvPicPr>
          <p:nvPr>
            <p:ph idx="1"/>
          </p:nvPr>
        </p:nvPicPr>
        <p:blipFill>
          <a:blip r:embed="rId3" cstate="print"/>
          <a:stretch>
            <a:fillRect/>
          </a:stretch>
        </p:blipFill>
        <p:spPr>
          <a:xfrm>
            <a:off x="3575050" y="1000108"/>
            <a:ext cx="5568950" cy="44291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Текст 3"/>
          <p:cNvSpPr>
            <a:spLocks noGrp="1"/>
          </p:cNvSpPr>
          <p:nvPr>
            <p:ph type="body" sz="half" idx="2"/>
          </p:nvPr>
        </p:nvSpPr>
        <p:spPr>
          <a:xfrm>
            <a:off x="500034" y="642918"/>
            <a:ext cx="3008313" cy="5857916"/>
          </a:xfrm>
        </p:spPr>
        <p:txBody>
          <a:bodyPr>
            <a:normAutofit/>
          </a:bodyPr>
          <a:lstStyle/>
          <a:p>
            <a:pPr algn="just"/>
            <a:r>
              <a:rPr lang="ru-RU" sz="1600" dirty="0" smtClean="0">
                <a:latin typeface="Times New Roman" pitchFamily="18" charset="0"/>
                <a:cs typeface="Times New Roman" pitchFamily="18" charset="0"/>
              </a:rPr>
              <a:t>Русский человек, встречая кого-либо, независимо от чинов и званий обязательно должен был с ним поцеловаться, угостить его крашеным яичком, со словами </a:t>
            </a:r>
            <a:r>
              <a:rPr lang="ru-RU" sz="1600" b="1" i="1" dirty="0" smtClean="0">
                <a:latin typeface="Times New Roman" pitchFamily="18" charset="0"/>
                <a:cs typeface="Times New Roman" pitchFamily="18" charset="0"/>
              </a:rPr>
              <a:t>«Христос </a:t>
            </a:r>
            <a:r>
              <a:rPr lang="ru-RU" sz="1600" b="1" i="1" dirty="0" err="1" smtClean="0">
                <a:latin typeface="Times New Roman" pitchFamily="18" charset="0"/>
                <a:cs typeface="Times New Roman" pitchFamily="18" charset="0"/>
              </a:rPr>
              <a:t>воскресе</a:t>
            </a:r>
            <a:r>
              <a:rPr lang="ru-RU" sz="1600" b="1" i="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на что непременно получал ответ </a:t>
            </a:r>
            <a:r>
              <a:rPr lang="ru-RU" sz="1600" b="1" i="1" dirty="0" smtClean="0">
                <a:latin typeface="Times New Roman" pitchFamily="18" charset="0"/>
                <a:cs typeface="Times New Roman" pitchFamily="18" charset="0"/>
              </a:rPr>
              <a:t>«Воистину </a:t>
            </a:r>
            <a:r>
              <a:rPr lang="ru-RU" sz="1600" b="1" i="1" dirty="0" err="1" smtClean="0">
                <a:latin typeface="Times New Roman" pitchFamily="18" charset="0"/>
                <a:cs typeface="Times New Roman" pitchFamily="18" charset="0"/>
              </a:rPr>
              <a:t>воскресе</a:t>
            </a:r>
            <a:r>
              <a:rPr lang="ru-RU" sz="1600" b="1" i="1" dirty="0" smtClean="0">
                <a:latin typeface="Times New Roman" pitchFamily="18" charset="0"/>
                <a:cs typeface="Times New Roman" pitchFamily="18" charset="0"/>
              </a:rPr>
              <a:t>!»</a:t>
            </a:r>
          </a:p>
          <a:p>
            <a:pPr algn="just"/>
            <a:r>
              <a:rPr lang="ru-RU" sz="1600" dirty="0" smtClean="0">
                <a:latin typeface="Times New Roman" pitchFamily="18" charset="0"/>
                <a:cs typeface="Times New Roman" pitchFamily="18" charset="0"/>
              </a:rPr>
              <a:t>По традиции при встрече двух людей первую часть приветствия должен говорить младший (по возрасту или в церковной иерархии), а отвечать ему старший. Например, обычно при встрече мирянина со священником первый говорит: </a:t>
            </a:r>
            <a:r>
              <a:rPr lang="ru-RU" sz="1600" b="1" i="1" dirty="0" smtClean="0">
                <a:latin typeface="Times New Roman" pitchFamily="18" charset="0"/>
                <a:cs typeface="Times New Roman" pitchFamily="18" charset="0"/>
              </a:rPr>
              <a:t>«Христос </a:t>
            </a:r>
            <a:r>
              <a:rPr lang="ru-RU" sz="1600" b="1" i="1" dirty="0" err="1" smtClean="0">
                <a:latin typeface="Times New Roman" pitchFamily="18" charset="0"/>
                <a:cs typeface="Times New Roman" pitchFamily="18" charset="0"/>
              </a:rPr>
              <a:t>воскресе</a:t>
            </a:r>
            <a:r>
              <a:rPr lang="ru-RU" sz="1600" b="1" i="1" dirty="0" smtClean="0">
                <a:latin typeface="Times New Roman" pitchFamily="18" charset="0"/>
                <a:cs typeface="Times New Roman" pitchFamily="18" charset="0"/>
              </a:rPr>
              <a:t>! (Благословите, батюшка/</a:t>
            </a:r>
            <a:r>
              <a:rPr lang="ru-RU" sz="1600" b="1" i="1" dirty="0" err="1" smtClean="0">
                <a:latin typeface="Times New Roman" pitchFamily="18" charset="0"/>
                <a:cs typeface="Times New Roman" pitchFamily="18" charset="0"/>
              </a:rPr>
              <a:t>честны́й</a:t>
            </a:r>
            <a:r>
              <a:rPr lang="ru-RU" sz="1600" b="1" i="1" dirty="0" smtClean="0">
                <a:latin typeface="Times New Roman" pitchFamily="18" charset="0"/>
                <a:cs typeface="Times New Roman" pitchFamily="18" charset="0"/>
              </a:rPr>
              <a:t> отче)»</a:t>
            </a:r>
            <a:r>
              <a:rPr lang="ru-RU" sz="1600" dirty="0" smtClean="0">
                <a:latin typeface="Times New Roman" pitchFamily="18" charset="0"/>
                <a:cs typeface="Times New Roman" pitchFamily="18" charset="0"/>
              </a:rPr>
              <a:t>, а второй отвечает: </a:t>
            </a:r>
            <a:r>
              <a:rPr lang="ru-RU" sz="1600" b="1" i="1" dirty="0" smtClean="0">
                <a:latin typeface="Times New Roman" pitchFamily="18" charset="0"/>
                <a:cs typeface="Times New Roman" pitchFamily="18" charset="0"/>
              </a:rPr>
              <a:t>«Воистину </a:t>
            </a:r>
            <a:r>
              <a:rPr lang="ru-RU" sz="1600" b="1" i="1" dirty="0" err="1" smtClean="0">
                <a:latin typeface="Times New Roman" pitchFamily="18" charset="0"/>
                <a:cs typeface="Times New Roman" pitchFamily="18" charset="0"/>
              </a:rPr>
              <a:t>воскресе</a:t>
            </a:r>
            <a:r>
              <a:rPr lang="ru-RU" sz="1600" b="1" i="1" dirty="0" smtClean="0">
                <a:latin typeface="Times New Roman" pitchFamily="18" charset="0"/>
                <a:cs typeface="Times New Roman" pitchFamily="18" charset="0"/>
              </a:rPr>
              <a:t>! (Бог благословит).»</a:t>
            </a:r>
            <a:endParaRPr lang="ru-RU" sz="16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rPr>
              <a:t>Декоративные яйца Фаберже</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Содержимое 5"/>
          <p:cNvSpPr>
            <a:spLocks noGrp="1"/>
          </p:cNvSpPr>
          <p:nvPr>
            <p:ph sz="half" idx="1"/>
          </p:nvPr>
        </p:nvSpPr>
        <p:spPr>
          <a:xfrm>
            <a:off x="457200" y="1357298"/>
            <a:ext cx="4038600" cy="4768865"/>
          </a:xfrm>
        </p:spPr>
        <p:txBody>
          <a:bodyPr>
            <a:noAutofit/>
          </a:bodyPr>
          <a:lstStyle/>
          <a:p>
            <a:pPr algn="just">
              <a:buNone/>
            </a:pPr>
            <a:r>
              <a:rPr lang="ru-RU" sz="1500" dirty="0" smtClean="0"/>
              <a:t>         </a:t>
            </a:r>
            <a:r>
              <a:rPr lang="ru-RU" sz="1500" dirty="0" smtClean="0">
                <a:latin typeface="Times New Roman" pitchFamily="18" charset="0"/>
                <a:cs typeface="Times New Roman" pitchFamily="18" charset="0"/>
              </a:rPr>
              <a:t>Даже цари свято соблюдали традицию — дарили женам пасхальные яйца. Однако правитель, благословленный богом на власть, должен был преподносить жене нечто достойное своего величия.</a:t>
            </a:r>
          </a:p>
          <a:p>
            <a:pPr algn="just">
              <a:buNone/>
            </a:pPr>
            <a:r>
              <a:rPr lang="ru-RU" sz="1500" dirty="0" smtClean="0">
                <a:latin typeface="Times New Roman" pitchFamily="18" charset="0"/>
                <a:cs typeface="Times New Roman" pitchFamily="18" charset="0"/>
              </a:rPr>
              <a:t>        В 1885 году Александр III</a:t>
            </a:r>
            <a:r>
              <a:rPr lang="ru-RU" sz="1500" u="sng" dirty="0" smtClean="0">
                <a:latin typeface="Times New Roman" pitchFamily="18" charset="0"/>
                <a:cs typeface="Times New Roman" pitchFamily="18" charset="0"/>
              </a:rPr>
              <a:t> </a:t>
            </a:r>
            <a:r>
              <a:rPr lang="ru-RU" sz="1500" dirty="0" smtClean="0">
                <a:latin typeface="Times New Roman" pitchFamily="18" charset="0"/>
                <a:cs typeface="Times New Roman" pitchFamily="18" charset="0"/>
              </a:rPr>
              <a:t>поручил Фаберже изготовить ювелирное пасхальное яйцо в подарок супруге императрице Марии Федоровне. Заказ превзошел все ожидания монарха, и, восхищенный талантом Карла Фаберже, Александр III назначил ювелира главным поставщиком императорского двора. Всего для венценосной семьи Романовых Фаберже было создано 50 царских пасхальных яиц — подлинных шедевров ювелирного искусства. Внутри каждого яйца был воспроизведен эпизод из жизни царской семьи. Когда яйцо открывалось, звучала прекрасная музыка, воспроизводимая миниатюрным механизмом.</a:t>
            </a:r>
            <a:endParaRPr lang="ru-RU" sz="15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6357950" y="1357298"/>
            <a:ext cx="2643206" cy="264320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8" name="Picture 4"/>
          <p:cNvPicPr>
            <a:picLocks noChangeAspect="1" noChangeArrowheads="1"/>
          </p:cNvPicPr>
          <p:nvPr/>
        </p:nvPicPr>
        <p:blipFill>
          <a:blip r:embed="rId4" cstate="print"/>
          <a:srcRect/>
          <a:stretch>
            <a:fillRect/>
          </a:stretch>
        </p:blipFill>
        <p:spPr bwMode="auto">
          <a:xfrm>
            <a:off x="5143504" y="4000504"/>
            <a:ext cx="1785950" cy="271464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9" name="Picture 5"/>
          <p:cNvPicPr>
            <a:picLocks noChangeAspect="1" noChangeArrowheads="1"/>
          </p:cNvPicPr>
          <p:nvPr/>
        </p:nvPicPr>
        <p:blipFill>
          <a:blip r:embed="rId5" cstate="print"/>
          <a:srcRect/>
          <a:stretch>
            <a:fillRect/>
          </a:stretch>
        </p:blipFill>
        <p:spPr bwMode="auto">
          <a:xfrm>
            <a:off x="7143768" y="4143380"/>
            <a:ext cx="1785950" cy="27146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30" name="Picture 6"/>
          <p:cNvPicPr>
            <a:picLocks noGrp="1" noChangeAspect="1" noChangeArrowheads="1"/>
          </p:cNvPicPr>
          <p:nvPr>
            <p:ph sz="half" idx="2"/>
          </p:nvPr>
        </p:nvPicPr>
        <p:blipFill>
          <a:blip r:embed="rId6" cstate="print"/>
          <a:srcRect/>
          <a:stretch>
            <a:fillRect/>
          </a:stretch>
        </p:blipFill>
        <p:spPr bwMode="auto">
          <a:xfrm>
            <a:off x="4500562" y="1571612"/>
            <a:ext cx="1928825" cy="257176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Цели и </a:t>
            </a:r>
            <a:r>
              <a:rPr lang="ru-RU" sz="3200" dirty="0" smtClean="0"/>
              <a:t>задачи</a:t>
            </a:r>
            <a:r>
              <a:rPr lang="ru-RU" sz="3600" dirty="0"/>
              <a:t>: </a:t>
            </a:r>
            <a:br>
              <a:rPr lang="ru-RU" sz="3600" dirty="0"/>
            </a:br>
            <a:endParaRPr lang="ru-RU" sz="3600" dirty="0"/>
          </a:p>
        </p:txBody>
      </p:sp>
      <p:pic>
        <p:nvPicPr>
          <p:cNvPr id="5" name="Содержимое 4" descr="1332240168_pasha809.jpg"/>
          <p:cNvPicPr>
            <a:picLocks noGrp="1" noChangeAspect="1"/>
          </p:cNvPicPr>
          <p:nvPr>
            <p:ph idx="1"/>
          </p:nvPr>
        </p:nvPicPr>
        <p:blipFill>
          <a:blip r:embed="rId3" cstate="print"/>
          <a:stretch>
            <a:fillRect/>
          </a:stretch>
        </p:blipFill>
        <p:spPr>
          <a:xfrm>
            <a:off x="3937104" y="273050"/>
            <a:ext cx="4387641" cy="58531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Текст 3"/>
          <p:cNvSpPr>
            <a:spLocks noGrp="1"/>
          </p:cNvSpPr>
          <p:nvPr>
            <p:ph type="body" sz="half" idx="2"/>
          </p:nvPr>
        </p:nvSpPr>
        <p:spPr/>
        <p:txBody>
          <a:bodyPr>
            <a:normAutofit fontScale="92500" lnSpcReduction="20000"/>
          </a:bodyPr>
          <a:lstStyle/>
          <a:p>
            <a:pPr lvl="0">
              <a:buFont typeface="Wingdings" pitchFamily="2" charset="2"/>
              <a:buChar char="v"/>
            </a:pPr>
            <a:r>
              <a:rPr lang="ru-RU" sz="1500" b="1" dirty="0">
                <a:latin typeface="Times New Roman" pitchFamily="18" charset="0"/>
                <a:cs typeface="Times New Roman" pitchFamily="18" charset="0"/>
              </a:rPr>
              <a:t>знакомить детей с весенними обрядами и их значением в жизни наших предков;</a:t>
            </a:r>
          </a:p>
          <a:p>
            <a:pPr lvl="0">
              <a:buFont typeface="Wingdings" pitchFamily="2" charset="2"/>
              <a:buChar char="v"/>
            </a:pPr>
            <a:r>
              <a:rPr lang="ru-RU" sz="1500" b="1" dirty="0">
                <a:latin typeface="Times New Roman" pitchFamily="18" charset="0"/>
                <a:cs typeface="Times New Roman" pitchFamily="18" charset="0"/>
              </a:rPr>
              <a:t>узнать, как праздновали Пасху на Руси;</a:t>
            </a:r>
          </a:p>
          <a:p>
            <a:pPr lvl="0">
              <a:buFont typeface="Wingdings" pitchFamily="2" charset="2"/>
              <a:buChar char="v"/>
            </a:pPr>
            <a:r>
              <a:rPr lang="ru-RU" sz="1500" b="1" dirty="0">
                <a:latin typeface="Times New Roman" pitchFamily="18" charset="0"/>
                <a:cs typeface="Times New Roman" pitchFamily="18" charset="0"/>
              </a:rPr>
              <a:t>как возникла традиция красить яйца на Пасху;</a:t>
            </a:r>
          </a:p>
          <a:p>
            <a:pPr lvl="0">
              <a:buFont typeface="Wingdings" pitchFamily="2" charset="2"/>
              <a:buChar char="v"/>
            </a:pPr>
            <a:r>
              <a:rPr lang="ru-RU" sz="1500" b="1" dirty="0">
                <a:latin typeface="Times New Roman" pitchFamily="18" charset="0"/>
                <a:cs typeface="Times New Roman" pitchFamily="18" charset="0"/>
              </a:rPr>
              <a:t>что подарить родным и знакомым на Пасху;</a:t>
            </a:r>
          </a:p>
          <a:p>
            <a:pPr lvl="0">
              <a:buFont typeface="Wingdings" pitchFamily="2" charset="2"/>
              <a:buChar char="v"/>
            </a:pPr>
            <a:r>
              <a:rPr lang="ru-RU" sz="1500" b="1" dirty="0">
                <a:latin typeface="Times New Roman" pitchFamily="18" charset="0"/>
                <a:cs typeface="Times New Roman" pitchFamily="18" charset="0"/>
              </a:rPr>
              <a:t>раскрыть понятие «воскрешение»;</a:t>
            </a:r>
          </a:p>
          <a:p>
            <a:pPr lvl="0">
              <a:buFont typeface="Wingdings" pitchFamily="2" charset="2"/>
              <a:buChar char="v"/>
            </a:pPr>
            <a:r>
              <a:rPr lang="ru-RU" sz="1500" b="1" dirty="0">
                <a:latin typeface="Times New Roman" pitchFamily="18" charset="0"/>
                <a:cs typeface="Times New Roman" pitchFamily="18" charset="0"/>
              </a:rPr>
              <a:t>познакомить с разными способами украшения пасхальных яиц, с символами в росписи, имеющими оберегающее значение для людей;</a:t>
            </a:r>
          </a:p>
          <a:p>
            <a:pPr lvl="0">
              <a:buFont typeface="Wingdings" pitchFamily="2" charset="2"/>
              <a:buChar char="v"/>
            </a:pPr>
            <a:r>
              <a:rPr lang="ru-RU" sz="1500" b="1" dirty="0">
                <a:latin typeface="Times New Roman" pitchFamily="18" charset="0"/>
                <a:cs typeface="Times New Roman" pitchFamily="18" charset="0"/>
              </a:rPr>
              <a:t>познакомить с техникой декупажа и </a:t>
            </a:r>
            <a:r>
              <a:rPr lang="ru-RU" sz="1500" b="1" dirty="0" err="1" smtClean="0">
                <a:latin typeface="Times New Roman" pitchFamily="18" charset="0"/>
                <a:cs typeface="Times New Roman" pitchFamily="18" charset="0"/>
              </a:rPr>
              <a:t>квиллинга</a:t>
            </a:r>
            <a:r>
              <a:rPr lang="ru-RU" sz="1500" b="1" dirty="0" smtClean="0">
                <a:latin typeface="Times New Roman" pitchFamily="18" charset="0"/>
                <a:cs typeface="Times New Roman" pitchFamily="18" charset="0"/>
              </a:rPr>
              <a:t>;</a:t>
            </a:r>
            <a:endParaRPr lang="ru-RU" sz="1500" b="1" dirty="0">
              <a:latin typeface="Times New Roman" pitchFamily="18" charset="0"/>
              <a:cs typeface="Times New Roman" pitchFamily="18" charset="0"/>
            </a:endParaRPr>
          </a:p>
          <a:p>
            <a:pPr lvl="0">
              <a:buFont typeface="Wingdings" pitchFamily="2" charset="2"/>
              <a:buChar char="v"/>
            </a:pPr>
            <a:r>
              <a:rPr lang="ru-RU" sz="1500" b="1" dirty="0">
                <a:latin typeface="Times New Roman" pitchFamily="18" charset="0"/>
                <a:cs typeface="Times New Roman" pitchFamily="18" charset="0"/>
              </a:rPr>
              <a:t>развивать наблюдательность, память, творческое воображение;</a:t>
            </a:r>
          </a:p>
          <a:p>
            <a:pPr lvl="0">
              <a:buFont typeface="Wingdings" pitchFamily="2" charset="2"/>
              <a:buChar char="v"/>
            </a:pPr>
            <a:r>
              <a:rPr lang="ru-RU" sz="1500" b="1" dirty="0">
                <a:latin typeface="Times New Roman" pitchFamily="18" charset="0"/>
                <a:cs typeface="Times New Roman" pitchFamily="18" charset="0"/>
              </a:rPr>
              <a:t>воспитывать чувство любви и уважения к Родине в процессе творческого осмысления культуры своего народа. </a:t>
            </a:r>
          </a:p>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prstTxWarp prst="textChevron">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«Красная Горка»</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Содержимое 2"/>
          <p:cNvSpPr>
            <a:spLocks noGrp="1"/>
          </p:cNvSpPr>
          <p:nvPr>
            <p:ph sz="half" idx="1"/>
          </p:nvPr>
        </p:nvSpPr>
        <p:spPr>
          <a:xfrm>
            <a:off x="285720" y="1643050"/>
            <a:ext cx="3643338" cy="4525963"/>
          </a:xfrm>
        </p:spPr>
        <p:txBody>
          <a:bodyPr>
            <a:noAutofit/>
          </a:bodyPr>
          <a:lstStyle/>
          <a:p>
            <a:pPr algn="just">
              <a:buNone/>
            </a:pPr>
            <a:r>
              <a:rPr lang="ru-RU" sz="2000" dirty="0" smtClean="0">
                <a:latin typeface="Times New Roman" pitchFamily="18" charset="0"/>
                <a:cs typeface="Times New Roman" pitchFamily="18" charset="0"/>
              </a:rPr>
              <a:t>      В России народные гуляния с хороводами, играми, качелями продолжались в разных местностях от одного дня до двух-трёх недель и назывались Красная Горка. Красная горка — последний день пасхальной недели, первое воскресенье после Пасхи. Название праздника произошло от того, что обряд встречи восхода солнца или Красной весны происходит на горе.</a:t>
            </a:r>
            <a:endParaRPr lang="ru-RU" sz="2000" dirty="0">
              <a:latin typeface="Times New Roman" pitchFamily="18" charset="0"/>
              <a:cs typeface="Times New Roman" pitchFamily="18" charset="0"/>
            </a:endParaRPr>
          </a:p>
        </p:txBody>
      </p:sp>
      <p:pic>
        <p:nvPicPr>
          <p:cNvPr id="6" name="Содержимое 5" descr="15653_original.jpg"/>
          <p:cNvPicPr>
            <a:picLocks noGrp="1" noChangeAspect="1"/>
          </p:cNvPicPr>
          <p:nvPr>
            <p:ph sz="half" idx="2"/>
          </p:nvPr>
        </p:nvPicPr>
        <p:blipFill>
          <a:blip r:embed="rId3" cstate="print"/>
          <a:stretch>
            <a:fillRect/>
          </a:stretch>
        </p:blipFill>
        <p:spPr>
          <a:xfrm>
            <a:off x="3929058" y="2071678"/>
            <a:ext cx="5214942" cy="37147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Пасхальные сувениры</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Содержимое 4"/>
          <p:cNvPicPr>
            <a:picLocks noGrp="1"/>
          </p:cNvPicPr>
          <p:nvPr>
            <p:ph sz="half" idx="1"/>
          </p:nvPr>
        </p:nvPicPr>
        <p:blipFill>
          <a:blip r:embed="rId3" cstate="print"/>
          <a:srcRect/>
          <a:stretch>
            <a:fillRect/>
          </a:stretch>
        </p:blipFill>
        <p:spPr bwMode="auto">
          <a:xfrm>
            <a:off x="0" y="1500174"/>
            <a:ext cx="4038600" cy="26945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p:cNvPicPr>
            <a:picLocks noGrp="1" noChangeAspect="1" noChangeArrowheads="1"/>
          </p:cNvPicPr>
          <p:nvPr>
            <p:ph sz="half" idx="2"/>
          </p:nvPr>
        </p:nvPicPr>
        <p:blipFill>
          <a:blip r:embed="rId4" cstate="print"/>
          <a:srcRect/>
          <a:stretch>
            <a:fillRect/>
          </a:stretch>
        </p:blipFill>
        <p:spPr bwMode="auto">
          <a:xfrm>
            <a:off x="4714876" y="2357430"/>
            <a:ext cx="4038600" cy="3028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p:cNvPicPr/>
          <p:nvPr/>
        </p:nvPicPr>
        <p:blipFill>
          <a:blip r:embed="rId5" cstate="print"/>
          <a:srcRect/>
          <a:stretch>
            <a:fillRect/>
          </a:stretch>
        </p:blipFill>
        <p:spPr bwMode="auto">
          <a:xfrm>
            <a:off x="571472" y="4286256"/>
            <a:ext cx="4071966" cy="2571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57200" y="428604"/>
            <a:ext cx="3008313" cy="5697559"/>
          </a:xfrm>
        </p:spPr>
        <p:txBody>
          <a:bodyPr>
            <a:normAutofit lnSpcReduction="10000"/>
          </a:bodyPr>
          <a:lstStyle/>
          <a:p>
            <a:pPr algn="just"/>
            <a:r>
              <a:rPr lang="ru-RU" sz="2000" b="1" i="1" dirty="0" err="1" smtClean="0">
                <a:latin typeface="Times New Roman" pitchFamily="18" charset="0"/>
                <a:cs typeface="Times New Roman" pitchFamily="18" charset="0"/>
              </a:rPr>
              <a:t>Декупаж</a:t>
            </a:r>
            <a:r>
              <a:rPr lang="ru-RU" sz="2000" dirty="0" smtClean="0">
                <a:latin typeface="Times New Roman" pitchFamily="18" charset="0"/>
                <a:cs typeface="Times New Roman" pitchFamily="18" charset="0"/>
              </a:rPr>
              <a:t> от франц. «вырезать» - техника декорирования с помощью вырезанных бумажных мотивов. Изобрели эту технику китайские крестьяне еще в 12 веке. Они вырезали кусочки из разноцветной бумаги и оклеивали ими различные предметы. В наши дни техника </a:t>
            </a:r>
            <a:r>
              <a:rPr lang="ru-RU" sz="2000" dirty="0" err="1" smtClean="0">
                <a:latin typeface="Times New Roman" pitchFamily="18" charset="0"/>
                <a:cs typeface="Times New Roman" pitchFamily="18" charset="0"/>
              </a:rPr>
              <a:t>декупаж</a:t>
            </a:r>
            <a:r>
              <a:rPr lang="ru-RU" sz="2000" dirty="0" smtClean="0">
                <a:latin typeface="Times New Roman" pitchFamily="18" charset="0"/>
                <a:cs typeface="Times New Roman" pitchFamily="18" charset="0"/>
              </a:rPr>
              <a:t> нашла свое применение в декорировании предметов интерьера, ее широко используют дизайнеры (мастера по дизайну </a:t>
            </a:r>
            <a:r>
              <a:rPr lang="ru-RU" dirty="0" smtClean="0"/>
              <a:t>— </a:t>
            </a:r>
            <a:r>
              <a:rPr lang="ru-RU" sz="2000" dirty="0" smtClean="0">
                <a:latin typeface="Times New Roman" pitchFamily="18" charset="0"/>
                <a:cs typeface="Times New Roman" pitchFamily="18" charset="0"/>
              </a:rPr>
              <a:t>оформлению жилых помещений).</a:t>
            </a:r>
            <a:endParaRPr lang="ru-RU" sz="2000" dirty="0">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3" cstate="print"/>
          <a:srcRect/>
          <a:stretch>
            <a:fillRect/>
          </a:stretch>
        </p:blipFill>
        <p:spPr bwMode="auto">
          <a:xfrm>
            <a:off x="3500430" y="357166"/>
            <a:ext cx="2928958" cy="27146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1" name="Picture 3"/>
          <p:cNvPicPr>
            <a:picLocks noChangeAspect="1" noChangeArrowheads="1"/>
          </p:cNvPicPr>
          <p:nvPr/>
        </p:nvPicPr>
        <p:blipFill>
          <a:blip r:embed="rId4" cstate="print"/>
          <a:srcRect/>
          <a:stretch>
            <a:fillRect/>
          </a:stretch>
        </p:blipFill>
        <p:spPr bwMode="auto">
          <a:xfrm>
            <a:off x="3643306" y="3357562"/>
            <a:ext cx="2643206" cy="33099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2" name="Picture 4"/>
          <p:cNvPicPr>
            <a:picLocks noChangeAspect="1" noChangeArrowheads="1"/>
          </p:cNvPicPr>
          <p:nvPr/>
        </p:nvPicPr>
        <p:blipFill>
          <a:blip r:embed="rId5" cstate="print"/>
          <a:srcRect/>
          <a:stretch>
            <a:fillRect/>
          </a:stretch>
        </p:blipFill>
        <p:spPr bwMode="auto">
          <a:xfrm>
            <a:off x="6572264" y="785794"/>
            <a:ext cx="2571737" cy="22145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3" name="Picture 5"/>
          <p:cNvPicPr>
            <a:picLocks noChangeAspect="1" noChangeArrowheads="1"/>
          </p:cNvPicPr>
          <p:nvPr/>
        </p:nvPicPr>
        <p:blipFill>
          <a:blip r:embed="rId6" cstate="print"/>
          <a:srcRect/>
          <a:stretch>
            <a:fillRect/>
          </a:stretch>
        </p:blipFill>
        <p:spPr bwMode="auto">
          <a:xfrm>
            <a:off x="6357950" y="3857628"/>
            <a:ext cx="2786050" cy="24288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Материалы и инструменты для декупажа</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Содержимое 5"/>
          <p:cNvSpPr>
            <a:spLocks noGrp="1"/>
          </p:cNvSpPr>
          <p:nvPr>
            <p:ph sz="half" idx="1"/>
          </p:nvPr>
        </p:nvSpPr>
        <p:spPr/>
        <p:txBody>
          <a:bodyPr>
            <a:normAutofit fontScale="92500" lnSpcReduction="10000"/>
          </a:bodyPr>
          <a:lstStyle/>
          <a:p>
            <a:pPr lvl="0">
              <a:buFont typeface="Wingdings" pitchFamily="2" charset="2"/>
              <a:buChar char="v"/>
            </a:pPr>
            <a:r>
              <a:rPr lang="ru-RU" dirty="0" smtClean="0"/>
              <a:t>салфетки, из которых можно вырезать красивый рисунок;</a:t>
            </a:r>
          </a:p>
          <a:p>
            <a:pPr lvl="0">
              <a:buFont typeface="Wingdings" pitchFamily="2" charset="2"/>
              <a:buChar char="v"/>
            </a:pPr>
            <a:r>
              <a:rPr lang="ru-RU" dirty="0" smtClean="0"/>
              <a:t>ножницы, с которыми нужно обращаться правильно, соблюдая правила ТБ;</a:t>
            </a:r>
          </a:p>
          <a:p>
            <a:pPr lvl="0">
              <a:buFont typeface="Wingdings" pitchFamily="2" charset="2"/>
              <a:buChar char="v"/>
            </a:pPr>
            <a:r>
              <a:rPr lang="ru-RU" dirty="0" smtClean="0"/>
              <a:t> клей для декупажа;</a:t>
            </a:r>
          </a:p>
          <a:p>
            <a:pPr lvl="0">
              <a:buFont typeface="Wingdings" pitchFamily="2" charset="2"/>
              <a:buChar char="v"/>
            </a:pPr>
            <a:r>
              <a:rPr lang="ru-RU" dirty="0" smtClean="0"/>
              <a:t>кисти №5, 6;</a:t>
            </a:r>
          </a:p>
          <a:p>
            <a:pPr lvl="0">
              <a:buFont typeface="Wingdings" pitchFamily="2" charset="2"/>
              <a:buChar char="v"/>
            </a:pPr>
            <a:r>
              <a:rPr lang="ru-RU" dirty="0" smtClean="0"/>
              <a:t>лак;</a:t>
            </a:r>
          </a:p>
          <a:p>
            <a:pPr lvl="0">
              <a:buFont typeface="Wingdings" pitchFamily="2" charset="2"/>
              <a:buChar char="v"/>
            </a:pPr>
            <a:r>
              <a:rPr lang="ru-RU" dirty="0" smtClean="0"/>
              <a:t>салфетки для рук.</a:t>
            </a:r>
          </a:p>
          <a:p>
            <a:pPr>
              <a:buNone/>
            </a:pPr>
            <a:endParaRPr lang="ru-RU" dirty="0"/>
          </a:p>
        </p:txBody>
      </p:sp>
      <p:pic>
        <p:nvPicPr>
          <p:cNvPr id="3074" name="Picture 2"/>
          <p:cNvPicPr>
            <a:picLocks noGrp="1" noChangeAspect="1" noChangeArrowheads="1"/>
          </p:cNvPicPr>
          <p:nvPr>
            <p:ph sz="half" idx="2"/>
          </p:nvPr>
        </p:nvPicPr>
        <p:blipFill>
          <a:blip r:embed="rId3" cstate="print"/>
          <a:srcRect/>
          <a:stretch>
            <a:fillRect/>
          </a:stretch>
        </p:blipFill>
        <p:spPr bwMode="auto">
          <a:xfrm>
            <a:off x="6072198" y="1428736"/>
            <a:ext cx="3071802" cy="19288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p:cNvPicPr>
            <a:picLocks noChangeAspect="1" noChangeArrowheads="1"/>
          </p:cNvPicPr>
          <p:nvPr/>
        </p:nvPicPr>
        <p:blipFill>
          <a:blip r:embed="rId4" cstate="print"/>
          <a:srcRect/>
          <a:stretch>
            <a:fillRect/>
          </a:stretch>
        </p:blipFill>
        <p:spPr bwMode="auto">
          <a:xfrm>
            <a:off x="4357686" y="2786058"/>
            <a:ext cx="2428892" cy="18716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p:cNvPicPr>
            <a:picLocks noChangeAspect="1" noChangeArrowheads="1"/>
          </p:cNvPicPr>
          <p:nvPr/>
        </p:nvPicPr>
        <p:blipFill>
          <a:blip r:embed="rId5" cstate="print"/>
          <a:srcRect/>
          <a:stretch>
            <a:fillRect/>
          </a:stretch>
        </p:blipFill>
        <p:spPr bwMode="auto">
          <a:xfrm>
            <a:off x="5500694" y="4214818"/>
            <a:ext cx="3643306" cy="26431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Алгоритм действий</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Содержимое 2"/>
          <p:cNvSpPr>
            <a:spLocks noGrp="1"/>
          </p:cNvSpPr>
          <p:nvPr>
            <p:ph sz="half" idx="1"/>
          </p:nvPr>
        </p:nvSpPr>
        <p:spPr>
          <a:xfrm>
            <a:off x="457200" y="1285860"/>
            <a:ext cx="4038600" cy="5286412"/>
          </a:xfrm>
        </p:spPr>
        <p:txBody>
          <a:bodyPr>
            <a:normAutofit/>
          </a:bodyPr>
          <a:lstStyle/>
          <a:p>
            <a:pPr lvl="0" algn="just">
              <a:buFont typeface="Wingdings" pitchFamily="2" charset="2"/>
              <a:buChar char="v"/>
            </a:pPr>
            <a:r>
              <a:rPr lang="ru-RU" sz="2000" dirty="0" smtClean="0">
                <a:latin typeface="Times New Roman" pitchFamily="18" charset="0"/>
                <a:cs typeface="Times New Roman" pitchFamily="18" charset="0"/>
              </a:rPr>
              <a:t>Вырезаем рисунок.</a:t>
            </a:r>
          </a:p>
          <a:p>
            <a:pPr lvl="0" algn="just">
              <a:buFont typeface="Wingdings" pitchFamily="2" charset="2"/>
              <a:buChar char="v"/>
            </a:pPr>
            <a:r>
              <a:rPr lang="ru-RU" sz="2000" dirty="0" smtClean="0">
                <a:latin typeface="Times New Roman" pitchFamily="18" charset="0"/>
                <a:cs typeface="Times New Roman" pitchFamily="18" charset="0"/>
              </a:rPr>
              <a:t>С помощью широкой кисти намазываем поверхность заготовки  клеем.</a:t>
            </a:r>
          </a:p>
          <a:p>
            <a:pPr lvl="0" algn="just">
              <a:buFont typeface="Wingdings" pitchFamily="2" charset="2"/>
              <a:buChar char="v"/>
            </a:pPr>
            <a:r>
              <a:rPr lang="ru-RU" sz="2000" dirty="0" smtClean="0">
                <a:latin typeface="Times New Roman" pitchFamily="18" charset="0"/>
                <a:cs typeface="Times New Roman" pitchFamily="18" charset="0"/>
              </a:rPr>
              <a:t>Аккуратно прикладываем вырезанный мотив.</a:t>
            </a:r>
          </a:p>
          <a:p>
            <a:pPr lvl="0" algn="just">
              <a:buFont typeface="Wingdings" pitchFamily="2" charset="2"/>
              <a:buChar char="v"/>
            </a:pPr>
            <a:r>
              <a:rPr lang="ru-RU" sz="2000" dirty="0" smtClean="0">
                <a:latin typeface="Times New Roman" pitchFamily="18" charset="0"/>
                <a:cs typeface="Times New Roman" pitchFamily="18" charset="0"/>
              </a:rPr>
              <a:t>Отделяем от салфетки один слой.</a:t>
            </a:r>
          </a:p>
          <a:p>
            <a:pPr lvl="0" algn="just">
              <a:buFont typeface="Wingdings" pitchFamily="2" charset="2"/>
              <a:buChar char="v"/>
            </a:pPr>
            <a:r>
              <a:rPr lang="ru-RU" sz="2000" dirty="0" smtClean="0">
                <a:latin typeface="Times New Roman" pitchFamily="18" charset="0"/>
                <a:cs typeface="Times New Roman" pitchFamily="18" charset="0"/>
              </a:rPr>
              <a:t>И еще более аккуратней примазываем кисточкой, стараясь приклеить и расправить одновременно.</a:t>
            </a:r>
          </a:p>
          <a:p>
            <a:pPr algn="just">
              <a:buFont typeface="Wingdings" pitchFamily="2" charset="2"/>
              <a:buChar char="v"/>
            </a:pPr>
            <a:r>
              <a:rPr lang="ru-RU" sz="2000" dirty="0" smtClean="0">
                <a:solidFill>
                  <a:schemeClr val="accent2"/>
                </a:solidFill>
                <a:latin typeface="Times New Roman" pitchFamily="18" charset="0"/>
                <a:cs typeface="Times New Roman" pitchFamily="18" charset="0"/>
              </a:rPr>
              <a:t>Внимание: не разглаживать руками, иначе тонкая бумага салфеток порвется и работа получится неаккуратной.</a:t>
            </a:r>
            <a:endParaRPr lang="ru-RU" sz="2000" dirty="0">
              <a:solidFill>
                <a:schemeClr val="accent2"/>
              </a:solidFill>
              <a:latin typeface="Times New Roman" pitchFamily="18" charset="0"/>
              <a:cs typeface="Times New Roman" pitchFamily="18" charset="0"/>
            </a:endParaRPr>
          </a:p>
        </p:txBody>
      </p:sp>
      <p:pic>
        <p:nvPicPr>
          <p:cNvPr id="4099" name="Picture 3"/>
          <p:cNvPicPr>
            <a:picLocks noGrp="1" noChangeAspect="1" noChangeArrowheads="1"/>
          </p:cNvPicPr>
          <p:nvPr>
            <p:ph sz="half" idx="2"/>
          </p:nvPr>
        </p:nvPicPr>
        <p:blipFill>
          <a:blip r:embed="rId3" cstate="print"/>
          <a:srcRect/>
          <a:stretch>
            <a:fillRect/>
          </a:stretch>
        </p:blipFill>
        <p:spPr bwMode="auto">
          <a:xfrm>
            <a:off x="4572000" y="1500174"/>
            <a:ext cx="2143140" cy="15001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100" name="Picture 4"/>
          <p:cNvPicPr>
            <a:picLocks noChangeAspect="1" noChangeArrowheads="1"/>
          </p:cNvPicPr>
          <p:nvPr/>
        </p:nvPicPr>
        <p:blipFill>
          <a:blip r:embed="rId4" cstate="print"/>
          <a:srcRect/>
          <a:stretch>
            <a:fillRect/>
          </a:stretch>
        </p:blipFill>
        <p:spPr bwMode="auto">
          <a:xfrm>
            <a:off x="7143768" y="1500174"/>
            <a:ext cx="2000232" cy="15001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101" name="Picture 5"/>
          <p:cNvPicPr>
            <a:picLocks noChangeAspect="1" noChangeArrowheads="1"/>
          </p:cNvPicPr>
          <p:nvPr/>
        </p:nvPicPr>
        <p:blipFill>
          <a:blip r:embed="rId5" cstate="print"/>
          <a:srcRect/>
          <a:stretch>
            <a:fillRect/>
          </a:stretch>
        </p:blipFill>
        <p:spPr bwMode="auto">
          <a:xfrm>
            <a:off x="7143768" y="3357562"/>
            <a:ext cx="2000232" cy="157163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102" name="Picture 6"/>
          <p:cNvPicPr>
            <a:picLocks noChangeAspect="1" noChangeArrowheads="1"/>
          </p:cNvPicPr>
          <p:nvPr/>
        </p:nvPicPr>
        <p:blipFill>
          <a:blip r:embed="rId6" cstate="print"/>
          <a:srcRect/>
          <a:stretch>
            <a:fillRect/>
          </a:stretch>
        </p:blipFill>
        <p:spPr bwMode="auto">
          <a:xfrm>
            <a:off x="4500562" y="3357562"/>
            <a:ext cx="2286016" cy="157163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103" name="Picture 7"/>
          <p:cNvPicPr>
            <a:picLocks noChangeAspect="1" noChangeArrowheads="1"/>
          </p:cNvPicPr>
          <p:nvPr/>
        </p:nvPicPr>
        <p:blipFill>
          <a:blip r:embed="rId7" cstate="print"/>
          <a:srcRect/>
          <a:stretch>
            <a:fillRect/>
          </a:stretch>
        </p:blipFill>
        <p:spPr bwMode="auto">
          <a:xfrm>
            <a:off x="4500562" y="5357826"/>
            <a:ext cx="2286016" cy="15001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104" name="Picture 8"/>
          <p:cNvPicPr>
            <a:picLocks noChangeAspect="1" noChangeArrowheads="1"/>
          </p:cNvPicPr>
          <p:nvPr/>
        </p:nvPicPr>
        <p:blipFill>
          <a:blip r:embed="rId8" cstate="print"/>
          <a:srcRect/>
          <a:stretch>
            <a:fillRect/>
          </a:stretch>
        </p:blipFill>
        <p:spPr bwMode="auto">
          <a:xfrm>
            <a:off x="7143768" y="5357826"/>
            <a:ext cx="2000232" cy="15001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0" y="1857364"/>
            <a:ext cx="3786182" cy="4714908"/>
          </a:xfrm>
        </p:spPr>
        <p:txBody>
          <a:bodyPr>
            <a:normAutofit fontScale="25000" lnSpcReduction="20000"/>
          </a:bodyPr>
          <a:lstStyle/>
          <a:p>
            <a:pPr algn="just">
              <a:buNone/>
            </a:pPr>
            <a:r>
              <a:rPr lang="ru-RU" sz="4000" i="1" dirty="0" smtClean="0">
                <a:latin typeface="Times New Roman" pitchFamily="18" charset="0"/>
                <a:cs typeface="Times New Roman" pitchFamily="18" charset="0"/>
              </a:rPr>
              <a:t>        </a:t>
            </a:r>
            <a:r>
              <a:rPr lang="ru-RU" sz="6400" i="1" dirty="0" smtClean="0">
                <a:latin typeface="Times New Roman" pitchFamily="18" charset="0"/>
                <a:cs typeface="Times New Roman" pitchFamily="18" charset="0"/>
              </a:rPr>
              <a:t>Квиллинг, бумагокручение, бумажная филигрань</a:t>
            </a:r>
            <a:r>
              <a:rPr lang="ru-RU" sz="6400" dirty="0" smtClean="0">
                <a:latin typeface="Times New Roman" pitchFamily="18" charset="0"/>
                <a:cs typeface="Times New Roman" pitchFamily="18" charset="0"/>
              </a:rPr>
              <a:t> — искусство скручивать длинные и узкие полоски бумаги в спиральки, видоизменять их форму и составлять из полученных деталей объемные или плоскостные композиции. </a:t>
            </a:r>
          </a:p>
          <a:p>
            <a:pPr algn="just">
              <a:buNone/>
            </a:pPr>
            <a:r>
              <a:rPr lang="ru-RU" sz="6400" dirty="0" smtClean="0">
                <a:latin typeface="Times New Roman" pitchFamily="18" charset="0"/>
                <a:cs typeface="Times New Roman" pitchFamily="18" charset="0"/>
              </a:rPr>
              <a:t>         На английском языке это рукоделие называется «quilling» — от слова «quill» или «птичье перо». </a:t>
            </a:r>
          </a:p>
          <a:p>
            <a:pPr algn="just">
              <a:buNone/>
            </a:pPr>
            <a:r>
              <a:rPr lang="ru-RU" sz="6400" dirty="0" smtClean="0">
                <a:latin typeface="Times New Roman" pitchFamily="18" charset="0"/>
                <a:cs typeface="Times New Roman" pitchFamily="18" charset="0"/>
              </a:rPr>
              <a:t>        Искусство бумагокручения возникло в Европе в конце XIV - начале XV века. В средневековой Европе монахини создавали изящные медальоны, закручивая на кончике птичьего пера бумагу с позолоченными краями. При близком рассмотрении эти миниатюрные бумажные шедевры создавали полную иллюзию того, что они изготовлены из тонких золотых полосок. К сожалению, бумага — недолговечный материал и мало что сохранилось от средневековых шедевров.</a:t>
            </a:r>
          </a:p>
          <a:p>
            <a:pPr algn="just"/>
            <a:endParaRPr lang="ru-RU" sz="6400" dirty="0"/>
          </a:p>
        </p:txBody>
      </p:sp>
      <p:sp>
        <p:nvSpPr>
          <p:cNvPr id="7" name="Заголовок 6"/>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Квиллинг-бумажная филигрань.</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Grp="1" noChangeAspect="1" noChangeArrowheads="1"/>
          </p:cNvPicPr>
          <p:nvPr>
            <p:ph sz="quarter" idx="4"/>
          </p:nvPr>
        </p:nvPicPr>
        <p:blipFill>
          <a:blip r:embed="rId3" cstate="print"/>
          <a:srcRect/>
          <a:stretch>
            <a:fillRect/>
          </a:stretch>
        </p:blipFill>
        <p:spPr bwMode="auto">
          <a:xfrm>
            <a:off x="3857620" y="1500174"/>
            <a:ext cx="2571768" cy="2857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7" name="Picture 3"/>
          <p:cNvPicPr>
            <a:picLocks noChangeAspect="1" noChangeArrowheads="1"/>
          </p:cNvPicPr>
          <p:nvPr/>
        </p:nvPicPr>
        <p:blipFill>
          <a:blip r:embed="rId4" cstate="print"/>
          <a:srcRect/>
          <a:stretch>
            <a:fillRect/>
          </a:stretch>
        </p:blipFill>
        <p:spPr bwMode="auto">
          <a:xfrm>
            <a:off x="6572264" y="1428736"/>
            <a:ext cx="2571736" cy="30003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9" name="Picture 5"/>
          <p:cNvPicPr>
            <a:picLocks noChangeAspect="1" noChangeArrowheads="1"/>
          </p:cNvPicPr>
          <p:nvPr/>
        </p:nvPicPr>
        <p:blipFill>
          <a:blip r:embed="rId5" cstate="print"/>
          <a:srcRect/>
          <a:stretch>
            <a:fillRect/>
          </a:stretch>
        </p:blipFill>
        <p:spPr bwMode="auto">
          <a:xfrm>
            <a:off x="6643703" y="4500570"/>
            <a:ext cx="2500298" cy="23574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30" name="Picture 6"/>
          <p:cNvPicPr>
            <a:picLocks noChangeAspect="1" noChangeArrowheads="1"/>
          </p:cNvPicPr>
          <p:nvPr/>
        </p:nvPicPr>
        <p:blipFill>
          <a:blip r:embed="rId6" cstate="print"/>
          <a:srcRect/>
          <a:stretch>
            <a:fillRect/>
          </a:stretch>
        </p:blipFill>
        <p:spPr bwMode="auto">
          <a:xfrm>
            <a:off x="4000496" y="4572008"/>
            <a:ext cx="2428892" cy="22859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Содержимое 9" descr="0_7f848_eba39b9_XL.jpeg"/>
          <p:cNvPicPr>
            <a:picLocks noGrp="1" noChangeAspect="1"/>
          </p:cNvPicPr>
          <p:nvPr>
            <p:ph idx="1"/>
          </p:nvPr>
        </p:nvPicPr>
        <p:blipFill>
          <a:blip r:embed="rId3" cstate="print"/>
          <a:stretch>
            <a:fillRect/>
          </a:stretch>
        </p:blipFill>
        <p:spPr>
          <a:xfrm>
            <a:off x="3835400" y="342106"/>
            <a:ext cx="4808566" cy="61587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Текст 8"/>
          <p:cNvSpPr>
            <a:spLocks noGrp="1"/>
          </p:cNvSpPr>
          <p:nvPr>
            <p:ph type="body" sz="half" idx="2"/>
          </p:nvPr>
        </p:nvSpPr>
        <p:spPr>
          <a:xfrm>
            <a:off x="457200" y="714356"/>
            <a:ext cx="3008313" cy="5411807"/>
          </a:xfrm>
        </p:spPr>
        <p:txBody>
          <a:bodyPr>
            <a:normAutofit lnSpcReduction="10000"/>
          </a:bodyPr>
          <a:lstStyle/>
          <a:p>
            <a:pPr algn="just"/>
            <a:r>
              <a:rPr lang="ru-RU" dirty="0" smtClean="0">
                <a:latin typeface="Times New Roman" pitchFamily="18" charset="0"/>
                <a:cs typeface="Times New Roman" pitchFamily="18" charset="0"/>
              </a:rPr>
              <a:t>В наши дни бумагокручение широко известно и популярно как хобби в странах Западной Европы, особенно в Англии и Германии. В Англии принцесса Елизавета всерьёз увлекалась искусством </a:t>
            </a:r>
            <a:r>
              <a:rPr lang="ru-RU" dirty="0" err="1" smtClean="0">
                <a:latin typeface="Times New Roman" pitchFamily="18" charset="0"/>
                <a:cs typeface="Times New Roman" pitchFamily="18" charset="0"/>
              </a:rPr>
              <a:t>квиллинга</a:t>
            </a:r>
            <a:r>
              <a:rPr lang="ru-RU" dirty="0" smtClean="0">
                <a:latin typeface="Times New Roman" pitchFamily="18" charset="0"/>
                <a:cs typeface="Times New Roman" pitchFamily="18" charset="0"/>
              </a:rPr>
              <a:t>, и многие её творения хранятся в музее Виктории и Альберта в Лондоне. </a:t>
            </a:r>
          </a:p>
          <a:p>
            <a:pPr algn="just"/>
            <a:r>
              <a:rPr lang="ru-RU" dirty="0" smtClean="0">
                <a:latin typeface="Times New Roman" pitchFamily="18" charset="0"/>
                <a:cs typeface="Times New Roman" pitchFamily="18" charset="0"/>
              </a:rPr>
              <a:t>Но самое широкое распространение это искусство получило, когда оно «переехало» на Восток.</a:t>
            </a:r>
          </a:p>
          <a:p>
            <a:pPr algn="just"/>
            <a:r>
              <a:rPr lang="ru-RU" dirty="0" smtClean="0">
                <a:latin typeface="Times New Roman" pitchFamily="18" charset="0"/>
                <a:cs typeface="Times New Roman" pitchFamily="18" charset="0"/>
              </a:rPr>
              <a:t>Надо заметить, что корейская школа </a:t>
            </a:r>
            <a:r>
              <a:rPr lang="ru-RU" dirty="0" err="1" smtClean="0">
                <a:latin typeface="Times New Roman" pitchFamily="18" charset="0"/>
                <a:cs typeface="Times New Roman" pitchFamily="18" charset="0"/>
              </a:rPr>
              <a:t>квиллинга</a:t>
            </a:r>
            <a:r>
              <a:rPr lang="ru-RU" dirty="0" smtClean="0">
                <a:latin typeface="Times New Roman" pitchFamily="18" charset="0"/>
                <a:cs typeface="Times New Roman" pitchFamily="18" charset="0"/>
              </a:rPr>
              <a:t> (они называют его бумагокручение) несколько отличается от европейской. Европейские работы, как правило, состоят из небольшого числа деталей, они лаконичны, напоминают мозаики, украшают открытки и рамочки. Европа всегда спешит, поэтому любит быстрые техники. Восточные же мастера создают произведения, напоминающие шедевры ювелирного искусства. Тончайшее объёмное кружево сплетается из сотен мелких деталей.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Инструменты и материалы для </a:t>
            </a:r>
            <a:r>
              <a:rPr lang="ru-RU"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квиллинга</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Содержимое 2"/>
          <p:cNvSpPr>
            <a:spLocks noGrp="1"/>
          </p:cNvSpPr>
          <p:nvPr>
            <p:ph sz="half" idx="1"/>
          </p:nvPr>
        </p:nvSpPr>
        <p:spPr>
          <a:xfrm>
            <a:off x="457200" y="1785926"/>
            <a:ext cx="4038600" cy="4643470"/>
          </a:xfrm>
        </p:spPr>
        <p:txBody>
          <a:bodyPr/>
          <a:lstStyle/>
          <a:p>
            <a:pPr algn="just">
              <a:spcBef>
                <a:spcPts val="0"/>
              </a:spcBef>
              <a:buFont typeface="Wingdings" pitchFamily="2" charset="2"/>
              <a:buChar char="v"/>
            </a:pPr>
            <a:r>
              <a:rPr lang="ru-RU" sz="2000" dirty="0" smtClean="0">
                <a:latin typeface="Times New Roman" pitchFamily="18" charset="0"/>
                <a:cs typeface="Times New Roman" pitchFamily="18" charset="0"/>
              </a:rPr>
              <a:t>Тонкое шило для скручивания бумажных полосок;</a:t>
            </a:r>
          </a:p>
          <a:p>
            <a:pPr algn="just">
              <a:spcBef>
                <a:spcPts val="0"/>
              </a:spcBef>
              <a:buFont typeface="Wingdings" pitchFamily="2" charset="2"/>
              <a:buChar char="v"/>
            </a:pPr>
            <a:r>
              <a:rPr lang="ru-RU" sz="2000" dirty="0" smtClean="0">
                <a:latin typeface="Times New Roman" pitchFamily="18" charset="0"/>
                <a:cs typeface="Times New Roman" pitchFamily="18" charset="0"/>
              </a:rPr>
              <a:t> Пинцет для составления композиций. Хорошо подходят прямые гладкие пинцеты для ювелирных работ.</a:t>
            </a:r>
          </a:p>
          <a:p>
            <a:pPr algn="just">
              <a:spcBef>
                <a:spcPts val="0"/>
              </a:spcBef>
              <a:buFont typeface="Wingdings" pitchFamily="2" charset="2"/>
              <a:buChar char="v"/>
            </a:pPr>
            <a:r>
              <a:rPr lang="ru-RU" sz="2000" dirty="0" smtClean="0">
                <a:latin typeface="Times New Roman" pitchFamily="18" charset="0"/>
                <a:cs typeface="Times New Roman" pitchFamily="18" charset="0"/>
              </a:rPr>
              <a:t>Ножницы для вырезания силуэтов.</a:t>
            </a:r>
          </a:p>
          <a:p>
            <a:pPr algn="just">
              <a:spcBef>
                <a:spcPts val="0"/>
              </a:spcBef>
              <a:buFont typeface="Wingdings" pitchFamily="2" charset="2"/>
              <a:buChar char="v"/>
            </a:pPr>
            <a:r>
              <a:rPr lang="ru-RU" sz="2000" dirty="0" smtClean="0">
                <a:latin typeface="Times New Roman" pitchFamily="18" charset="0"/>
                <a:cs typeface="Times New Roman" pitchFamily="18" charset="0"/>
              </a:rPr>
              <a:t>Клей ПВА</a:t>
            </a:r>
          </a:p>
          <a:p>
            <a:pPr algn="just">
              <a:spcBef>
                <a:spcPts val="0"/>
              </a:spcBef>
              <a:buFont typeface="Wingdings" pitchFamily="2" charset="2"/>
              <a:buChar char="v"/>
            </a:pPr>
            <a:r>
              <a:rPr lang="ru-RU" sz="2000" dirty="0" smtClean="0">
                <a:latin typeface="Times New Roman" pitchFamily="18" charset="0"/>
                <a:cs typeface="Times New Roman" pitchFamily="18" charset="0"/>
              </a:rPr>
              <a:t>Специальная бумага для </a:t>
            </a:r>
            <a:r>
              <a:rPr lang="ru-RU" sz="2000" dirty="0" err="1" smtClean="0">
                <a:latin typeface="Times New Roman" pitchFamily="18" charset="0"/>
                <a:cs typeface="Times New Roman" pitchFamily="18" charset="0"/>
              </a:rPr>
              <a:t>квиллинга</a:t>
            </a:r>
            <a:r>
              <a:rPr lang="ru-RU" sz="2000" dirty="0" smtClean="0">
                <a:latin typeface="Times New Roman" pitchFamily="18" charset="0"/>
                <a:cs typeface="Times New Roman" pitchFamily="18" charset="0"/>
              </a:rPr>
              <a:t>. Как правило, ее длина составляет 27 см, а ширина 0,3мм.</a:t>
            </a:r>
          </a:p>
          <a:p>
            <a:pPr algn="just">
              <a:spcBef>
                <a:spcPts val="0"/>
              </a:spcBef>
              <a:buNone/>
            </a:pPr>
            <a:endParaRPr lang="ru-RU" sz="2000" dirty="0" smtClean="0">
              <a:latin typeface="Times New Roman" pitchFamily="18" charset="0"/>
              <a:cs typeface="Times New Roman" pitchFamily="18" charset="0"/>
            </a:endParaRPr>
          </a:p>
          <a:p>
            <a:pPr>
              <a:spcBef>
                <a:spcPts val="0"/>
              </a:spcBef>
              <a:buNone/>
            </a:pPr>
            <a:endParaRPr lang="ru-RU" dirty="0"/>
          </a:p>
        </p:txBody>
      </p:sp>
      <p:pic>
        <p:nvPicPr>
          <p:cNvPr id="5" name="Содержимое 4" descr="71449057.jpg"/>
          <p:cNvPicPr>
            <a:picLocks noGrp="1" noChangeAspect="1"/>
          </p:cNvPicPr>
          <p:nvPr>
            <p:ph sz="half" idx="2"/>
          </p:nvPr>
        </p:nvPicPr>
        <p:blipFill>
          <a:blip r:embed="rId3" cstate="print"/>
          <a:stretch>
            <a:fillRect/>
          </a:stretch>
        </p:blipFill>
        <p:spPr>
          <a:xfrm>
            <a:off x="5000628" y="1428736"/>
            <a:ext cx="3786214" cy="25003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122" name="Picture 2"/>
          <p:cNvPicPr>
            <a:picLocks noChangeAspect="1" noChangeArrowheads="1"/>
          </p:cNvPicPr>
          <p:nvPr/>
        </p:nvPicPr>
        <p:blipFill>
          <a:blip r:embed="rId4" cstate="print"/>
          <a:srcRect/>
          <a:stretch>
            <a:fillRect/>
          </a:stretch>
        </p:blipFill>
        <p:spPr bwMode="auto">
          <a:xfrm>
            <a:off x="5000628" y="4143381"/>
            <a:ext cx="3762368" cy="27146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Элементы </a:t>
            </a:r>
            <a:r>
              <a:rPr lang="ru-RU"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квиллинга</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p:cNvPicPr>
            <a:picLocks noGrp="1" noChangeAspect="1" noChangeArrowheads="1"/>
          </p:cNvPicPr>
          <p:nvPr>
            <p:ph sz="half" idx="1"/>
          </p:nvPr>
        </p:nvPicPr>
        <p:blipFill>
          <a:blip r:embed="rId3" cstate="print"/>
          <a:srcRect/>
          <a:stretch>
            <a:fillRect/>
          </a:stretch>
        </p:blipFill>
        <p:spPr bwMode="auto">
          <a:xfrm>
            <a:off x="214282" y="1500174"/>
            <a:ext cx="1905000" cy="13620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Прямоугольник 5"/>
          <p:cNvSpPr/>
          <p:nvPr/>
        </p:nvSpPr>
        <p:spPr>
          <a:xfrm>
            <a:off x="214282" y="2786058"/>
            <a:ext cx="3571899" cy="369332"/>
          </a:xfrm>
          <a:prstGeom prst="rect">
            <a:avLst/>
          </a:prstGeom>
        </p:spPr>
        <p:txBody>
          <a:bodyPr wrap="square">
            <a:spAutoFit/>
          </a:bodyPr>
          <a:lstStyle/>
          <a:p>
            <a:r>
              <a:rPr lang="ru-RU" sz="1200" dirty="0" smtClean="0">
                <a:latin typeface="Times New Roman" pitchFamily="18" charset="0"/>
                <a:cs typeface="Times New Roman" pitchFamily="18" charset="0"/>
              </a:rPr>
              <a:t>Возьмите полоску бумаги двумя пальцами</a:t>
            </a:r>
            <a:r>
              <a:rPr lang="ru-RU" dirty="0" smtClean="0"/>
              <a:t>.</a:t>
            </a:r>
            <a:endParaRPr lang="ru-RU" dirty="0"/>
          </a:p>
        </p:txBody>
      </p:sp>
      <p:pic>
        <p:nvPicPr>
          <p:cNvPr id="2051" name="Picture 3"/>
          <p:cNvPicPr>
            <a:picLocks noChangeAspect="1" noChangeArrowheads="1"/>
          </p:cNvPicPr>
          <p:nvPr/>
        </p:nvPicPr>
        <p:blipFill>
          <a:blip r:embed="rId4" cstate="print"/>
          <a:srcRect/>
          <a:stretch>
            <a:fillRect/>
          </a:stretch>
        </p:blipFill>
        <p:spPr bwMode="auto">
          <a:xfrm>
            <a:off x="285720" y="3214686"/>
            <a:ext cx="1905000" cy="121444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Прямоугольник 7"/>
          <p:cNvSpPr/>
          <p:nvPr/>
        </p:nvSpPr>
        <p:spPr>
          <a:xfrm>
            <a:off x="142844" y="4357694"/>
            <a:ext cx="4572000" cy="461665"/>
          </a:xfrm>
          <a:prstGeom prst="rect">
            <a:avLst/>
          </a:prstGeom>
        </p:spPr>
        <p:txBody>
          <a:bodyPr wrap="square">
            <a:spAutoFit/>
          </a:bodyPr>
          <a:lstStyle/>
          <a:p>
            <a:r>
              <a:rPr lang="ru-RU" sz="1200" dirty="0" smtClean="0"/>
              <a:t>Оттяните с нажимом конец полоски двумя пальцами другой руки, проводя по нему ногтем так, чтобы конец немного изогнулся.</a:t>
            </a:r>
            <a:endParaRPr lang="ru-RU" sz="1200" dirty="0"/>
          </a:p>
        </p:txBody>
      </p:sp>
      <p:pic>
        <p:nvPicPr>
          <p:cNvPr id="2052" name="Picture 4"/>
          <p:cNvPicPr>
            <a:picLocks noChangeAspect="1" noChangeArrowheads="1"/>
          </p:cNvPicPr>
          <p:nvPr/>
        </p:nvPicPr>
        <p:blipFill>
          <a:blip r:embed="rId5" cstate="print"/>
          <a:srcRect/>
          <a:stretch>
            <a:fillRect/>
          </a:stretch>
        </p:blipFill>
        <p:spPr bwMode="auto">
          <a:xfrm>
            <a:off x="214282" y="5000636"/>
            <a:ext cx="1905000" cy="12668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Прямоугольник 9"/>
          <p:cNvSpPr/>
          <p:nvPr/>
        </p:nvSpPr>
        <p:spPr>
          <a:xfrm>
            <a:off x="0" y="6211669"/>
            <a:ext cx="4572016" cy="646331"/>
          </a:xfrm>
          <a:prstGeom prst="rect">
            <a:avLst/>
          </a:prstGeom>
        </p:spPr>
        <p:txBody>
          <a:bodyPr wrap="square">
            <a:spAutoFit/>
          </a:bodyPr>
          <a:lstStyle/>
          <a:p>
            <a:r>
              <a:rPr lang="ru-RU" sz="1200" dirty="0" smtClean="0">
                <a:latin typeface="Times New Roman" pitchFamily="18" charset="0"/>
                <a:cs typeface="Times New Roman" pitchFamily="18" charset="0"/>
              </a:rPr>
              <a:t>Загнутый кончик легче наматывается на шило. Плотно накрутите несколько витков.</a:t>
            </a:r>
            <a:r>
              <a:rPr lang="en-US" sz="1200"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Загнутый кончик легче наматывается на шило. Плотно накрути несколько витков.</a:t>
            </a:r>
            <a:endParaRPr lang="ru-RU" sz="1200" dirty="0">
              <a:latin typeface="Times New Roman" pitchFamily="18" charset="0"/>
              <a:cs typeface="Times New Roman" pitchFamily="18" charset="0"/>
            </a:endParaRPr>
          </a:p>
        </p:txBody>
      </p:sp>
      <p:pic>
        <p:nvPicPr>
          <p:cNvPr id="2053" name="Picture 5"/>
          <p:cNvPicPr>
            <a:picLocks noGrp="1" noChangeAspect="1" noChangeArrowheads="1"/>
          </p:cNvPicPr>
          <p:nvPr>
            <p:ph sz="half" idx="2"/>
          </p:nvPr>
        </p:nvPicPr>
        <p:blipFill>
          <a:blip r:embed="rId6" cstate="print"/>
          <a:srcRect/>
          <a:stretch>
            <a:fillRect/>
          </a:stretch>
        </p:blipFill>
        <p:spPr bwMode="auto">
          <a:xfrm>
            <a:off x="4643438" y="1428736"/>
            <a:ext cx="1905000" cy="12668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Прямоугольник 11"/>
          <p:cNvSpPr/>
          <p:nvPr/>
        </p:nvSpPr>
        <p:spPr>
          <a:xfrm>
            <a:off x="4572000" y="2714620"/>
            <a:ext cx="4572000" cy="461665"/>
          </a:xfrm>
          <a:prstGeom prst="rect">
            <a:avLst/>
          </a:prstGeom>
        </p:spPr>
        <p:txBody>
          <a:bodyPr>
            <a:spAutoFit/>
          </a:bodyPr>
          <a:lstStyle/>
          <a:p>
            <a:r>
              <a:rPr lang="ru-RU" sz="1200" dirty="0" smtClean="0">
                <a:latin typeface="Times New Roman" pitchFamily="18" charset="0"/>
                <a:cs typeface="Times New Roman" pitchFamily="18" charset="0"/>
              </a:rPr>
              <a:t>Скручивайте плотный диск двумя руками, всё время перехватывая его пальцами, чтобы бумажная лента не распустилась.</a:t>
            </a:r>
            <a:endParaRPr lang="ru-RU" sz="1200" dirty="0">
              <a:latin typeface="Times New Roman" pitchFamily="18" charset="0"/>
              <a:cs typeface="Times New Roman" pitchFamily="18" charset="0"/>
            </a:endParaRPr>
          </a:p>
        </p:txBody>
      </p:sp>
      <p:pic>
        <p:nvPicPr>
          <p:cNvPr id="2054" name="Picture 6"/>
          <p:cNvPicPr>
            <a:picLocks noChangeAspect="1" noChangeArrowheads="1"/>
          </p:cNvPicPr>
          <p:nvPr/>
        </p:nvPicPr>
        <p:blipFill>
          <a:blip r:embed="rId7" cstate="print"/>
          <a:srcRect/>
          <a:stretch>
            <a:fillRect/>
          </a:stretch>
        </p:blipFill>
        <p:spPr bwMode="auto">
          <a:xfrm>
            <a:off x="4643438" y="3214686"/>
            <a:ext cx="1905000" cy="12668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 name="Прямоугольник 13"/>
          <p:cNvSpPr/>
          <p:nvPr/>
        </p:nvSpPr>
        <p:spPr>
          <a:xfrm>
            <a:off x="4572000" y="4500570"/>
            <a:ext cx="4572000" cy="461665"/>
          </a:xfrm>
          <a:prstGeom prst="rect">
            <a:avLst/>
          </a:prstGeom>
        </p:spPr>
        <p:txBody>
          <a:bodyPr>
            <a:spAutoFit/>
          </a:bodyPr>
          <a:lstStyle/>
          <a:p>
            <a:r>
              <a:rPr lang="ru-RU" sz="1200" dirty="0" smtClean="0">
                <a:latin typeface="Times New Roman" pitchFamily="18" charset="0"/>
                <a:cs typeface="Times New Roman" pitchFamily="18" charset="0"/>
              </a:rPr>
              <a:t>А теперь слегка расслабьте пальцы, позволяя бумажной спирали немного распуститься. Приклейте конец полоски клеем ПВА</a:t>
            </a:r>
            <a:r>
              <a:rPr lang="en-US"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p:txBody>
      </p:sp>
      <p:pic>
        <p:nvPicPr>
          <p:cNvPr id="2055" name="Picture 7"/>
          <p:cNvPicPr>
            <a:picLocks noChangeAspect="1" noChangeArrowheads="1"/>
          </p:cNvPicPr>
          <p:nvPr/>
        </p:nvPicPr>
        <p:blipFill>
          <a:blip r:embed="rId8" cstate="print"/>
          <a:srcRect/>
          <a:stretch>
            <a:fillRect/>
          </a:stretch>
        </p:blipFill>
        <p:spPr bwMode="auto">
          <a:xfrm>
            <a:off x="4643438" y="5000636"/>
            <a:ext cx="1905000" cy="12668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Прямоугольник 15"/>
          <p:cNvSpPr/>
          <p:nvPr/>
        </p:nvSpPr>
        <p:spPr>
          <a:xfrm>
            <a:off x="4572000" y="6211669"/>
            <a:ext cx="4572000" cy="461665"/>
          </a:xfrm>
          <a:prstGeom prst="rect">
            <a:avLst/>
          </a:prstGeom>
        </p:spPr>
        <p:txBody>
          <a:bodyPr>
            <a:spAutoFit/>
          </a:bodyPr>
          <a:lstStyle/>
          <a:p>
            <a:r>
              <a:rPr lang="ru-RU" sz="1200" dirty="0" smtClean="0">
                <a:latin typeface="Times New Roman" pitchFamily="18" charset="0"/>
                <a:cs typeface="Times New Roman" pitchFamily="18" charset="0"/>
              </a:rPr>
              <a:t>Теперь сожмите заготовку двумя пальцами. Получилась заготовка «капля».</a:t>
            </a:r>
            <a:endParaRPr lang="ru-RU"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Прямоугольник 12"/>
          <p:cNvSpPr/>
          <p:nvPr/>
        </p:nvSpPr>
        <p:spPr>
          <a:xfrm>
            <a:off x="4479635" y="2967335"/>
            <a:ext cx="184730"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endParaRPr lang="ru-RU"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5" name="Объект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64" y="1916832"/>
            <a:ext cx="6381700" cy="453960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2" name="Заголовок 2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Элементы </a:t>
            </a:r>
            <a:r>
              <a:rPr lang="ru-RU"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квиллинга</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800" dirty="0" err="1">
                <a:latin typeface="Times New Roman" pitchFamily="18" charset="0"/>
                <a:cs typeface="Times New Roman" pitchFamily="18" charset="0"/>
              </a:rPr>
              <a:t>Вербочки</a:t>
            </a: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r>
              <a:rPr lang="ru-RU" sz="2800" b="0" i="1" dirty="0">
                <a:latin typeface="Times New Roman" pitchFamily="18" charset="0"/>
                <a:cs typeface="Times New Roman" pitchFamily="18" charset="0"/>
              </a:rPr>
              <a:t>А. Блок</a:t>
            </a: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pic>
        <p:nvPicPr>
          <p:cNvPr id="5" name="Содержимое 4" descr="0_1e7b9_16ace60a_L.jpg"/>
          <p:cNvPicPr>
            <a:picLocks noGrp="1" noChangeAspect="1"/>
          </p:cNvPicPr>
          <p:nvPr>
            <p:ph idx="1"/>
          </p:nvPr>
        </p:nvPicPr>
        <p:blipFill>
          <a:blip r:embed="rId3" cstate="print"/>
          <a:stretch>
            <a:fillRect/>
          </a:stretch>
        </p:blipFill>
        <p:spPr>
          <a:xfrm>
            <a:off x="4000496" y="285728"/>
            <a:ext cx="4929222" cy="59293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Текст 3"/>
          <p:cNvSpPr>
            <a:spLocks noGrp="1"/>
          </p:cNvSpPr>
          <p:nvPr>
            <p:ph type="body" sz="half" idx="2"/>
          </p:nvPr>
        </p:nvSpPr>
        <p:spPr/>
        <p:txBody>
          <a:bodyPr/>
          <a:lstStyle/>
          <a:p>
            <a:r>
              <a:rPr lang="ru-RU" sz="1600" b="1" dirty="0">
                <a:latin typeface="Times New Roman" pitchFamily="18" charset="0"/>
                <a:cs typeface="Times New Roman" pitchFamily="18" charset="0"/>
              </a:rPr>
              <a:t>Мальчики да девочки</a:t>
            </a:r>
          </a:p>
          <a:p>
            <a:r>
              <a:rPr lang="ru-RU" sz="1600" b="1" dirty="0">
                <a:latin typeface="Times New Roman" pitchFamily="18" charset="0"/>
                <a:cs typeface="Times New Roman" pitchFamily="18" charset="0"/>
              </a:rPr>
              <a:t>Свечечки да </a:t>
            </a:r>
            <a:r>
              <a:rPr lang="ru-RU" sz="1600" b="1" dirty="0" err="1">
                <a:latin typeface="Times New Roman" pitchFamily="18" charset="0"/>
                <a:cs typeface="Times New Roman" pitchFamily="18" charset="0"/>
              </a:rPr>
              <a:t>вербочки</a:t>
            </a:r>
            <a:endParaRPr lang="ru-RU" sz="1600" b="1" dirty="0">
              <a:latin typeface="Times New Roman" pitchFamily="18" charset="0"/>
              <a:cs typeface="Times New Roman" pitchFamily="18" charset="0"/>
            </a:endParaRPr>
          </a:p>
          <a:p>
            <a:r>
              <a:rPr lang="ru-RU" sz="1600" b="1" dirty="0">
                <a:latin typeface="Times New Roman" pitchFamily="18" charset="0"/>
                <a:cs typeface="Times New Roman" pitchFamily="18" charset="0"/>
              </a:rPr>
              <a:t>Понесли домой.</a:t>
            </a:r>
          </a:p>
          <a:p>
            <a:r>
              <a:rPr lang="ru-RU" sz="1600" b="1" dirty="0">
                <a:latin typeface="Times New Roman" pitchFamily="18" charset="0"/>
                <a:cs typeface="Times New Roman" pitchFamily="18" charset="0"/>
              </a:rPr>
              <a:t> </a:t>
            </a:r>
          </a:p>
          <a:p>
            <a:r>
              <a:rPr lang="ru-RU" sz="1600" b="1" dirty="0">
                <a:latin typeface="Times New Roman" pitchFamily="18" charset="0"/>
                <a:cs typeface="Times New Roman" pitchFamily="18" charset="0"/>
              </a:rPr>
              <a:t>Огонечки теплятся,</a:t>
            </a:r>
          </a:p>
          <a:p>
            <a:r>
              <a:rPr lang="ru-RU" sz="1600" b="1" dirty="0">
                <a:latin typeface="Times New Roman" pitchFamily="18" charset="0"/>
                <a:cs typeface="Times New Roman" pitchFamily="18" charset="0"/>
              </a:rPr>
              <a:t>Прохожие крестятся,</a:t>
            </a:r>
          </a:p>
          <a:p>
            <a:r>
              <a:rPr lang="ru-RU" sz="1600" b="1" dirty="0">
                <a:latin typeface="Times New Roman" pitchFamily="18" charset="0"/>
                <a:cs typeface="Times New Roman" pitchFamily="18" charset="0"/>
              </a:rPr>
              <a:t>И пахнет весной.</a:t>
            </a:r>
          </a:p>
          <a:p>
            <a:r>
              <a:rPr lang="ru-RU" sz="1600" b="1" dirty="0">
                <a:latin typeface="Times New Roman" pitchFamily="18" charset="0"/>
                <a:cs typeface="Times New Roman" pitchFamily="18" charset="0"/>
              </a:rPr>
              <a:t> </a:t>
            </a:r>
          </a:p>
          <a:p>
            <a:r>
              <a:rPr lang="ru-RU" sz="1600" b="1" dirty="0">
                <a:latin typeface="Times New Roman" pitchFamily="18" charset="0"/>
                <a:cs typeface="Times New Roman" pitchFamily="18" charset="0"/>
              </a:rPr>
              <a:t>Ветерок удаленький,</a:t>
            </a:r>
          </a:p>
          <a:p>
            <a:r>
              <a:rPr lang="ru-RU" sz="1600" b="1" dirty="0">
                <a:latin typeface="Times New Roman" pitchFamily="18" charset="0"/>
                <a:cs typeface="Times New Roman" pitchFamily="18" charset="0"/>
              </a:rPr>
              <a:t>Дождик, дождик маленький,</a:t>
            </a:r>
          </a:p>
          <a:p>
            <a:r>
              <a:rPr lang="ru-RU" sz="1600" b="1" dirty="0">
                <a:latin typeface="Times New Roman" pitchFamily="18" charset="0"/>
                <a:cs typeface="Times New Roman" pitchFamily="18" charset="0"/>
              </a:rPr>
              <a:t>Не задуй огня!</a:t>
            </a:r>
          </a:p>
          <a:p>
            <a:r>
              <a:rPr lang="ru-RU" sz="1600" b="1" dirty="0">
                <a:latin typeface="Times New Roman" pitchFamily="18" charset="0"/>
                <a:cs typeface="Times New Roman" pitchFamily="18" charset="0"/>
              </a:rPr>
              <a:t> </a:t>
            </a:r>
          </a:p>
          <a:p>
            <a:r>
              <a:rPr lang="ru-RU" sz="1600" b="1" dirty="0">
                <a:latin typeface="Times New Roman" pitchFamily="18" charset="0"/>
                <a:cs typeface="Times New Roman" pitchFamily="18" charset="0"/>
              </a:rPr>
              <a:t>В воскресенье Вербное</a:t>
            </a:r>
          </a:p>
          <a:p>
            <a:r>
              <a:rPr lang="ru-RU" sz="1600" b="1" dirty="0">
                <a:latin typeface="Times New Roman" pitchFamily="18" charset="0"/>
                <a:cs typeface="Times New Roman" pitchFamily="18" charset="0"/>
              </a:rPr>
              <a:t>Завтра встану первая</a:t>
            </a:r>
          </a:p>
          <a:p>
            <a:r>
              <a:rPr lang="ru-RU" sz="1600" b="1" dirty="0">
                <a:latin typeface="Times New Roman" pitchFamily="18" charset="0"/>
                <a:cs typeface="Times New Roman" pitchFamily="18" charset="0"/>
              </a:rPr>
              <a:t>Для светлого дня.</a:t>
            </a:r>
          </a:p>
          <a:p>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ИЗОСТУДИЯ «МИР ГЛАЗАМИ ДЕТЕЙ</a:t>
            </a: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b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ГБОУ СОШ №176  Г. МОСКВЫ</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Объект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7504" y="2060848"/>
            <a:ext cx="4388296" cy="3816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69410" y="2780928"/>
            <a:ext cx="4495800" cy="3816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37088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Умелые ручки</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Объект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582" y="1916832"/>
            <a:ext cx="4604320" cy="36724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88024" y="2924944"/>
            <a:ext cx="4464496" cy="32403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02226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НАШЕ ТВОРЧЕСТВО</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Объект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772816"/>
            <a:ext cx="4506144" cy="36050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73958" y="3257933"/>
            <a:ext cx="4676328" cy="36048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00889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8520" y="332656"/>
            <a:ext cx="4680520" cy="33123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Объект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4008" y="2420888"/>
            <a:ext cx="4680520" cy="36724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8612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075" y="116632"/>
            <a:ext cx="5076056" cy="38884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77768" y="1484784"/>
            <a:ext cx="4066232" cy="5141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45289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sp>
        <p:nvSpPr>
          <p:cNvPr id="10" name="Прямоугольник 9"/>
          <p:cNvSpPr/>
          <p:nvPr/>
        </p:nvSpPr>
        <p:spPr>
          <a:xfrm>
            <a:off x="1500166" y="1357298"/>
            <a:ext cx="5429288" cy="3714776"/>
          </a:xfrm>
          <a:prstGeom prst="rect">
            <a:avLst/>
          </a:prstGeom>
          <a:noFill/>
        </p:spPr>
        <p:txBody>
          <a:bodyPr wrap="none" lIns="91440" tIns="45720" rIns="91440" bIns="45720">
            <a:prstTxWarp prst="textTriangleInverted">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Пасха</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Содержимое 4" descr="604450.jpg"/>
          <p:cNvPicPr>
            <a:picLocks noGrp="1" noChangeAspect="1"/>
          </p:cNvPicPr>
          <p:nvPr>
            <p:ph idx="1"/>
          </p:nvPr>
        </p:nvPicPr>
        <p:blipFill>
          <a:blip r:embed="rId3" cstate="print"/>
          <a:stretch>
            <a:fillRect/>
          </a:stretch>
        </p:blipFill>
        <p:spPr>
          <a:xfrm>
            <a:off x="4221909" y="273050"/>
            <a:ext cx="3818031" cy="58531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Текст 3"/>
          <p:cNvSpPr>
            <a:spLocks noGrp="1"/>
          </p:cNvSpPr>
          <p:nvPr>
            <p:ph type="body" sz="half" idx="2"/>
          </p:nvPr>
        </p:nvSpPr>
        <p:spPr>
          <a:xfrm>
            <a:off x="428596" y="571480"/>
            <a:ext cx="3008313" cy="5476881"/>
          </a:xfrm>
        </p:spPr>
        <p:txBody>
          <a:bodyPr>
            <a:noAutofit/>
          </a:bodyPr>
          <a:lstStyle/>
          <a:p>
            <a:pPr algn="just"/>
            <a:r>
              <a:rPr lang="ru-RU" sz="2000" dirty="0">
                <a:latin typeface="Times New Roman" pitchFamily="18" charset="0"/>
                <a:cs typeface="Times New Roman" pitchFamily="18" charset="0"/>
              </a:rPr>
              <a:t>В этот день все человечество, а значит – каждый из нас, получили надежду на спасение, потому что Христос воскрес. Этот день называется Пасхой, что значит – «переход», и отмечается в Православной Церкви как самый главный день в году. В Пасхе – вся суть христианства, весь смысл нашей веры. Для людей это величайший праздник прихода солнца и пробуждение природы.</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Содержимое 4" descr="Рисунок2.jpg"/>
          <p:cNvPicPr>
            <a:picLocks noGrp="1" noChangeAspect="1"/>
          </p:cNvPicPr>
          <p:nvPr>
            <p:ph idx="1"/>
          </p:nvPr>
        </p:nvPicPr>
        <p:blipFill>
          <a:blip r:embed="rId3" cstate="print"/>
          <a:stretch>
            <a:fillRect/>
          </a:stretch>
        </p:blipFill>
        <p:spPr>
          <a:xfrm>
            <a:off x="4000496" y="273050"/>
            <a:ext cx="4500594" cy="61285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Текст 3"/>
          <p:cNvSpPr>
            <a:spLocks noGrp="1"/>
          </p:cNvSpPr>
          <p:nvPr>
            <p:ph type="body" sz="half" idx="2"/>
          </p:nvPr>
        </p:nvSpPr>
        <p:spPr>
          <a:xfrm>
            <a:off x="457200" y="714356"/>
            <a:ext cx="3008313" cy="5411807"/>
          </a:xfrm>
        </p:spPr>
        <p:txBody>
          <a:bodyPr>
            <a:noAutofit/>
          </a:bodyPr>
          <a:lstStyle/>
          <a:p>
            <a:pPr algn="just"/>
            <a:r>
              <a:rPr lang="vi-VN" sz="2000" i="1" dirty="0">
                <a:latin typeface="+mj-lt"/>
              </a:rPr>
              <a:t>Па́сха (др.-греч. </a:t>
            </a:r>
            <a:r>
              <a:rPr lang="el-GR" sz="2000" i="1" dirty="0">
                <a:latin typeface="+mj-lt"/>
              </a:rPr>
              <a:t>πάσχα, </a:t>
            </a:r>
            <a:r>
              <a:rPr lang="vi-VN" sz="2000" i="1" dirty="0">
                <a:latin typeface="+mj-lt"/>
              </a:rPr>
              <a:t>лат. </a:t>
            </a:r>
            <a:r>
              <a:rPr lang="en-US" sz="2000" i="1" dirty="0" err="1">
                <a:latin typeface="+mj-lt"/>
              </a:rPr>
              <a:t>Pascha</a:t>
            </a:r>
            <a:r>
              <a:rPr lang="ru-RU" sz="2000" i="1" dirty="0">
                <a:latin typeface="+mj-lt"/>
              </a:rPr>
              <a:t>, </a:t>
            </a:r>
            <a:r>
              <a:rPr lang="vi-VN" sz="2000" i="1" dirty="0">
                <a:latin typeface="+mj-lt"/>
              </a:rPr>
              <a:t>от ивр. </a:t>
            </a:r>
            <a:r>
              <a:rPr lang="he-IL" sz="2000" i="1" dirty="0">
                <a:latin typeface="+mj-lt"/>
              </a:rPr>
              <a:t>פסח‎ </a:t>
            </a:r>
            <a:r>
              <a:rPr lang="vi-VN" sz="2000" i="1" dirty="0">
                <a:latin typeface="+mj-lt"/>
              </a:rPr>
              <a:t>песах, букв. с евр. </a:t>
            </a:r>
            <a:r>
              <a:rPr lang="vi-VN" sz="2000" i="1" u="sng" dirty="0">
                <a:latin typeface="+mj-lt"/>
              </a:rPr>
              <a:t>«прохождение мимо»</a:t>
            </a:r>
            <a:r>
              <a:rPr lang="vi-VN" sz="2000" i="1" dirty="0">
                <a:latin typeface="+mj-lt"/>
              </a:rPr>
              <a:t>) в христианстве; также </a:t>
            </a:r>
            <a:r>
              <a:rPr lang="vi-VN" sz="2000" i="1" u="sng" dirty="0">
                <a:latin typeface="+mj-lt"/>
              </a:rPr>
              <a:t>Воскресе́ние </a:t>
            </a:r>
            <a:r>
              <a:rPr lang="vi-VN" sz="2000" i="1" dirty="0">
                <a:latin typeface="+mj-lt"/>
              </a:rPr>
              <a:t>Христо́во (др.-греч. </a:t>
            </a:r>
            <a:r>
              <a:rPr lang="el-GR" sz="2000" i="1" dirty="0">
                <a:latin typeface="+mj-lt"/>
              </a:rPr>
              <a:t>Ἡ Ανάστασις τοῦ Ἰησοῦ Χριστοῦ) — </a:t>
            </a:r>
            <a:r>
              <a:rPr lang="vi-VN" sz="2000" i="1" dirty="0">
                <a:latin typeface="+mj-lt"/>
              </a:rPr>
              <a:t>древнейший христианский праздник; важнейший праздник богослужебного года. Установлен в честь воскресения Иисуса Христа.</a:t>
            </a:r>
            <a:endParaRPr lang="ru-RU" sz="2000"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prstTxWarp prst="textPlain">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Как праздновали пасху на Руси?</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Содержимое 8" descr="19_1.jpg"/>
          <p:cNvPicPr>
            <a:picLocks noGrp="1" noChangeAspect="1"/>
          </p:cNvPicPr>
          <p:nvPr>
            <p:ph sz="half" idx="1"/>
          </p:nvPr>
        </p:nvPicPr>
        <p:blipFill>
          <a:blip r:embed="rId3" cstate="print"/>
          <a:stretch>
            <a:fillRect/>
          </a:stretch>
        </p:blipFill>
        <p:spPr>
          <a:xfrm>
            <a:off x="0" y="1714488"/>
            <a:ext cx="5429256" cy="45005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Содержимое 6"/>
          <p:cNvSpPr>
            <a:spLocks noGrp="1"/>
          </p:cNvSpPr>
          <p:nvPr>
            <p:ph sz="half" idx="2"/>
          </p:nvPr>
        </p:nvSpPr>
        <p:spPr>
          <a:xfrm>
            <a:off x="5072066" y="1600200"/>
            <a:ext cx="3929090" cy="4525963"/>
          </a:xfrm>
        </p:spPr>
        <p:txBody>
          <a:bodyPr>
            <a:noAutofit/>
          </a:bodyPr>
          <a:lstStyle/>
          <a:p>
            <a:pPr algn="just"/>
            <a:r>
              <a:rPr lang="ru-RU" sz="2000" dirty="0">
                <a:latin typeface="Times New Roman" pitchFamily="18" charset="0"/>
                <a:cs typeface="Times New Roman" pitchFamily="18" charset="0"/>
              </a:rPr>
              <a:t>На Руси этот светлый день празднуется с Х века. Когда христианство пришло на Русь из Византии, оно принесло и традиции празднования Пасхи. Неделю, предшествующую ей принято называть Великой или Страстной. Последние дни выделяют особо: Великий Четверг — день духовного очищения, Страстная Пятница — напоминание о страданиях Иисуса, Великая суббота — день печали и траура, после него Светлое Воскресение Христово.</a:t>
            </a:r>
          </a:p>
        </p:txBody>
      </p:sp>
      <p:sp>
        <p:nvSpPr>
          <p:cNvPr id="8" name="Прямоугольник 7"/>
          <p:cNvSpPr/>
          <p:nvPr/>
        </p:nvSpPr>
        <p:spPr>
          <a:xfrm>
            <a:off x="4479632" y="2967335"/>
            <a:ext cx="18473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Вербное воскресенье» или «</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Вход Господень в Иерусалим».</a:t>
            </a:r>
          </a:p>
        </p:txBody>
      </p:sp>
      <p:pic>
        <p:nvPicPr>
          <p:cNvPr id="6" name="Содержимое 5" descr="90401217_3720816_verbnoe3.jpg"/>
          <p:cNvPicPr>
            <a:picLocks noGrp="1" noChangeAspect="1"/>
          </p:cNvPicPr>
          <p:nvPr>
            <p:ph sz="half" idx="1"/>
          </p:nvPr>
        </p:nvPicPr>
        <p:blipFill>
          <a:blip r:embed="rId3" cstate="print"/>
          <a:stretch>
            <a:fillRect/>
          </a:stretch>
        </p:blipFill>
        <p:spPr>
          <a:xfrm>
            <a:off x="428596" y="1428736"/>
            <a:ext cx="3929090" cy="54292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Содержимое 3"/>
          <p:cNvSpPr>
            <a:spLocks noGrp="1"/>
          </p:cNvSpPr>
          <p:nvPr>
            <p:ph sz="half" idx="2"/>
          </p:nvPr>
        </p:nvSpPr>
        <p:spPr/>
        <p:txBody>
          <a:bodyPr>
            <a:normAutofit fontScale="92500" lnSpcReduction="10000"/>
          </a:bodyPr>
          <a:lstStyle/>
          <a:p>
            <a:pPr algn="just">
              <a:buNone/>
            </a:pPr>
            <a:r>
              <a:rPr lang="ru-RU" dirty="0" smtClean="0"/>
              <a:t>        В храмах </a:t>
            </a:r>
            <a:r>
              <a:rPr lang="ru-RU" dirty="0"/>
              <a:t>освящали веточки вербы как напоминание о пальмовых ветвях, которыми устилали путь Христа в столицу иудеи. Каждый человек приносил в дом несколько веточек и бережно складывал за образа до следующего года.</a:t>
            </a:r>
          </a:p>
        </p:txBody>
      </p:sp>
      <p:sp>
        <p:nvSpPr>
          <p:cNvPr id="5" name="Прямоугольник 4"/>
          <p:cNvSpPr/>
          <p:nvPr/>
        </p:nvSpPr>
        <p:spPr>
          <a:xfrm>
            <a:off x="4479635" y="2967335"/>
            <a:ext cx="18473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Содержимое 4" descr="914600d2d9dd.jpg"/>
          <p:cNvPicPr>
            <a:picLocks noGrp="1" noChangeAspect="1"/>
          </p:cNvPicPr>
          <p:nvPr>
            <p:ph idx="1"/>
          </p:nvPr>
        </p:nvPicPr>
        <p:blipFill>
          <a:blip r:embed="rId3" cstate="print"/>
          <a:stretch>
            <a:fillRect/>
          </a:stretch>
        </p:blipFill>
        <p:spPr>
          <a:xfrm>
            <a:off x="3749674" y="285728"/>
            <a:ext cx="5251481" cy="6143668"/>
          </a:xfrm>
        </p:spPr>
      </p:pic>
      <p:sp>
        <p:nvSpPr>
          <p:cNvPr id="4" name="Текст 3"/>
          <p:cNvSpPr>
            <a:spLocks noGrp="1"/>
          </p:cNvSpPr>
          <p:nvPr>
            <p:ph type="body" sz="half" idx="2"/>
          </p:nvPr>
        </p:nvSpPr>
        <p:spPr>
          <a:xfrm>
            <a:off x="457200" y="642918"/>
            <a:ext cx="3008313" cy="5483245"/>
          </a:xfrm>
        </p:spPr>
        <p:txBody>
          <a:bodyPr>
            <a:normAutofit/>
          </a:bodyPr>
          <a:lstStyle/>
          <a:p>
            <a:pPr algn="just"/>
            <a:r>
              <a:rPr lang="ru-RU" sz="2000" dirty="0">
                <a:latin typeface="Times New Roman" pitchFamily="18" charset="0"/>
                <a:cs typeface="Times New Roman" pitchFamily="18" charset="0"/>
              </a:rPr>
              <a:t>Общераспространённым в народе был обычай слегка ударять друг друга вербой. После заутрени, к которой малых детей не водили, возвратившиеся из церкви домой родители никогда не упускали случая поднять с постели детишек лёгкими ударами вербы, приговаривая</a:t>
            </a:r>
            <a:r>
              <a:rPr lang="ru-RU" sz="2000" i="1"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a:p>
            <a:pPr algn="just"/>
            <a:r>
              <a:rPr lang="ru-RU" sz="2000" i="1" dirty="0">
                <a:latin typeface="Times New Roman" pitchFamily="18" charset="0"/>
                <a:cs typeface="Times New Roman" pitchFamily="18" charset="0"/>
              </a:rPr>
              <a:t>«Верба хлыст, бей до слез.</a:t>
            </a:r>
          </a:p>
          <a:p>
            <a:pPr algn="just"/>
            <a:r>
              <a:rPr lang="ru-RU" sz="2000" i="1" dirty="0">
                <a:latin typeface="Times New Roman" pitchFamily="18" charset="0"/>
                <a:cs typeface="Times New Roman" pitchFamily="18" charset="0"/>
              </a:rPr>
              <a:t> Не я бью, верба бьёт. </a:t>
            </a:r>
          </a:p>
          <a:p>
            <a:pPr algn="just"/>
            <a:r>
              <a:rPr lang="ru-RU" sz="2000" i="1" dirty="0">
                <a:latin typeface="Times New Roman" pitchFamily="18" charset="0"/>
                <a:cs typeface="Times New Roman" pitchFamily="18" charset="0"/>
              </a:rPr>
              <a:t>Будь здоров как </a:t>
            </a:r>
            <a:r>
              <a:rPr lang="ru-RU" sz="2000" i="1" dirty="0" smtClean="0">
                <a:latin typeface="Times New Roman" pitchFamily="18" charset="0"/>
                <a:cs typeface="Times New Roman" pitchFamily="18" charset="0"/>
              </a:rPr>
              <a:t>верба».</a:t>
            </a:r>
            <a:endParaRPr lang="ru-RU" sz="20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672</TotalTime>
  <Words>1634</Words>
  <Application>Microsoft Office PowerPoint</Application>
  <PresentationFormat>Экран (4:3)</PresentationFormat>
  <Paragraphs>97</Paragraphs>
  <Slides>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    ТЕМА «НАРОДНЫЕ ПРАЗДНИКИ. ПАСХА»     </vt:lpstr>
      <vt:lpstr>Цели и задачи:  </vt:lpstr>
      <vt:lpstr>Вербочки А. Блок </vt:lpstr>
      <vt:lpstr>Презентация PowerPoint</vt:lpstr>
      <vt:lpstr>Презентация PowerPoint</vt:lpstr>
      <vt:lpstr>Презентация PowerPoint</vt:lpstr>
      <vt:lpstr>Как праздновали пасху на Руси?</vt:lpstr>
      <vt:lpstr>«Вербное воскресенье» или «Вход Господень в Иерусалим».</vt:lpstr>
      <vt:lpstr>Презентация PowerPoint</vt:lpstr>
      <vt:lpstr>Презентация PowerPoint</vt:lpstr>
      <vt:lpstr>Презентация PowerPoint</vt:lpstr>
      <vt:lpstr>Как возникла традиция красить яйца на Пасху?</vt:lpstr>
      <vt:lpstr>По древней традиции крашеные яйца выкладывали на свежую проросшую зелень овса, пшеницы или салата, которые специально проращивали для этого праздника</vt:lpstr>
      <vt:lpstr>Яйца, окрашенные любым способом, называются 'крашенки', а расписанные узорами - 'писанками'.  Для изготовления настоящих традиционных русских писанок в каждом доме хранились яркие краски и маленькие проволочные крючки. Крючки опускали в расплавленный воск и покрывали им яйца, оставляя места для рисунков. Затем яйца окрашивали в натуральных красках, и на местах, не тронутых воском, проступал рисунок. Такую операцию проделывали несколько раз, чтобы получить сложные многоцветные рисунки. Перед подачей на стол воск с яиц стирали</vt:lpstr>
      <vt:lpstr>«Писанки»</vt:lpstr>
      <vt:lpstr>«Крашенки»</vt:lpstr>
      <vt:lpstr>В России пасхальными яйцами «христосуются» — разбивая по очерёдности разные концы, так же как люди христосуются трижды в щёки.  Детишки устраивают «покатушки» — у кого яйцо дальше укатится.  Пасхальное крашенное яйцо в русской культуре означало новую жизнь, возрождение. Пасхальные яйца в России катали по земле, чтобы она была плодородной.</vt:lpstr>
      <vt:lpstr>Презентация PowerPoint</vt:lpstr>
      <vt:lpstr>Декоративные яйца Фаберже</vt:lpstr>
      <vt:lpstr>«Красная Горка»</vt:lpstr>
      <vt:lpstr>Пасхальные сувениры</vt:lpstr>
      <vt:lpstr>Презентация PowerPoint</vt:lpstr>
      <vt:lpstr>Материалы и инструменты для декупажа</vt:lpstr>
      <vt:lpstr>Алгоритм действий</vt:lpstr>
      <vt:lpstr>Квиллинг-бумажная филигрань.</vt:lpstr>
      <vt:lpstr>Презентация PowerPoint</vt:lpstr>
      <vt:lpstr>Инструменты и материалы для квиллинга</vt:lpstr>
      <vt:lpstr>Элементы квиллинга</vt:lpstr>
      <vt:lpstr>Элементы квиллинга</vt:lpstr>
      <vt:lpstr>ИЗОСТУДИЯ «МИР ГЛАЗАМИ ДЕТЕЙ»  ГБОУ СОШ №176  Г. МОСКВЫ</vt:lpstr>
      <vt:lpstr>Умелые ручки</vt:lpstr>
      <vt:lpstr>НАШЕ ТВОРЧЕСТВО</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dc:title>
  <dc:creator>Admin</dc:creator>
  <cp:lastModifiedBy>школа20</cp:lastModifiedBy>
  <cp:revision>66</cp:revision>
  <dcterms:created xsi:type="dcterms:W3CDTF">2013-01-26T13:52:24Z</dcterms:created>
  <dcterms:modified xsi:type="dcterms:W3CDTF">2013-09-02T06:53:59Z</dcterms:modified>
</cp:coreProperties>
</file>