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543800" cy="913656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Verb tenses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7992888" cy="4824536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AutoNum type="arabicPeriod"/>
            </a:pPr>
            <a:endParaRPr lang="en-US" sz="3600" dirty="0" smtClean="0"/>
          </a:p>
          <a:p>
            <a:pPr marL="457200" indent="-457200" algn="l">
              <a:buAutoNum type="arabicPeriod"/>
            </a:pPr>
            <a:endParaRPr lang="en-US" sz="3600" dirty="0"/>
          </a:p>
          <a:p>
            <a:pPr marL="457200" indent="-457200" algn="l">
              <a:buAutoNum type="arabicPeriod"/>
            </a:pPr>
            <a:endParaRPr lang="en-US" sz="3600" dirty="0" smtClean="0"/>
          </a:p>
          <a:p>
            <a:pPr marL="457200" indent="-457200" algn="l">
              <a:buAutoNum type="arabicPeriod"/>
            </a:pPr>
            <a:endParaRPr lang="en-US" sz="3600" dirty="0" smtClean="0"/>
          </a:p>
          <a:p>
            <a:pPr marL="457200" indent="-457200" algn="l">
              <a:buAutoNum type="arabicPeriod"/>
            </a:pPr>
            <a:r>
              <a:rPr lang="en-US" sz="3600" dirty="0" smtClean="0"/>
              <a:t>Present Simple</a:t>
            </a:r>
          </a:p>
          <a:p>
            <a:pPr marL="457200" indent="-457200" algn="l">
              <a:buAutoNum type="arabicPeriod"/>
            </a:pPr>
            <a:r>
              <a:rPr lang="en-US" sz="3600" dirty="0" smtClean="0"/>
              <a:t>Past Simple</a:t>
            </a:r>
          </a:p>
          <a:p>
            <a:pPr marL="457200" indent="-457200" algn="l">
              <a:buAutoNum type="arabicPeriod"/>
            </a:pPr>
            <a:r>
              <a:rPr lang="en-US" sz="3600" dirty="0" smtClean="0"/>
              <a:t>Present Continuous</a:t>
            </a:r>
          </a:p>
          <a:p>
            <a:pPr marL="457200" indent="-457200" algn="l">
              <a:buAutoNum type="arabicPeriod"/>
            </a:pPr>
            <a:r>
              <a:rPr lang="en-US" sz="3600" dirty="0" smtClean="0"/>
              <a:t>Past Continuous</a:t>
            </a:r>
          </a:p>
          <a:p>
            <a:pPr marL="457200" indent="-457200" algn="l">
              <a:buAutoNum type="arabicPeriod"/>
            </a:pPr>
            <a:r>
              <a:rPr lang="en-US" sz="3600" dirty="0" smtClean="0"/>
              <a:t>Present Perfect</a:t>
            </a:r>
          </a:p>
          <a:p>
            <a:pPr algn="l"/>
            <a:r>
              <a:rPr lang="en-US" sz="3600" dirty="0"/>
              <a:t> </a:t>
            </a:r>
            <a:r>
              <a:rPr lang="en-US" sz="3600" dirty="0" smtClean="0"/>
              <a:t>   Past Perfect</a:t>
            </a:r>
          </a:p>
          <a:p>
            <a:pPr algn="l"/>
            <a:r>
              <a:rPr lang="en-US" sz="3600" dirty="0" smtClean="0">
                <a:solidFill>
                  <a:srgbClr val="00B0F0"/>
                </a:solidFill>
              </a:rPr>
              <a:t>6</a:t>
            </a:r>
            <a:r>
              <a:rPr lang="en-US" sz="3600" dirty="0" smtClean="0"/>
              <a:t>. Future Simple</a:t>
            </a:r>
            <a:endParaRPr lang="en-US" sz="3600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3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20624" lvl="0" indent="-384048">
              <a:spcBef>
                <a:spcPct val="20000"/>
              </a:spcBef>
            </a:pPr>
            <a:r>
              <a:rPr lang="en-US" sz="4000" dirty="0" smtClean="0">
                <a:solidFill>
                  <a:prstClr val="white"/>
                </a:solidFill>
                <a:latin typeface="Arial"/>
                <a:ea typeface="+mn-ea"/>
                <a:cs typeface="+mn-cs"/>
              </a:rPr>
              <a:t>1. </a:t>
            </a:r>
            <a:r>
              <a:rPr lang="en-US" sz="40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  <a:t>Present Simple </a:t>
            </a:r>
            <a:r>
              <a:rPr lang="en-US" sz="21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  <a:t/>
            </a:r>
            <a:br>
              <a:rPr lang="en-US" sz="21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</a:br>
            <a:r>
              <a:rPr lang="en-US" sz="2100" dirty="0">
                <a:solidFill>
                  <a:prstClr val="white"/>
                </a:solidFill>
                <a:latin typeface="Arial"/>
                <a:ea typeface="+mn-ea"/>
                <a:cs typeface="+mn-cs"/>
              </a:rPr>
              <a:t>(usually, often, every day)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en-US" dirty="0">
                <a:solidFill>
                  <a:srgbClr val="00B0F0"/>
                </a:solidFill>
              </a:rPr>
              <a:t>a) V / Vs  </a:t>
            </a:r>
          </a:p>
          <a:p>
            <a:pPr marL="36576" indent="0">
              <a:buNone/>
            </a:pPr>
            <a:r>
              <a:rPr lang="en-US" dirty="0">
                <a:solidFill>
                  <a:srgbClr val="00B0F0"/>
                </a:solidFill>
              </a:rPr>
              <a:t> b) don’t / doesn’t + V </a:t>
            </a:r>
          </a:p>
          <a:p>
            <a:pPr marL="36576" indent="0">
              <a:buNone/>
            </a:pPr>
            <a:r>
              <a:rPr lang="en-US" dirty="0">
                <a:solidFill>
                  <a:srgbClr val="00B0F0"/>
                </a:solidFill>
              </a:rPr>
              <a:t>c) Do / does ___ V?</a:t>
            </a:r>
          </a:p>
          <a:p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1</a:t>
            </a:r>
            <a:r>
              <a:rPr lang="en-US" dirty="0"/>
              <a:t>) They __________football at the institute. (to play)	</a:t>
            </a:r>
          </a:p>
          <a:p>
            <a:pPr marL="36576" indent="0">
              <a:buNone/>
            </a:pPr>
            <a:r>
              <a:rPr lang="en-US" dirty="0"/>
              <a:t>2) She __________________emails. (not / to write)	</a:t>
            </a:r>
          </a:p>
          <a:p>
            <a:pPr marL="36576" indent="0">
              <a:buNone/>
            </a:pPr>
            <a:r>
              <a:rPr lang="en-US" dirty="0"/>
              <a:t>3) ____ you________ English? (to speak)	</a:t>
            </a:r>
          </a:p>
          <a:p>
            <a:pPr marL="36576" indent="0">
              <a:buNone/>
            </a:pPr>
            <a:r>
              <a:rPr lang="en-US" dirty="0"/>
              <a:t>4) My mother _________ fish. (not / to like)	</a:t>
            </a:r>
          </a:p>
          <a:p>
            <a:pPr marL="36576" indent="0">
              <a:buNone/>
            </a:pPr>
            <a:r>
              <a:rPr lang="en-US" dirty="0"/>
              <a:t>5) ____ Ann _________ any friends? (to have)	</a:t>
            </a:r>
          </a:p>
          <a:p>
            <a:pPr marL="36576" indent="0">
              <a:buNone/>
            </a:pPr>
            <a:r>
              <a:rPr lang="en-US" dirty="0"/>
              <a:t>6) His brother __________ in an office. (to work)	</a:t>
            </a:r>
          </a:p>
          <a:p>
            <a:pPr marL="36576" indent="0">
              <a:buNone/>
            </a:pPr>
            <a:r>
              <a:rPr lang="en-US" dirty="0"/>
              <a:t>7) ____ they ____ the flowers every 3 days? (to water)	</a:t>
            </a:r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8</a:t>
            </a:r>
            <a:r>
              <a:rPr lang="en-US" dirty="0"/>
              <a:t>) His wife ___________ a motorbike. (not / to ride)	</a:t>
            </a:r>
          </a:p>
          <a:p>
            <a:pPr marL="36576" indent="0">
              <a:buNone/>
            </a:pPr>
            <a:r>
              <a:rPr lang="en-US" dirty="0"/>
              <a:t>9) _______ Kate_____ coffee? (to drink)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90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467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2</a:t>
            </a:r>
            <a:r>
              <a:rPr lang="en-US" sz="4000" dirty="0" smtClean="0"/>
              <a:t>. Past Simple</a:t>
            </a:r>
            <a:br>
              <a:rPr lang="en-US" sz="4000" dirty="0" smtClean="0"/>
            </a:br>
            <a:r>
              <a:rPr lang="en-US" sz="2800" dirty="0" smtClean="0"/>
              <a:t> </a:t>
            </a:r>
            <a:r>
              <a:rPr lang="en-US" sz="2800" dirty="0"/>
              <a:t>(yesterday, last week)</a:t>
            </a:r>
            <a:br>
              <a:rPr lang="en-US" sz="2800" dirty="0"/>
            </a:b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a)    </a:t>
            </a:r>
            <a:r>
              <a:rPr lang="en-US" dirty="0" err="1" smtClean="0">
                <a:solidFill>
                  <a:srgbClr val="00B0F0"/>
                </a:solidFill>
              </a:rPr>
              <a:t>Ved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/ V2</a:t>
            </a:r>
          </a:p>
          <a:p>
            <a:pPr marL="550926" indent="-514350">
              <a:buAutoNum type="alphaLcParenR" startAt="2"/>
            </a:pPr>
            <a:r>
              <a:rPr lang="en-US" dirty="0" smtClean="0">
                <a:solidFill>
                  <a:srgbClr val="00B0F0"/>
                </a:solidFill>
              </a:rPr>
              <a:t>Didn’t </a:t>
            </a:r>
            <a:r>
              <a:rPr lang="en-US" dirty="0">
                <a:solidFill>
                  <a:srgbClr val="00B0F0"/>
                </a:solidFill>
              </a:rPr>
              <a:t>+ </a:t>
            </a:r>
            <a:r>
              <a:rPr lang="en-US" dirty="0" smtClean="0">
                <a:solidFill>
                  <a:srgbClr val="00B0F0"/>
                </a:solidFill>
              </a:rPr>
              <a:t>V</a:t>
            </a:r>
          </a:p>
          <a:p>
            <a:pPr marL="550926" indent="-514350">
              <a:buAutoNum type="alphaLcParenR" startAt="2"/>
            </a:pPr>
            <a:r>
              <a:rPr lang="en-US" dirty="0" smtClean="0">
                <a:solidFill>
                  <a:srgbClr val="00B0F0"/>
                </a:solidFill>
              </a:rPr>
              <a:t>Did </a:t>
            </a:r>
            <a:r>
              <a:rPr lang="en-US" dirty="0">
                <a:solidFill>
                  <a:srgbClr val="00B0F0"/>
                </a:solidFill>
              </a:rPr>
              <a:t>___V</a:t>
            </a:r>
            <a:r>
              <a:rPr lang="en-US" dirty="0" smtClean="0">
                <a:solidFill>
                  <a:srgbClr val="00B0F0"/>
                </a:solidFill>
              </a:rPr>
              <a:t>?</a:t>
            </a:r>
            <a:endParaRPr lang="en-US" dirty="0">
              <a:solidFill>
                <a:srgbClr val="00B0F0"/>
              </a:solidFill>
            </a:endParaRPr>
          </a:p>
          <a:p>
            <a:pPr marL="36576" indent="0">
              <a:buNone/>
            </a:pPr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1) </a:t>
            </a:r>
            <a:r>
              <a:rPr lang="en-US" dirty="0"/>
              <a:t>She (bring)__________ some chocolates to the party.</a:t>
            </a:r>
          </a:p>
          <a:p>
            <a:pPr marL="36576" indent="0">
              <a:buNone/>
            </a:pPr>
            <a:r>
              <a:rPr lang="en-US" dirty="0"/>
              <a:t>2) I (hear) __________  a new song on the radio. </a:t>
            </a:r>
          </a:p>
          <a:p>
            <a:pPr marL="36576" indent="0">
              <a:buNone/>
            </a:pPr>
            <a:r>
              <a:rPr lang="en-US" dirty="0"/>
              <a:t>3) I (read) __________ three books last week. </a:t>
            </a:r>
          </a:p>
          <a:p>
            <a:pPr marL="36576" indent="0">
              <a:buNone/>
            </a:pPr>
            <a:r>
              <a:rPr lang="en-US" dirty="0"/>
              <a:t>4) They (speak) __________ French to the waitress. </a:t>
            </a:r>
          </a:p>
          <a:p>
            <a:pPr marL="36576" indent="0">
              <a:buNone/>
            </a:pPr>
            <a:r>
              <a:rPr lang="en-US" dirty="0"/>
              <a:t>5) I (forget) ______________  about my mother’s birthday. </a:t>
            </a:r>
          </a:p>
          <a:p>
            <a:pPr marL="36576" indent="0">
              <a:buNone/>
            </a:pPr>
            <a:r>
              <a:rPr lang="en-US" dirty="0"/>
              <a:t>6) ________you (lose) __________  your keys? </a:t>
            </a:r>
          </a:p>
          <a:p>
            <a:pPr marL="36576" indent="0">
              <a:buNone/>
            </a:pPr>
            <a:r>
              <a:rPr lang="en-US" dirty="0"/>
              <a:t>7) I (give) __________  my mother a CD for Christmas. </a:t>
            </a:r>
          </a:p>
          <a:p>
            <a:pPr marL="36576" indent="0">
              <a:buNone/>
            </a:pPr>
            <a:r>
              <a:rPr lang="en-US" dirty="0"/>
              <a:t>8) At the age of 23, she (become) __________  a doctor. </a:t>
            </a:r>
          </a:p>
          <a:p>
            <a:pPr marL="36576" indent="0">
              <a:buNone/>
            </a:pPr>
            <a:r>
              <a:rPr lang="en-US" dirty="0"/>
              <a:t>9) I (know) __________ the answer yesterday.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79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3. </a:t>
            </a:r>
            <a:r>
              <a:rPr lang="en-US" sz="4400" dirty="0"/>
              <a:t>Present </a:t>
            </a:r>
            <a:r>
              <a:rPr lang="en-US" sz="4400" dirty="0" smtClean="0"/>
              <a:t>Continuous</a:t>
            </a:r>
            <a:br>
              <a:rPr lang="en-US" sz="4400" dirty="0" smtClean="0"/>
            </a:br>
            <a:r>
              <a:rPr lang="en-US" sz="2700" dirty="0" smtClean="0"/>
              <a:t> </a:t>
            </a:r>
            <a:r>
              <a:rPr lang="en-US" sz="2700" dirty="0"/>
              <a:t>(now, at the moment)</a:t>
            </a:r>
            <a:br>
              <a:rPr lang="en-US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a</a:t>
            </a:r>
            <a:r>
              <a:rPr lang="en-US" dirty="0">
                <a:solidFill>
                  <a:srgbClr val="00B0F0"/>
                </a:solidFill>
              </a:rPr>
              <a:t>) am/ is/ are + </a:t>
            </a:r>
            <a:r>
              <a:rPr lang="en-US" dirty="0" err="1">
                <a:solidFill>
                  <a:srgbClr val="00B0F0"/>
                </a:solidFill>
              </a:rPr>
              <a:t>Ving</a:t>
            </a:r>
            <a:endParaRPr lang="en-US" dirty="0">
              <a:solidFill>
                <a:srgbClr val="00B0F0"/>
              </a:solidFill>
            </a:endParaRPr>
          </a:p>
          <a:p>
            <a:pPr marL="36576" indent="0">
              <a:buNone/>
            </a:pPr>
            <a:r>
              <a:rPr lang="en-US" dirty="0">
                <a:solidFill>
                  <a:srgbClr val="00B0F0"/>
                </a:solidFill>
              </a:rPr>
              <a:t>b) am / is / are  not + </a:t>
            </a:r>
            <a:r>
              <a:rPr lang="en-US" dirty="0" err="1">
                <a:solidFill>
                  <a:srgbClr val="00B0F0"/>
                </a:solidFill>
              </a:rPr>
              <a:t>Ving</a:t>
            </a:r>
            <a:endParaRPr lang="en-US" dirty="0">
              <a:solidFill>
                <a:srgbClr val="00B0F0"/>
              </a:solidFill>
            </a:endParaRPr>
          </a:p>
          <a:p>
            <a:pPr marL="36576" indent="0">
              <a:buNone/>
            </a:pPr>
            <a:r>
              <a:rPr lang="en-US" dirty="0">
                <a:solidFill>
                  <a:srgbClr val="00B0F0"/>
                </a:solidFill>
              </a:rPr>
              <a:t>c) am/is/are __</a:t>
            </a:r>
            <a:r>
              <a:rPr lang="en-US" dirty="0" err="1">
                <a:solidFill>
                  <a:srgbClr val="00B0F0"/>
                </a:solidFill>
              </a:rPr>
              <a:t>Ving</a:t>
            </a:r>
            <a:endParaRPr lang="en-US" dirty="0">
              <a:solidFill>
                <a:srgbClr val="00B0F0"/>
              </a:solidFill>
            </a:endParaRPr>
          </a:p>
          <a:p>
            <a:pPr marL="36576" indent="0">
              <a:buNone/>
            </a:pPr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1</a:t>
            </a:r>
            <a:r>
              <a:rPr lang="en-US" dirty="0"/>
              <a:t>. In summer the sun (to shine</a:t>
            </a:r>
            <a:r>
              <a:rPr lang="en-US" dirty="0" smtClean="0"/>
              <a:t>).___________ </a:t>
            </a:r>
            <a:r>
              <a:rPr lang="en-US" dirty="0"/>
              <a:t>brightly.</a:t>
            </a:r>
          </a:p>
          <a:p>
            <a:pPr marL="36576" indent="0">
              <a:buNone/>
            </a:pPr>
            <a:r>
              <a:rPr lang="en-US" dirty="0"/>
              <a:t>2. Run downstairs. Your sister (to wait for) ____________ you.</a:t>
            </a:r>
          </a:p>
          <a:p>
            <a:pPr marL="36576" indent="0">
              <a:buNone/>
            </a:pPr>
            <a:r>
              <a:rPr lang="en-US" dirty="0"/>
              <a:t>3. I usually (to wait for)__________Tom. He is always late.</a:t>
            </a:r>
          </a:p>
          <a:p>
            <a:pPr marL="36576" indent="0">
              <a:buNone/>
            </a:pPr>
            <a:r>
              <a:rPr lang="en-US" dirty="0"/>
              <a:t>4. We (to have) ___________ coffee every morning.</a:t>
            </a:r>
          </a:p>
          <a:p>
            <a:pPr marL="36576" indent="0">
              <a:buNone/>
            </a:pPr>
            <a:r>
              <a:rPr lang="en-US" dirty="0"/>
              <a:t>5. Where is John? - He (to play)____________ the piano.</a:t>
            </a:r>
          </a:p>
          <a:p>
            <a:pPr marL="36576" indent="0">
              <a:buNone/>
            </a:pPr>
            <a:r>
              <a:rPr lang="en-US" dirty="0"/>
              <a:t>6. Our boys usually (to play)____________ football in the yard.</a:t>
            </a:r>
          </a:p>
          <a:p>
            <a:pPr marL="36576" indent="0">
              <a:buNone/>
            </a:pPr>
            <a:r>
              <a:rPr lang="en-US" dirty="0"/>
              <a:t>7. Call them. They (to play)____________ football in the yard.</a:t>
            </a:r>
          </a:p>
          <a:p>
            <a:pPr marL="36576" indent="0">
              <a:buNone/>
            </a:pPr>
            <a:r>
              <a:rPr lang="en-US" dirty="0"/>
              <a:t>8. My aunt (not to make)____________ cakes on Mondays, but she (to make)__________________one now.</a:t>
            </a:r>
          </a:p>
          <a:p>
            <a:pPr marL="36576" indent="0">
              <a:buNone/>
            </a:pPr>
            <a:r>
              <a:rPr lang="en-US" dirty="0"/>
              <a:t>9. She is in the kitchen. She (to make)_____________ tea for us.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40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4</a:t>
            </a:r>
            <a:r>
              <a:rPr lang="en-US" dirty="0" smtClean="0"/>
              <a:t>. </a:t>
            </a:r>
            <a:r>
              <a:rPr lang="en-US" dirty="0"/>
              <a:t>Past Continuous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( </a:t>
            </a:r>
            <a:r>
              <a:rPr lang="en-US" sz="2700" dirty="0" err="1"/>
              <a:t>at..o’clock</a:t>
            </a:r>
            <a:r>
              <a:rPr lang="en-US" sz="2700" dirty="0"/>
              <a:t> yesterday, from ..</a:t>
            </a:r>
            <a:r>
              <a:rPr lang="en-US" sz="2700" dirty="0" err="1"/>
              <a:t>till..yesterday</a:t>
            </a:r>
            <a:r>
              <a:rPr lang="en-US" sz="2700" dirty="0"/>
              <a:t>, the whole evening)</a:t>
            </a:r>
            <a:br>
              <a:rPr lang="en-US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en-US" sz="2600" dirty="0" smtClean="0">
                <a:solidFill>
                  <a:srgbClr val="00B0F0"/>
                </a:solidFill>
              </a:rPr>
              <a:t>a</a:t>
            </a:r>
            <a:r>
              <a:rPr lang="en-US" sz="2600" dirty="0">
                <a:solidFill>
                  <a:srgbClr val="00B0F0"/>
                </a:solidFill>
              </a:rPr>
              <a:t>) was/were + </a:t>
            </a:r>
            <a:r>
              <a:rPr lang="en-US" sz="2600" dirty="0" err="1">
                <a:solidFill>
                  <a:srgbClr val="00B0F0"/>
                </a:solidFill>
              </a:rPr>
              <a:t>Ving</a:t>
            </a:r>
            <a:endParaRPr lang="en-US" sz="2600" dirty="0">
              <a:solidFill>
                <a:srgbClr val="00B0F0"/>
              </a:solidFill>
            </a:endParaRPr>
          </a:p>
          <a:p>
            <a:pPr marL="36576" indent="0">
              <a:buNone/>
            </a:pPr>
            <a:r>
              <a:rPr lang="en-US" sz="2600" dirty="0">
                <a:solidFill>
                  <a:srgbClr val="00B0F0"/>
                </a:solidFill>
              </a:rPr>
              <a:t>b) was/were  not + </a:t>
            </a:r>
            <a:r>
              <a:rPr lang="en-US" sz="2600" dirty="0" err="1">
                <a:solidFill>
                  <a:srgbClr val="00B0F0"/>
                </a:solidFill>
              </a:rPr>
              <a:t>Ving</a:t>
            </a:r>
            <a:endParaRPr lang="en-US" sz="2600" dirty="0">
              <a:solidFill>
                <a:srgbClr val="00B0F0"/>
              </a:solidFill>
            </a:endParaRPr>
          </a:p>
          <a:p>
            <a:pPr marL="36576" indent="0">
              <a:buNone/>
            </a:pPr>
            <a:r>
              <a:rPr lang="en-US" sz="2600" dirty="0">
                <a:solidFill>
                  <a:srgbClr val="00B0F0"/>
                </a:solidFill>
              </a:rPr>
              <a:t>c) was/were __</a:t>
            </a:r>
            <a:r>
              <a:rPr lang="en-US" sz="2600" dirty="0" err="1">
                <a:solidFill>
                  <a:srgbClr val="00B0F0"/>
                </a:solidFill>
              </a:rPr>
              <a:t>Ving</a:t>
            </a:r>
            <a:endParaRPr lang="en-US" sz="2600" dirty="0">
              <a:solidFill>
                <a:srgbClr val="00B0F0"/>
              </a:solidFill>
            </a:endParaRPr>
          </a:p>
          <a:p>
            <a:pPr marL="36576" indent="0">
              <a:buNone/>
            </a:pPr>
            <a:endParaRPr lang="en-US" dirty="0" smtClean="0"/>
          </a:p>
          <a:p>
            <a:pPr marL="36576" indent="0">
              <a:buNone/>
            </a:pPr>
            <a:r>
              <a:rPr lang="en-US" dirty="0" smtClean="0"/>
              <a:t>1</a:t>
            </a:r>
            <a:r>
              <a:rPr lang="en-US" dirty="0"/>
              <a:t>. I ____________(to feed) my cat with fish yesterday. </a:t>
            </a:r>
          </a:p>
          <a:p>
            <a:pPr marL="36576" indent="0">
              <a:buNone/>
            </a:pPr>
            <a:r>
              <a:rPr lang="en-US" dirty="0"/>
              <a:t>2. What ________you__________ (to do) at four o'clock yesterday? — I _____________(to feed) my cat. </a:t>
            </a:r>
          </a:p>
          <a:p>
            <a:pPr marL="36576" indent="0">
              <a:buNone/>
            </a:pPr>
            <a:r>
              <a:rPr lang="en-US" dirty="0"/>
              <a:t>3. What _______your brother____________ (to do) yesterday? -He ________________(to play) computer games. </a:t>
            </a:r>
          </a:p>
          <a:p>
            <a:pPr marL="36576" indent="0">
              <a:buNone/>
            </a:pPr>
            <a:r>
              <a:rPr lang="en-US" dirty="0"/>
              <a:t>4. We__________________ (to play) badminton from nine till eleven yesterday. </a:t>
            </a:r>
          </a:p>
          <a:p>
            <a:pPr marL="36576" indent="0">
              <a:buNone/>
            </a:pPr>
            <a:r>
              <a:rPr lang="en-US" dirty="0"/>
              <a:t>5. Kate______________ (not to go) for a walk yesterday. She _____________(to write) a composition the whole day yesterday.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43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529264" cy="115699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 </a:t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4000" dirty="0" smtClean="0"/>
              <a:t>5. Present </a:t>
            </a:r>
            <a:r>
              <a:rPr lang="en-US" sz="4000" dirty="0"/>
              <a:t>Perfect </a:t>
            </a:r>
            <a:r>
              <a:rPr lang="en-US" sz="4000" dirty="0" smtClean="0"/>
              <a:t>      </a:t>
            </a:r>
            <a:r>
              <a:rPr lang="en-US" sz="4000" dirty="0"/>
              <a:t>Past Perfect</a:t>
            </a:r>
            <a:br>
              <a:rPr lang="en-US" sz="4000" dirty="0"/>
            </a:br>
            <a:r>
              <a:rPr lang="en-US" sz="4000" dirty="0" smtClean="0"/>
              <a:t>               </a:t>
            </a:r>
            <a:r>
              <a:rPr lang="en-US" sz="2200" dirty="0" smtClean="0"/>
              <a:t>Ever</a:t>
            </a:r>
            <a:r>
              <a:rPr lang="en-US" sz="2200" dirty="0"/>
              <a:t>, never, already, not yet, just</a:t>
            </a:r>
            <a:br>
              <a:rPr lang="en-US" sz="2200" dirty="0"/>
            </a:br>
            <a:r>
              <a:rPr lang="en-US" sz="4000" dirty="0"/>
              <a:t/>
            </a:r>
            <a:br>
              <a:rPr lang="en-US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a) Have/has </a:t>
            </a:r>
            <a:r>
              <a:rPr lang="en-US" dirty="0">
                <a:solidFill>
                  <a:srgbClr val="00B0F0"/>
                </a:solidFill>
              </a:rPr>
              <a:t>+</a:t>
            </a:r>
            <a:r>
              <a:rPr lang="en-US" dirty="0" err="1">
                <a:solidFill>
                  <a:srgbClr val="00B0F0"/>
                </a:solidFill>
              </a:rPr>
              <a:t>Ved</a:t>
            </a:r>
            <a:r>
              <a:rPr lang="en-US" dirty="0">
                <a:solidFill>
                  <a:srgbClr val="00B0F0"/>
                </a:solidFill>
              </a:rPr>
              <a:t>/V3 /               a)  Had + </a:t>
            </a:r>
            <a:r>
              <a:rPr lang="en-US" dirty="0" err="1">
                <a:solidFill>
                  <a:srgbClr val="00B0F0"/>
                </a:solidFill>
              </a:rPr>
              <a:t>Ved</a:t>
            </a:r>
            <a:r>
              <a:rPr lang="en-US" dirty="0">
                <a:solidFill>
                  <a:srgbClr val="00B0F0"/>
                </a:solidFill>
              </a:rPr>
              <a:t> / V3</a:t>
            </a:r>
          </a:p>
          <a:p>
            <a:pPr marL="36576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b) Have </a:t>
            </a:r>
            <a:r>
              <a:rPr lang="en-US" dirty="0">
                <a:solidFill>
                  <a:srgbClr val="00B0F0"/>
                </a:solidFill>
              </a:rPr>
              <a:t>/ has not + </a:t>
            </a:r>
            <a:r>
              <a:rPr lang="en-US" dirty="0" err="1">
                <a:solidFill>
                  <a:srgbClr val="00B0F0"/>
                </a:solidFill>
              </a:rPr>
              <a:t>Ved</a:t>
            </a:r>
            <a:r>
              <a:rPr lang="en-US" dirty="0">
                <a:solidFill>
                  <a:srgbClr val="00B0F0"/>
                </a:solidFill>
              </a:rPr>
              <a:t>/V3        </a:t>
            </a:r>
            <a:r>
              <a:rPr lang="en-US" dirty="0" smtClean="0">
                <a:solidFill>
                  <a:srgbClr val="00B0F0"/>
                </a:solidFill>
              </a:rPr>
              <a:t>b</a:t>
            </a:r>
            <a:r>
              <a:rPr lang="en-US" dirty="0">
                <a:solidFill>
                  <a:srgbClr val="00B0F0"/>
                </a:solidFill>
              </a:rPr>
              <a:t>) Had not + </a:t>
            </a:r>
            <a:r>
              <a:rPr lang="en-US" dirty="0" err="1">
                <a:solidFill>
                  <a:srgbClr val="00B0F0"/>
                </a:solidFill>
              </a:rPr>
              <a:t>Ved</a:t>
            </a:r>
            <a:r>
              <a:rPr lang="en-US" dirty="0">
                <a:solidFill>
                  <a:srgbClr val="00B0F0"/>
                </a:solidFill>
              </a:rPr>
              <a:t>/V3</a:t>
            </a:r>
          </a:p>
          <a:p>
            <a:pPr marL="36576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c) Have </a:t>
            </a:r>
            <a:r>
              <a:rPr lang="en-US" dirty="0">
                <a:solidFill>
                  <a:srgbClr val="00B0F0"/>
                </a:solidFill>
              </a:rPr>
              <a:t>_____</a:t>
            </a:r>
            <a:r>
              <a:rPr lang="en-US" dirty="0" err="1">
                <a:solidFill>
                  <a:srgbClr val="00B0F0"/>
                </a:solidFill>
              </a:rPr>
              <a:t>Ved</a:t>
            </a:r>
            <a:r>
              <a:rPr lang="en-US" dirty="0">
                <a:solidFill>
                  <a:srgbClr val="00B0F0"/>
                </a:solidFill>
              </a:rPr>
              <a:t>/V3?              </a:t>
            </a:r>
            <a:r>
              <a:rPr lang="en-US" dirty="0" smtClean="0">
                <a:solidFill>
                  <a:srgbClr val="00B0F0"/>
                </a:solidFill>
              </a:rPr>
              <a:t>c</a:t>
            </a:r>
            <a:r>
              <a:rPr lang="en-US" dirty="0">
                <a:solidFill>
                  <a:srgbClr val="00B0F0"/>
                </a:solidFill>
              </a:rPr>
              <a:t>) Had ______</a:t>
            </a:r>
            <a:r>
              <a:rPr lang="en-US" dirty="0" err="1">
                <a:solidFill>
                  <a:srgbClr val="00B0F0"/>
                </a:solidFill>
              </a:rPr>
              <a:t>Ved</a:t>
            </a:r>
            <a:r>
              <a:rPr lang="en-US" dirty="0">
                <a:solidFill>
                  <a:srgbClr val="00B0F0"/>
                </a:solidFill>
              </a:rPr>
              <a:t>/V3?</a:t>
            </a:r>
          </a:p>
          <a:p>
            <a:endParaRPr lang="en-US" dirty="0"/>
          </a:p>
          <a:p>
            <a:pPr marL="36576" indent="0">
              <a:buNone/>
            </a:pPr>
            <a:r>
              <a:rPr lang="en-US" dirty="0" smtClean="0"/>
              <a:t>1. When </a:t>
            </a:r>
            <a:r>
              <a:rPr lang="en-US" dirty="0"/>
              <a:t>Billy_________ (to come) home, his wife _________already (to cook) lunch</a:t>
            </a:r>
          </a:p>
          <a:p>
            <a:pPr marL="36576" indent="0">
              <a:buNone/>
            </a:pPr>
            <a:r>
              <a:rPr lang="en-US" dirty="0" smtClean="0"/>
              <a:t>2. Kevin </a:t>
            </a:r>
            <a:r>
              <a:rPr lang="en-US" dirty="0"/>
              <a:t>________(to show) his mother the composition which he _______(to write) yesterday. </a:t>
            </a:r>
          </a:p>
          <a:p>
            <a:pPr marL="36576" indent="0">
              <a:buNone/>
            </a:pPr>
            <a:r>
              <a:rPr lang="en-US" dirty="0" smtClean="0"/>
              <a:t>3. Jessica</a:t>
            </a:r>
            <a:r>
              <a:rPr lang="en-US" dirty="0"/>
              <a:t>________________ (to return) from the theatre by 9 o’clock. </a:t>
            </a:r>
          </a:p>
          <a:p>
            <a:pPr marL="36576" indent="0">
              <a:buNone/>
            </a:pPr>
            <a:r>
              <a:rPr lang="en-US" dirty="0" smtClean="0"/>
              <a:t>4. Yesterday </a:t>
            </a:r>
            <a:r>
              <a:rPr lang="en-US" dirty="0"/>
              <a:t>I ________(to find) the ring that I ____________(to lose) last week. </a:t>
            </a:r>
          </a:p>
          <a:p>
            <a:pPr marL="36576" indent="0">
              <a:buNone/>
            </a:pPr>
            <a:r>
              <a:rPr lang="en-US" dirty="0" smtClean="0"/>
              <a:t>5. When </a:t>
            </a:r>
            <a:r>
              <a:rPr lang="en-US" dirty="0"/>
              <a:t>Billy _____________(to wake up) yesterday his parents_________ already________________ (to go) to work.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16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385248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6</a:t>
            </a:r>
            <a:r>
              <a:rPr lang="en-US" sz="4400" dirty="0" smtClean="0"/>
              <a:t>. Future </a:t>
            </a:r>
            <a:r>
              <a:rPr lang="en-US" sz="4400" dirty="0"/>
              <a:t>Simple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2700" dirty="0"/>
              <a:t>(tomorrow, next week)</a:t>
            </a:r>
            <a:br>
              <a:rPr lang="en-US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a</a:t>
            </a:r>
            <a:r>
              <a:rPr lang="en-US" dirty="0">
                <a:solidFill>
                  <a:srgbClr val="00B0F0"/>
                </a:solidFill>
              </a:rPr>
              <a:t>) will + V</a:t>
            </a:r>
          </a:p>
          <a:p>
            <a:pPr marL="36576" indent="0">
              <a:buNone/>
            </a:pPr>
            <a:r>
              <a:rPr lang="en-US" dirty="0">
                <a:solidFill>
                  <a:srgbClr val="00B0F0"/>
                </a:solidFill>
              </a:rPr>
              <a:t>b) won’t + V</a:t>
            </a:r>
          </a:p>
          <a:p>
            <a:pPr marL="36576" indent="0">
              <a:buNone/>
            </a:pPr>
            <a:r>
              <a:rPr lang="en-US" dirty="0">
                <a:solidFill>
                  <a:srgbClr val="00B0F0"/>
                </a:solidFill>
              </a:rPr>
              <a:t>c) Will ___ V</a:t>
            </a:r>
            <a:r>
              <a:rPr lang="en-US" dirty="0" smtClean="0">
                <a:solidFill>
                  <a:srgbClr val="00B0F0"/>
                </a:solidFill>
              </a:rPr>
              <a:t>?</a:t>
            </a:r>
          </a:p>
          <a:p>
            <a:pPr marL="36576" indent="0">
              <a:buNone/>
            </a:pPr>
            <a:endParaRPr lang="en-US" dirty="0"/>
          </a:p>
          <a:p>
            <a:pPr marL="36576" indent="0">
              <a:buNone/>
            </a:pPr>
            <a:r>
              <a:rPr lang="en-US" dirty="0" smtClean="0"/>
              <a:t>1</a:t>
            </a:r>
            <a:r>
              <a:rPr lang="en-US" dirty="0"/>
              <a:t>. I and my friends (to go skiing</a:t>
            </a:r>
            <a:r>
              <a:rPr lang="en-US" dirty="0" smtClean="0"/>
              <a:t>)  _____________ </a:t>
            </a:r>
            <a:r>
              <a:rPr lang="en-US" dirty="0"/>
              <a:t>next Sunday.</a:t>
            </a:r>
          </a:p>
          <a:p>
            <a:pPr marL="36576" indent="0">
              <a:buNone/>
            </a:pPr>
            <a:r>
              <a:rPr lang="en-US" dirty="0"/>
              <a:t>2. _______you _________(to go) to the cinema next weekend?</a:t>
            </a:r>
          </a:p>
          <a:p>
            <a:pPr marL="36576" indent="0">
              <a:buNone/>
            </a:pPr>
            <a:r>
              <a:rPr lang="en-US" dirty="0"/>
              <a:t>3. Her mother_________________ (not to cook) in the evening.</a:t>
            </a:r>
          </a:p>
          <a:p>
            <a:pPr marL="36576" indent="0">
              <a:buNone/>
            </a:pPr>
            <a:r>
              <a:rPr lang="en-US" dirty="0"/>
              <a:t>4. They ________________(to come) home at ten pm tomorrow.</a:t>
            </a:r>
          </a:p>
          <a:p>
            <a:pPr marL="36576" indent="0">
              <a:buNone/>
            </a:pPr>
            <a:r>
              <a:rPr lang="en-US" dirty="0"/>
              <a:t>5. His sister _________________(to draw) a picture next week.</a:t>
            </a:r>
          </a:p>
          <a:p>
            <a:pPr marL="36576" indent="0">
              <a:buNone/>
            </a:pPr>
            <a:r>
              <a:rPr lang="en-US" dirty="0"/>
              <a:t>6. When ________you __________(to come) home? </a:t>
            </a:r>
          </a:p>
          <a:p>
            <a:pPr marL="36576" indent="0">
              <a:buNone/>
            </a:pPr>
            <a:r>
              <a:rPr lang="en-US" dirty="0"/>
              <a:t>7. Their friends _______________(to invite) us to spend Christmas holidays in their house?</a:t>
            </a:r>
          </a:p>
          <a:p>
            <a:pPr marL="36576" indent="0">
              <a:buNone/>
            </a:pPr>
            <a:r>
              <a:rPr lang="en-US" dirty="0"/>
              <a:t>8. I _______________(to send) email to my friend tomorrow.</a:t>
            </a:r>
          </a:p>
          <a:p>
            <a:pPr marL="36576" indent="0">
              <a:buNone/>
            </a:pPr>
            <a:r>
              <a:rPr lang="en-US" dirty="0"/>
              <a:t>9. Tomorrow I______________ (to meet) my partner at the airport.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8560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90</TotalTime>
  <Words>753</Words>
  <Application>Microsoft Office PowerPoint</Application>
  <PresentationFormat>Экран (4:3)</PresentationFormat>
  <Paragraphs>92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Verb tenses </vt:lpstr>
      <vt:lpstr>1. Present Simple  (usually, often, every day)</vt:lpstr>
      <vt:lpstr>2. Past Simple  (yesterday, last week) </vt:lpstr>
      <vt:lpstr>3. Present Continuous  (now, at the moment) </vt:lpstr>
      <vt:lpstr>4. Past Continuous  ( at..o’clock yesterday, from ..till..yesterday, the whole evening) </vt:lpstr>
      <vt:lpstr>   5. Present Perfect       Past Perfect                Ever, never, already, not yet, just  </vt:lpstr>
      <vt:lpstr>6. Future Simple  (tomorrow, next week)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 (usually, often, every day)</dc:title>
  <dc:creator>Рома-Настя</dc:creator>
  <cp:lastModifiedBy>Рома-Настя Провоторовы</cp:lastModifiedBy>
  <cp:revision>10</cp:revision>
  <dcterms:created xsi:type="dcterms:W3CDTF">2013-09-13T03:46:29Z</dcterms:created>
  <dcterms:modified xsi:type="dcterms:W3CDTF">2013-09-14T05:38:14Z</dcterms:modified>
</cp:coreProperties>
</file>