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3"/>
  </p:notesMasterIdLst>
  <p:sldIdLst>
    <p:sldId id="256" r:id="rId2"/>
    <p:sldId id="263" r:id="rId3"/>
    <p:sldId id="261" r:id="rId4"/>
    <p:sldId id="262" r:id="rId5"/>
    <p:sldId id="260" r:id="rId6"/>
    <p:sldId id="285" r:id="rId7"/>
    <p:sldId id="267" r:id="rId8"/>
    <p:sldId id="284" r:id="rId9"/>
    <p:sldId id="283" r:id="rId10"/>
    <p:sldId id="282" r:id="rId11"/>
    <p:sldId id="281" r:id="rId12"/>
    <p:sldId id="280" r:id="rId13"/>
    <p:sldId id="279" r:id="rId14"/>
    <p:sldId id="278" r:id="rId15"/>
    <p:sldId id="277" r:id="rId16"/>
    <p:sldId id="276" r:id="rId17"/>
    <p:sldId id="275" r:id="rId18"/>
    <p:sldId id="274" r:id="rId19"/>
    <p:sldId id="273" r:id="rId20"/>
    <p:sldId id="272" r:id="rId21"/>
    <p:sldId id="271" r:id="rId22"/>
    <p:sldId id="270" r:id="rId23"/>
    <p:sldId id="269" r:id="rId24"/>
    <p:sldId id="268" r:id="rId25"/>
    <p:sldId id="291" r:id="rId26"/>
    <p:sldId id="290" r:id="rId27"/>
    <p:sldId id="289" r:id="rId28"/>
    <p:sldId id="288" r:id="rId29"/>
    <p:sldId id="287" r:id="rId30"/>
    <p:sldId id="266" r:id="rId31"/>
    <p:sldId id="257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9558"/>
    <a:srgbClr val="946A3C"/>
    <a:srgbClr val="8A743E"/>
    <a:srgbClr val="CEAB84"/>
    <a:srgbClr val="C79F73"/>
    <a:srgbClr val="E4D5BA"/>
    <a:srgbClr val="DBBF99"/>
    <a:srgbClr val="7A6642"/>
    <a:srgbClr val="D7C585"/>
    <a:srgbClr val="B17A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19" autoAdjust="0"/>
    <p:restoredTop sz="94709" autoAdjust="0"/>
  </p:normalViewPr>
  <p:slideViewPr>
    <p:cSldViewPr>
      <p:cViewPr varScale="1">
        <p:scale>
          <a:sx n="63" d="100"/>
          <a:sy n="63" d="100"/>
        </p:scale>
        <p:origin x="-32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F054199-3924-41B8-A678-CA1135B1C86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z="1400"/>
            </a:lvl1pPr>
          </a:lstStyle>
          <a:p>
            <a:fld id="{F413F391-B494-46C3-8038-3E43656BF8FE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 sz="1400"/>
            </a:lvl1pPr>
          </a:lstStyle>
          <a:p>
            <a:fld id="{8E22ECE9-E308-4F18-A12A-047535706D4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070841-E41B-4A20-81DF-02F1EC5CAE87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256A75-8C76-4AE9-B850-ECEA59DB62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9E1BB4-D7AD-4209-827B-448FC16E3FA6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41178-CE13-4665-9FE8-48C0B5239C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7C6C33-DA86-45D4-993D-19521404791D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B16DC-B8B7-4FAA-B7D7-84E2B52F87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2C5B6A4-36F7-41AF-AFD7-BEBF64B2B457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34A8E-3512-439E-9F6F-308656F5CE8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1960A5-AC8C-4416-8809-BC34DB78F7D1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3F6D6F-FF2E-4117-9DD2-C4161A14D7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DCBF21C-4C97-4779-8D27-C6FD5E04ADAE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50731D-FDA2-4D1D-8D30-0828F540023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46F03B-9774-4272-A7F2-2F6F102CFB00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B0919-C740-4028-B54F-22E13CC5D4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4C59F30-299B-4078-938C-6CFE30EB01A9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2F97C9-1831-41E3-BE01-EB199869E3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CB19A16-98F7-4349-AC7A-F25DDA0BF83F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587F59-8686-42E9-B39D-5F1BAA5E881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360E26-C042-40F2-9E9F-E114D8310E37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51F4C5-C35C-4D98-B4A0-3555C3A2B8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A4D64996-F47A-42D4-982E-C2CD160EE5EA}" type="datetime1">
              <a:rPr lang="en-US"/>
              <a:pPr/>
              <a:t>6/17/2013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62200" y="6613525"/>
            <a:ext cx="495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r>
              <a:rPr lang="en-US"/>
              <a:t>copyright 2006 www.brainybetty.com; All Rights Reserved.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24800" y="6629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B2FED572-17B3-4858-9506-1D40CF3DE46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image" Target="../media/image6.png"/><Relationship Id="rId4" Type="http://schemas.openxmlformats.org/officeDocument/2006/relationships/hyperlink" Target="http://wdparfume.ru/images/question_mark_person.gi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dparfume.ru/images/question_mark_person.gi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dparfume.ru/images/question_mark_person.gi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Ostap\&#1056;&#1072;&#1073;&#1086;&#1095;&#1080;&#1081;%20&#1089;&#1090;&#1086;&#1083;\&#1051;&#1072;&#1073;&#1080;&#1088;&#1080;&#1085;&#1090;_2012_9&#1082;&#1083;&#1072;&#1089;&#1089;\&#1051;&#1040;&#1041;&#1048;&#1056;&#1048;&#1053;&#1058;_0003.wm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http://sh-fizika.ru/uploads/posts/2010-07/1279277268_vagon_na_gore.gif" TargetMode="External"/><Relationship Id="rId5" Type="http://schemas.openxmlformats.org/officeDocument/2006/relationships/image" Target="../media/image10.gif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13" Type="http://schemas.openxmlformats.org/officeDocument/2006/relationships/slide" Target="slide20.xml"/><Relationship Id="rId18" Type="http://schemas.openxmlformats.org/officeDocument/2006/relationships/slide" Target="slide13.xml"/><Relationship Id="rId26" Type="http://schemas.openxmlformats.org/officeDocument/2006/relationships/slide" Target="slide26.xml"/><Relationship Id="rId3" Type="http://schemas.openxmlformats.org/officeDocument/2006/relationships/slide" Target="slide28.xml"/><Relationship Id="rId21" Type="http://schemas.openxmlformats.org/officeDocument/2006/relationships/slide" Target="slide14.xml"/><Relationship Id="rId7" Type="http://schemas.openxmlformats.org/officeDocument/2006/relationships/slide" Target="slide6.xml"/><Relationship Id="rId12" Type="http://schemas.openxmlformats.org/officeDocument/2006/relationships/slide" Target="slide22.xml"/><Relationship Id="rId17" Type="http://schemas.openxmlformats.org/officeDocument/2006/relationships/slide" Target="slide8.xml"/><Relationship Id="rId25" Type="http://schemas.openxmlformats.org/officeDocument/2006/relationships/slide" Target="slide23.xml"/><Relationship Id="rId2" Type="http://schemas.openxmlformats.org/officeDocument/2006/relationships/image" Target="../media/image5.jpeg"/><Relationship Id="rId16" Type="http://schemas.openxmlformats.org/officeDocument/2006/relationships/slide" Target="slide9.xml"/><Relationship Id="rId20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11" Type="http://schemas.openxmlformats.org/officeDocument/2006/relationships/slide" Target="slide24.xml"/><Relationship Id="rId24" Type="http://schemas.openxmlformats.org/officeDocument/2006/relationships/slide" Target="slide18.xml"/><Relationship Id="rId5" Type="http://schemas.openxmlformats.org/officeDocument/2006/relationships/slide" Target="slide29.xml"/><Relationship Id="rId15" Type="http://schemas.openxmlformats.org/officeDocument/2006/relationships/slide" Target="slide25.xml"/><Relationship Id="rId23" Type="http://schemas.openxmlformats.org/officeDocument/2006/relationships/slide" Target="slide16.xml"/><Relationship Id="rId10" Type="http://schemas.openxmlformats.org/officeDocument/2006/relationships/slide" Target="slide17.xml"/><Relationship Id="rId19" Type="http://schemas.openxmlformats.org/officeDocument/2006/relationships/slide" Target="slide15.xml"/><Relationship Id="rId4" Type="http://schemas.openxmlformats.org/officeDocument/2006/relationships/slide" Target="slide27.xml"/><Relationship Id="rId9" Type="http://schemas.openxmlformats.org/officeDocument/2006/relationships/slide" Target="slide19.xml"/><Relationship Id="rId14" Type="http://schemas.openxmlformats.org/officeDocument/2006/relationships/slide" Target="slide21.xml"/><Relationship Id="rId22" Type="http://schemas.openxmlformats.org/officeDocument/2006/relationships/slide" Target="slide7.xml"/><Relationship Id="rId27" Type="http://schemas.openxmlformats.org/officeDocument/2006/relationships/slide" Target="slide3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dparfume.ru/images/question_mark_person.gif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5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 dirty="0"/>
              <a:t>FALL 2006 Abstracts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Arial Font Family</a:t>
            </a:r>
          </a:p>
        </p:txBody>
      </p:sp>
      <p:pic>
        <p:nvPicPr>
          <p:cNvPr id="2052" name="Picture 4" descr="C:\Documents and Settings\Учитель\Рабочий стол\two_worlds_2_2828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572660" cy="71437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000108"/>
            <a:ext cx="5643602" cy="3500462"/>
          </a:xfrm>
          <a:prstGeom prst="rect">
            <a:avLst/>
          </a:prstGeom>
          <a:solidFill>
            <a:srgbClr val="E4D3BA"/>
          </a:solidFill>
          <a:effectLst>
            <a:softEdge rad="635000"/>
          </a:effectLst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algn="ctr">
              <a:lnSpc>
                <a:spcPct val="114000"/>
              </a:lnSpc>
            </a:pPr>
            <a:r>
              <a:rPr lang="ru-RU" sz="5400" b="1" dirty="0" smtClean="0">
                <a:latin typeface="Comic Sans MS" pitchFamily="66" charset="0"/>
                <a:cs typeface="Tunga" pitchFamily="2"/>
              </a:rPr>
              <a:t>Лабиринт</a:t>
            </a:r>
          </a:p>
          <a:p>
            <a:pPr algn="ctr">
              <a:lnSpc>
                <a:spcPct val="114000"/>
              </a:lnSpc>
            </a:pPr>
            <a:r>
              <a:rPr lang="ru-RU" sz="5400" b="1" dirty="0" smtClean="0">
                <a:latin typeface="Comic Sans MS" pitchFamily="66" charset="0"/>
                <a:cs typeface="Tunga" pitchFamily="2"/>
              </a:rPr>
              <a:t>Минотавра</a:t>
            </a:r>
            <a:endParaRPr lang="ru-RU" sz="4000" dirty="0" smtClean="0">
              <a:cs typeface="Tunga" pitchFamily="2"/>
            </a:endParaRP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642918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71670" y="857232"/>
            <a:ext cx="5143536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Какой из этих двух мальчиков сможет принести в своей лейке больше воды для полива огорода?</a:t>
            </a:r>
          </a:p>
          <a:p>
            <a:pPr lvl="0" algn="ctr"/>
            <a:endParaRPr lang="ru-RU" sz="2400" dirty="0"/>
          </a:p>
        </p:txBody>
      </p:sp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928934"/>
            <a:ext cx="500066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Картинка 2 из 9240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>
            <a:hlinkClick r:id="rId6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285984" y="2500306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Какая почва прогревается солнцем быстрее: влажная </a:t>
            </a:r>
          </a:p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или сухая?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2285992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Может ли одно и тоже тело, например, эбонитовая палочка, при трении электризоваться то положительно, то отрицательно?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 descr="Картинка 2 из 9240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00298" y="2143116"/>
            <a:ext cx="442915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Металлическому шарику сообщают положительный заряд . Как при этом изменяется его масса?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5" descr="Картинка 2 из 9240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hlinkClick r:id="rId5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357422" y="1785926"/>
            <a:ext cx="4572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 очередном посещении душа обратите внимание на то, что при включенном душе занавеску втягивает вовнутрь. Интересно, в чем причина этого явления? 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14478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5984" y="135729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открытую бочку налита вода. Вы хотите знать точно, половина ли в ней налито воды. У вас нет под рукой никакого инструмента.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можно убедиться, налита ли в бочке вода ровно до половины?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14546" y="1357298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обыкновенных весах лежат: на одной чашке — кирпич, весящий ровно 2 кг, на другой— железная гиря в 2 кг. Осторожно опустили эти весы под воду.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Остались ли чашки в равновесии? 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5984" y="200024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100 кг железных гвоздей уравновешены на десятичных весах железными гирями. Весы затопило водой. Сохранили ли они равновесие и под водой?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5984" y="2285992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Дайте физическое объяснение пословице: «Коси, коса, пока роса…»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143108" y="1142984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Лодочник, стоя одной  ногой на пристани, другую ногу ставит в  лодку и отталкивается от пристани. В каком случае ему удобнее сесть в лодку: когда она пустая или когда в лодке сидят люди? 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hlinkClick r:id="rId4" action="ppaction://hlinksldjump"/>
          </p:cNvPr>
          <p:cNvSpPr/>
          <p:nvPr/>
        </p:nvSpPr>
        <p:spPr>
          <a:xfrm>
            <a:off x="152400" y="5810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7" name="ЛАБИРИНТ_0003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71472" y="285728"/>
            <a:ext cx="7929618" cy="63436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3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2214546" y="200024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одну чашку весов положен брусок мыла, на другую ¾ такого же бруска и еще ¾ кг. Весы в равновесии. Сколько весит брусок? </a:t>
            </a:r>
          </a:p>
        </p:txBody>
      </p:sp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00298" y="1857364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Представьте себе деревянный куб со стороной 3 дм. Этот куб разрезаем на маленькие кубики со стороной 1 дм. Сколько получится кубиков по 1 дм? 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285984" y="2071678"/>
            <a:ext cx="450057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Почему, вставая со стула, мы либо подаемся туловищем вперед, либо пододвигаем под стул ноги?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857488" y="1928802"/>
            <a:ext cx="37862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Земля непрерывно излучает энергию в космическое пространство. Почему же Земля не замерзает?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 тонкостенный стакан помещается смесь снега с водой и добавляется поваренная соль. Стакан ставится на смоченный водой стол. Через некоторое время он намертво примерзает к столу. Почему? </a:t>
            </a:r>
            <a:endParaRPr kumimoji="0" lang="ru-RU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214546" y="1000108"/>
            <a:ext cx="478634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тонкостенный стакан помещается смесь снега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 водой и добавляется поваренная соль. Стакан ставится на смоченный водой стол. Через некоторое время он намертво примерзает к столу. Почему?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000232" y="928670"/>
            <a:ext cx="50006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Одинаковое ли давление производят на стол два тела одинаковой массы?, Нарушится ли равновесие весов, если эти тела поставить на чашки весов?</a:t>
            </a:r>
          </a:p>
        </p:txBody>
      </p:sp>
      <p:pic>
        <p:nvPicPr>
          <p:cNvPr id="8194" name="Picture 2" descr="Стол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3929066"/>
            <a:ext cx="4245149" cy="2479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642918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643174" y="1714488"/>
            <a:ext cx="428628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 время ледохода на реках образуются заторы. Для их устранения лёд взрывают. Куда следует класть взрывчатое вещество?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 rot="10800000" flipV="1">
            <a:off x="2143108" y="785794"/>
            <a:ext cx="4500594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Когда скрепляют болтом деревянные бруски, под гайку и головку болта подкладывают широкие металлические плоские кольца – шайбы Для чего это делают?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146" name="Picture 2" descr="Болт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66345" y="4572008"/>
            <a:ext cx="367735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143108" y="1071546"/>
            <a:ext cx="471490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наклонной плоскости стоит равномерно нагруженный вагон, который удерживается в покое силами трения. Какие колёса сильнее давят на рельсы? </a:t>
            </a:r>
          </a:p>
        </p:txBody>
      </p:sp>
      <p:pic>
        <p:nvPicPr>
          <p:cNvPr id="5121" name="Picture 1" descr="поезд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3214678" y="4572008"/>
            <a:ext cx="3214710" cy="1636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285984" y="1785926"/>
            <a:ext cx="464347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 гладкую доску положили 2 кирпича — один плашмя, а другой на ребро. Кирпичи весят одинаково. Какой кирпич соскользнет первым, если наклонять доску?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41A1A">
              <a:alpha val="7568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2913" lvl="0"/>
            <a:endParaRPr lang="ru-RU" b="1" dirty="0" smtClean="0">
              <a:solidFill>
                <a:srgbClr val="F5CB77"/>
              </a:solidFill>
              <a:latin typeface="+mj-lt"/>
            </a:endParaRPr>
          </a:p>
          <a:p>
            <a:pPr marL="442913" lvl="0"/>
            <a:endParaRPr lang="ru-RU" b="1" dirty="0" smtClean="0">
              <a:solidFill>
                <a:srgbClr val="F5CB77"/>
              </a:solidFill>
              <a:latin typeface="+mj-lt"/>
            </a:endParaRPr>
          </a:p>
          <a:p>
            <a:pPr marL="442913" lvl="0"/>
            <a:endParaRPr lang="ru-RU" b="1" dirty="0" smtClean="0">
              <a:solidFill>
                <a:srgbClr val="F5CB77"/>
              </a:solidFill>
              <a:latin typeface="+mj-lt"/>
            </a:endParaRPr>
          </a:p>
          <a:p>
            <a:pPr marL="442913" lvl="0"/>
            <a:endParaRPr lang="ru-RU" sz="100" b="1" dirty="0" smtClean="0">
              <a:solidFill>
                <a:srgbClr val="F5CB77"/>
              </a:solidFill>
              <a:latin typeface="+mj-lt"/>
            </a:endParaRPr>
          </a:p>
          <a:p>
            <a:pPr algn="ctr"/>
            <a:r>
              <a:rPr lang="ru-RU" sz="2000" b="1" dirty="0" smtClean="0">
                <a:solidFill>
                  <a:srgbClr val="F5CB77"/>
                </a:solidFill>
                <a:latin typeface="+mj-lt"/>
              </a:rPr>
              <a:t>	</a:t>
            </a:r>
            <a:endParaRPr lang="ru-RU" b="1" dirty="0" smtClean="0">
              <a:solidFill>
                <a:srgbClr val="F5CB77"/>
              </a:solidFill>
            </a:endParaRPr>
          </a:p>
          <a:p>
            <a:pPr marL="442913" lvl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Итак</a:t>
            </a:r>
            <a:r>
              <a:rPr lang="ru-RU" b="1" dirty="0" smtClean="0">
                <a:solidFill>
                  <a:srgbClr val="F5CB77"/>
                </a:solidFill>
                <a:latin typeface="+mj-lt"/>
              </a:rPr>
              <a:t>, вы попали в лабиринт.</a:t>
            </a:r>
          </a:p>
          <a:p>
            <a:pPr marL="442913" lvl="0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	Проходя уровни, нужно собрать гроздь винограда. </a:t>
            </a:r>
          </a:p>
          <a:p>
            <a:pPr marL="442913" lvl="0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Каждая команда  должна пройти 8 уровней, выполнив на каждом </a:t>
            </a:r>
          </a:p>
          <a:p>
            <a:pPr marL="442913" lvl="0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задание из одного тайника. Вопросы задаются командам по очереди. </a:t>
            </a:r>
          </a:p>
          <a:p>
            <a:pPr marL="442913" lvl="0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На обсуждение вопроса у вас есть 30 секунд. Виноградинку вы </a:t>
            </a:r>
          </a:p>
          <a:p>
            <a:pPr marL="442913" lvl="0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получаете за правильный ответ. </a:t>
            </a:r>
          </a:p>
          <a:p>
            <a:pPr marL="442913" lvl="0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	Если, попав в тайник, вы ответите неправильно, то вопрос передается залу. Ответивший на вопрос может передать свою </a:t>
            </a:r>
          </a:p>
          <a:p>
            <a:pPr marL="442913" lvl="0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награду любой команде.</a:t>
            </a:r>
          </a:p>
          <a:p>
            <a:pPr marL="442913" lvl="0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 	Выйти из лабиринта можно только с помощью нити, которую </a:t>
            </a:r>
          </a:p>
          <a:p>
            <a:pPr marL="442913" lvl="0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будут плести ваши товарищи, выполняя логические задания. После каждого выполненного задания нить удлиняется на один метр.</a:t>
            </a:r>
          </a:p>
          <a:p>
            <a:pPr marL="442913" lvl="0" eaLnBrk="0" hangingPunct="0"/>
            <a:endParaRPr lang="ru-RU" b="1" dirty="0" smtClean="0">
              <a:solidFill>
                <a:srgbClr val="F5CB77"/>
              </a:solidFill>
              <a:latin typeface="+mj-lt"/>
            </a:endParaRPr>
          </a:p>
          <a:p>
            <a:pPr marL="442913" lvl="0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Пройдя все уровни лабиринта, подводим итог:</a:t>
            </a:r>
          </a:p>
          <a:p>
            <a:pPr marL="722313" lvl="0" indent="177800" eaLnBrk="0" hangingPunct="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F5CB77"/>
                </a:solidFill>
                <a:latin typeface="+mj-lt"/>
              </a:rPr>
              <a:t>если собрана гроздь и сплетена нить, то команда может выйти из 	лабиринта;</a:t>
            </a:r>
          </a:p>
          <a:p>
            <a:pPr marL="722313" lvl="0" indent="177800" eaLnBrk="0" hangingPunct="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F5CB77"/>
                </a:solidFill>
                <a:latin typeface="+mj-lt"/>
              </a:rPr>
              <a:t>если нить сплетена, но гроздь не собрана, или гроздь собрана, а  </a:t>
            </a:r>
          </a:p>
          <a:p>
            <a:pPr marL="722313" lvl="0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	нить не сплетена, то вам может помочь только зал. </a:t>
            </a:r>
          </a:p>
          <a:p>
            <a:pPr marL="442913" lvl="0" algn="ctr" eaLnBrk="0" hangingPunct="0"/>
            <a:r>
              <a:rPr lang="ru-RU" b="1" dirty="0" smtClean="0">
                <a:solidFill>
                  <a:srgbClr val="F5CB77"/>
                </a:solidFill>
                <a:latin typeface="+mj-lt"/>
              </a:rPr>
              <a:t>Побеждает та команда, которая первой вышла из лабиринта</a:t>
            </a:r>
            <a:r>
              <a:rPr lang="ru-RU" b="1" dirty="0" smtClean="0">
                <a:solidFill>
                  <a:srgbClr val="F5CB77"/>
                </a:solidFill>
                <a:latin typeface="+mj-lt"/>
              </a:rPr>
              <a:t>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142852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5CB77"/>
                </a:solidFill>
                <a:latin typeface="Comic Sans MS" pitchFamily="66" charset="0"/>
              </a:rPr>
              <a:t>Правила игры</a:t>
            </a:r>
            <a:r>
              <a:rPr lang="ru-RU" sz="3600" b="1" dirty="0" smtClean="0">
                <a:solidFill>
                  <a:srgbClr val="F5CB77"/>
                </a:solidFill>
                <a:latin typeface="Comic Sans MS" pitchFamily="66" charset="0"/>
              </a:rPr>
              <a:t>:</a:t>
            </a:r>
          </a:p>
          <a:p>
            <a:pPr algn="ctr"/>
            <a:r>
              <a:rPr lang="ru-RU" sz="2000" b="1" dirty="0" smtClean="0">
                <a:solidFill>
                  <a:srgbClr val="F5CB77"/>
                </a:solidFill>
              </a:rPr>
              <a:t> </a:t>
            </a:r>
            <a:r>
              <a:rPr lang="ru-RU" sz="2000" b="1" dirty="0" smtClean="0">
                <a:solidFill>
                  <a:srgbClr val="F5CB77"/>
                </a:solidFill>
              </a:rPr>
              <a:t>(Возврат к выбору задания -щелчок в области факела)</a:t>
            </a:r>
            <a:endParaRPr lang="ru-RU" sz="2000" b="1" dirty="0">
              <a:solidFill>
                <a:srgbClr val="F5CB77"/>
              </a:solidFill>
              <a:latin typeface="Comic Sans MS" pitchFamily="66" charset="0"/>
            </a:endParaRP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26161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30</a:t>
            </a:fld>
            <a:endParaRPr lang="en-US"/>
          </a:p>
        </p:txBody>
      </p:sp>
      <p:grpSp>
        <p:nvGrpSpPr>
          <p:cNvPr id="2" name="Группа 8"/>
          <p:cNvGrpSpPr/>
          <p:nvPr/>
        </p:nvGrpSpPr>
        <p:grpSpPr>
          <a:xfrm>
            <a:off x="7286644" y="0"/>
            <a:ext cx="1857356" cy="1785926"/>
            <a:chOff x="285720" y="0"/>
            <a:chExt cx="3643338" cy="3500463"/>
          </a:xfrm>
        </p:grpSpPr>
        <p:pic>
          <p:nvPicPr>
            <p:cNvPr id="6146" name="Picture 2" descr="C:\Documents and Settings\Учитель\Рабочий стол\3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5720" y="0"/>
              <a:ext cx="3571900" cy="3500463"/>
            </a:xfrm>
            <a:prstGeom prst="rect">
              <a:avLst/>
            </a:prstGeom>
            <a:noFill/>
            <a:effectLst>
              <a:softEdge rad="635000"/>
            </a:effectLst>
          </p:spPr>
        </p:pic>
        <p:sp>
          <p:nvSpPr>
            <p:cNvPr id="8" name="Прямоугольник 7"/>
            <p:cNvSpPr/>
            <p:nvPr/>
          </p:nvSpPr>
          <p:spPr>
            <a:xfrm>
              <a:off x="642910" y="285728"/>
              <a:ext cx="3286148" cy="3071810"/>
            </a:xfrm>
            <a:prstGeom prst="rect">
              <a:avLst/>
            </a:prstGeom>
            <a:solidFill>
              <a:srgbClr val="CCBB8A">
                <a:alpha val="40000"/>
              </a:srgbClr>
            </a:soli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9" name="Picture 4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4346" y="4427814"/>
            <a:ext cx="5286412" cy="2430186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10" name="TextBox 9"/>
          <p:cNvSpPr txBox="1"/>
          <p:nvPr/>
        </p:nvSpPr>
        <p:spPr>
          <a:xfrm>
            <a:off x="1785918" y="2214554"/>
            <a:ext cx="6572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Comic Sans MS" pitchFamily="66" charset="0"/>
              </a:rPr>
              <a:t>Спасибо  за внимание!</a:t>
            </a:r>
            <a:endParaRPr lang="ru-RU" sz="40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C897A4-BCF2-4F71-B661-7C558D0EF962}" type="slidenum">
              <a:rPr lang="en-US"/>
              <a:pPr/>
              <a:t>31</a:t>
            </a:fld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143108" y="214290"/>
            <a:ext cx="5202065" cy="1938992"/>
          </a:xfrm>
          <a:prstGeom prst="rect">
            <a:avLst/>
          </a:prstGeom>
          <a:solidFill>
            <a:srgbClr val="BFAA6F">
              <a:alpha val="25000"/>
            </a:srgbClr>
          </a:solidFill>
          <a:ln>
            <a:noFill/>
          </a:ln>
          <a:effectLst>
            <a:softEdge rad="3175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dirty="0" smtClean="0">
                <a:ln w="9000" cmpd="sng">
                  <a:solidFill>
                    <a:srgbClr val="5C442A"/>
                  </a:solidFill>
                  <a:prstDash val="solid"/>
                </a:ln>
                <a:solidFill>
                  <a:srgbClr val="4E323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ЛАБИРИНТ</a:t>
            </a:r>
          </a:p>
          <a:p>
            <a:pPr algn="ctr"/>
            <a:r>
              <a:rPr lang="ru-RU" sz="6000" b="1" cap="all" dirty="0" smtClean="0">
                <a:ln w="9000" cmpd="sng">
                  <a:solidFill>
                    <a:srgbClr val="5C442A"/>
                  </a:solidFill>
                  <a:prstDash val="solid"/>
                </a:ln>
                <a:solidFill>
                  <a:srgbClr val="4E323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itchFamily="66" charset="0"/>
              </a:rPr>
              <a:t>МИНОТАВРА</a:t>
            </a:r>
            <a:endParaRPr lang="ru-RU" sz="6000" b="1" cap="all" dirty="0">
              <a:ln w="9000" cmpd="sng">
                <a:solidFill>
                  <a:srgbClr val="5C442A"/>
                </a:solidFill>
                <a:prstDash val="solid"/>
              </a:ln>
              <a:solidFill>
                <a:srgbClr val="4E3230"/>
              </a:solidFill>
              <a:effectLst>
                <a:reflection blurRad="12700" stA="28000" endPos="45000" dist="1000" dir="5400000" sy="-100000" algn="bl" rotWithShape="0"/>
              </a:effectLst>
              <a:latin typeface="Comic Sans MS" pitchFamily="66" charset="0"/>
            </a:endParaRPr>
          </a:p>
        </p:txBody>
      </p:sp>
      <p:pic>
        <p:nvPicPr>
          <p:cNvPr id="5124" name="Picture 4" descr="C:\Documents and Settings\Учитель\Рабочий стол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28802"/>
            <a:ext cx="8143932" cy="5253747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6C33-DA86-45D4-993D-19521404791D}" type="datetime1">
              <a:rPr lang="en-US" smtClean="0"/>
              <a:pPr/>
              <a:t>6/17/2013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 www.brainybetty.com; All Rights Reserved.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Picture 3" descr="C:\Documents and Settings\Учитель\Рабочий стол\НЕДЕЛЯ 2012\TheseusMinotau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F1E1D">
              <a:alpha val="2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C6C33-DA86-45D4-993D-19521404791D}" type="datetime1">
              <a:rPr lang="en-US" smtClean="0"/>
              <a:pPr/>
              <a:t>6/17/2013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copyright 2006 www.brainybetty.com; All Rights Reserved.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3" descr="C:\Documents and Settings\Учитель\Рабочий стол\НЕДЕЛЯ 2012\TheseusMinotaur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F1E1D">
              <a:alpha val="2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12-конечная звезда 9">
            <a:hlinkClick r:id="rId3" action="ppaction://hlinksldjump"/>
          </p:cNvPr>
          <p:cNvSpPr/>
          <p:nvPr/>
        </p:nvSpPr>
        <p:spPr>
          <a:xfrm>
            <a:off x="1142976" y="2143116"/>
            <a:ext cx="500066" cy="500066"/>
          </a:xfrm>
          <a:prstGeom prst="star12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12-конечная звезда 10">
            <a:hlinkClick r:id="rId4" action="ppaction://hlinksldjump"/>
          </p:cNvPr>
          <p:cNvSpPr/>
          <p:nvPr/>
        </p:nvSpPr>
        <p:spPr>
          <a:xfrm>
            <a:off x="1357290" y="2928934"/>
            <a:ext cx="500066" cy="500066"/>
          </a:xfrm>
          <a:prstGeom prst="star12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12-конечная звезда 11">
            <a:hlinkClick r:id="rId5" action="ppaction://hlinksldjump"/>
          </p:cNvPr>
          <p:cNvSpPr/>
          <p:nvPr/>
        </p:nvSpPr>
        <p:spPr>
          <a:xfrm>
            <a:off x="2643174" y="2714620"/>
            <a:ext cx="500066" cy="500066"/>
          </a:xfrm>
          <a:prstGeom prst="star12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12-конечная звезда 12">
            <a:hlinkClick r:id="rId6" action="ppaction://hlinksldjump"/>
          </p:cNvPr>
          <p:cNvSpPr/>
          <p:nvPr/>
        </p:nvSpPr>
        <p:spPr>
          <a:xfrm>
            <a:off x="5286380" y="428604"/>
            <a:ext cx="500066" cy="500066"/>
          </a:xfrm>
          <a:prstGeom prst="star12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12-конечная звезда 13">
            <a:hlinkClick r:id="rId7" action="ppaction://hlinksldjump"/>
          </p:cNvPr>
          <p:cNvSpPr/>
          <p:nvPr/>
        </p:nvSpPr>
        <p:spPr>
          <a:xfrm>
            <a:off x="3428992" y="1643050"/>
            <a:ext cx="500066" cy="500066"/>
          </a:xfrm>
          <a:prstGeom prst="star12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12-конечная звезда 14">
            <a:hlinkClick r:id="rId8" action="ppaction://hlinksldjump"/>
          </p:cNvPr>
          <p:cNvSpPr/>
          <p:nvPr/>
        </p:nvSpPr>
        <p:spPr>
          <a:xfrm>
            <a:off x="5786446" y="2428868"/>
            <a:ext cx="500066" cy="500066"/>
          </a:xfrm>
          <a:prstGeom prst="star12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12-конечная звезда 15">
            <a:hlinkClick r:id="rId9" action="ppaction://hlinksldjump"/>
          </p:cNvPr>
          <p:cNvSpPr/>
          <p:nvPr/>
        </p:nvSpPr>
        <p:spPr>
          <a:xfrm>
            <a:off x="5357818" y="4857760"/>
            <a:ext cx="500066" cy="500066"/>
          </a:xfrm>
          <a:prstGeom prst="star12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12-конечная звезда 16">
            <a:hlinkClick r:id="rId10" action="ppaction://hlinksldjump"/>
          </p:cNvPr>
          <p:cNvSpPr/>
          <p:nvPr/>
        </p:nvSpPr>
        <p:spPr>
          <a:xfrm>
            <a:off x="7858148" y="3929066"/>
            <a:ext cx="500066" cy="500066"/>
          </a:xfrm>
          <a:prstGeom prst="star12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12-конечная звезда 17">
            <a:hlinkClick r:id="rId11" action="ppaction://hlinksldjump"/>
          </p:cNvPr>
          <p:cNvSpPr/>
          <p:nvPr/>
        </p:nvSpPr>
        <p:spPr>
          <a:xfrm>
            <a:off x="2786050" y="4071942"/>
            <a:ext cx="500066" cy="500066"/>
          </a:xfrm>
          <a:prstGeom prst="star12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12-конечная звезда 18">
            <a:hlinkClick r:id="rId12" action="ppaction://hlinksldjump"/>
          </p:cNvPr>
          <p:cNvSpPr/>
          <p:nvPr/>
        </p:nvSpPr>
        <p:spPr>
          <a:xfrm>
            <a:off x="3143240" y="5715016"/>
            <a:ext cx="500066" cy="500066"/>
          </a:xfrm>
          <a:prstGeom prst="star12">
            <a:avLst/>
          </a:prstGeom>
          <a:solidFill>
            <a:srgbClr val="CC33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12-конечная звезда 19">
            <a:hlinkClick r:id="rId13" action="ppaction://hlinksldjump"/>
          </p:cNvPr>
          <p:cNvSpPr/>
          <p:nvPr/>
        </p:nvSpPr>
        <p:spPr>
          <a:xfrm>
            <a:off x="5429256" y="5786454"/>
            <a:ext cx="500066" cy="500066"/>
          </a:xfrm>
          <a:prstGeom prst="star12">
            <a:avLst>
              <a:gd name="adj" fmla="val 34960"/>
            </a:avLst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12-конечная звезда 20">
            <a:hlinkClick r:id="rId14" action="ppaction://hlinksldjump"/>
          </p:cNvPr>
          <p:cNvSpPr/>
          <p:nvPr/>
        </p:nvSpPr>
        <p:spPr>
          <a:xfrm>
            <a:off x="3929058" y="5072074"/>
            <a:ext cx="500066" cy="500066"/>
          </a:xfrm>
          <a:prstGeom prst="star12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12-конечная звезда 21">
            <a:hlinkClick r:id="rId15" action="ppaction://hlinksldjump"/>
          </p:cNvPr>
          <p:cNvSpPr/>
          <p:nvPr/>
        </p:nvSpPr>
        <p:spPr>
          <a:xfrm>
            <a:off x="1714480" y="3714752"/>
            <a:ext cx="500066" cy="500066"/>
          </a:xfrm>
          <a:prstGeom prst="star12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12-конечная звезда 22">
            <a:hlinkClick r:id="rId16" action="ppaction://hlinksldjump"/>
          </p:cNvPr>
          <p:cNvSpPr/>
          <p:nvPr/>
        </p:nvSpPr>
        <p:spPr>
          <a:xfrm>
            <a:off x="6143636" y="1071546"/>
            <a:ext cx="500066" cy="500066"/>
          </a:xfrm>
          <a:prstGeom prst="star12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12-конечная звезда 23">
            <a:hlinkClick r:id="rId17" action="ppaction://hlinksldjump"/>
          </p:cNvPr>
          <p:cNvSpPr/>
          <p:nvPr/>
        </p:nvSpPr>
        <p:spPr>
          <a:xfrm>
            <a:off x="2214546" y="857232"/>
            <a:ext cx="500066" cy="500066"/>
          </a:xfrm>
          <a:prstGeom prst="star12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12-конечная звезда 24">
            <a:hlinkClick r:id="rId18" action="ppaction://hlinksldjump"/>
          </p:cNvPr>
          <p:cNvSpPr/>
          <p:nvPr/>
        </p:nvSpPr>
        <p:spPr>
          <a:xfrm>
            <a:off x="7143768" y="2571744"/>
            <a:ext cx="500066" cy="500066"/>
          </a:xfrm>
          <a:prstGeom prst="star12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12-конечная звезда 25">
            <a:hlinkClick r:id="rId19" action="ppaction://hlinksldjump"/>
          </p:cNvPr>
          <p:cNvSpPr/>
          <p:nvPr/>
        </p:nvSpPr>
        <p:spPr>
          <a:xfrm>
            <a:off x="5929322" y="3429000"/>
            <a:ext cx="500066" cy="500066"/>
          </a:xfrm>
          <a:prstGeom prst="star12">
            <a:avLst/>
          </a:prstGeom>
          <a:solidFill>
            <a:schemeClr val="bg1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12-конечная звезда 26">
            <a:hlinkClick r:id="rId20" action="ppaction://hlinksldjump"/>
          </p:cNvPr>
          <p:cNvSpPr/>
          <p:nvPr/>
        </p:nvSpPr>
        <p:spPr>
          <a:xfrm>
            <a:off x="5000628" y="1571612"/>
            <a:ext cx="500066" cy="500066"/>
          </a:xfrm>
          <a:prstGeom prst="star12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12-конечная звезда 27">
            <a:hlinkClick r:id="rId21" action="ppaction://hlinksldjump"/>
          </p:cNvPr>
          <p:cNvSpPr/>
          <p:nvPr/>
        </p:nvSpPr>
        <p:spPr>
          <a:xfrm>
            <a:off x="7286644" y="1500174"/>
            <a:ext cx="500066" cy="500066"/>
          </a:xfrm>
          <a:prstGeom prst="star12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12-конечная звезда 28">
            <a:hlinkClick r:id="rId22" action="ppaction://hlinksldjump"/>
          </p:cNvPr>
          <p:cNvSpPr/>
          <p:nvPr/>
        </p:nvSpPr>
        <p:spPr>
          <a:xfrm>
            <a:off x="3214678" y="714356"/>
            <a:ext cx="500066" cy="500066"/>
          </a:xfrm>
          <a:prstGeom prst="star12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12-конечная звезда 29">
            <a:hlinkClick r:id="rId23" action="ppaction://hlinksldjump"/>
          </p:cNvPr>
          <p:cNvSpPr/>
          <p:nvPr/>
        </p:nvSpPr>
        <p:spPr>
          <a:xfrm>
            <a:off x="6858016" y="4286256"/>
            <a:ext cx="500066" cy="500066"/>
          </a:xfrm>
          <a:prstGeom prst="star12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12-конечная звезда 30">
            <a:hlinkClick r:id="rId24" action="ppaction://hlinksldjump"/>
          </p:cNvPr>
          <p:cNvSpPr/>
          <p:nvPr/>
        </p:nvSpPr>
        <p:spPr>
          <a:xfrm>
            <a:off x="5572132" y="4071942"/>
            <a:ext cx="500066" cy="500066"/>
          </a:xfrm>
          <a:prstGeom prst="star12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12-конечная звезда 31">
            <a:hlinkClick r:id="rId25" action="ppaction://hlinksldjump"/>
          </p:cNvPr>
          <p:cNvSpPr/>
          <p:nvPr/>
        </p:nvSpPr>
        <p:spPr>
          <a:xfrm>
            <a:off x="3214678" y="4643446"/>
            <a:ext cx="500066" cy="500066"/>
          </a:xfrm>
          <a:prstGeom prst="star12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12-конечная звезда 32">
            <a:hlinkClick r:id="rId26" action="ppaction://hlinksldjump"/>
          </p:cNvPr>
          <p:cNvSpPr/>
          <p:nvPr/>
        </p:nvSpPr>
        <p:spPr>
          <a:xfrm>
            <a:off x="1571604" y="4857760"/>
            <a:ext cx="500066" cy="500066"/>
          </a:xfrm>
          <a:prstGeom prst="star12">
            <a:avLst/>
          </a:prstGeom>
          <a:solidFill>
            <a:srgbClr val="FFCC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3643306" y="2285992"/>
            <a:ext cx="500066" cy="428628"/>
          </a:xfrm>
          <a:prstGeom prst="ellipse">
            <a:avLst/>
          </a:prstGeom>
          <a:solidFill>
            <a:srgbClr val="492E2D">
              <a:alpha val="9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1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4643438" y="2214554"/>
            <a:ext cx="500066" cy="428628"/>
          </a:xfrm>
          <a:prstGeom prst="ellipse">
            <a:avLst/>
          </a:prstGeom>
          <a:solidFill>
            <a:srgbClr val="492E2D">
              <a:alpha val="9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2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5357818" y="2643182"/>
            <a:ext cx="500066" cy="428628"/>
          </a:xfrm>
          <a:prstGeom prst="ellipse">
            <a:avLst/>
          </a:prstGeom>
          <a:solidFill>
            <a:srgbClr val="492E2D">
              <a:alpha val="9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3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3143240" y="2928934"/>
            <a:ext cx="500066" cy="428628"/>
          </a:xfrm>
          <a:prstGeom prst="ellipse">
            <a:avLst/>
          </a:prstGeom>
          <a:solidFill>
            <a:srgbClr val="492E2D">
              <a:alpha val="9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8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5500694" y="3357562"/>
            <a:ext cx="500066" cy="428628"/>
          </a:xfrm>
          <a:prstGeom prst="ellipse">
            <a:avLst/>
          </a:prstGeom>
          <a:solidFill>
            <a:srgbClr val="492E2D">
              <a:alpha val="9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4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5000628" y="4071942"/>
            <a:ext cx="500066" cy="428628"/>
          </a:xfrm>
          <a:prstGeom prst="ellipse">
            <a:avLst/>
          </a:prstGeom>
          <a:solidFill>
            <a:srgbClr val="492E2D">
              <a:alpha val="9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5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4071934" y="4143380"/>
            <a:ext cx="500066" cy="428628"/>
          </a:xfrm>
          <a:prstGeom prst="ellipse">
            <a:avLst/>
          </a:prstGeom>
          <a:solidFill>
            <a:srgbClr val="492E2D">
              <a:alpha val="9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6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3214678" y="3714752"/>
            <a:ext cx="500066" cy="428628"/>
          </a:xfrm>
          <a:prstGeom prst="ellipse">
            <a:avLst/>
          </a:prstGeom>
          <a:solidFill>
            <a:srgbClr val="492E2D">
              <a:alpha val="9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7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40" name="Управляющая кнопка: возврат 39">
            <a:hlinkClick r:id="rId27" action="ppaction://hlinksldjump" highlightClick="1"/>
          </p:cNvPr>
          <p:cNvSpPr/>
          <p:nvPr/>
        </p:nvSpPr>
        <p:spPr>
          <a:xfrm>
            <a:off x="8501090" y="6357958"/>
            <a:ext cx="642910" cy="500042"/>
          </a:xfrm>
          <a:prstGeom prst="actionButtonReturn">
            <a:avLst/>
          </a:prstGeom>
          <a:solidFill>
            <a:srgbClr val="B49558"/>
          </a:solidFill>
          <a:ln>
            <a:solidFill>
              <a:srgbClr val="8A74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357422" y="2214554"/>
            <a:ext cx="414337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Образующиеся белые клубы при выдохе на морозе иногда называют паром. Правильно ли это? 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643174" y="2428868"/>
            <a:ext cx="407195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Можно ли с помощью льда добыть огонь?</a:t>
            </a:r>
          </a:p>
        </p:txBody>
      </p:sp>
      <p:sp>
        <p:nvSpPr>
          <p:cNvPr id="11" name="Прямоугольник 10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" name="Picture 5" descr="Картинка 2 из 9240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071670" y="2428868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528763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 погасить </a:t>
            </a:r>
          </a:p>
          <a:p>
            <a:pPr indent="1528763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свечу, не дуя и </a:t>
            </a:r>
          </a:p>
          <a:p>
            <a:pPr indent="1528763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не дотрагиваясь </a:t>
            </a:r>
          </a:p>
          <a:p>
            <a:pPr indent="1528763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 нее? </a:t>
            </a:r>
          </a:p>
        </p:txBody>
      </p:sp>
      <p:sp>
        <p:nvSpPr>
          <p:cNvPr id="10" name="Прямоугольник 9">
            <a:hlinkClick r:id="rId5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B16DC-B8B7-4FAA-B7D7-84E2B52F87B0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7" name="Рисунок 6" descr="two_worlds_2_2828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285916" y="0"/>
            <a:ext cx="12001584" cy="729205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85918" y="714356"/>
            <a:ext cx="5214974" cy="5500726"/>
          </a:xfrm>
          <a:prstGeom prst="rect">
            <a:avLst/>
          </a:prstGeom>
          <a:solidFill>
            <a:srgbClr val="E4D5BA">
              <a:alpha val="89804"/>
            </a:srgbClr>
          </a:solidFill>
          <a:ln>
            <a:solidFill>
              <a:srgbClr val="946A3C"/>
            </a:solidFill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2071678"/>
            <a:ext cx="45005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Иногда тонущий человек, взывая о помощи, поднимает руки из воды. Правильно ли он поступает?</a:t>
            </a:r>
          </a:p>
        </p:txBody>
      </p:sp>
      <p:pic>
        <p:nvPicPr>
          <p:cNvPr id="11" name="Picture 5" descr="Картинка 2 из 92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714356"/>
            <a:ext cx="100138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>
            <a:hlinkClick r:id="rId4" action="ppaction://hlinksldjump"/>
          </p:cNvPr>
          <p:cNvSpPr/>
          <p:nvPr/>
        </p:nvSpPr>
        <p:spPr>
          <a:xfrm>
            <a:off x="0" y="428604"/>
            <a:ext cx="1357290" cy="30003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жевая штукатурка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бежевая штукатурка</Template>
  <TotalTime>884</TotalTime>
  <Words>639</Words>
  <Application>Microsoft Office PowerPoint</Application>
  <PresentationFormat>Экран (4:3)</PresentationFormat>
  <Paragraphs>111</Paragraphs>
  <Slides>31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бежевая штукатурка</vt:lpstr>
      <vt:lpstr>FALL 2006 Abstracts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Школа 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FALL 2006 Abstracts</dc:title>
  <dc:creator>Тараканова ТМ</dc:creator>
  <cp:lastModifiedBy>Ostap</cp:lastModifiedBy>
  <cp:revision>79</cp:revision>
  <dcterms:created xsi:type="dcterms:W3CDTF">2012-04-05T09:02:57Z</dcterms:created>
  <dcterms:modified xsi:type="dcterms:W3CDTF">2013-06-17T17:44:15Z</dcterms:modified>
</cp:coreProperties>
</file>