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7"/>
  </p:notesMasterIdLst>
  <p:sldIdLst>
    <p:sldId id="256" r:id="rId2"/>
    <p:sldId id="259" r:id="rId3"/>
    <p:sldId id="260" r:id="rId4"/>
    <p:sldId id="276" r:id="rId5"/>
    <p:sldId id="257" r:id="rId6"/>
    <p:sldId id="275" r:id="rId7"/>
    <p:sldId id="261" r:id="rId8"/>
    <p:sldId id="262" r:id="rId9"/>
    <p:sldId id="263" r:id="rId10"/>
    <p:sldId id="264" r:id="rId11"/>
    <p:sldId id="265" r:id="rId12"/>
    <p:sldId id="274" r:id="rId13"/>
    <p:sldId id="266" r:id="rId14"/>
    <p:sldId id="269" r:id="rId15"/>
    <p:sldId id="271" r:id="rId16"/>
    <p:sldId id="272" r:id="rId17"/>
    <p:sldId id="273" r:id="rId18"/>
    <p:sldId id="277" r:id="rId19"/>
    <p:sldId id="278" r:id="rId20"/>
    <p:sldId id="279" r:id="rId21"/>
    <p:sldId id="280" r:id="rId22"/>
    <p:sldId id="324" r:id="rId23"/>
    <p:sldId id="325" r:id="rId24"/>
    <p:sldId id="326" r:id="rId25"/>
    <p:sldId id="327" r:id="rId26"/>
    <p:sldId id="328" r:id="rId27"/>
    <p:sldId id="329" r:id="rId28"/>
    <p:sldId id="330" r:id="rId29"/>
    <p:sldId id="331" r:id="rId30"/>
    <p:sldId id="332" r:id="rId31"/>
    <p:sldId id="281" r:id="rId32"/>
    <p:sldId id="283" r:id="rId33"/>
    <p:sldId id="284" r:id="rId34"/>
    <p:sldId id="285" r:id="rId35"/>
    <p:sldId id="286" r:id="rId36"/>
    <p:sldId id="287" r:id="rId37"/>
    <p:sldId id="288" r:id="rId38"/>
    <p:sldId id="289" r:id="rId39"/>
    <p:sldId id="290" r:id="rId40"/>
    <p:sldId id="292" r:id="rId41"/>
    <p:sldId id="294"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F1C3E-8C12-4AEA-89EA-A20A97AAB3EA}" type="datetimeFigureOut">
              <a:rPr lang="ru-RU" smtClean="0"/>
              <a:pPr/>
              <a:t>23.03.2013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B0151-6B15-41CB-BAF0-DE7101CF905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CC89509-DE00-491F-B878-31768E716B94}" type="slidenum">
              <a:rPr lang="ru-RU" smtClean="0"/>
              <a:pPr/>
              <a:t>31</a:t>
            </a:fld>
            <a:endParaRPr 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17AAF4-735C-418A-86B0-A6E771820871}" type="slidenum">
              <a:rPr lang="ru-RU" smtClean="0"/>
              <a:pPr/>
              <a:t>37</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8529EEC-5466-4DA3-927C-E3BC1FD70DC3}" type="slidenum">
              <a:rPr lang="ru-RU" smtClean="0"/>
              <a:pPr/>
              <a:t>40</a:t>
            </a:fld>
            <a:endParaRPr 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026DE71-E8A5-43D2-ABC3-F933AF978BCC}" type="slidenum">
              <a:rPr lang="ru-RU" smtClean="0"/>
              <a:pPr/>
              <a:t>41</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740641-56B4-4AD9-9E5E-7385AC445CA7}" type="slidenum">
              <a:rPr lang="ru-RU" smtClean="0"/>
              <a:pPr/>
              <a:t>44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9E217C-EF00-4F80-95E7-F096E03761DB}"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227013"/>
            <a:ext cx="747712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63525" y="1598613"/>
            <a:ext cx="3616325"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032250" y="1598613"/>
            <a:ext cx="3617913"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032250" y="3922713"/>
            <a:ext cx="3617913" cy="2173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301625" y="6242050"/>
            <a:ext cx="1782763" cy="474663"/>
          </a:xfrm>
        </p:spPr>
        <p:txBody>
          <a:bodyPr/>
          <a:lstStyle>
            <a:lvl1pPr>
              <a:defRPr/>
            </a:lvl1pPr>
          </a:lstStyle>
          <a:p>
            <a:endParaRPr lang="ru-RU"/>
          </a:p>
        </p:txBody>
      </p:sp>
      <p:sp>
        <p:nvSpPr>
          <p:cNvPr id="7" name="Нижний колонтитул 6"/>
          <p:cNvSpPr>
            <a:spLocks noGrp="1"/>
          </p:cNvSpPr>
          <p:nvPr>
            <p:ph type="ftr" sz="quarter" idx="11"/>
          </p:nvPr>
        </p:nvSpPr>
        <p:spPr>
          <a:xfrm>
            <a:off x="2257425" y="6248400"/>
            <a:ext cx="3455988" cy="474663"/>
          </a:xfrm>
        </p:spPr>
        <p:txBody>
          <a:bodyPr/>
          <a:lstStyle>
            <a:lvl1pPr>
              <a:defRPr/>
            </a:lvl1pPr>
          </a:lstStyle>
          <a:p>
            <a:endParaRPr lang="ru-RU"/>
          </a:p>
        </p:txBody>
      </p:sp>
      <p:sp>
        <p:nvSpPr>
          <p:cNvPr id="8" name="Номер слайда 7"/>
          <p:cNvSpPr>
            <a:spLocks noGrp="1"/>
          </p:cNvSpPr>
          <p:nvPr>
            <p:ph type="sldNum" sz="quarter" idx="12"/>
          </p:nvPr>
        </p:nvSpPr>
        <p:spPr>
          <a:xfrm>
            <a:off x="5867400" y="6248400"/>
            <a:ext cx="1755775" cy="474663"/>
          </a:xfrm>
        </p:spPr>
        <p:txBody>
          <a:bodyPr/>
          <a:lstStyle>
            <a:lvl1pPr>
              <a:defRPr/>
            </a:lvl1pPr>
          </a:lstStyle>
          <a:p>
            <a:fld id="{77873DCB-A65E-4A27-99B5-8D8D50035CD6}" type="slidenum">
              <a:rPr lang="ru-RU"/>
              <a:pPr/>
              <a:t>‹#›</a:t>
            </a:fld>
            <a:endParaRPr lang="ru-RU"/>
          </a:p>
        </p:txBody>
      </p:sp>
    </p:spTree>
  </p:cSld>
  <p:clrMapOvr>
    <a:masterClrMapping/>
  </p:clrMapOvr>
  <p:transition>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38600" cy="48307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295400"/>
            <a:ext cx="4038600" cy="48307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4D5320-EF2C-43F6-9890-1191D20CB1AD}" type="slidenum">
              <a:rPr lang="ru-RU"/>
              <a:pPr>
                <a:defRPr/>
              </a:pPr>
              <a:t>‹#›</a:t>
            </a:fld>
            <a:endParaRPr lang="ru-RU"/>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9E217C-EF00-4F80-95E7-F096E03761D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9E217C-EF00-4F80-95E7-F096E03761DB}" type="slidenum">
              <a:rPr lang="ru-RU" smtClean="0"/>
              <a:pPr/>
              <a:t>‹#›</a:t>
            </a:fld>
            <a:endParaRPr lang="ru-RU"/>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F0E972A-30E9-400C-913C-93E3C50E48C1}" type="datetimeFigureOut">
              <a:rPr lang="ru-RU" smtClean="0"/>
              <a:pPr/>
              <a:t>23.03.2013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9E217C-EF00-4F80-95E7-F096E03761DB}"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CF0E972A-30E9-400C-913C-93E3C50E48C1}" type="datetimeFigureOut">
              <a:rPr lang="ru-RU" smtClean="0"/>
              <a:pPr/>
              <a:t>23.03.2013</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A49E217C-EF00-4F80-95E7-F096E03761D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F0E972A-30E9-400C-913C-93E3C50E48C1}" type="datetimeFigureOut">
              <a:rPr lang="ru-RU" smtClean="0"/>
              <a:pPr/>
              <a:t>23.03.2013</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49E217C-EF00-4F80-95E7-F096E03761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cover dir="d"/>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13.xml"/><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slide" Target="slide13.x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131">
            <a:off x="2804989" y="2248344"/>
            <a:ext cx="3809201" cy="787532"/>
          </a:xfrm>
          <a:noFill/>
          <a:ln>
            <a:noFill/>
          </a:ln>
          <a:effectLst/>
        </p:spPr>
        <p:txBody>
          <a:bodyPr>
            <a:normAutofit fontScale="90000"/>
            <a:scene3d>
              <a:camera prst="orthographicFront"/>
              <a:lightRig rig="threePt" dir="t">
                <a:rot lat="0" lon="0" rev="4800000"/>
              </a:lightRig>
            </a:scene3d>
            <a:sp3d prstMaterial="matte">
              <a:bevelT w="50800" h="10160"/>
            </a:sp3d>
          </a:bodyPr>
          <a:lstStyle/>
          <a:p>
            <a:r>
              <a:rPr lang="ru-RU" dirty="0" smtClean="0"/>
              <a:t>Урок по теме:</a:t>
            </a:r>
            <a:br>
              <a:rPr lang="ru-RU" dirty="0" smtClean="0"/>
            </a:br>
            <a:r>
              <a:rPr lang="ru-RU" dirty="0" smtClean="0"/>
              <a:t>ЛОГАРИФМ. </a:t>
            </a:r>
            <a:endParaRPr lang="ru-RU" dirty="0"/>
          </a:p>
        </p:txBody>
      </p:sp>
      <p:sp>
        <p:nvSpPr>
          <p:cNvPr id="3" name="Подзаголовок 2"/>
          <p:cNvSpPr>
            <a:spLocks noGrp="1"/>
          </p:cNvSpPr>
          <p:nvPr>
            <p:ph type="subTitle" idx="1"/>
          </p:nvPr>
        </p:nvSpPr>
        <p:spPr>
          <a:xfrm rot="156234">
            <a:off x="1036904" y="5469091"/>
            <a:ext cx="8077200" cy="1499616"/>
          </a:xfrm>
        </p:spPr>
        <p:txBody>
          <a:bodyPr>
            <a:noAutofit/>
          </a:bodyPr>
          <a:lstStyle/>
          <a:p>
            <a:endParaRPr lang="ru-RU" sz="4000"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91264" cy="1642194"/>
          </a:xfrm>
        </p:spPr>
        <p:txBody>
          <a:bodyPr>
            <a:normAutofit/>
          </a:bodyPr>
          <a:lstStyle/>
          <a:p>
            <a:r>
              <a:rPr lang="ru-RU" sz="3600" dirty="0" smtClean="0"/>
              <a:t>Наиболее широкое применение нашли следующие виды логарифмов:</a:t>
            </a:r>
            <a:endParaRPr lang="ru-RU" sz="3600" dirty="0"/>
          </a:p>
        </p:txBody>
      </p:sp>
      <p:sp>
        <p:nvSpPr>
          <p:cNvPr id="3" name="Содержимое 2"/>
          <p:cNvSpPr>
            <a:spLocks noGrp="1"/>
          </p:cNvSpPr>
          <p:nvPr>
            <p:ph idx="1"/>
          </p:nvPr>
        </p:nvSpPr>
        <p:spPr>
          <a:xfrm>
            <a:off x="457200" y="2276872"/>
            <a:ext cx="8435280" cy="3849291"/>
          </a:xfrm>
        </p:spPr>
        <p:txBody>
          <a:bodyPr>
            <a:normAutofit/>
          </a:bodyPr>
          <a:lstStyle/>
          <a:p>
            <a:r>
              <a:rPr lang="ru-RU" dirty="0" smtClean="0"/>
              <a:t>Натуральные:        , основание: число </a:t>
            </a:r>
          </a:p>
          <a:p>
            <a:pPr>
              <a:buNone/>
            </a:pPr>
            <a:r>
              <a:rPr lang="ru-RU" dirty="0"/>
              <a:t> </a:t>
            </a:r>
            <a:r>
              <a:rPr lang="ru-RU" dirty="0" smtClean="0"/>
              <a:t>   Эйлера </a:t>
            </a:r>
          </a:p>
          <a:p>
            <a:r>
              <a:rPr lang="ru-RU" dirty="0" smtClean="0"/>
              <a:t>Десятичные:       , основание: число </a:t>
            </a:r>
            <a:r>
              <a:rPr lang="ru-RU" b="1" dirty="0" smtClean="0"/>
              <a:t>10.</a:t>
            </a:r>
          </a:p>
          <a:p>
            <a:r>
              <a:rPr lang="ru-RU" dirty="0" smtClean="0"/>
              <a:t>Двоичные:              или           , основание: </a:t>
            </a:r>
            <a:r>
              <a:rPr lang="ru-RU" b="1" dirty="0" smtClean="0"/>
              <a:t>2</a:t>
            </a:r>
            <a:endParaRPr lang="ru-RU" sz="3600" b="1" dirty="0" smtClean="0"/>
          </a:p>
          <a:p>
            <a:pPr>
              <a:buNone/>
            </a:pPr>
            <a:r>
              <a:rPr lang="ru-RU" sz="3600" b="1" dirty="0"/>
              <a:t> </a:t>
            </a:r>
            <a:r>
              <a:rPr lang="ru-RU" sz="3600" b="1" dirty="0" smtClean="0"/>
              <a:t>  </a:t>
            </a:r>
            <a:r>
              <a:rPr lang="ru-RU" dirty="0" smtClean="0"/>
              <a:t> Они применяются, например, в теории информации, информатике, во многих разделах дискретной математики.</a:t>
            </a:r>
          </a:p>
          <a:p>
            <a:endParaRPr lang="ru-RU" dirty="0"/>
          </a:p>
        </p:txBody>
      </p:sp>
      <p:pic>
        <p:nvPicPr>
          <p:cNvPr id="8194" name="Picture 2" descr="C:\Users\User\Desktop\10b404c5fa4eeaecc9753dd6d72b378e.png"/>
          <p:cNvPicPr>
            <a:picLocks noChangeAspect="1" noChangeArrowheads="1"/>
          </p:cNvPicPr>
          <p:nvPr/>
        </p:nvPicPr>
        <p:blipFill>
          <a:blip r:embed="rId2" cstate="print"/>
          <a:srcRect/>
          <a:stretch>
            <a:fillRect/>
          </a:stretch>
        </p:blipFill>
        <p:spPr bwMode="auto">
          <a:xfrm>
            <a:off x="3357554" y="2500306"/>
            <a:ext cx="648072" cy="303784"/>
          </a:xfrm>
          <a:prstGeom prst="rect">
            <a:avLst/>
          </a:prstGeom>
          <a:noFill/>
        </p:spPr>
      </p:pic>
      <p:pic>
        <p:nvPicPr>
          <p:cNvPr id="8195" name="Picture 3" descr="C:\Users\User\Desktop\499394c5b45f79d7d82b4a28408dcb35.png"/>
          <p:cNvPicPr>
            <a:picLocks noChangeAspect="1" noChangeArrowheads="1"/>
          </p:cNvPicPr>
          <p:nvPr/>
        </p:nvPicPr>
        <p:blipFill>
          <a:blip r:embed="rId3" cstate="print"/>
          <a:srcRect/>
          <a:stretch>
            <a:fillRect/>
          </a:stretch>
        </p:blipFill>
        <p:spPr bwMode="auto">
          <a:xfrm>
            <a:off x="2267744" y="2924944"/>
            <a:ext cx="576064" cy="432048"/>
          </a:xfrm>
          <a:prstGeom prst="rect">
            <a:avLst/>
          </a:prstGeom>
          <a:noFill/>
        </p:spPr>
      </p:pic>
      <p:pic>
        <p:nvPicPr>
          <p:cNvPr id="8196" name="Picture 4" descr="C:\Users\User\Desktop\3b442086c5d767417759c2f18ff962d4.png"/>
          <p:cNvPicPr>
            <a:picLocks noChangeAspect="1" noChangeArrowheads="1"/>
          </p:cNvPicPr>
          <p:nvPr/>
        </p:nvPicPr>
        <p:blipFill>
          <a:blip r:embed="rId4" cstate="print"/>
          <a:srcRect/>
          <a:stretch>
            <a:fillRect/>
          </a:stretch>
        </p:blipFill>
        <p:spPr bwMode="auto">
          <a:xfrm>
            <a:off x="3143240" y="3429000"/>
            <a:ext cx="620069" cy="360040"/>
          </a:xfrm>
          <a:prstGeom prst="rect">
            <a:avLst/>
          </a:prstGeom>
          <a:noFill/>
        </p:spPr>
      </p:pic>
      <p:pic>
        <p:nvPicPr>
          <p:cNvPr id="8198" name="Picture 6" descr="C:\Users\User\Desktop\021163afbd61081553f1685bd6b5b2d3.png"/>
          <p:cNvPicPr>
            <a:picLocks noChangeAspect="1" noChangeArrowheads="1"/>
          </p:cNvPicPr>
          <p:nvPr/>
        </p:nvPicPr>
        <p:blipFill>
          <a:blip r:embed="rId5" cstate="print"/>
          <a:srcRect/>
          <a:stretch>
            <a:fillRect/>
          </a:stretch>
        </p:blipFill>
        <p:spPr bwMode="auto">
          <a:xfrm>
            <a:off x="3000364" y="3929066"/>
            <a:ext cx="924677" cy="346754"/>
          </a:xfrm>
          <a:prstGeom prst="rect">
            <a:avLst/>
          </a:prstGeom>
          <a:noFill/>
        </p:spPr>
      </p:pic>
      <p:pic>
        <p:nvPicPr>
          <p:cNvPr id="8199" name="Picture 7" descr="C:\Users\User\Desktop\69bc6c56ac116e7762dea6268947bb5c.png"/>
          <p:cNvPicPr>
            <a:picLocks noChangeAspect="1" noChangeArrowheads="1"/>
          </p:cNvPicPr>
          <p:nvPr/>
        </p:nvPicPr>
        <p:blipFill>
          <a:blip r:embed="rId6" cstate="print"/>
          <a:srcRect/>
          <a:stretch>
            <a:fillRect/>
          </a:stretch>
        </p:blipFill>
        <p:spPr bwMode="auto">
          <a:xfrm>
            <a:off x="4786314" y="3929066"/>
            <a:ext cx="720080" cy="360040"/>
          </a:xfrm>
          <a:prstGeom prst="rect">
            <a:avLst/>
          </a:prstGeom>
          <a:noFill/>
        </p:spPr>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Свойства.</a:t>
            </a:r>
            <a:endParaRPr lang="ru-RU" b="1" dirty="0"/>
          </a:p>
        </p:txBody>
      </p:sp>
      <p:sp>
        <p:nvSpPr>
          <p:cNvPr id="3" name="Содержимое 2"/>
          <p:cNvSpPr>
            <a:spLocks noGrp="1"/>
          </p:cNvSpPr>
          <p:nvPr>
            <p:ph idx="1"/>
          </p:nvPr>
        </p:nvSpPr>
        <p:spPr>
          <a:xfrm>
            <a:off x="857224" y="1500174"/>
            <a:ext cx="7704856" cy="3921299"/>
          </a:xfrm>
        </p:spPr>
        <p:txBody>
          <a:bodyPr/>
          <a:lstStyle/>
          <a:p>
            <a:pPr algn="ctr">
              <a:buNone/>
            </a:pPr>
            <a:endParaRPr lang="ru-RU" dirty="0" smtClean="0"/>
          </a:p>
          <a:p>
            <a:pPr algn="ctr">
              <a:buNone/>
            </a:pPr>
            <a:r>
              <a:rPr lang="ru-RU" dirty="0" smtClean="0"/>
              <a:t>Из определения логарифма следует основное логарифмическое тождество:</a:t>
            </a:r>
            <a:endParaRPr lang="ru-RU" dirty="0"/>
          </a:p>
        </p:txBody>
      </p:sp>
      <p:graphicFrame>
        <p:nvGraphicFramePr>
          <p:cNvPr id="11275" name="Object 11"/>
          <p:cNvGraphicFramePr>
            <a:graphicFrameLocks noChangeAspect="1"/>
          </p:cNvGraphicFramePr>
          <p:nvPr/>
        </p:nvGraphicFramePr>
        <p:xfrm>
          <a:off x="3419872" y="3140968"/>
          <a:ext cx="2520950" cy="846138"/>
        </p:xfrm>
        <a:graphic>
          <a:graphicData uri="http://schemas.openxmlformats.org/presentationml/2006/ole">
            <p:oleObj spid="_x0000_s10242" name="Формула" r:id="rId3" imgW="596880" imgH="203040" progId="Equation.3">
              <p:embed/>
            </p:oleObj>
          </a:graphicData>
        </a:graphic>
      </p:graphicFrame>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285720" y="428604"/>
            <a:ext cx="7386638" cy="5761038"/>
          </a:xfrm>
        </p:spPr>
        <p:txBody>
          <a:bodyPr/>
          <a:lstStyle/>
          <a:p>
            <a:pPr marL="609600" indent="379413" algn="ctr">
              <a:buFontTx/>
              <a:buNone/>
            </a:pPr>
            <a:r>
              <a:rPr lang="ru-RU" dirty="0" smtClean="0">
                <a:solidFill>
                  <a:srgbClr val="FFC000"/>
                </a:solidFill>
              </a:rPr>
              <a:t>Например:</a:t>
            </a:r>
          </a:p>
          <a:p>
            <a:pPr marL="609600" indent="379413" algn="ctr">
              <a:buFontTx/>
              <a:buNone/>
            </a:pPr>
            <a:endParaRPr lang="ru-RU" sz="3600" dirty="0">
              <a:solidFill>
                <a:srgbClr val="FFC000"/>
              </a:solidFill>
            </a:endParaRPr>
          </a:p>
          <a:p>
            <a:pPr marL="609600" indent="379413">
              <a:buFontTx/>
              <a:buNone/>
            </a:pPr>
            <a:endParaRPr lang="en-US" sz="2800" i="1" dirty="0"/>
          </a:p>
          <a:p>
            <a:pPr marL="609600" indent="379413">
              <a:buFontTx/>
              <a:buNone/>
            </a:pPr>
            <a:r>
              <a:rPr lang="en-US" sz="2800" i="1" dirty="0"/>
              <a:t>1)</a:t>
            </a:r>
            <a:r>
              <a:rPr lang="ru-RU" sz="2800" i="1" dirty="0"/>
              <a:t>3=</a:t>
            </a:r>
            <a:r>
              <a:rPr lang="en-US" sz="2800" i="1" dirty="0"/>
              <a:t>log</a:t>
            </a:r>
            <a:r>
              <a:rPr lang="en-US" sz="1400" i="1" dirty="0"/>
              <a:t>2</a:t>
            </a:r>
            <a:r>
              <a:rPr lang="en-US" sz="2800" i="1" dirty="0"/>
              <a:t>8</a:t>
            </a:r>
            <a:r>
              <a:rPr lang="ru-RU" sz="2800" i="1" dirty="0"/>
              <a:t>, так как 2</a:t>
            </a:r>
            <a:r>
              <a:rPr lang="en-US" sz="2800" i="1" dirty="0">
                <a:cs typeface="Arial" charset="0"/>
              </a:rPr>
              <a:t>³</a:t>
            </a:r>
            <a:r>
              <a:rPr lang="ru-RU" sz="2800" i="1" dirty="0">
                <a:cs typeface="Arial" charset="0"/>
              </a:rPr>
              <a:t>=8;</a:t>
            </a:r>
            <a:endParaRPr lang="en-US" sz="2800" i="1" dirty="0">
              <a:cs typeface="Arial" charset="0"/>
            </a:endParaRPr>
          </a:p>
          <a:p>
            <a:pPr marL="609600" indent="379413">
              <a:buFontTx/>
              <a:buNone/>
            </a:pPr>
            <a:r>
              <a:rPr lang="en-US" sz="2800" i="1" dirty="0">
                <a:cs typeface="Arial" charset="0"/>
              </a:rPr>
              <a:t>                 </a:t>
            </a:r>
            <a:r>
              <a:rPr lang="en-US" sz="1200" i="1" dirty="0">
                <a:cs typeface="Arial" charset="0"/>
              </a:rPr>
              <a:t>_</a:t>
            </a:r>
            <a:r>
              <a:rPr lang="ru-RU" sz="1200" i="1" dirty="0">
                <a:cs typeface="Arial" charset="0"/>
              </a:rPr>
              <a:t>_</a:t>
            </a:r>
            <a:r>
              <a:rPr lang="en-US" sz="1200" i="1" dirty="0">
                <a:cs typeface="Arial" charset="0"/>
              </a:rPr>
              <a:t> </a:t>
            </a:r>
            <a:r>
              <a:rPr lang="ru-RU" sz="1200" i="1" dirty="0">
                <a:cs typeface="Arial" charset="0"/>
              </a:rPr>
              <a:t>             </a:t>
            </a:r>
            <a:r>
              <a:rPr lang="en-US" sz="1200" i="1" dirty="0">
                <a:cs typeface="Arial" charset="0"/>
              </a:rPr>
              <a:t>                          </a:t>
            </a:r>
            <a:r>
              <a:rPr lang="en-US" sz="1200" i="1" dirty="0" smtClean="0">
                <a:cs typeface="Arial" charset="0"/>
              </a:rPr>
              <a:t>   </a:t>
            </a:r>
            <a:r>
              <a:rPr lang="ru-RU" sz="1200" i="1" dirty="0" smtClean="0">
                <a:cs typeface="Arial" charset="0"/>
              </a:rPr>
              <a:t>          </a:t>
            </a:r>
            <a:r>
              <a:rPr lang="en-US" sz="1800" i="1" dirty="0" smtClean="0">
                <a:cs typeface="Arial" charset="0"/>
              </a:rPr>
              <a:t>½</a:t>
            </a:r>
            <a:r>
              <a:rPr lang="ru-RU" sz="1800" i="1" dirty="0" smtClean="0">
                <a:cs typeface="Arial" charset="0"/>
              </a:rPr>
              <a:t> </a:t>
            </a:r>
            <a:r>
              <a:rPr lang="ru-RU" sz="1200" i="1" dirty="0" smtClean="0">
                <a:cs typeface="Arial" charset="0"/>
              </a:rPr>
              <a:t>    </a:t>
            </a:r>
            <a:r>
              <a:rPr lang="en-US" sz="1200" i="1" dirty="0" smtClean="0">
                <a:cs typeface="Arial" charset="0"/>
              </a:rPr>
              <a:t>          </a:t>
            </a:r>
            <a:r>
              <a:rPr lang="ru-RU" sz="1200" i="1" dirty="0">
                <a:cs typeface="Arial" charset="0"/>
              </a:rPr>
              <a:t>__</a:t>
            </a:r>
            <a:endParaRPr lang="en-US" sz="1200" i="1" dirty="0">
              <a:cs typeface="Arial" charset="0"/>
            </a:endParaRPr>
          </a:p>
          <a:p>
            <a:pPr marL="609600" indent="379413">
              <a:buFontTx/>
              <a:buNone/>
            </a:pPr>
            <a:r>
              <a:rPr lang="en-US" sz="2800" i="1" dirty="0">
                <a:cs typeface="Arial" charset="0"/>
              </a:rPr>
              <a:t>2)½=log</a:t>
            </a:r>
            <a:r>
              <a:rPr lang="en-US" sz="1400" i="1" dirty="0">
                <a:cs typeface="Arial" charset="0"/>
              </a:rPr>
              <a:t>3</a:t>
            </a:r>
            <a:r>
              <a:rPr lang="en-US" sz="2800" i="1" dirty="0">
                <a:cs typeface="Arial" charset="0"/>
              </a:rPr>
              <a:t>√3</a:t>
            </a:r>
            <a:r>
              <a:rPr lang="ru-RU" sz="2800" i="1" dirty="0">
                <a:cs typeface="Arial" charset="0"/>
              </a:rPr>
              <a:t> </a:t>
            </a:r>
            <a:r>
              <a:rPr lang="en-US" sz="2800" i="1" dirty="0">
                <a:cs typeface="Arial" charset="0"/>
              </a:rPr>
              <a:t>, </a:t>
            </a:r>
            <a:r>
              <a:rPr lang="ru-RU" sz="2800" i="1" dirty="0">
                <a:cs typeface="Arial" charset="0"/>
              </a:rPr>
              <a:t>так как 3   =</a:t>
            </a:r>
            <a:r>
              <a:rPr lang="en-US" sz="2800" i="1" dirty="0">
                <a:cs typeface="Arial" charset="0"/>
              </a:rPr>
              <a:t> </a:t>
            </a:r>
            <a:r>
              <a:rPr lang="ru-RU" sz="2800" i="1" dirty="0" err="1">
                <a:cs typeface="Arial" charset="0"/>
              </a:rPr>
              <a:t>√</a:t>
            </a:r>
            <a:r>
              <a:rPr lang="ru-RU" sz="2800" i="1" dirty="0">
                <a:cs typeface="Arial" charset="0"/>
              </a:rPr>
              <a:t> 3;</a:t>
            </a:r>
          </a:p>
          <a:p>
            <a:pPr marL="609600" indent="379413">
              <a:buFontTx/>
              <a:buNone/>
            </a:pPr>
            <a:r>
              <a:rPr lang="ru-RU" sz="2800" i="1" dirty="0">
                <a:cs typeface="Arial" charset="0"/>
              </a:rPr>
              <a:t>      </a:t>
            </a:r>
            <a:r>
              <a:rPr lang="en-US" sz="1600" i="1" dirty="0">
                <a:cs typeface="Arial" charset="0"/>
              </a:rPr>
              <a:t>log</a:t>
            </a:r>
            <a:r>
              <a:rPr lang="en-US" sz="1200" i="1" dirty="0">
                <a:cs typeface="Arial" charset="0"/>
              </a:rPr>
              <a:t>3 </a:t>
            </a:r>
            <a:r>
              <a:rPr lang="en-US" sz="1600" i="1" dirty="0">
                <a:cs typeface="Arial" charset="0"/>
              </a:rPr>
              <a:t>1/5</a:t>
            </a:r>
            <a:r>
              <a:rPr lang="ru-RU" sz="2800" i="1" dirty="0">
                <a:cs typeface="Arial" charset="0"/>
              </a:rPr>
              <a:t>  </a:t>
            </a:r>
          </a:p>
          <a:p>
            <a:pPr marL="609600" indent="379413">
              <a:buFontTx/>
              <a:buNone/>
            </a:pPr>
            <a:r>
              <a:rPr lang="ru-RU" sz="2800" i="1" dirty="0">
                <a:cs typeface="Arial" charset="0"/>
              </a:rPr>
              <a:t>3)3</a:t>
            </a:r>
            <a:r>
              <a:rPr lang="en-US" sz="2800" i="1" dirty="0">
                <a:cs typeface="Arial" charset="0"/>
              </a:rPr>
              <a:t>       =1/5</a:t>
            </a:r>
            <a:r>
              <a:rPr lang="ru-RU" sz="2800" i="1" dirty="0">
                <a:cs typeface="Arial" charset="0"/>
              </a:rPr>
              <a:t>;</a:t>
            </a:r>
          </a:p>
          <a:p>
            <a:pPr marL="609600" indent="379413">
              <a:buFontTx/>
              <a:buNone/>
            </a:pPr>
            <a:r>
              <a:rPr lang="en-US" sz="1400" i="1" dirty="0">
                <a:cs typeface="Arial" charset="0"/>
              </a:rPr>
              <a:t>                            </a:t>
            </a:r>
            <a:endParaRPr lang="ru-RU" sz="1400" i="1" dirty="0">
              <a:cs typeface="Arial" charset="0"/>
            </a:endParaRPr>
          </a:p>
          <a:p>
            <a:pPr marL="609600" indent="379413">
              <a:buFontTx/>
              <a:buNone/>
            </a:pPr>
            <a:r>
              <a:rPr lang="ru-RU" sz="2800" i="1" dirty="0">
                <a:cs typeface="Arial" charset="0"/>
              </a:rPr>
              <a:t>4)2=</a:t>
            </a:r>
            <a:r>
              <a:rPr lang="en-US" sz="2800" i="1" dirty="0">
                <a:cs typeface="Arial" charset="0"/>
              </a:rPr>
              <a:t>log</a:t>
            </a:r>
            <a:r>
              <a:rPr lang="en-US" sz="1400" i="1" dirty="0">
                <a:cs typeface="Arial" charset="0"/>
              </a:rPr>
              <a:t>√ 5</a:t>
            </a:r>
            <a:r>
              <a:rPr lang="en-US" sz="2800" i="1" dirty="0">
                <a:cs typeface="Arial" charset="0"/>
              </a:rPr>
              <a:t> 5, </a:t>
            </a:r>
            <a:r>
              <a:rPr lang="ru-RU" sz="2800" i="1" dirty="0">
                <a:cs typeface="Arial" charset="0"/>
              </a:rPr>
              <a:t>так как (√5)</a:t>
            </a:r>
            <a:r>
              <a:rPr lang="en-US" sz="2800" i="1" dirty="0">
                <a:cs typeface="Arial" charset="0"/>
              </a:rPr>
              <a:t>²</a:t>
            </a:r>
            <a:r>
              <a:rPr lang="ru-RU" sz="2800" i="1" dirty="0">
                <a:cs typeface="Arial" charset="0"/>
              </a:rPr>
              <a:t>=5.</a:t>
            </a:r>
            <a:endParaRPr lang="en-US" sz="2800" i="1" dirty="0">
              <a:cs typeface="Arial" charset="0"/>
            </a:endParaRPr>
          </a:p>
          <a:p>
            <a:pPr marL="609600" indent="379413">
              <a:buFontTx/>
              <a:buNone/>
            </a:pPr>
            <a:endParaRPr lang="ru-RU" sz="2800" i="1" dirty="0">
              <a:solidFill>
                <a:schemeClr val="tx2"/>
              </a:solidFill>
              <a:cs typeface="Arial" charset="0"/>
            </a:endParaRP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1050" y="2347913"/>
            <a:ext cx="4967288" cy="576262"/>
          </a:xfrm>
        </p:spPr>
        <p:txBody>
          <a:bodyPr/>
          <a:lstStyle/>
          <a:p>
            <a:pPr eaLnBrk="1" hangingPunct="1"/>
            <a:r>
              <a:rPr lang="ru-RU" sz="2400" b="1" dirty="0" smtClean="0">
                <a:latin typeface="Times New Roman" pitchFamily="18" charset="0"/>
              </a:rPr>
              <a:t>Можно выделить три формулы</a:t>
            </a:r>
          </a:p>
        </p:txBody>
      </p:sp>
      <p:sp>
        <p:nvSpPr>
          <p:cNvPr id="3082" name="Rectangle 9"/>
          <p:cNvSpPr>
            <a:spLocks noGrp="1" noChangeArrowheads="1"/>
          </p:cNvSpPr>
          <p:nvPr>
            <p:ph sz="half" idx="1"/>
          </p:nvPr>
        </p:nvSpPr>
        <p:spPr>
          <a:xfrm>
            <a:off x="1692275" y="188913"/>
            <a:ext cx="5400675" cy="792162"/>
          </a:xfrm>
        </p:spPr>
        <p:txBody>
          <a:bodyPr>
            <a:noAutofit/>
          </a:bodyPr>
          <a:lstStyle/>
          <a:p>
            <a:pPr algn="ctr" eaLnBrk="1" hangingPunct="1">
              <a:buFontTx/>
              <a:buNone/>
            </a:pPr>
            <a:r>
              <a:rPr lang="ru-RU" sz="2400" b="1" dirty="0" smtClean="0">
                <a:solidFill>
                  <a:srgbClr val="FFC000"/>
                </a:solidFill>
                <a:latin typeface="Times New Roman" pitchFamily="18" charset="0"/>
              </a:rPr>
              <a:t>Из определения логарифма следует следующее тождество:</a:t>
            </a:r>
          </a:p>
        </p:txBody>
      </p:sp>
      <p:grpSp>
        <p:nvGrpSpPr>
          <p:cNvPr id="2" name="Group 10"/>
          <p:cNvGrpSpPr>
            <a:grpSpLocks/>
          </p:cNvGrpSpPr>
          <p:nvPr/>
        </p:nvGrpSpPr>
        <p:grpSpPr bwMode="auto">
          <a:xfrm>
            <a:off x="395288" y="2997200"/>
            <a:ext cx="8459787" cy="923925"/>
            <a:chOff x="249" y="1435"/>
            <a:chExt cx="5329" cy="582"/>
          </a:xfrm>
        </p:grpSpPr>
        <p:graphicFrame>
          <p:nvGraphicFramePr>
            <p:cNvPr id="3078" name="Object 4"/>
            <p:cNvGraphicFramePr>
              <a:graphicFrameLocks noChangeAspect="1"/>
            </p:cNvGraphicFramePr>
            <p:nvPr/>
          </p:nvGraphicFramePr>
          <p:xfrm>
            <a:off x="2018" y="1468"/>
            <a:ext cx="1495" cy="540"/>
          </p:xfrm>
          <a:graphic>
            <a:graphicData uri="http://schemas.openxmlformats.org/presentationml/2006/ole">
              <p:oleObj spid="_x0000_s9222" name="Формула" r:id="rId3" imgW="609480" imgH="228600" progId="Equation.3">
                <p:embed/>
              </p:oleObj>
            </a:graphicData>
          </a:graphic>
        </p:graphicFrame>
        <p:graphicFrame>
          <p:nvGraphicFramePr>
            <p:cNvPr id="3079" name="Object 5"/>
            <p:cNvGraphicFramePr>
              <a:graphicFrameLocks noChangeAspect="1"/>
            </p:cNvGraphicFramePr>
            <p:nvPr/>
          </p:nvGraphicFramePr>
          <p:xfrm>
            <a:off x="3894" y="1435"/>
            <a:ext cx="1684" cy="570"/>
          </p:xfrm>
          <a:graphic>
            <a:graphicData uri="http://schemas.openxmlformats.org/presentationml/2006/ole">
              <p:oleObj spid="_x0000_s9223" name="Формула" r:id="rId4" imgW="698400" imgH="241200" progId="Equation.3">
                <p:embed/>
              </p:oleObj>
            </a:graphicData>
          </a:graphic>
        </p:graphicFrame>
        <p:graphicFrame>
          <p:nvGraphicFramePr>
            <p:cNvPr id="3080" name="Object 6"/>
            <p:cNvGraphicFramePr>
              <a:graphicFrameLocks noChangeAspect="1"/>
            </p:cNvGraphicFramePr>
            <p:nvPr/>
          </p:nvGraphicFramePr>
          <p:xfrm>
            <a:off x="249" y="1477"/>
            <a:ext cx="1463" cy="540"/>
          </p:xfrm>
          <a:graphic>
            <a:graphicData uri="http://schemas.openxmlformats.org/presentationml/2006/ole">
              <p:oleObj spid="_x0000_s9224" name="Формула" r:id="rId5" imgW="609480" imgH="228600" progId="Equation.3">
                <p:embed/>
              </p:oleObj>
            </a:graphicData>
          </a:graphic>
        </p:graphicFrame>
      </p:grpSp>
      <p:graphicFrame>
        <p:nvGraphicFramePr>
          <p:cNvPr id="11275" name="Object 11"/>
          <p:cNvGraphicFramePr>
            <a:graphicFrameLocks noChangeAspect="1"/>
          </p:cNvGraphicFramePr>
          <p:nvPr/>
        </p:nvGraphicFramePr>
        <p:xfrm>
          <a:off x="3143240" y="1500174"/>
          <a:ext cx="2520950" cy="846138"/>
        </p:xfrm>
        <a:graphic>
          <a:graphicData uri="http://schemas.openxmlformats.org/presentationml/2006/ole">
            <p:oleObj spid="_x0000_s9218" name="Формула" r:id="rId6" imgW="596880" imgH="203040" progId="Equation.3">
              <p:embed/>
            </p:oleObj>
          </a:graphicData>
        </a:graphic>
      </p:graphicFrame>
      <p:grpSp>
        <p:nvGrpSpPr>
          <p:cNvPr id="3" name="Group 15"/>
          <p:cNvGrpSpPr>
            <a:grpSpLocks/>
          </p:cNvGrpSpPr>
          <p:nvPr/>
        </p:nvGrpSpPr>
        <p:grpSpPr bwMode="auto">
          <a:xfrm>
            <a:off x="1403350" y="5229225"/>
            <a:ext cx="5545138" cy="574675"/>
            <a:chOff x="884" y="3562"/>
            <a:chExt cx="3493" cy="362"/>
          </a:xfrm>
        </p:grpSpPr>
        <p:graphicFrame>
          <p:nvGraphicFramePr>
            <p:cNvPr id="3075" name="Object 12"/>
            <p:cNvGraphicFramePr>
              <a:graphicFrameLocks noChangeAspect="1"/>
            </p:cNvGraphicFramePr>
            <p:nvPr/>
          </p:nvGraphicFramePr>
          <p:xfrm>
            <a:off x="884" y="3566"/>
            <a:ext cx="1020" cy="358"/>
          </p:xfrm>
          <a:graphic>
            <a:graphicData uri="http://schemas.openxmlformats.org/presentationml/2006/ole">
              <p:oleObj spid="_x0000_s9219" name="Формула" r:id="rId7" imgW="558720" imgH="203040" progId="Equation.3">
                <p:embed/>
              </p:oleObj>
            </a:graphicData>
          </a:graphic>
        </p:graphicFrame>
        <p:graphicFrame>
          <p:nvGraphicFramePr>
            <p:cNvPr id="3076" name="Object 13"/>
            <p:cNvGraphicFramePr>
              <a:graphicFrameLocks noChangeAspect="1"/>
            </p:cNvGraphicFramePr>
            <p:nvPr/>
          </p:nvGraphicFramePr>
          <p:xfrm>
            <a:off x="2290" y="3566"/>
            <a:ext cx="835" cy="358"/>
          </p:xfrm>
          <a:graphic>
            <a:graphicData uri="http://schemas.openxmlformats.org/presentationml/2006/ole">
              <p:oleObj spid="_x0000_s9220" name="Формула" r:id="rId8" imgW="457200" imgH="203040" progId="Equation.3">
                <p:embed/>
              </p:oleObj>
            </a:graphicData>
          </a:graphic>
        </p:graphicFrame>
        <p:graphicFrame>
          <p:nvGraphicFramePr>
            <p:cNvPr id="3077" name="Object 14"/>
            <p:cNvGraphicFramePr>
              <a:graphicFrameLocks noChangeAspect="1"/>
            </p:cNvGraphicFramePr>
            <p:nvPr/>
          </p:nvGraphicFramePr>
          <p:xfrm>
            <a:off x="3560" y="3562"/>
            <a:ext cx="817" cy="315"/>
          </p:xfrm>
          <a:graphic>
            <a:graphicData uri="http://schemas.openxmlformats.org/presentationml/2006/ole">
              <p:oleObj spid="_x0000_s9221" name="Формула" r:id="rId9" imgW="457200" imgH="177480" progId="Equation.3">
                <p:embed/>
              </p:oleObj>
            </a:graphicData>
          </a:graphic>
        </p:graphicFrame>
      </p:grpSp>
      <p:sp>
        <p:nvSpPr>
          <p:cNvPr id="11280" name="Text Box 16"/>
          <p:cNvSpPr txBox="1">
            <a:spLocks noChangeArrowheads="1"/>
          </p:cNvSpPr>
          <p:nvPr/>
        </p:nvSpPr>
        <p:spPr bwMode="auto">
          <a:xfrm>
            <a:off x="684213" y="4652963"/>
            <a:ext cx="2735262" cy="366712"/>
          </a:xfrm>
          <a:prstGeom prst="rect">
            <a:avLst/>
          </a:prstGeom>
          <a:noFill/>
          <a:ln w="9525">
            <a:noFill/>
            <a:miter lim="800000"/>
            <a:headEnd/>
            <a:tailEnd/>
          </a:ln>
        </p:spPr>
        <p:txBody>
          <a:bodyPr>
            <a:spAutoFit/>
          </a:bodyPr>
          <a:lstStyle/>
          <a:p>
            <a:pPr>
              <a:spcBef>
                <a:spcPct val="50000"/>
              </a:spcBef>
            </a:pPr>
            <a:r>
              <a:rPr lang="ru-RU" b="1">
                <a:latin typeface="Times New Roman" pitchFamily="18" charset="0"/>
              </a:rPr>
              <a:t>Примеры:</a:t>
            </a: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sz="3600" b="1" smtClean="0">
                <a:latin typeface="Times New Roman" pitchFamily="18" charset="0"/>
              </a:rPr>
              <a:t>Свойства логарифмов</a:t>
            </a:r>
          </a:p>
        </p:txBody>
      </p:sp>
      <p:sp>
        <p:nvSpPr>
          <p:cNvPr id="21507" name="Rectangle 3"/>
          <p:cNvSpPr>
            <a:spLocks noGrp="1" noChangeArrowheads="1"/>
          </p:cNvSpPr>
          <p:nvPr>
            <p:ph idx="1"/>
          </p:nvPr>
        </p:nvSpPr>
        <p:spPr/>
        <p:txBody>
          <a:bodyPr/>
          <a:lstStyle/>
          <a:p>
            <a:pPr marL="609600" indent="-609600" eaLnBrk="1" hangingPunct="1">
              <a:buFontTx/>
              <a:buNone/>
            </a:pPr>
            <a:r>
              <a:rPr lang="en-US" dirty="0" smtClean="0">
                <a:latin typeface="Times New Roman" pitchFamily="18" charset="0"/>
              </a:rPr>
              <a:t>1. </a:t>
            </a:r>
            <a:r>
              <a:rPr lang="ru-RU" dirty="0" smtClean="0">
                <a:latin typeface="Times New Roman" pitchFamily="18" charset="0"/>
              </a:rPr>
              <a:t>Логарифм произведения.</a:t>
            </a:r>
          </a:p>
          <a:p>
            <a:pPr marL="609600" indent="-609600" eaLnBrk="1" hangingPunct="1">
              <a:buFontTx/>
              <a:buNone/>
            </a:pPr>
            <a:r>
              <a:rPr lang="en-US" dirty="0" smtClean="0">
                <a:latin typeface="Times New Roman" pitchFamily="18" charset="0"/>
              </a:rPr>
              <a:t>2. </a:t>
            </a:r>
            <a:r>
              <a:rPr lang="ru-RU" dirty="0" smtClean="0">
                <a:latin typeface="Times New Roman" pitchFamily="18" charset="0"/>
              </a:rPr>
              <a:t>Логарифм частного.</a:t>
            </a:r>
          </a:p>
          <a:p>
            <a:pPr marL="609600" indent="-609600" eaLnBrk="1" hangingPunct="1">
              <a:buFontTx/>
              <a:buNone/>
            </a:pPr>
            <a:r>
              <a:rPr lang="en-US" dirty="0" smtClean="0">
                <a:latin typeface="Times New Roman" pitchFamily="18" charset="0"/>
              </a:rPr>
              <a:t>3. </a:t>
            </a:r>
            <a:r>
              <a:rPr lang="ru-RU" dirty="0" smtClean="0">
                <a:latin typeface="Times New Roman" pitchFamily="18" charset="0"/>
              </a:rPr>
              <a:t>Логарифм степени.</a:t>
            </a:r>
          </a:p>
          <a:p>
            <a:pPr marL="609600" indent="-609600" eaLnBrk="1" hangingPunct="1">
              <a:buFontTx/>
              <a:buNone/>
            </a:pPr>
            <a:r>
              <a:rPr lang="en-US" dirty="0" smtClean="0">
                <a:latin typeface="Times New Roman" pitchFamily="18" charset="0"/>
              </a:rPr>
              <a:t>4. </a:t>
            </a:r>
            <a:r>
              <a:rPr lang="ru-RU" dirty="0" smtClean="0">
                <a:latin typeface="Times New Roman" pitchFamily="18" charset="0"/>
              </a:rPr>
              <a:t>Логарифм корня.</a:t>
            </a:r>
          </a:p>
          <a:p>
            <a:pPr marL="609600" indent="-609600" eaLnBrk="1" hangingPunct="1">
              <a:buFontTx/>
              <a:buNone/>
            </a:pPr>
            <a:r>
              <a:rPr lang="en-US" dirty="0" smtClean="0">
                <a:latin typeface="Times New Roman" pitchFamily="18" charset="0"/>
              </a:rPr>
              <a:t>5. </a:t>
            </a:r>
            <a:r>
              <a:rPr lang="ru-RU" dirty="0" smtClean="0">
                <a:latin typeface="Times New Roman" pitchFamily="18" charset="0"/>
              </a:rPr>
              <a:t>Переход от одного показателя к другому.</a:t>
            </a:r>
            <a:endParaRPr lang="en-US" dirty="0" smtClean="0">
              <a:latin typeface="Times New Roman" pitchFamily="18" charset="0"/>
            </a:endParaRPr>
          </a:p>
          <a:p>
            <a:pPr marL="609600" indent="-609600" eaLnBrk="1" hangingPunct="1">
              <a:buFontTx/>
              <a:buNone/>
            </a:pPr>
            <a:r>
              <a:rPr lang="en-US" dirty="0" smtClean="0">
                <a:latin typeface="Times New Roman" pitchFamily="18" charset="0"/>
              </a:rPr>
              <a:t>6.</a:t>
            </a:r>
            <a:r>
              <a:rPr lang="ru-RU" dirty="0" smtClean="0">
                <a:latin typeface="Times New Roman" pitchFamily="18" charset="0"/>
              </a:rPr>
              <a:t> Свойства натуральных логарифмов.</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r>
              <a:rPr lang="ru-RU" sz="2400" smtClean="0">
                <a:latin typeface="Times New Roman" pitchFamily="18" charset="0"/>
              </a:rPr>
              <a:t>1. Логарифм произведения равен сумме логарифмов множителей:</a:t>
            </a:r>
          </a:p>
        </p:txBody>
      </p:sp>
      <p:graphicFrame>
        <p:nvGraphicFramePr>
          <p:cNvPr id="22533" name="Object 5"/>
          <p:cNvGraphicFramePr>
            <a:graphicFrameLocks noChangeAspect="1"/>
          </p:cNvGraphicFramePr>
          <p:nvPr>
            <p:ph idx="1"/>
          </p:nvPr>
        </p:nvGraphicFramePr>
        <p:xfrm>
          <a:off x="539750" y="1700213"/>
          <a:ext cx="7632700" cy="1117600"/>
        </p:xfrm>
        <a:graphic>
          <a:graphicData uri="http://schemas.openxmlformats.org/presentationml/2006/ole">
            <p:oleObj spid="_x0000_s11266" name="Формула" r:id="rId3" imgW="1562040" imgH="228600" progId="Equation.3">
              <p:embed/>
            </p:oleObj>
          </a:graphicData>
        </a:graphic>
      </p:graphicFrame>
      <p:sp>
        <p:nvSpPr>
          <p:cNvPr id="22534" name="Rectangle 6"/>
          <p:cNvSpPr>
            <a:spLocks noChangeArrowheads="1"/>
          </p:cNvSpPr>
          <p:nvPr/>
        </p:nvSpPr>
        <p:spPr bwMode="auto">
          <a:xfrm>
            <a:off x="611188" y="3068638"/>
            <a:ext cx="8229600" cy="1143000"/>
          </a:xfrm>
          <a:prstGeom prst="rect">
            <a:avLst/>
          </a:prstGeom>
          <a:noFill/>
          <a:ln w="9525">
            <a:noFill/>
            <a:miter lim="800000"/>
            <a:headEnd/>
            <a:tailEnd/>
          </a:ln>
        </p:spPr>
        <p:txBody>
          <a:bodyPr anchor="ctr"/>
          <a:lstStyle/>
          <a:p>
            <a:pPr algn="ctr"/>
            <a:r>
              <a:rPr lang="ru-RU" sz="2400" dirty="0">
                <a:latin typeface="Times New Roman" pitchFamily="18" charset="0"/>
              </a:rPr>
              <a:t>2. Логарифм частного равен логарифмов делимого без логарифма делителя:</a:t>
            </a:r>
          </a:p>
        </p:txBody>
      </p:sp>
      <p:graphicFrame>
        <p:nvGraphicFramePr>
          <p:cNvPr id="22535" name="Object 7"/>
          <p:cNvGraphicFramePr>
            <a:graphicFrameLocks noChangeAspect="1"/>
          </p:cNvGraphicFramePr>
          <p:nvPr/>
        </p:nvGraphicFramePr>
        <p:xfrm>
          <a:off x="539750" y="4292600"/>
          <a:ext cx="7488238" cy="1993900"/>
        </p:xfrm>
        <a:graphic>
          <a:graphicData uri="http://schemas.openxmlformats.org/presentationml/2006/ole">
            <p:oleObj spid="_x0000_s11267" name="Формула" r:id="rId4" imgW="1574640" imgH="431640" progId="Equation.3">
              <p:embed/>
            </p:oleObj>
          </a:graphicData>
        </a:graphic>
      </p:graphicFrame>
      <p:sp>
        <p:nvSpPr>
          <p:cNvPr id="8198" name="AutoShape 10">
            <a:hlinkClick r:id="rId5" action="ppaction://hlinksldjump" highlightClick="1"/>
          </p:cNvPr>
          <p:cNvSpPr>
            <a:spLocks noChangeArrowheads="1"/>
          </p:cNvSpPr>
          <p:nvPr/>
        </p:nvSpPr>
        <p:spPr bwMode="auto">
          <a:xfrm>
            <a:off x="250825" y="6453188"/>
            <a:ext cx="433388" cy="215900"/>
          </a:xfrm>
          <a:prstGeom prst="actionButtonBackPrevious">
            <a:avLst/>
          </a:prstGeom>
          <a:solidFill>
            <a:schemeClr val="bg2"/>
          </a:solidFill>
          <a:ln w="9525">
            <a:noFill/>
            <a:miter lim="800000"/>
            <a:headEnd/>
            <a:tailEnd/>
          </a:ln>
        </p:spPr>
        <p:txBody>
          <a:bodyPr wrap="none" anchor="ctr"/>
          <a:lstStyle/>
          <a:p>
            <a:endParaRPr lang="ru-RU"/>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sz="2400" smtClean="0">
                <a:latin typeface="Times New Roman" pitchFamily="18" charset="0"/>
              </a:rPr>
              <a:t>3. Логарифм степени равен произведению показателя степени на логарифм ее основания:</a:t>
            </a:r>
          </a:p>
        </p:txBody>
      </p:sp>
      <p:graphicFrame>
        <p:nvGraphicFramePr>
          <p:cNvPr id="23558" name="Object 6"/>
          <p:cNvGraphicFramePr>
            <a:graphicFrameLocks noChangeAspect="1"/>
          </p:cNvGraphicFramePr>
          <p:nvPr>
            <p:ph idx="1"/>
          </p:nvPr>
        </p:nvGraphicFramePr>
        <p:xfrm>
          <a:off x="1389063" y="1341438"/>
          <a:ext cx="6278562" cy="1325562"/>
        </p:xfrm>
        <a:graphic>
          <a:graphicData uri="http://schemas.openxmlformats.org/presentationml/2006/ole">
            <p:oleObj spid="_x0000_s12290" name="Формула" r:id="rId3" imgW="1143000" imgH="241200" progId="Equation.3">
              <p:embed/>
            </p:oleObj>
          </a:graphicData>
        </a:graphic>
      </p:graphicFrame>
      <p:sp>
        <p:nvSpPr>
          <p:cNvPr id="23559" name="Rectangle 7"/>
          <p:cNvSpPr>
            <a:spLocks noChangeArrowheads="1"/>
          </p:cNvSpPr>
          <p:nvPr/>
        </p:nvSpPr>
        <p:spPr bwMode="auto">
          <a:xfrm>
            <a:off x="468313" y="3149600"/>
            <a:ext cx="8229600" cy="1143000"/>
          </a:xfrm>
          <a:prstGeom prst="rect">
            <a:avLst/>
          </a:prstGeom>
          <a:noFill/>
          <a:ln w="9525">
            <a:noFill/>
            <a:miter lim="800000"/>
            <a:headEnd/>
            <a:tailEnd/>
          </a:ln>
        </p:spPr>
        <p:txBody>
          <a:bodyPr anchor="ctr"/>
          <a:lstStyle/>
          <a:p>
            <a:pPr algn="ctr"/>
            <a:r>
              <a:rPr lang="ru-RU" sz="2400" dirty="0">
                <a:latin typeface="Times New Roman" pitchFamily="18" charset="0"/>
              </a:rPr>
              <a:t>4. Логарифм  корня равен отношению логарифма подкоренного выражения  и показателя корня:</a:t>
            </a:r>
          </a:p>
        </p:txBody>
      </p:sp>
      <p:graphicFrame>
        <p:nvGraphicFramePr>
          <p:cNvPr id="23560" name="Object 8"/>
          <p:cNvGraphicFramePr>
            <a:graphicFrameLocks noChangeAspect="1"/>
          </p:cNvGraphicFramePr>
          <p:nvPr/>
        </p:nvGraphicFramePr>
        <p:xfrm>
          <a:off x="1463675" y="4321175"/>
          <a:ext cx="5857875" cy="2162175"/>
        </p:xfrm>
        <a:graphic>
          <a:graphicData uri="http://schemas.openxmlformats.org/presentationml/2006/ole">
            <p:oleObj spid="_x0000_s12291" name="Формула" r:id="rId4" imgW="1066680" imgH="393480" progId="Equation.3">
              <p:embed/>
            </p:oleObj>
          </a:graphicData>
        </a:graphic>
      </p:graphicFrame>
      <p:sp>
        <p:nvSpPr>
          <p:cNvPr id="9222" name="AutoShape 10">
            <a:hlinkClick r:id="rId5" action="ppaction://hlinksldjump" highlightClick="1"/>
          </p:cNvPr>
          <p:cNvSpPr>
            <a:spLocks noChangeArrowheads="1"/>
          </p:cNvSpPr>
          <p:nvPr/>
        </p:nvSpPr>
        <p:spPr bwMode="auto">
          <a:xfrm>
            <a:off x="250825" y="6453188"/>
            <a:ext cx="433388" cy="215900"/>
          </a:xfrm>
          <a:prstGeom prst="actionButtonBackPrevious">
            <a:avLst/>
          </a:prstGeom>
          <a:solidFill>
            <a:schemeClr val="bg2"/>
          </a:solidFill>
          <a:ln w="9525">
            <a:noFill/>
            <a:miter lim="800000"/>
            <a:headEnd/>
            <a:tailEnd/>
          </a:ln>
        </p:spPr>
        <p:txBody>
          <a:bodyPr wrap="none" anchor="ctr"/>
          <a:lstStyle/>
          <a:p>
            <a:endParaRPr lang="ru-RU"/>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1472" y="285728"/>
            <a:ext cx="8229600" cy="1143000"/>
          </a:xfrm>
        </p:spPr>
        <p:txBody>
          <a:bodyPr/>
          <a:lstStyle/>
          <a:p>
            <a:pPr eaLnBrk="1" hangingPunct="1"/>
            <a:r>
              <a:rPr lang="ru-RU" sz="2400" dirty="0" smtClean="0">
                <a:latin typeface="Times New Roman" pitchFamily="18" charset="0"/>
              </a:rPr>
              <a:t>5. Переход от одного основания к другому</a:t>
            </a:r>
          </a:p>
        </p:txBody>
      </p:sp>
      <p:graphicFrame>
        <p:nvGraphicFramePr>
          <p:cNvPr id="24580" name="Object 4"/>
          <p:cNvGraphicFramePr>
            <a:graphicFrameLocks noChangeAspect="1"/>
          </p:cNvGraphicFramePr>
          <p:nvPr/>
        </p:nvGraphicFramePr>
        <p:xfrm>
          <a:off x="768350" y="3013075"/>
          <a:ext cx="7043738" cy="1423988"/>
        </p:xfrm>
        <a:graphic>
          <a:graphicData uri="http://schemas.openxmlformats.org/presentationml/2006/ole">
            <p:oleObj spid="_x0000_s13314" name="Формула" r:id="rId3" imgW="2070000" imgH="431640" progId="Equation.3">
              <p:embed/>
            </p:oleObj>
          </a:graphicData>
        </a:graphic>
      </p:graphicFrame>
      <p:sp>
        <p:nvSpPr>
          <p:cNvPr id="10244" name="AutoShape 7">
            <a:hlinkClick r:id="rId4" action="ppaction://hlinksldjump" highlightClick="1"/>
          </p:cNvPr>
          <p:cNvSpPr>
            <a:spLocks noChangeArrowheads="1"/>
          </p:cNvSpPr>
          <p:nvPr/>
        </p:nvSpPr>
        <p:spPr bwMode="auto">
          <a:xfrm>
            <a:off x="250825" y="6453188"/>
            <a:ext cx="433388" cy="215900"/>
          </a:xfrm>
          <a:prstGeom prst="actionButtonBackPrevious">
            <a:avLst/>
          </a:prstGeom>
          <a:solidFill>
            <a:schemeClr val="bg2"/>
          </a:solidFill>
          <a:ln w="9525">
            <a:noFill/>
            <a:miter lim="800000"/>
            <a:headEnd/>
            <a:tailEnd/>
          </a:ln>
        </p:spPr>
        <p:txBody>
          <a:bodyPr wrap="none" anchor="ctr"/>
          <a:lstStyle/>
          <a:p>
            <a:endParaRPr lang="ru-RU"/>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rot="21339352">
            <a:off x="908997" y="2589500"/>
            <a:ext cx="8077200" cy="1673352"/>
          </a:xfrm>
        </p:spPr>
        <p:txBody>
          <a:bodyPr/>
          <a:lstStyle/>
          <a:p>
            <a:r>
              <a:rPr lang="ru-RU" dirty="0" smtClean="0"/>
              <a:t>Десятичный логарифм.</a:t>
            </a:r>
          </a:p>
        </p:txBody>
      </p:sp>
      <p:sp>
        <p:nvSpPr>
          <p:cNvPr id="2051" name="Подзаголовок 2"/>
          <p:cNvSpPr>
            <a:spLocks noGrp="1"/>
          </p:cNvSpPr>
          <p:nvPr>
            <p:ph type="subTitle" idx="1"/>
          </p:nvPr>
        </p:nvSpPr>
        <p:spPr/>
        <p:txBody>
          <a:bodyPr/>
          <a:lstStyle/>
          <a:p>
            <a:endParaRPr lang="ru-RU" dirty="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2051">
                                            <p:txEl>
                                              <p:pRg st="0" end="0"/>
                                            </p:txEl>
                                          </p:spTgt>
                                        </p:tgtEl>
                                        <p:attrNameLst>
                                          <p:attrName>style.visibility</p:attrName>
                                        </p:attrNameLst>
                                      </p:cBhvr>
                                      <p:to>
                                        <p:strVal val="visible"/>
                                      </p:to>
                                    </p:set>
                                    <p:set>
                                      <p:cBhvr>
                                        <p:cTn id="7" dur="455" fill="hold">
                                          <p:stCondLst>
                                            <p:cond delay="0"/>
                                          </p:stCondLst>
                                        </p:cTn>
                                        <p:tgtEl>
                                          <p:spTgt spid="2051">
                                            <p:txEl>
                                              <p:pRg st="0" end="0"/>
                                            </p:txEl>
                                          </p:spTgt>
                                        </p:tgtEl>
                                        <p:attrNameLst>
                                          <p:attrName>style.rotation</p:attrName>
                                        </p:attrNameLst>
                                      </p:cBhvr>
                                      <p:to>
                                        <p:strVal val="-45.0"/>
                                      </p:to>
                                    </p:set>
                                    <p:anim calcmode="lin" valueType="num">
                                      <p:cBhvr>
                                        <p:cTn id="8" dur="455" fill="hold">
                                          <p:stCondLst>
                                            <p:cond delay="455"/>
                                          </p:stCondLst>
                                        </p:cTn>
                                        <p:tgtEl>
                                          <p:spTgt spid="205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51">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5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5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p:txBody>
          <a:bodyPr/>
          <a:lstStyle/>
          <a:p>
            <a:endParaRPr lang="ru-RU" smtClean="0"/>
          </a:p>
        </p:txBody>
      </p:sp>
      <p:sp>
        <p:nvSpPr>
          <p:cNvPr id="3075" name="Подзаголовок 2"/>
          <p:cNvSpPr>
            <a:spLocks noGrp="1"/>
          </p:cNvSpPr>
          <p:nvPr>
            <p:ph type="subTitle" idx="1"/>
          </p:nvPr>
        </p:nvSpPr>
        <p:spPr/>
        <p:txBody>
          <a:bodyPr/>
          <a:lstStyle/>
          <a:p>
            <a:endParaRPr lang="ru-RU" smtClean="0"/>
          </a:p>
        </p:txBody>
      </p:sp>
      <p:pic>
        <p:nvPicPr>
          <p:cNvPr id="6" name="Рисунок 5"/>
          <p:cNvPicPr>
            <a:picLocks noChangeAspect="1"/>
          </p:cNvPicPr>
          <p:nvPr/>
        </p:nvPicPr>
        <p:blipFill rotWithShape="1">
          <a:blip r:embed="rId2"/>
          <a:srcRect l="59122" t="7509" r="1860" b="54949"/>
          <a:stretch/>
        </p:blipFill>
        <p:spPr>
          <a:xfrm>
            <a:off x="214283" y="142852"/>
            <a:ext cx="8715436" cy="65722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Логарифм</a:t>
            </a:r>
            <a:endParaRPr lang="ru-RU" dirty="0"/>
          </a:p>
        </p:txBody>
      </p:sp>
      <p:sp>
        <p:nvSpPr>
          <p:cNvPr id="3" name="Содержимое 2"/>
          <p:cNvSpPr>
            <a:spLocks noGrp="1"/>
          </p:cNvSpPr>
          <p:nvPr>
            <p:ph idx="1"/>
          </p:nvPr>
        </p:nvSpPr>
        <p:spPr/>
        <p:txBody>
          <a:bodyPr lIns="36000"/>
          <a:lstStyle/>
          <a:p>
            <a:r>
              <a:rPr lang="ru-RU" b="1" dirty="0" err="1" smtClean="0"/>
              <a:t>Логари́фм</a:t>
            </a:r>
            <a:r>
              <a:rPr lang="ru-RU" b="1" dirty="0" smtClean="0"/>
              <a:t> числа     по основанию     </a:t>
            </a:r>
            <a:r>
              <a:rPr lang="ru-RU" dirty="0" smtClean="0"/>
              <a:t>(от греч. </a:t>
            </a:r>
            <a:r>
              <a:rPr lang="ru-RU" dirty="0" err="1"/>
              <a:t>λόγος</a:t>
            </a:r>
            <a:r>
              <a:rPr lang="ru-RU" dirty="0" err="1" smtClean="0"/>
              <a:t> </a:t>
            </a:r>
            <a:r>
              <a:rPr lang="ru-RU" dirty="0" smtClean="0"/>
              <a:t>— «слово», «отношение» и </a:t>
            </a:r>
            <a:r>
              <a:rPr lang="ru-RU" dirty="0" err="1"/>
              <a:t>ἀριθμός</a:t>
            </a:r>
            <a:r>
              <a:rPr lang="ru-RU" dirty="0" smtClean="0"/>
              <a:t> — «число») определяется</a:t>
            </a:r>
            <a:r>
              <a:rPr lang="ru-RU" baseline="30000" dirty="0"/>
              <a:t> </a:t>
            </a:r>
            <a:r>
              <a:rPr lang="ru-RU" dirty="0" smtClean="0"/>
              <a:t>как показатель степени, в которую надо возвести основание      , чтобы получить число     . Обозначение:             , произносится    : "</a:t>
            </a:r>
            <a:r>
              <a:rPr lang="ru-RU" i="1" dirty="0" smtClean="0"/>
              <a:t>логарифм         по основанию      </a:t>
            </a:r>
            <a:r>
              <a:rPr lang="ru-RU" dirty="0" smtClean="0"/>
              <a:t>".</a:t>
            </a:r>
            <a:endParaRPr lang="ru-RU" dirty="0"/>
          </a:p>
        </p:txBody>
      </p:sp>
      <p:pic>
        <p:nvPicPr>
          <p:cNvPr id="2051" name="Picture 3" descr="C:\Users\User\Desktop\a233947650e8c02109b84119175a1fcf.png"/>
          <p:cNvPicPr>
            <a:picLocks noChangeAspect="1" noChangeArrowheads="1"/>
          </p:cNvPicPr>
          <p:nvPr/>
        </p:nvPicPr>
        <p:blipFill>
          <a:blip r:embed="rId2" cstate="print"/>
          <a:srcRect/>
          <a:stretch>
            <a:fillRect/>
          </a:stretch>
        </p:blipFill>
        <p:spPr bwMode="auto">
          <a:xfrm>
            <a:off x="5072066" y="4286256"/>
            <a:ext cx="1104124" cy="432048"/>
          </a:xfrm>
          <a:prstGeom prst="rect">
            <a:avLst/>
          </a:prstGeom>
          <a:noFill/>
        </p:spPr>
      </p:pic>
      <p:pic>
        <p:nvPicPr>
          <p:cNvPr id="2052" name="Picture 4" descr="C:\Users\User\Desktop\0cc175b9c0f1b6a831c399e269772661.png"/>
          <p:cNvPicPr>
            <a:picLocks noChangeAspect="1" noChangeArrowheads="1"/>
          </p:cNvPicPr>
          <p:nvPr/>
        </p:nvPicPr>
        <p:blipFill>
          <a:blip r:embed="rId3" cstate="print"/>
          <a:srcRect/>
          <a:stretch>
            <a:fillRect/>
          </a:stretch>
        </p:blipFill>
        <p:spPr bwMode="auto">
          <a:xfrm>
            <a:off x="7000892" y="1928802"/>
            <a:ext cx="288032" cy="259229"/>
          </a:xfrm>
          <a:prstGeom prst="rect">
            <a:avLst/>
          </a:prstGeom>
          <a:noFill/>
        </p:spPr>
      </p:pic>
      <p:pic>
        <p:nvPicPr>
          <p:cNvPr id="7" name="Picture 4" descr="C:\Users\User\Desktop\0cc175b9c0f1b6a831c399e269772661.png"/>
          <p:cNvPicPr>
            <a:picLocks noChangeAspect="1" noChangeArrowheads="1"/>
          </p:cNvPicPr>
          <p:nvPr/>
        </p:nvPicPr>
        <p:blipFill>
          <a:blip r:embed="rId3" cstate="print"/>
          <a:srcRect/>
          <a:stretch>
            <a:fillRect/>
          </a:stretch>
        </p:blipFill>
        <p:spPr bwMode="auto">
          <a:xfrm>
            <a:off x="4572000" y="3929066"/>
            <a:ext cx="288032" cy="259229"/>
          </a:xfrm>
          <a:prstGeom prst="rect">
            <a:avLst/>
          </a:prstGeom>
          <a:noFill/>
        </p:spPr>
      </p:pic>
      <p:pic>
        <p:nvPicPr>
          <p:cNvPr id="2053" name="Picture 5" descr="C:\Users\User\Desktop\92eb5ffee6ae2fec3ad71c777531578f.png"/>
          <p:cNvPicPr>
            <a:picLocks noChangeAspect="1" noChangeArrowheads="1"/>
          </p:cNvPicPr>
          <p:nvPr/>
        </p:nvPicPr>
        <p:blipFill>
          <a:blip r:embed="rId4" cstate="print"/>
          <a:srcRect/>
          <a:stretch>
            <a:fillRect/>
          </a:stretch>
        </p:blipFill>
        <p:spPr bwMode="auto">
          <a:xfrm>
            <a:off x="4071934" y="1857364"/>
            <a:ext cx="231454" cy="360040"/>
          </a:xfrm>
          <a:prstGeom prst="rect">
            <a:avLst/>
          </a:prstGeom>
          <a:noFill/>
        </p:spPr>
      </p:pic>
      <p:pic>
        <p:nvPicPr>
          <p:cNvPr id="9" name="Picture 5" descr="C:\Users\User\Desktop\92eb5ffee6ae2fec3ad71c777531578f.png"/>
          <p:cNvPicPr>
            <a:picLocks noChangeAspect="1" noChangeArrowheads="1"/>
          </p:cNvPicPr>
          <p:nvPr/>
        </p:nvPicPr>
        <p:blipFill>
          <a:blip r:embed="rId4" cstate="print"/>
          <a:srcRect/>
          <a:stretch>
            <a:fillRect/>
          </a:stretch>
        </p:blipFill>
        <p:spPr bwMode="auto">
          <a:xfrm>
            <a:off x="2071670" y="4286256"/>
            <a:ext cx="231454" cy="360040"/>
          </a:xfrm>
          <a:prstGeom prst="rect">
            <a:avLst/>
          </a:prstGeom>
          <a:noFill/>
        </p:spPr>
      </p:pic>
      <p:pic>
        <p:nvPicPr>
          <p:cNvPr id="10" name="Picture 5" descr="C:\Users\User\Desktop\92eb5ffee6ae2fec3ad71c777531578f.png"/>
          <p:cNvPicPr>
            <a:picLocks noChangeAspect="1" noChangeArrowheads="1"/>
          </p:cNvPicPr>
          <p:nvPr/>
        </p:nvPicPr>
        <p:blipFill>
          <a:blip r:embed="rId4" cstate="print"/>
          <a:srcRect/>
          <a:stretch>
            <a:fillRect/>
          </a:stretch>
        </p:blipFill>
        <p:spPr bwMode="auto">
          <a:xfrm>
            <a:off x="6000760" y="4857760"/>
            <a:ext cx="231454" cy="360040"/>
          </a:xfrm>
          <a:prstGeom prst="rect">
            <a:avLst/>
          </a:prstGeom>
          <a:noFill/>
        </p:spPr>
      </p:pic>
      <p:pic>
        <p:nvPicPr>
          <p:cNvPr id="11" name="Picture 4" descr="C:\Users\User\Desktop\0cc175b9c0f1b6a831c399e269772661.png"/>
          <p:cNvPicPr>
            <a:picLocks noChangeAspect="1" noChangeArrowheads="1"/>
          </p:cNvPicPr>
          <p:nvPr/>
        </p:nvPicPr>
        <p:blipFill>
          <a:blip r:embed="rId3" cstate="print"/>
          <a:srcRect/>
          <a:stretch>
            <a:fillRect/>
          </a:stretch>
        </p:blipFill>
        <p:spPr bwMode="auto">
          <a:xfrm>
            <a:off x="2928926" y="5429264"/>
            <a:ext cx="288032" cy="259229"/>
          </a:xfrm>
          <a:prstGeom prst="rect">
            <a:avLst/>
          </a:prstGeom>
          <a:noFill/>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p:txBody>
          <a:bodyPr/>
          <a:lstStyle/>
          <a:p>
            <a:endParaRPr lang="ru-RU" smtClean="0"/>
          </a:p>
        </p:txBody>
      </p:sp>
      <p:sp>
        <p:nvSpPr>
          <p:cNvPr id="4099" name="Подзаголовок 2"/>
          <p:cNvSpPr>
            <a:spLocks noGrp="1"/>
          </p:cNvSpPr>
          <p:nvPr>
            <p:ph type="subTitle" idx="1"/>
          </p:nvPr>
        </p:nvSpPr>
        <p:spPr/>
        <p:txBody>
          <a:bodyPr/>
          <a:lstStyle/>
          <a:p>
            <a:endParaRPr lang="ru-RU" smtClean="0"/>
          </a:p>
        </p:txBody>
      </p:sp>
      <p:pic>
        <p:nvPicPr>
          <p:cNvPr id="4" name="Рисунок 3"/>
          <p:cNvPicPr>
            <a:picLocks noChangeAspect="1"/>
          </p:cNvPicPr>
          <p:nvPr/>
        </p:nvPicPr>
        <p:blipFill rotWithShape="1">
          <a:blip r:embed="rId2"/>
          <a:srcRect l="59196" t="9549" r="16202" b="52482"/>
          <a:stretch/>
        </p:blipFill>
        <p:spPr>
          <a:xfrm>
            <a:off x="214282" y="142853"/>
            <a:ext cx="8715438" cy="65722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p:txBody>
          <a:bodyPr/>
          <a:lstStyle/>
          <a:p>
            <a:endParaRPr lang="ru-RU" smtClean="0"/>
          </a:p>
        </p:txBody>
      </p:sp>
      <p:sp>
        <p:nvSpPr>
          <p:cNvPr id="5123" name="Подзаголовок 2"/>
          <p:cNvSpPr>
            <a:spLocks noGrp="1"/>
          </p:cNvSpPr>
          <p:nvPr>
            <p:ph type="subTitle" idx="1"/>
          </p:nvPr>
        </p:nvSpPr>
        <p:spPr/>
        <p:txBody>
          <a:bodyPr/>
          <a:lstStyle/>
          <a:p>
            <a:endParaRPr lang="ru-RU" smtClean="0"/>
          </a:p>
        </p:txBody>
      </p:sp>
      <p:pic>
        <p:nvPicPr>
          <p:cNvPr id="5124" name="Рисунок 3"/>
          <p:cNvPicPr>
            <a:picLocks noChangeAspect="1"/>
          </p:cNvPicPr>
          <p:nvPr/>
        </p:nvPicPr>
        <p:blipFill>
          <a:blip r:embed="rId2"/>
          <a:srcRect l="83646" t="12407" r="1250" b="29259"/>
          <a:stretch>
            <a:fillRect/>
          </a:stretch>
        </p:blipFill>
        <p:spPr bwMode="auto">
          <a:xfrm>
            <a:off x="5786438" y="0"/>
            <a:ext cx="2721769" cy="6858000"/>
          </a:xfrm>
          <a:prstGeom prst="rect">
            <a:avLst/>
          </a:prstGeom>
          <a:noFill/>
          <a:ln w="9525">
            <a:noFill/>
            <a:miter lim="800000"/>
            <a:headEnd/>
            <a:tailEnd/>
          </a:ln>
        </p:spPr>
      </p:pic>
      <p:pic>
        <p:nvPicPr>
          <p:cNvPr id="5125" name="Рисунок 6"/>
          <p:cNvPicPr>
            <a:picLocks noChangeAspect="1"/>
          </p:cNvPicPr>
          <p:nvPr/>
        </p:nvPicPr>
        <p:blipFill>
          <a:blip r:embed="rId3"/>
          <a:srcRect/>
          <a:stretch>
            <a:fillRect/>
          </a:stretch>
        </p:blipFill>
        <p:spPr bwMode="auto">
          <a:xfrm>
            <a:off x="921544" y="1052513"/>
            <a:ext cx="4357688" cy="50990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137472">
            <a:off x="1308128" y="1657630"/>
            <a:ext cx="7772400" cy="1470025"/>
          </a:xfrm>
        </p:spPr>
        <p:txBody>
          <a:bodyPr>
            <a:normAutofit fontScale="90000"/>
            <a:scene3d>
              <a:camera prst="orthographicFront"/>
              <a:lightRig rig="threePt" dir="t">
                <a:rot lat="0" lon="0" rev="4800000"/>
              </a:lightRig>
            </a:scene3d>
            <a:sp3d prstMaterial="matte">
              <a:bevelT w="50800" h="10160"/>
            </a:sp3d>
          </a:bodyPr>
          <a:lstStyle/>
          <a:p>
            <a:r>
              <a:rPr lang="ru-RU" sz="5400" dirty="0" smtClean="0">
                <a:latin typeface="Gungsuh" pitchFamily="18" charset="-127"/>
                <a:ea typeface="Gungsuh" pitchFamily="18" charset="-127"/>
              </a:rPr>
              <a:t>Логарифм.</a:t>
            </a:r>
            <a:r>
              <a:rPr lang="ru-RU" sz="5400" dirty="0">
                <a:latin typeface="Gungsuh" pitchFamily="18" charset="-127"/>
                <a:ea typeface="Gungsuh" pitchFamily="18" charset="-127"/>
              </a:rPr>
              <a:t/>
            </a:r>
            <a:br>
              <a:rPr lang="ru-RU" sz="5400" dirty="0">
                <a:latin typeface="Gungsuh" pitchFamily="18" charset="-127"/>
                <a:ea typeface="Gungsuh" pitchFamily="18" charset="-127"/>
              </a:rPr>
            </a:br>
            <a:r>
              <a:rPr lang="ru-RU" sz="5400" dirty="0" smtClean="0">
                <a:latin typeface="Gungsuh" pitchFamily="18" charset="-127"/>
                <a:ea typeface="Gungsuh" pitchFamily="18" charset="-127"/>
              </a:rPr>
              <a:t>Немного из истории.</a:t>
            </a:r>
            <a:r>
              <a:rPr lang="ru-RU" dirty="0"/>
              <a:t/>
            </a:r>
            <a:br>
              <a:rPr lang="ru-RU" dirty="0"/>
            </a:br>
            <a:endParaRPr lang="ru-RU" dirty="0"/>
          </a:p>
        </p:txBody>
      </p:sp>
      <p:sp>
        <p:nvSpPr>
          <p:cNvPr id="3" name="Подзаголовок 2"/>
          <p:cNvSpPr>
            <a:spLocks noGrp="1"/>
          </p:cNvSpPr>
          <p:nvPr>
            <p:ph type="subTitle" idx="1"/>
          </p:nvPr>
        </p:nvSpPr>
        <p:spPr>
          <a:xfrm>
            <a:off x="683568" y="3140968"/>
            <a:ext cx="8077200" cy="1499616"/>
          </a:xfrm>
        </p:spPr>
        <p:txBody>
          <a:bodyPr/>
          <a:lstStyle/>
          <a:p>
            <a:endParaRPr lang="ru-RU" b="1"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latin typeface="Gungsuh" pitchFamily="18" charset="-127"/>
                <a:ea typeface="Gungsuh" pitchFamily="18" charset="-127"/>
              </a:rPr>
              <a:t>Предшественники</a:t>
            </a:r>
            <a:br>
              <a:rPr lang="ru-RU" b="0" dirty="0" smtClean="0">
                <a:latin typeface="Gungsuh" pitchFamily="18" charset="-127"/>
                <a:ea typeface="Gungsuh" pitchFamily="18" charset="-127"/>
              </a:rPr>
            </a:br>
            <a:endParaRPr lang="ru-RU" b="0" dirty="0">
              <a:latin typeface="Gungsuh" pitchFamily="18" charset="-127"/>
              <a:ea typeface="Gungsuh" pitchFamily="18" charset="-127"/>
            </a:endParaRPr>
          </a:p>
        </p:txBody>
      </p:sp>
      <p:sp>
        <p:nvSpPr>
          <p:cNvPr id="3" name="Содержимое 2"/>
          <p:cNvSpPr>
            <a:spLocks noGrp="1"/>
          </p:cNvSpPr>
          <p:nvPr>
            <p:ph idx="1"/>
          </p:nvPr>
        </p:nvSpPr>
        <p:spPr>
          <a:xfrm>
            <a:off x="467544" y="1628800"/>
            <a:ext cx="8229600" cy="5082809"/>
          </a:xfrm>
        </p:spPr>
        <p:txBody>
          <a:bodyPr>
            <a:normAutofit/>
          </a:bodyPr>
          <a:lstStyle/>
          <a:p>
            <a:r>
              <a:rPr lang="ru-RU" sz="1600" dirty="0" smtClean="0"/>
              <a:t>Предшественники</a:t>
            </a:r>
          </a:p>
          <a:p>
            <a:r>
              <a:rPr lang="ru-RU" sz="1600" dirty="0" smtClean="0"/>
              <a:t>Идейным источником и стимулом применения логарифмов послужил тот факт (известный ещё Архимеду), что при перемножении степеней их показатели складываются </a:t>
            </a:r>
          </a:p>
          <a:p>
            <a:r>
              <a:rPr lang="ru-RU" sz="1600" dirty="0" smtClean="0"/>
              <a:t>Индийский математик VIII века </a:t>
            </a:r>
            <a:r>
              <a:rPr lang="ru-RU" sz="1600" dirty="0" err="1" smtClean="0"/>
              <a:t>Вирасена</a:t>
            </a:r>
            <a:r>
              <a:rPr lang="ru-RU" sz="1600" dirty="0" smtClean="0"/>
              <a:t>, исследуя степенные зависимости, опубликовал таблицу целочисленных показателей (то есть, фактически, логарифмов) для оснований 2, 3, 4.</a:t>
            </a:r>
          </a:p>
          <a:p>
            <a:r>
              <a:rPr lang="ru-RU" sz="1600" dirty="0" smtClean="0"/>
              <a:t>Решающий шаг был сделан в средневековой Европе. Потребность в сложных расчётах в XVI веке быстро росла, и значительная часть трудностей была связана с умножением и делением многозначных чисел, а также извлечением корней. В конце века нескольким математикам, почти одновременно, пришла в голову идея: заменить трудоёмкое умножение на простое сложение, сопоставив с помощью специальных таблиц геометрическую и арифметическую прогрессии, при этом геометрическая будет исходной. Тогда и деление автоматически заменяется на неизмеримо более простое и надёжное вычитание, упростятся также возведение в степень и извлечение корня. Первым эту идею опубликовал в своей книге «</a:t>
            </a:r>
            <a:r>
              <a:rPr lang="ru-RU" sz="1600" dirty="0" err="1" smtClean="0"/>
              <a:t>Arithmetica</a:t>
            </a:r>
            <a:r>
              <a:rPr lang="ru-RU" sz="1600" dirty="0" smtClean="0"/>
              <a:t> </a:t>
            </a:r>
            <a:r>
              <a:rPr lang="ru-RU" sz="1600" dirty="0" err="1" smtClean="0"/>
              <a:t>integra</a:t>
            </a:r>
            <a:r>
              <a:rPr lang="ru-RU" sz="1600" dirty="0" smtClean="0"/>
              <a:t>» (1544) Михаэль Штифель, который, впрочем, не приложил серьёзных усилий для практической реализации своей идеи. Главной заслугой Штифеля является переход от целых показателей степени к произвольным рациональным (первые шаги в этом направлении сделали Николай Орем в XIV веке и </a:t>
            </a:r>
            <a:r>
              <a:rPr lang="ru-RU" sz="1600" dirty="0" err="1" smtClean="0"/>
              <a:t>Николас</a:t>
            </a:r>
            <a:r>
              <a:rPr lang="ru-RU" sz="1600" dirty="0" smtClean="0"/>
              <a:t> </a:t>
            </a:r>
            <a:r>
              <a:rPr lang="ru-RU" sz="1600" dirty="0" err="1" smtClean="0"/>
              <a:t>Шюке</a:t>
            </a:r>
            <a:r>
              <a:rPr lang="ru-RU" sz="1600" dirty="0" smtClean="0"/>
              <a:t> в XV веке).</a:t>
            </a:r>
          </a:p>
          <a:p>
            <a:endParaRPr lang="ru-RU" sz="1600" dirty="0"/>
          </a:p>
        </p:txBody>
      </p:sp>
      <p:pic>
        <p:nvPicPr>
          <p:cNvPr id="4098" name="Picture 2" descr="C:\Users\Alexander\Desktop\49c868400fe92af904eb71b4457c4679.png"/>
          <p:cNvPicPr>
            <a:picLocks noChangeAspect="1" noChangeArrowheads="1"/>
          </p:cNvPicPr>
          <p:nvPr/>
        </p:nvPicPr>
        <p:blipFill>
          <a:blip r:embed="rId2" cstate="print"/>
          <a:srcRect/>
          <a:stretch>
            <a:fillRect/>
          </a:stretch>
        </p:blipFill>
        <p:spPr bwMode="auto">
          <a:xfrm>
            <a:off x="7668344" y="2204864"/>
            <a:ext cx="1038225" cy="171450"/>
          </a:xfrm>
          <a:prstGeom prst="rect">
            <a:avLst/>
          </a:prstGeom>
          <a:noFill/>
        </p:spPr>
      </p:pic>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7328"/>
          </a:xfrm>
        </p:spPr>
        <p:txBody>
          <a:bodyPr>
            <a:normAutofit/>
          </a:bodyPr>
          <a:lstStyle/>
          <a:p>
            <a:r>
              <a:rPr lang="ru-RU" sz="3200" b="0" dirty="0" smtClean="0">
                <a:latin typeface="Gungsuh" pitchFamily="18" charset="-127"/>
                <a:ea typeface="Gungsuh" pitchFamily="18" charset="-127"/>
              </a:rPr>
              <a:t>Джон Непер </a:t>
            </a:r>
            <a:r>
              <a:rPr lang="ru-RU" sz="3200" dirty="0" smtClean="0">
                <a:latin typeface="Gungsuh" pitchFamily="18" charset="-127"/>
                <a:ea typeface="Gungsuh" pitchFamily="18" charset="-127"/>
              </a:rPr>
              <a:t>и его «удивительная таблица логарифмов»</a:t>
            </a:r>
            <a:endParaRPr lang="ru-RU" sz="3200" b="0" dirty="0">
              <a:latin typeface="Gungsuh" pitchFamily="18" charset="-127"/>
              <a:ea typeface="Gungsuh" pitchFamily="18" charset="-127"/>
            </a:endParaRPr>
          </a:p>
        </p:txBody>
      </p:sp>
      <p:sp>
        <p:nvSpPr>
          <p:cNvPr id="3" name="Содержимое 2"/>
          <p:cNvSpPr>
            <a:spLocks noGrp="1"/>
          </p:cNvSpPr>
          <p:nvPr>
            <p:ph idx="1"/>
          </p:nvPr>
        </p:nvSpPr>
        <p:spPr>
          <a:xfrm>
            <a:off x="323528" y="1844824"/>
            <a:ext cx="8229600" cy="4625609"/>
          </a:xfrm>
        </p:spPr>
        <p:txBody>
          <a:bodyPr>
            <a:normAutofit fontScale="70000" lnSpcReduction="20000"/>
          </a:bodyPr>
          <a:lstStyle/>
          <a:p>
            <a:r>
              <a:rPr lang="ru-RU" sz="2600" b="1" dirty="0" smtClean="0"/>
              <a:t>Джон Непер и его «удивительная таблица логарифмов»</a:t>
            </a:r>
          </a:p>
          <a:p>
            <a:r>
              <a:rPr lang="ru-RU" sz="2600" dirty="0" smtClean="0"/>
              <a:t>В 1614 году шотландский математик-любитель Джон Непер опубликовал на латинском языке сочинение под названием «</a:t>
            </a:r>
            <a:r>
              <a:rPr lang="ru-RU" sz="2600" i="1" dirty="0" smtClean="0"/>
              <a:t>Описание удивительной таблицы логарифмов</a:t>
            </a:r>
            <a:r>
              <a:rPr lang="ru-RU" sz="2600" dirty="0" smtClean="0"/>
              <a:t>» (лат. </a:t>
            </a:r>
            <a:r>
              <a:rPr lang="ru-RU" sz="2600" i="1" dirty="0" err="1" smtClean="0"/>
              <a:t>Mirifici</a:t>
            </a:r>
            <a:r>
              <a:rPr lang="ru-RU" sz="2600" i="1" dirty="0" smtClean="0"/>
              <a:t> </a:t>
            </a:r>
            <a:r>
              <a:rPr lang="ru-RU" sz="2600" i="1" dirty="0" err="1" smtClean="0"/>
              <a:t>Logarithmorum</a:t>
            </a:r>
            <a:r>
              <a:rPr lang="ru-RU" sz="2600" i="1" dirty="0" smtClean="0"/>
              <a:t> </a:t>
            </a:r>
            <a:r>
              <a:rPr lang="ru-RU" sz="2600" i="1" dirty="0" err="1" smtClean="0"/>
              <a:t>Canonis</a:t>
            </a:r>
            <a:r>
              <a:rPr lang="ru-RU" sz="2600" i="1" dirty="0" smtClean="0"/>
              <a:t> </a:t>
            </a:r>
            <a:r>
              <a:rPr lang="ru-RU" sz="2600" i="1" dirty="0" err="1" smtClean="0"/>
              <a:t>Descriptio</a:t>
            </a:r>
            <a:r>
              <a:rPr lang="ru-RU" sz="2600" dirty="0" smtClean="0"/>
              <a:t>). В нём было краткое описание логарифмов и их свойств, а также 8-значные таблицы логарифмов синусов, косинусов и тангенсов, с шагом 1'. Термин </a:t>
            </a:r>
            <a:r>
              <a:rPr lang="ru-RU" sz="2600" i="1" dirty="0" smtClean="0"/>
              <a:t>логарифм</a:t>
            </a:r>
            <a:r>
              <a:rPr lang="ru-RU" sz="2600" dirty="0" smtClean="0"/>
              <a:t>, предложенный Непером, утвердился в науке. Теорию логарифмов Непер изложил в другой своей книге «</a:t>
            </a:r>
            <a:r>
              <a:rPr lang="ru-RU" sz="2600" i="1" dirty="0" smtClean="0"/>
              <a:t>Построение удивительной таблицы логарифмов</a:t>
            </a:r>
            <a:r>
              <a:rPr lang="ru-RU" sz="2600" dirty="0" smtClean="0"/>
              <a:t>» (лат. </a:t>
            </a:r>
            <a:r>
              <a:rPr lang="ru-RU" sz="2600" i="1" dirty="0" err="1" smtClean="0"/>
              <a:t>Mirifici</a:t>
            </a:r>
            <a:r>
              <a:rPr lang="ru-RU" sz="2600" i="1" dirty="0" smtClean="0"/>
              <a:t> </a:t>
            </a:r>
            <a:r>
              <a:rPr lang="ru-RU" sz="2600" i="1" dirty="0" err="1" smtClean="0"/>
              <a:t>Logarithmorum</a:t>
            </a:r>
            <a:r>
              <a:rPr lang="ru-RU" sz="2600" i="1" dirty="0" smtClean="0"/>
              <a:t> </a:t>
            </a:r>
            <a:r>
              <a:rPr lang="ru-RU" sz="2600" i="1" dirty="0" err="1" smtClean="0"/>
              <a:t>Canonis</a:t>
            </a:r>
            <a:r>
              <a:rPr lang="ru-RU" sz="2600" i="1" dirty="0" smtClean="0"/>
              <a:t> </a:t>
            </a:r>
            <a:r>
              <a:rPr lang="ru-RU" sz="2600" i="1" dirty="0" err="1" smtClean="0"/>
              <a:t>Constructio</a:t>
            </a:r>
            <a:r>
              <a:rPr lang="ru-RU" sz="2600" dirty="0" smtClean="0"/>
              <a:t>), изданной посмертно в 1619 году его сыном Робертом.</a:t>
            </a:r>
          </a:p>
          <a:p>
            <a:r>
              <a:rPr lang="ru-RU" sz="2600" dirty="0" smtClean="0"/>
              <a:t>Судя по документам, техникой логарифмирования Непер владел уже к 1594 году. Непосредственной целью её разработки было облегчить Неперу сложные астрологические расчёты; именно поэтому в таблицы были включены только логарифмы тригонометрических функций.</a:t>
            </a:r>
          </a:p>
          <a:p>
            <a:r>
              <a:rPr lang="ru-RU" sz="2600" dirty="0" smtClean="0"/>
              <a:t>Понятия функции тогда ещё не было, и Непер определил логарифм </a:t>
            </a:r>
            <a:r>
              <a:rPr lang="ru-RU" sz="2600" dirty="0" err="1" smtClean="0"/>
              <a:t>кинематически</a:t>
            </a:r>
            <a:r>
              <a:rPr lang="ru-RU" sz="2600" dirty="0" smtClean="0"/>
              <a:t>, сопоставив равномерное и логарифмически-замедленное движение; например, логарифм синуса он определил следующим образом: </a:t>
            </a:r>
            <a:r>
              <a:rPr lang="ru-RU" sz="2600" u="sng" dirty="0" smtClean="0"/>
              <a:t>Логарифм данного синуса есть число, которое арифметически возрастало всегда с той же скоростью, с какой полный синус начал геометрически убывать</a:t>
            </a:r>
            <a:r>
              <a:rPr lang="ru-RU" sz="2600" dirty="0" smtClean="0"/>
              <a:t>.</a:t>
            </a:r>
          </a:p>
          <a:p>
            <a:endParaRPr lang="ru-RU" b="1" dirty="0"/>
          </a:p>
        </p:txBody>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latin typeface="Gungsuh" pitchFamily="18" charset="-127"/>
                <a:ea typeface="Gungsuh" pitchFamily="18" charset="-127"/>
              </a:rPr>
              <a:t>Джон Непер</a:t>
            </a:r>
            <a:br>
              <a:rPr lang="ru-RU" b="0" dirty="0" smtClean="0">
                <a:latin typeface="Gungsuh" pitchFamily="18" charset="-127"/>
                <a:ea typeface="Gungsuh" pitchFamily="18" charset="-127"/>
              </a:rPr>
            </a:br>
            <a:r>
              <a:rPr lang="ru-RU" b="0" dirty="0" smtClean="0">
                <a:latin typeface="Gungsuh" pitchFamily="18" charset="-127"/>
                <a:ea typeface="Gungsuh" pitchFamily="18" charset="-127"/>
              </a:rPr>
              <a:t>собственной персоны </a:t>
            </a:r>
            <a:endParaRPr lang="ru-RU" b="0" dirty="0">
              <a:latin typeface="Gungsuh" pitchFamily="18" charset="-127"/>
              <a:ea typeface="Gungsuh" pitchFamily="18" charset="-127"/>
            </a:endParaRPr>
          </a:p>
        </p:txBody>
      </p:sp>
      <p:sp>
        <p:nvSpPr>
          <p:cNvPr id="3" name="Содержимое 2"/>
          <p:cNvSpPr>
            <a:spLocks noGrp="1"/>
          </p:cNvSpPr>
          <p:nvPr>
            <p:ph idx="1"/>
          </p:nvPr>
        </p:nvSpPr>
        <p:spPr/>
        <p:txBody>
          <a:bodyPr/>
          <a:lstStyle/>
          <a:p>
            <a:endParaRPr lang="ru-RU" dirty="0"/>
          </a:p>
        </p:txBody>
      </p:sp>
      <p:pic>
        <p:nvPicPr>
          <p:cNvPr id="5122" name="Picture 2" descr="C:\Users\Alexander\Desktop\John_Napier.jpg"/>
          <p:cNvPicPr>
            <a:picLocks noChangeAspect="1" noChangeArrowheads="1"/>
          </p:cNvPicPr>
          <p:nvPr/>
        </p:nvPicPr>
        <p:blipFill>
          <a:blip r:embed="rId2" cstate="print"/>
          <a:srcRect/>
          <a:stretch>
            <a:fillRect/>
          </a:stretch>
        </p:blipFill>
        <p:spPr bwMode="auto">
          <a:xfrm>
            <a:off x="1785918" y="1714488"/>
            <a:ext cx="5578712" cy="47971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sz="1800" dirty="0" smtClean="0"/>
              <a:t>В современных обозначениях кинематическую модель Непера можно изобразить дифференциальным уравнением:</a:t>
            </a:r>
          </a:p>
          <a:p>
            <a:endParaRPr lang="ru-RU" sz="1800" dirty="0" smtClean="0"/>
          </a:p>
          <a:p>
            <a:r>
              <a:rPr lang="ru-RU" sz="1800" dirty="0" smtClean="0"/>
              <a:t>где M — масштабный множитель, введённый для того, чтобы значение получилось целым числом с нужным количеством знаков (десятичные дроби тогда ещё не нашли широкого применения).Непер взял M= 10 000 000.</a:t>
            </a:r>
          </a:p>
          <a:p>
            <a:r>
              <a:rPr lang="ru-RU" sz="1800" dirty="0" smtClean="0"/>
              <a:t>Строго говоря, Непер табулировал не ту функцию, которая сейчас называется логарифмом. Если обозначить его функцию</a:t>
            </a:r>
          </a:p>
          <a:p>
            <a:r>
              <a:rPr lang="ru-RU" sz="1800" dirty="0" smtClean="0"/>
              <a:t>то она связана с натуральным логарифмом следующим образом:</a:t>
            </a:r>
          </a:p>
          <a:p>
            <a:endParaRPr lang="ru-RU" sz="1800" dirty="0" smtClean="0"/>
          </a:p>
          <a:p>
            <a:r>
              <a:rPr lang="ru-RU" sz="1800" dirty="0" smtClean="0"/>
              <a:t>Очевидно,                                 то есть логарифм «полного синуса» (соответствующего 90°) есть нуль — этого и добивался Непер своим определением. Также он хотел, чтобы все логарифмы были положительны; нетрудно убедиться, что это условие для                 выполняется. </a:t>
            </a:r>
            <a:endParaRPr lang="ru-RU" sz="1800" dirty="0"/>
          </a:p>
        </p:txBody>
      </p:sp>
      <p:pic>
        <p:nvPicPr>
          <p:cNvPr id="6146" name="Picture 2" descr="C:\Users\Alexander\Desktop\934d3ca3d5609c20755aa1046c54ddc8.png"/>
          <p:cNvPicPr>
            <a:picLocks noChangeAspect="1" noChangeArrowheads="1"/>
          </p:cNvPicPr>
          <p:nvPr/>
        </p:nvPicPr>
        <p:blipFill>
          <a:blip r:embed="rId2" cstate="print"/>
          <a:srcRect/>
          <a:stretch>
            <a:fillRect/>
          </a:stretch>
        </p:blipFill>
        <p:spPr bwMode="auto">
          <a:xfrm>
            <a:off x="5596595" y="2103359"/>
            <a:ext cx="838200" cy="390525"/>
          </a:xfrm>
          <a:prstGeom prst="rect">
            <a:avLst/>
          </a:prstGeom>
          <a:noFill/>
        </p:spPr>
      </p:pic>
      <p:pic>
        <p:nvPicPr>
          <p:cNvPr id="6147" name="Picture 3" descr="C:\Users\Alexander\Desktop\3e1efa7114180a699f97c23986ff87b8.png"/>
          <p:cNvPicPr>
            <a:picLocks noChangeAspect="1" noChangeArrowheads="1"/>
          </p:cNvPicPr>
          <p:nvPr/>
        </p:nvPicPr>
        <p:blipFill>
          <a:blip r:embed="rId3" cstate="print"/>
          <a:srcRect/>
          <a:stretch>
            <a:fillRect/>
          </a:stretch>
        </p:blipFill>
        <p:spPr bwMode="auto">
          <a:xfrm>
            <a:off x="6660232" y="3861048"/>
            <a:ext cx="876300" cy="200025"/>
          </a:xfrm>
          <a:prstGeom prst="rect">
            <a:avLst/>
          </a:prstGeom>
          <a:noFill/>
        </p:spPr>
      </p:pic>
      <p:pic>
        <p:nvPicPr>
          <p:cNvPr id="6148" name="Picture 4" descr="C:\Users\Alexander\Desktop\36433c5c5d03c6bba2fa1556bd45aebc.png"/>
          <p:cNvPicPr>
            <a:picLocks noChangeAspect="1" noChangeArrowheads="1"/>
          </p:cNvPicPr>
          <p:nvPr/>
        </p:nvPicPr>
        <p:blipFill>
          <a:blip r:embed="rId4" cstate="print"/>
          <a:srcRect/>
          <a:stretch>
            <a:fillRect/>
          </a:stretch>
        </p:blipFill>
        <p:spPr bwMode="auto">
          <a:xfrm>
            <a:off x="2123728" y="4725144"/>
            <a:ext cx="1314450" cy="200025"/>
          </a:xfrm>
          <a:prstGeom prst="rect">
            <a:avLst/>
          </a:prstGeom>
          <a:noFill/>
        </p:spPr>
      </p:pic>
      <p:pic>
        <p:nvPicPr>
          <p:cNvPr id="6149" name="Picture 5" descr="C:\Users\Alexander\Desktop\e4ebaaec731f9c82f2b5459950595aed.png"/>
          <p:cNvPicPr>
            <a:picLocks noChangeAspect="1" noChangeArrowheads="1"/>
          </p:cNvPicPr>
          <p:nvPr/>
        </p:nvPicPr>
        <p:blipFill>
          <a:blip r:embed="rId5" cstate="print"/>
          <a:srcRect/>
          <a:stretch>
            <a:fillRect/>
          </a:stretch>
        </p:blipFill>
        <p:spPr bwMode="auto">
          <a:xfrm>
            <a:off x="5148064" y="5517232"/>
            <a:ext cx="552450" cy="144016"/>
          </a:xfrm>
          <a:prstGeom prst="rect">
            <a:avLst/>
          </a:prstGeom>
          <a:noFill/>
        </p:spPr>
      </p:pic>
      <p:pic>
        <p:nvPicPr>
          <p:cNvPr id="6150" name="Picture 6" descr="C:\Users\Alexander\Desktop\9711557027bf6231e3322c12593986ca.png"/>
          <p:cNvPicPr>
            <a:picLocks noChangeAspect="1" noChangeArrowheads="1"/>
          </p:cNvPicPr>
          <p:nvPr/>
        </p:nvPicPr>
        <p:blipFill>
          <a:blip r:embed="rId6" cstate="print"/>
          <a:srcRect/>
          <a:stretch>
            <a:fillRect/>
          </a:stretch>
        </p:blipFill>
        <p:spPr bwMode="auto">
          <a:xfrm>
            <a:off x="1043608" y="4365104"/>
            <a:ext cx="2743200" cy="200025"/>
          </a:xfrm>
          <a:prstGeom prst="rect">
            <a:avLst/>
          </a:prstGeom>
          <a:noFill/>
        </p:spPr>
      </p:pic>
      <p:pic>
        <p:nvPicPr>
          <p:cNvPr id="6151" name="Picture 7" descr="C:\Users\Alexander\Desktop\777622d8547536887ec08fe4aac97ad6.png"/>
          <p:cNvPicPr>
            <a:picLocks noChangeAspect="1" noChangeArrowheads="1"/>
          </p:cNvPicPr>
          <p:nvPr/>
        </p:nvPicPr>
        <p:blipFill>
          <a:blip r:embed="rId7" cstate="print"/>
          <a:srcRect/>
          <a:stretch>
            <a:fillRect/>
          </a:stretch>
        </p:blipFill>
        <p:spPr bwMode="auto">
          <a:xfrm>
            <a:off x="7236296" y="5445224"/>
            <a:ext cx="1314450" cy="200025"/>
          </a:xfrm>
          <a:prstGeom prst="rect">
            <a:avLst/>
          </a:prstGeom>
          <a:noFill/>
        </p:spPr>
      </p:pic>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latin typeface="Gungsuh" pitchFamily="18" charset="-127"/>
                <a:ea typeface="Gungsuh" pitchFamily="18" charset="-127"/>
              </a:rPr>
              <a:t>Основное свойство логарифма Непера</a:t>
            </a:r>
            <a:endParaRPr lang="ru-RU" b="0" dirty="0">
              <a:latin typeface="Gungsuh" pitchFamily="18" charset="-127"/>
              <a:ea typeface="Gungsuh" pitchFamily="18" charset="-127"/>
            </a:endParaRPr>
          </a:p>
        </p:txBody>
      </p:sp>
      <p:sp>
        <p:nvSpPr>
          <p:cNvPr id="3" name="Содержимое 2"/>
          <p:cNvSpPr>
            <a:spLocks noGrp="1"/>
          </p:cNvSpPr>
          <p:nvPr>
            <p:ph idx="1"/>
          </p:nvPr>
        </p:nvSpPr>
        <p:spPr/>
        <p:txBody>
          <a:bodyPr>
            <a:normAutofit/>
          </a:bodyPr>
          <a:lstStyle/>
          <a:p>
            <a:r>
              <a:rPr lang="ru-RU" sz="1800" dirty="0" smtClean="0"/>
              <a:t>Основное свойство логарифма Непера: если величины образуют геометрическую прогрессию, то их логарифмы образуют прогрессию арифметическую. Однако правила логарифмирования для </a:t>
            </a:r>
            <a:r>
              <a:rPr lang="ru-RU" sz="1800" dirty="0" err="1" smtClean="0"/>
              <a:t>неперовой</a:t>
            </a:r>
            <a:r>
              <a:rPr lang="ru-RU" sz="1800" dirty="0" smtClean="0"/>
              <a:t> функции отличались от правил для современного логарифма, например:</a:t>
            </a:r>
            <a:endParaRPr lang="ru-RU" sz="1800" dirty="0"/>
          </a:p>
        </p:txBody>
      </p:sp>
      <p:pic>
        <p:nvPicPr>
          <p:cNvPr id="7170" name="Picture 2" descr="C:\Users\Alexander\Desktop\a46af96c85d6418b0b9c878c9530b670.png"/>
          <p:cNvPicPr>
            <a:picLocks noChangeAspect="1" noChangeArrowheads="1"/>
          </p:cNvPicPr>
          <p:nvPr/>
        </p:nvPicPr>
        <p:blipFill>
          <a:blip r:embed="rId2" cstate="print"/>
          <a:srcRect/>
          <a:stretch>
            <a:fillRect/>
          </a:stretch>
        </p:blipFill>
        <p:spPr bwMode="auto">
          <a:xfrm>
            <a:off x="2051720" y="2996952"/>
            <a:ext cx="4419600" cy="200025"/>
          </a:xfrm>
          <a:prstGeom prst="rect">
            <a:avLst/>
          </a:prstGeom>
          <a:noFill/>
        </p:spPr>
      </p:pic>
    </p:spTree>
  </p:cSld>
  <p:clrMapOvr>
    <a:masterClrMapping/>
  </p:clrMapOvr>
  <p:transition>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52728"/>
          </a:xfrm>
        </p:spPr>
        <p:txBody>
          <a:bodyPr>
            <a:normAutofit fontScale="90000"/>
          </a:bodyPr>
          <a:lstStyle/>
          <a:p>
            <a:r>
              <a:rPr lang="ru-RU" sz="4800" dirty="0" smtClean="0">
                <a:latin typeface="Gungsuh" pitchFamily="18" charset="-127"/>
                <a:ea typeface="Gungsuh" pitchFamily="18" charset="-127"/>
              </a:rPr>
              <a:t>Дальнейшее развитие</a:t>
            </a:r>
            <a:r>
              <a:rPr lang="ru-RU" sz="4800" dirty="0" smtClean="0"/>
              <a:t/>
            </a:r>
            <a:br>
              <a:rPr lang="ru-RU" sz="4800"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sz="2600" dirty="0" smtClean="0"/>
              <a:t>Дальнейшее развитие</a:t>
            </a:r>
          </a:p>
          <a:p>
            <a:r>
              <a:rPr lang="ru-RU" sz="2600" dirty="0" smtClean="0"/>
              <a:t>Как вскоре обнаружилось, из-за ошибки в алгоритме все значения таблицы Непера содержали неверные цифры после шестого знака. Однако это не помешало новой методике вычислений получить широчайшую популярность, и составлением логарифмических таблиц занялись многие европейские математики. Кеплер в изданный им астрономический справочник 1620 года вставил восторженное посвящение Неперу (не зная, что изобретатель логарифмов уже скончался). В 1624 году Кеплер опубликовал свой собственный вариант логарифмических таблиц (лат. </a:t>
            </a:r>
            <a:r>
              <a:rPr lang="ru-RU" sz="2600" dirty="0" err="1" smtClean="0"/>
              <a:t>Chilias</a:t>
            </a:r>
            <a:r>
              <a:rPr lang="ru-RU" sz="2600" dirty="0" smtClean="0"/>
              <a:t> </a:t>
            </a:r>
            <a:r>
              <a:rPr lang="ru-RU" sz="2600" dirty="0" err="1" smtClean="0"/>
              <a:t>Logarithmorum</a:t>
            </a:r>
            <a:r>
              <a:rPr lang="ru-RU" sz="2600" dirty="0" smtClean="0"/>
              <a:t> </a:t>
            </a:r>
            <a:r>
              <a:rPr lang="ru-RU" sz="2600" dirty="0" err="1" smtClean="0"/>
              <a:t>ad</a:t>
            </a:r>
            <a:r>
              <a:rPr lang="ru-RU" sz="2600" dirty="0" smtClean="0"/>
              <a:t> </a:t>
            </a:r>
            <a:r>
              <a:rPr lang="ru-RU" sz="2600" dirty="0" err="1" smtClean="0"/>
              <a:t>totidem</a:t>
            </a:r>
            <a:r>
              <a:rPr lang="ru-RU" sz="2600" dirty="0" smtClean="0"/>
              <a:t> </a:t>
            </a:r>
            <a:r>
              <a:rPr lang="ru-RU" sz="2600" dirty="0" err="1" smtClean="0"/>
              <a:t>numeros</a:t>
            </a:r>
            <a:r>
              <a:rPr lang="ru-RU" sz="2600" dirty="0" smtClean="0"/>
              <a:t> </a:t>
            </a:r>
            <a:r>
              <a:rPr lang="ru-RU" sz="2600" dirty="0" err="1" smtClean="0"/>
              <a:t>rotundos</a:t>
            </a:r>
            <a:r>
              <a:rPr lang="ru-RU" sz="2600" dirty="0" smtClean="0"/>
              <a:t>). Использование логарифмов позволило Кеплеру относительно быстро завершить многолетний труд по составлению </a:t>
            </a:r>
            <a:r>
              <a:rPr lang="ru-RU" sz="2600" dirty="0" err="1" smtClean="0"/>
              <a:t>Рудольфинских</a:t>
            </a:r>
            <a:r>
              <a:rPr lang="ru-RU" sz="2600" dirty="0" smtClean="0"/>
              <a:t> таблиц, которые закрепили успех гелиоцентрической астрономии.</a:t>
            </a:r>
          </a:p>
          <a:p>
            <a:endParaRPr lang="ru-RU" dirty="0"/>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sz="2600" dirty="0" smtClean="0"/>
              <a:t>Математик </a:t>
            </a:r>
            <a:r>
              <a:rPr lang="ru-RU" sz="2600" dirty="0" err="1" smtClean="0"/>
              <a:t>Николас</a:t>
            </a:r>
            <a:r>
              <a:rPr lang="ru-RU" sz="2600" dirty="0" smtClean="0"/>
              <a:t> Меркатор (Кауфман) открыл и опубликовал в своей книге </a:t>
            </a:r>
            <a:r>
              <a:rPr lang="ru-RU" sz="2600" i="1" dirty="0" err="1" smtClean="0"/>
              <a:t>Logarithmotechnia</a:t>
            </a:r>
            <a:r>
              <a:rPr lang="ru-RU" sz="2600" dirty="0" err="1" smtClean="0"/>
              <a:t>разложение</a:t>
            </a:r>
            <a:r>
              <a:rPr lang="ru-RU" sz="2600" dirty="0" smtClean="0"/>
              <a:t> логарифма в бесконечный ряд. По мнению многих историков, появление логарифмов оказало сильное влияние на многие математические концепции, в том числе:</a:t>
            </a:r>
          </a:p>
          <a:p>
            <a:pPr marL="633222" indent="-514350">
              <a:buFont typeface="+mj-lt"/>
              <a:buAutoNum type="arabicPeriod"/>
            </a:pPr>
            <a:r>
              <a:rPr lang="ru-RU" sz="2600" dirty="0" smtClean="0"/>
              <a:t>Формирование и признание общего понятия иррациональных и трансцендентных чисел.</a:t>
            </a:r>
          </a:p>
          <a:p>
            <a:pPr marL="633222" indent="-514350">
              <a:buFont typeface="+mj-lt"/>
              <a:buAutoNum type="arabicPeriod"/>
            </a:pPr>
            <a:r>
              <a:rPr lang="ru-RU" sz="2600" dirty="0" smtClean="0"/>
              <a:t>Появление показательной функции и общего понятия числовой функции, числа Эйлера, развитие теории разностных уравнений.</a:t>
            </a:r>
          </a:p>
          <a:p>
            <a:pPr marL="633222" indent="-514350">
              <a:buFont typeface="+mj-lt"/>
              <a:buAutoNum type="arabicPeriod"/>
            </a:pPr>
            <a:r>
              <a:rPr lang="ru-RU" sz="2600" dirty="0" smtClean="0"/>
              <a:t>Начало работы с бесконечными рядами.</a:t>
            </a:r>
          </a:p>
          <a:p>
            <a:pPr marL="633222" indent="-514350">
              <a:buFont typeface="+mj-lt"/>
              <a:buAutoNum type="arabicPeriod"/>
            </a:pPr>
            <a:r>
              <a:rPr lang="ru-RU" sz="2600" dirty="0" smtClean="0"/>
              <a:t>Общие методы решения дифференциальных уравнений различных типов.</a:t>
            </a:r>
          </a:p>
          <a:p>
            <a:pPr marL="633222" indent="-514350">
              <a:buFont typeface="+mj-lt"/>
              <a:buAutoNum type="arabicPeriod"/>
            </a:pPr>
            <a:r>
              <a:rPr lang="ru-RU" sz="2600" dirty="0" smtClean="0"/>
              <a:t>Существенное развитие теории численных методов, требуемых для вычисления точных логарифмических таблиц</a:t>
            </a:r>
            <a:r>
              <a:rPr lang="ru-RU" dirty="0" smtClean="0"/>
              <a:t>.</a:t>
            </a:r>
          </a:p>
          <a:p>
            <a:endParaRPr lang="ru-RU" dirty="0"/>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Логарифм</a:t>
            </a:r>
            <a:endParaRPr lang="ru-RU" dirty="0"/>
          </a:p>
        </p:txBody>
      </p:sp>
      <p:sp>
        <p:nvSpPr>
          <p:cNvPr id="3" name="Содержимое 2"/>
          <p:cNvSpPr>
            <a:spLocks noGrp="1"/>
          </p:cNvSpPr>
          <p:nvPr>
            <p:ph idx="1"/>
          </p:nvPr>
        </p:nvSpPr>
        <p:spPr/>
        <p:txBody>
          <a:bodyPr/>
          <a:lstStyle/>
          <a:p>
            <a:pPr>
              <a:buNone/>
            </a:pPr>
            <a:r>
              <a:rPr lang="ru-RU" dirty="0" smtClean="0"/>
              <a:t>    Из определения следует, что нахождение </a:t>
            </a:r>
          </a:p>
          <a:p>
            <a:pPr>
              <a:buNone/>
            </a:pPr>
            <a:r>
              <a:rPr lang="ru-RU" dirty="0"/>
              <a:t> </a:t>
            </a:r>
            <a:r>
              <a:rPr lang="ru-RU" dirty="0" smtClean="0"/>
              <a:t>                    равносильно решению уравнения</a:t>
            </a:r>
          </a:p>
          <a:p>
            <a:pPr>
              <a:buNone/>
            </a:pPr>
            <a:r>
              <a:rPr lang="ru-RU" dirty="0"/>
              <a:t> </a:t>
            </a:r>
            <a:r>
              <a:rPr lang="ru-RU" dirty="0" smtClean="0"/>
              <a:t>           .    Например                      </a:t>
            </a:r>
          </a:p>
          <a:p>
            <a:pPr>
              <a:buNone/>
            </a:pPr>
            <a:r>
              <a:rPr lang="ru-RU" dirty="0" smtClean="0"/>
              <a:t> потому что</a:t>
            </a:r>
            <a:endParaRPr lang="ru-RU" dirty="0"/>
          </a:p>
        </p:txBody>
      </p:sp>
      <p:pic>
        <p:nvPicPr>
          <p:cNvPr id="3074" name="Picture 2" descr="C:\Users\User\Desktop\ef8aca75ff8347b93600eba7b1ef4b95.png"/>
          <p:cNvPicPr>
            <a:picLocks noChangeAspect="1" noChangeArrowheads="1"/>
          </p:cNvPicPr>
          <p:nvPr/>
        </p:nvPicPr>
        <p:blipFill>
          <a:blip r:embed="rId2" cstate="print"/>
          <a:srcRect/>
          <a:stretch>
            <a:fillRect/>
          </a:stretch>
        </p:blipFill>
        <p:spPr bwMode="auto">
          <a:xfrm>
            <a:off x="571472" y="2428868"/>
            <a:ext cx="1660184" cy="360040"/>
          </a:xfrm>
          <a:prstGeom prst="rect">
            <a:avLst/>
          </a:prstGeom>
          <a:noFill/>
        </p:spPr>
      </p:pic>
      <p:pic>
        <p:nvPicPr>
          <p:cNvPr id="3076" name="Picture 4" descr="C:\Users\User\Desktop\156816a84a6a2ca731498f57ebc66f61.png"/>
          <p:cNvPicPr>
            <a:picLocks noChangeAspect="1" noChangeArrowheads="1"/>
          </p:cNvPicPr>
          <p:nvPr/>
        </p:nvPicPr>
        <p:blipFill>
          <a:blip r:embed="rId3" cstate="print"/>
          <a:srcRect/>
          <a:stretch>
            <a:fillRect/>
          </a:stretch>
        </p:blipFill>
        <p:spPr bwMode="auto">
          <a:xfrm>
            <a:off x="642910" y="2857496"/>
            <a:ext cx="1224136" cy="340038"/>
          </a:xfrm>
          <a:prstGeom prst="rect">
            <a:avLst/>
          </a:prstGeom>
          <a:noFill/>
        </p:spPr>
      </p:pic>
      <p:pic>
        <p:nvPicPr>
          <p:cNvPr id="3077" name="Picture 5" descr="C:\Users\User\Desktop\2670a7c77c008f07b8440d74fb0da8a5.png"/>
          <p:cNvPicPr>
            <a:picLocks noChangeAspect="1" noChangeArrowheads="1"/>
          </p:cNvPicPr>
          <p:nvPr/>
        </p:nvPicPr>
        <p:blipFill>
          <a:blip r:embed="rId4" cstate="print"/>
          <a:srcRect/>
          <a:stretch>
            <a:fillRect/>
          </a:stretch>
        </p:blipFill>
        <p:spPr bwMode="auto">
          <a:xfrm>
            <a:off x="4143372" y="2928934"/>
            <a:ext cx="1720195" cy="360040"/>
          </a:xfrm>
          <a:prstGeom prst="rect">
            <a:avLst/>
          </a:prstGeom>
          <a:noFill/>
        </p:spPr>
      </p:pic>
      <p:pic>
        <p:nvPicPr>
          <p:cNvPr id="3078" name="Picture 6" descr="C:\Users\User\Desktop\9fe691a0abe90d0d23b502360f74a68a.png"/>
          <p:cNvPicPr>
            <a:picLocks noChangeAspect="1" noChangeArrowheads="1"/>
          </p:cNvPicPr>
          <p:nvPr/>
        </p:nvPicPr>
        <p:blipFill>
          <a:blip r:embed="rId5" cstate="print"/>
          <a:srcRect/>
          <a:stretch>
            <a:fillRect/>
          </a:stretch>
        </p:blipFill>
        <p:spPr bwMode="auto">
          <a:xfrm>
            <a:off x="2881528" y="3346704"/>
            <a:ext cx="1224136" cy="379904"/>
          </a:xfrm>
          <a:prstGeom prst="rect">
            <a:avLst/>
          </a:prstGeom>
          <a:noFill/>
        </p:spPr>
      </p:pic>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latin typeface="Gungsuh" pitchFamily="18" charset="-127"/>
                <a:ea typeface="Gungsuh" pitchFamily="18" charset="-127"/>
              </a:rPr>
              <a:t>Обратное возведение в степень</a:t>
            </a:r>
            <a:endParaRPr lang="ru-RU" b="0" dirty="0">
              <a:latin typeface="Gungsuh" pitchFamily="18" charset="-127"/>
              <a:ea typeface="Gungsuh" pitchFamily="18" charset="-127"/>
            </a:endParaRPr>
          </a:p>
        </p:txBody>
      </p:sp>
      <p:sp>
        <p:nvSpPr>
          <p:cNvPr id="3" name="Содержимое 2"/>
          <p:cNvSpPr>
            <a:spLocks noGrp="1"/>
          </p:cNvSpPr>
          <p:nvPr>
            <p:ph idx="1"/>
          </p:nvPr>
        </p:nvSpPr>
        <p:spPr/>
        <p:txBody>
          <a:bodyPr>
            <a:normAutofit/>
          </a:bodyPr>
          <a:lstStyle/>
          <a:p>
            <a:r>
              <a:rPr lang="ru-RU" sz="1800" dirty="0" smtClean="0"/>
              <a:t>Близкое к современному понимание логарифмирования — как операции, обратной возведению в степень — впервые появилось у Валлиса (1685) и Иоганна Бернулли (1694), а окончательно было узаконено Эйлером. В книге «Введение в анализ бесконечных» (1748) Эйлер дал современные определения как показательной, так и логарифмической функций, привёл разложение их в степенные ряды, особо отметил роль натурального логарифма. Эйлеру принадлежит и заслуга распространения логарифмической функции на комплексную область.</a:t>
            </a:r>
            <a:endParaRPr lang="ru-RU" sz="1800" dirty="0"/>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rot="201872">
            <a:off x="827929" y="2593008"/>
            <a:ext cx="8077200" cy="1673352"/>
          </a:xfrm>
        </p:spPr>
        <p:txBody>
          <a:bodyPr/>
          <a:lstStyle/>
          <a:p>
            <a:pPr eaLnBrk="1" hangingPunct="1"/>
            <a:r>
              <a:rPr lang="ru-RU" sz="4400" dirty="0" smtClean="0"/>
              <a:t>ОСНОВНЫЕ ПОНЯТИЯ ТЕОРИИ ВЕРОЯТНОСТИ. </a:t>
            </a:r>
          </a:p>
        </p:txBody>
      </p:sp>
      <p:sp>
        <p:nvSpPr>
          <p:cNvPr id="3075" name="Подзаголовок 3"/>
          <p:cNvSpPr>
            <a:spLocks noGrp="1"/>
          </p:cNvSpPr>
          <p:nvPr>
            <p:ph type="subTitle" idx="1"/>
          </p:nvPr>
        </p:nvSpPr>
        <p:spPr/>
        <p:txBody>
          <a:bodyPr/>
          <a:lstStyle/>
          <a:p>
            <a:endParaRPr lang="ru-RU"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sz="5400" smtClean="0"/>
              <a:t>СОБЫТИЕ</a:t>
            </a:r>
          </a:p>
        </p:txBody>
      </p:sp>
      <p:sp>
        <p:nvSpPr>
          <p:cNvPr id="45059" name="Rectangle 3"/>
          <p:cNvSpPr>
            <a:spLocks noGrp="1" noChangeArrowheads="1"/>
          </p:cNvSpPr>
          <p:nvPr>
            <p:ph idx="1"/>
          </p:nvPr>
        </p:nvSpPr>
        <p:spPr>
          <a:xfrm>
            <a:off x="428596" y="1428736"/>
            <a:ext cx="8229600" cy="5562600"/>
          </a:xfrm>
        </p:spPr>
        <p:txBody>
          <a:bodyPr/>
          <a:lstStyle/>
          <a:p>
            <a:pPr eaLnBrk="1" hangingPunct="1">
              <a:lnSpc>
                <a:spcPct val="90000"/>
              </a:lnSpc>
              <a:buFontTx/>
              <a:buNone/>
            </a:pPr>
            <a:r>
              <a:rPr lang="ru-RU" sz="2800" dirty="0" smtClean="0"/>
              <a:t>   </a:t>
            </a:r>
            <a:r>
              <a:rPr lang="ru-RU" sz="4000" dirty="0" smtClean="0"/>
              <a:t>Под    СОБЫТИЕМ </a:t>
            </a:r>
            <a:r>
              <a:rPr lang="ru-RU" sz="4000" b="1" dirty="0" smtClean="0"/>
              <a:t> </a:t>
            </a:r>
            <a:r>
              <a:rPr lang="ru-RU" sz="4000" dirty="0" smtClean="0"/>
              <a:t> понимается явление, которое происходит в результате   осуществления какого-либо   определенного комплекса   условий.</a:t>
            </a:r>
          </a:p>
          <a:p>
            <a:pPr eaLnBrk="1" hangingPunct="1">
              <a:lnSpc>
                <a:spcPct val="90000"/>
              </a:lnSpc>
              <a:buFontTx/>
              <a:buNone/>
            </a:pPr>
            <a:endParaRPr lang="ru-RU" sz="4000" dirty="0" smtClean="0"/>
          </a:p>
          <a:p>
            <a:pPr eaLnBrk="1" hangingPunct="1">
              <a:lnSpc>
                <a:spcPct val="90000"/>
              </a:lnSpc>
              <a:buFontTx/>
              <a:buNone/>
            </a:pPr>
            <a:r>
              <a:rPr lang="ru-RU" sz="2400" dirty="0" smtClean="0"/>
              <a:t>    ПРИМЕР. Бросаем шестигранный игральный кубик.</a:t>
            </a:r>
          </a:p>
          <a:p>
            <a:pPr eaLnBrk="1" hangingPunct="1">
              <a:lnSpc>
                <a:spcPct val="90000"/>
              </a:lnSpc>
              <a:buFontTx/>
              <a:buNone/>
            </a:pPr>
            <a:r>
              <a:rPr lang="ru-RU" sz="2400" dirty="0" smtClean="0"/>
              <a:t>    Определим события:</a:t>
            </a:r>
          </a:p>
          <a:p>
            <a:pPr eaLnBrk="1" hangingPunct="1">
              <a:lnSpc>
                <a:spcPct val="90000"/>
              </a:lnSpc>
              <a:buFontTx/>
              <a:buNone/>
            </a:pPr>
            <a:r>
              <a:rPr lang="ru-RU" sz="2400" dirty="0" smtClean="0"/>
              <a:t>    А </a:t>
            </a:r>
            <a:r>
              <a:rPr lang="en-US" sz="2400" dirty="0" smtClean="0"/>
              <a:t>{</a:t>
            </a:r>
            <a:r>
              <a:rPr lang="ru-RU" sz="2400" dirty="0" smtClean="0"/>
              <a:t>выпало четное число очков</a:t>
            </a:r>
            <a:r>
              <a:rPr lang="en-US" sz="2400" dirty="0" smtClean="0"/>
              <a:t>}</a:t>
            </a:r>
            <a:r>
              <a:rPr lang="ru-RU" sz="2400" dirty="0" smtClean="0"/>
              <a:t>;</a:t>
            </a:r>
          </a:p>
          <a:p>
            <a:pPr eaLnBrk="1" hangingPunct="1">
              <a:lnSpc>
                <a:spcPct val="90000"/>
              </a:lnSpc>
              <a:buFontTx/>
              <a:buNone/>
            </a:pPr>
            <a:r>
              <a:rPr lang="ru-RU" sz="2400" dirty="0" smtClean="0"/>
              <a:t>    В </a:t>
            </a:r>
            <a:r>
              <a:rPr lang="en-US" sz="2400" dirty="0" smtClean="0"/>
              <a:t>{</a:t>
            </a:r>
            <a:r>
              <a:rPr lang="ru-RU" sz="2400" dirty="0" smtClean="0"/>
              <a:t>выпало число очков, кратное 3</a:t>
            </a:r>
            <a:r>
              <a:rPr lang="en-US" sz="2400" dirty="0" smtClean="0"/>
              <a:t>}</a:t>
            </a:r>
            <a:r>
              <a:rPr lang="ru-RU" sz="2400" dirty="0" smtClean="0"/>
              <a:t>;</a:t>
            </a:r>
          </a:p>
          <a:p>
            <a:pPr eaLnBrk="1" hangingPunct="1">
              <a:lnSpc>
                <a:spcPct val="90000"/>
              </a:lnSpc>
              <a:buFontTx/>
              <a:buNone/>
            </a:pPr>
            <a:r>
              <a:rPr lang="ru-RU" sz="2400" dirty="0" smtClean="0"/>
              <a:t>    С</a:t>
            </a:r>
            <a:r>
              <a:rPr lang="en-US" sz="2400" dirty="0" smtClean="0"/>
              <a:t> {</a:t>
            </a:r>
            <a:r>
              <a:rPr lang="ru-RU" sz="2400" dirty="0" smtClean="0"/>
              <a:t>выпало более 4 </a:t>
            </a:r>
            <a:r>
              <a:rPr lang="ru-RU" sz="2400" dirty="0" err="1" smtClean="0"/>
              <a:t>очкков</a:t>
            </a:r>
            <a:r>
              <a:rPr lang="en-US" sz="2400" dirty="0" smtClean="0"/>
              <a:t>}</a:t>
            </a:r>
            <a:r>
              <a:rPr lang="ru-RU" sz="2400" dirty="0" smtClean="0"/>
              <a:t>.</a:t>
            </a:r>
          </a:p>
        </p:txBody>
      </p:sp>
      <p:sp>
        <p:nvSpPr>
          <p:cNvPr id="45061" name="AutoShape 5"/>
          <p:cNvSpPr>
            <a:spLocks noChangeArrowheads="1"/>
          </p:cNvSpPr>
          <p:nvPr/>
        </p:nvSpPr>
        <p:spPr bwMode="gray">
          <a:xfrm>
            <a:off x="179388" y="1341438"/>
            <a:ext cx="512762" cy="5207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defRPr/>
            </a:pPr>
            <a:r>
              <a:rPr lang="ru-RU" sz="2800" b="1">
                <a:sym typeface="Wingdings" pitchFamily="2" charset="2"/>
              </a:rPr>
              <a:t></a:t>
            </a:r>
          </a:p>
        </p:txBody>
      </p:sp>
    </p:spTree>
  </p:cSld>
  <p:clrMapOvr>
    <a:masterClrMapping/>
  </p:clrMapOvr>
  <p:transition>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z="5400" smtClean="0"/>
              <a:t>Эксперимент (опыт)</a:t>
            </a:r>
          </a:p>
        </p:txBody>
      </p:sp>
      <p:sp>
        <p:nvSpPr>
          <p:cNvPr id="6147" name="Rectangle 3"/>
          <p:cNvSpPr>
            <a:spLocks noGrp="1" noChangeArrowheads="1"/>
          </p:cNvSpPr>
          <p:nvPr>
            <p:ph idx="1"/>
          </p:nvPr>
        </p:nvSpPr>
        <p:spPr/>
        <p:txBody>
          <a:bodyPr/>
          <a:lstStyle/>
          <a:p>
            <a:pPr eaLnBrk="1" hangingPunct="1">
              <a:buFontTx/>
              <a:buNone/>
            </a:pPr>
            <a:r>
              <a:rPr lang="ru-RU" smtClean="0"/>
              <a:t>   </a:t>
            </a:r>
            <a:r>
              <a:rPr lang="ru-RU" sz="4000" smtClean="0"/>
              <a:t>ЭКСПЕРИМЕНТ</a:t>
            </a:r>
            <a:r>
              <a:rPr lang="ru-RU" sz="4000" b="1" smtClean="0"/>
              <a:t> </a:t>
            </a:r>
            <a:r>
              <a:rPr lang="ru-RU" sz="4000" smtClean="0"/>
              <a:t>(или опыт)</a:t>
            </a:r>
            <a:r>
              <a:rPr lang="ru-RU" sz="4000" b="1" smtClean="0"/>
              <a:t> </a:t>
            </a:r>
            <a:r>
              <a:rPr lang="ru-RU" sz="4000" smtClean="0"/>
              <a:t>заключается в наблюдении за объектами или явлениями в строго определенных условиях и измерении значений заранее определенных признаков этих объектов (явлений).</a:t>
            </a:r>
          </a:p>
        </p:txBody>
      </p:sp>
      <p:sp>
        <p:nvSpPr>
          <p:cNvPr id="46084" name="AutoShape 4"/>
          <p:cNvSpPr>
            <a:spLocks noChangeArrowheads="1"/>
          </p:cNvSpPr>
          <p:nvPr/>
        </p:nvSpPr>
        <p:spPr bwMode="gray">
          <a:xfrm>
            <a:off x="179388" y="1341438"/>
            <a:ext cx="512762" cy="5207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defRPr/>
            </a:pPr>
            <a:r>
              <a:rPr lang="ru-RU" sz="2800" b="1">
                <a:sym typeface="Wingdings" pitchFamily="2" charset="2"/>
              </a:rPr>
              <a:t></a:t>
            </a:r>
          </a:p>
        </p:txBody>
      </p:sp>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mtClean="0"/>
              <a:t>ПРИМЕРЫ</a:t>
            </a:r>
          </a:p>
        </p:txBody>
      </p:sp>
      <p:sp>
        <p:nvSpPr>
          <p:cNvPr id="7171" name="Rectangle 3"/>
          <p:cNvSpPr>
            <a:spLocks noGrp="1" noChangeArrowheads="1"/>
          </p:cNvSpPr>
          <p:nvPr>
            <p:ph idx="1"/>
          </p:nvPr>
        </p:nvSpPr>
        <p:spPr/>
        <p:txBody>
          <a:bodyPr/>
          <a:lstStyle/>
          <a:p>
            <a:pPr eaLnBrk="1" hangingPunct="1"/>
            <a:r>
              <a:rPr lang="ru-RU" smtClean="0"/>
              <a:t>сдача экзамена, </a:t>
            </a:r>
          </a:p>
          <a:p>
            <a:pPr eaLnBrk="1" hangingPunct="1"/>
            <a:r>
              <a:rPr lang="ru-RU" smtClean="0"/>
              <a:t>наблюдение за дорожно-транспортными происшествиями, </a:t>
            </a:r>
          </a:p>
          <a:p>
            <a:pPr eaLnBrk="1" hangingPunct="1"/>
            <a:r>
              <a:rPr lang="ru-RU" smtClean="0"/>
              <a:t>выстрел из винтовки, </a:t>
            </a:r>
          </a:p>
          <a:p>
            <a:pPr eaLnBrk="1" hangingPunct="1"/>
            <a:r>
              <a:rPr lang="ru-RU" smtClean="0"/>
              <a:t>бросание игрального кубика, </a:t>
            </a:r>
          </a:p>
          <a:p>
            <a:pPr eaLnBrk="1" hangingPunct="1"/>
            <a:r>
              <a:rPr lang="ru-RU" smtClean="0"/>
              <a:t>химический эксперимент,</a:t>
            </a:r>
          </a:p>
          <a:p>
            <a:pPr eaLnBrk="1" hangingPunct="1"/>
            <a:r>
              <a:rPr lang="ru-RU" smtClean="0"/>
              <a:t>и т.п.</a:t>
            </a:r>
          </a:p>
        </p:txBody>
      </p:sp>
    </p:spTree>
  </p:cSld>
  <p:clrMapOvr>
    <a:masterClrMapping/>
  </p:clrMapOvr>
  <p:transition>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z="5400" smtClean="0"/>
              <a:t>СТАТИСТИЧЕСКИЙ</a:t>
            </a:r>
          </a:p>
        </p:txBody>
      </p:sp>
      <p:sp>
        <p:nvSpPr>
          <p:cNvPr id="8195" name="Rectangle 3"/>
          <p:cNvSpPr>
            <a:spLocks noGrp="1" noChangeArrowheads="1"/>
          </p:cNvSpPr>
          <p:nvPr>
            <p:ph idx="1"/>
          </p:nvPr>
        </p:nvSpPr>
        <p:spPr/>
        <p:txBody>
          <a:bodyPr/>
          <a:lstStyle/>
          <a:p>
            <a:pPr eaLnBrk="1" hangingPunct="1">
              <a:buFontTx/>
              <a:buNone/>
            </a:pPr>
            <a:r>
              <a:rPr lang="ru-RU" smtClean="0"/>
              <a:t>   </a:t>
            </a:r>
            <a:r>
              <a:rPr lang="ru-RU" sz="4400" smtClean="0"/>
              <a:t>Эксперимент называют СТАТИСТИЧЕСКИМ, если он может быть повторен в практически неизменных условиях неограниченное число раз.</a:t>
            </a:r>
          </a:p>
        </p:txBody>
      </p:sp>
      <p:sp>
        <p:nvSpPr>
          <p:cNvPr id="47108" name="AutoShape 4"/>
          <p:cNvSpPr>
            <a:spLocks noChangeArrowheads="1"/>
          </p:cNvSpPr>
          <p:nvPr/>
        </p:nvSpPr>
        <p:spPr bwMode="gray">
          <a:xfrm>
            <a:off x="179388" y="1341438"/>
            <a:ext cx="512762" cy="5207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defRPr/>
            </a:pPr>
            <a:r>
              <a:rPr lang="ru-RU" sz="2800" b="1">
                <a:sym typeface="Wingdings" pitchFamily="2" charset="2"/>
              </a:rPr>
              <a:t></a:t>
            </a:r>
          </a:p>
        </p:txBody>
      </p:sp>
    </p:spTree>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50825" y="274638"/>
            <a:ext cx="8642350" cy="792162"/>
          </a:xfrm>
        </p:spPr>
        <p:txBody>
          <a:bodyPr>
            <a:normAutofit fontScale="90000"/>
          </a:bodyPr>
          <a:lstStyle/>
          <a:p>
            <a:pPr eaLnBrk="1" hangingPunct="1"/>
            <a:r>
              <a:rPr lang="ru-RU" sz="5400" smtClean="0"/>
              <a:t>СЛУЧАЙНОЕ СОБЫТИЕ</a:t>
            </a:r>
          </a:p>
        </p:txBody>
      </p:sp>
      <p:sp>
        <p:nvSpPr>
          <p:cNvPr id="9220" name="Rectangle 3"/>
          <p:cNvSpPr>
            <a:spLocks noGrp="1" noChangeArrowheads="1"/>
          </p:cNvSpPr>
          <p:nvPr>
            <p:ph idx="1"/>
          </p:nvPr>
        </p:nvSpPr>
        <p:spPr/>
        <p:txBody>
          <a:bodyPr/>
          <a:lstStyle/>
          <a:p>
            <a:pPr eaLnBrk="1" hangingPunct="1">
              <a:buFontTx/>
              <a:buNone/>
            </a:pPr>
            <a:r>
              <a:rPr lang="ru-RU" smtClean="0"/>
              <a:t>   СЛУЧАЙНЫМ называют событие, которое может произойти или не произойти в результате некоторого испытания (опыта).  Обозначают заглавными буквами А, В, С, Д,… (латинского алфавита). </a:t>
            </a:r>
          </a:p>
        </p:txBody>
      </p:sp>
      <p:sp>
        <p:nvSpPr>
          <p:cNvPr id="49156" name="AutoShape 4"/>
          <p:cNvSpPr>
            <a:spLocks noChangeArrowheads="1"/>
          </p:cNvSpPr>
          <p:nvPr/>
        </p:nvSpPr>
        <p:spPr bwMode="gray">
          <a:xfrm>
            <a:off x="179388" y="1341438"/>
            <a:ext cx="512762" cy="5207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defRPr/>
            </a:pPr>
            <a:r>
              <a:rPr lang="ru-RU" sz="2800" b="1">
                <a:sym typeface="Wingdings" pitchFamily="2" charset="2"/>
              </a:rPr>
              <a:t></a:t>
            </a:r>
          </a:p>
        </p:txBody>
      </p:sp>
    </p:spTree>
  </p:cSld>
  <p:clrMapOvr>
    <a:masterClrMapping/>
  </p:clrMapOvr>
  <p:transition>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14348" y="2428868"/>
            <a:ext cx="8077200" cy="1673352"/>
          </a:xfrm>
        </p:spPr>
        <p:txBody>
          <a:bodyPr>
            <a:normAutofit fontScale="90000"/>
          </a:bodyPr>
          <a:lstStyle/>
          <a:p>
            <a:pPr eaLnBrk="1" hangingPunct="1"/>
            <a:r>
              <a:rPr lang="ru-RU" sz="4400" dirty="0" smtClean="0"/>
              <a:t>Рассмотрим несколько наиболее «излюбленных» в теории вероятностей примеров случайных экспериментов.</a:t>
            </a:r>
          </a:p>
        </p:txBody>
      </p:sp>
    </p:spTree>
  </p:cSld>
  <p:clrMapOvr>
    <a:masterClrMapping/>
  </p:clrMapOvr>
  <p:transition>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ru-RU" sz="4800" b="1" u="sng" smtClean="0">
                <a:effectLst>
                  <a:outerShdw blurRad="38100" dist="38100" dir="2700000" algn="tl">
                    <a:srgbClr val="000000"/>
                  </a:outerShdw>
                </a:effectLst>
              </a:rPr>
              <a:t>Опыт 1:</a:t>
            </a:r>
            <a:r>
              <a:rPr lang="ru-RU" sz="3600" smtClean="0"/>
              <a:t> </a:t>
            </a:r>
          </a:p>
        </p:txBody>
      </p:sp>
      <p:sp>
        <p:nvSpPr>
          <p:cNvPr id="11267" name="Rectangle 3"/>
          <p:cNvSpPr>
            <a:spLocks noGrp="1" noChangeArrowheads="1"/>
          </p:cNvSpPr>
          <p:nvPr>
            <p:ph idx="1"/>
          </p:nvPr>
        </p:nvSpPr>
        <p:spPr/>
        <p:txBody>
          <a:bodyPr/>
          <a:lstStyle/>
          <a:p>
            <a:pPr eaLnBrk="1" hangingPunct="1">
              <a:buFontTx/>
              <a:buNone/>
            </a:pPr>
            <a:r>
              <a:rPr lang="ru-RU" smtClean="0"/>
              <a:t>   </a:t>
            </a:r>
            <a:r>
              <a:rPr lang="ru-RU" sz="4000" b="1" i="1" smtClean="0"/>
              <a:t>Подбрасывание монеты.</a:t>
            </a:r>
            <a:r>
              <a:rPr lang="ru-RU" sz="4000" i="1" smtClean="0"/>
              <a:t> </a:t>
            </a:r>
          </a:p>
          <a:p>
            <a:pPr eaLnBrk="1" hangingPunct="1">
              <a:buFontTx/>
              <a:buNone/>
            </a:pPr>
            <a:r>
              <a:rPr lang="ru-RU" sz="4000" smtClean="0"/>
              <a:t>   Испытание – подбрасывание монеты;  события – монета упала «орлом» или «решкой».</a:t>
            </a:r>
            <a:r>
              <a:rPr lang="ru-RU" smtClean="0"/>
              <a:t> </a:t>
            </a:r>
          </a:p>
        </p:txBody>
      </p:sp>
      <p:sp>
        <p:nvSpPr>
          <p:cNvPr id="48132" name="AutoShape 4"/>
          <p:cNvSpPr>
            <a:spLocks noChangeArrowheads="1"/>
          </p:cNvSpPr>
          <p:nvPr/>
        </p:nvSpPr>
        <p:spPr bwMode="gray">
          <a:xfrm>
            <a:off x="285720" y="1714488"/>
            <a:ext cx="512763" cy="5207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defRPr/>
            </a:pPr>
            <a:r>
              <a:rPr lang="ru-RU" sz="2800" b="1">
                <a:sym typeface="Wingdings" pitchFamily="2" charset="2"/>
              </a:rPr>
              <a:t></a:t>
            </a:r>
            <a:endParaRPr lang="ru-RU"/>
          </a:p>
        </p:txBody>
      </p:sp>
      <p:sp>
        <p:nvSpPr>
          <p:cNvPr id="11269" name="Rectangle 6"/>
          <p:cNvSpPr>
            <a:spLocks noChangeArrowheads="1"/>
          </p:cNvSpPr>
          <p:nvPr/>
        </p:nvSpPr>
        <p:spPr bwMode="auto">
          <a:xfrm>
            <a:off x="1763713" y="6216650"/>
            <a:ext cx="2879725" cy="641350"/>
          </a:xfrm>
          <a:prstGeom prst="rect">
            <a:avLst/>
          </a:prstGeom>
          <a:noFill/>
          <a:ln w="9525">
            <a:noFill/>
            <a:miter lim="800000"/>
            <a:headEnd/>
            <a:tailEnd/>
          </a:ln>
        </p:spPr>
        <p:txBody>
          <a:bodyPr anchor="ctr">
            <a:spAutoFit/>
          </a:bodyPr>
          <a:lstStyle/>
          <a:p>
            <a:r>
              <a:rPr lang="ru-RU"/>
              <a:t>«решка» - лицевая сторона монеты (аверс) </a:t>
            </a:r>
          </a:p>
        </p:txBody>
      </p:sp>
      <p:sp>
        <p:nvSpPr>
          <p:cNvPr id="11270" name="Rectangle 8"/>
          <p:cNvSpPr>
            <a:spLocks noChangeArrowheads="1"/>
          </p:cNvSpPr>
          <p:nvPr/>
        </p:nvSpPr>
        <p:spPr bwMode="auto">
          <a:xfrm>
            <a:off x="4572000" y="6216650"/>
            <a:ext cx="2952750" cy="641350"/>
          </a:xfrm>
          <a:prstGeom prst="rect">
            <a:avLst/>
          </a:prstGeom>
          <a:noFill/>
          <a:ln w="9525">
            <a:noFill/>
            <a:miter lim="800000"/>
            <a:headEnd/>
            <a:tailEnd/>
          </a:ln>
        </p:spPr>
        <p:txBody>
          <a:bodyPr anchor="ctr">
            <a:spAutoFit/>
          </a:bodyPr>
          <a:lstStyle/>
          <a:p>
            <a:r>
              <a:rPr lang="ru-RU"/>
              <a:t>«орел» - обратная сторона монеты (реверс) </a:t>
            </a:r>
          </a:p>
        </p:txBody>
      </p:sp>
      <p:pic>
        <p:nvPicPr>
          <p:cNvPr id="11271" name="Picture 19"/>
          <p:cNvPicPr>
            <a:picLocks noChangeAspect="1" noChangeArrowheads="1"/>
          </p:cNvPicPr>
          <p:nvPr/>
        </p:nvPicPr>
        <p:blipFill>
          <a:blip r:embed="rId2"/>
          <a:srcRect/>
          <a:stretch>
            <a:fillRect/>
          </a:stretch>
        </p:blipFill>
        <p:spPr bwMode="auto">
          <a:xfrm>
            <a:off x="2268538" y="4221163"/>
            <a:ext cx="1838325" cy="1852612"/>
          </a:xfrm>
          <a:prstGeom prst="rect">
            <a:avLst/>
          </a:prstGeom>
          <a:noFill/>
          <a:ln w="9525">
            <a:noFill/>
            <a:miter lim="800000"/>
            <a:headEnd/>
            <a:tailEnd/>
          </a:ln>
        </p:spPr>
      </p:pic>
      <p:pic>
        <p:nvPicPr>
          <p:cNvPr id="11272" name="Picture 20"/>
          <p:cNvPicPr>
            <a:picLocks noChangeAspect="1" noChangeArrowheads="1"/>
          </p:cNvPicPr>
          <p:nvPr/>
        </p:nvPicPr>
        <p:blipFill>
          <a:blip r:embed="rId3"/>
          <a:srcRect/>
          <a:stretch>
            <a:fillRect/>
          </a:stretch>
        </p:blipFill>
        <p:spPr bwMode="auto">
          <a:xfrm>
            <a:off x="4572000" y="4217988"/>
            <a:ext cx="1871663" cy="1836737"/>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ru-RU" sz="4800" b="1" u="sng" smtClean="0">
                <a:effectLst>
                  <a:outerShdw blurRad="38100" dist="38100" dir="2700000" algn="tl">
                    <a:srgbClr val="000000"/>
                  </a:outerShdw>
                </a:effectLst>
              </a:rPr>
              <a:t>Опыт 2:</a:t>
            </a:r>
            <a:r>
              <a:rPr lang="ru-RU" sz="3600" smtClean="0"/>
              <a:t> </a:t>
            </a:r>
          </a:p>
        </p:txBody>
      </p:sp>
      <p:sp>
        <p:nvSpPr>
          <p:cNvPr id="12291" name="Rectangle 3"/>
          <p:cNvSpPr>
            <a:spLocks noGrp="1" noChangeArrowheads="1"/>
          </p:cNvSpPr>
          <p:nvPr>
            <p:ph idx="1"/>
          </p:nvPr>
        </p:nvSpPr>
        <p:spPr/>
        <p:txBody>
          <a:bodyPr>
            <a:normAutofit/>
          </a:bodyPr>
          <a:lstStyle/>
          <a:p>
            <a:pPr eaLnBrk="1" hangingPunct="1">
              <a:buFontTx/>
              <a:buNone/>
            </a:pPr>
            <a:r>
              <a:rPr lang="ru-RU" smtClean="0"/>
              <a:t>   </a:t>
            </a:r>
            <a:r>
              <a:rPr lang="ru-RU" sz="4000" b="1" i="1" smtClean="0"/>
              <a:t>Подбрасывание кубика.</a:t>
            </a:r>
            <a:r>
              <a:rPr lang="ru-RU" sz="4000" smtClean="0"/>
              <a:t> </a:t>
            </a:r>
          </a:p>
          <a:p>
            <a:pPr eaLnBrk="1" hangingPunct="1">
              <a:buFontTx/>
              <a:buNone/>
            </a:pPr>
            <a:r>
              <a:rPr lang="ru-RU" sz="4000" smtClean="0"/>
              <a:t>   Это следующий по популярности после монеты случайный эксперимент.</a:t>
            </a:r>
          </a:p>
          <a:p>
            <a:pPr eaLnBrk="1" hangingPunct="1">
              <a:buFontTx/>
              <a:buNone/>
            </a:pPr>
            <a:r>
              <a:rPr lang="ru-RU" sz="4000" smtClean="0"/>
              <a:t>   Испытание – подбрасывание кубика;  события – выпало 1, 2, 3, 4, 5 или 6 очков (и другие).</a:t>
            </a:r>
          </a:p>
        </p:txBody>
      </p:sp>
      <p:pic>
        <p:nvPicPr>
          <p:cNvPr id="12292" name="Picture 9" descr="_11"/>
          <p:cNvPicPr>
            <a:picLocks noChangeAspect="1" noChangeArrowheads="1"/>
          </p:cNvPicPr>
          <p:nvPr/>
        </p:nvPicPr>
        <p:blipFill>
          <a:blip r:embed="rId2"/>
          <a:srcRect/>
          <a:stretch>
            <a:fillRect/>
          </a:stretch>
        </p:blipFill>
        <p:spPr bwMode="auto">
          <a:xfrm>
            <a:off x="6732588" y="2060575"/>
            <a:ext cx="549275" cy="549275"/>
          </a:xfrm>
          <a:prstGeom prst="rect">
            <a:avLst/>
          </a:prstGeom>
          <a:noFill/>
          <a:ln w="9525">
            <a:noFill/>
            <a:miter lim="800000"/>
            <a:headEnd/>
            <a:tailEnd/>
          </a:ln>
        </p:spPr>
      </p:pic>
      <p:sp>
        <p:nvSpPr>
          <p:cNvPr id="52240" name="AutoShape 16"/>
          <p:cNvSpPr>
            <a:spLocks noChangeArrowheads="1"/>
          </p:cNvSpPr>
          <p:nvPr/>
        </p:nvSpPr>
        <p:spPr bwMode="gray">
          <a:xfrm>
            <a:off x="142844" y="1785926"/>
            <a:ext cx="512763" cy="5207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a:defRPr/>
            </a:pPr>
            <a:r>
              <a:rPr lang="ru-RU" sz="2800" b="1" dirty="0">
                <a:sym typeface="Wingdings" pitchFamily="2" charset="2"/>
              </a:rPr>
              <a:t></a:t>
            </a:r>
            <a:endParaRPr lang="ru-RU" dirty="0"/>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Логарифм</a:t>
            </a:r>
            <a:endParaRPr lang="ru-RU" dirty="0"/>
          </a:p>
        </p:txBody>
      </p:sp>
      <p:sp>
        <p:nvSpPr>
          <p:cNvPr id="3" name="Содержимое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cstate="print"/>
          <a:srcRect/>
          <a:stretch>
            <a:fillRect/>
          </a:stretch>
        </p:blipFill>
        <p:spPr bwMode="auto">
          <a:xfrm>
            <a:off x="500034" y="1643050"/>
            <a:ext cx="8341172" cy="4752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825" y="4365625"/>
            <a:ext cx="2665413" cy="1150938"/>
            <a:chOff x="2200" y="1570"/>
            <a:chExt cx="1496" cy="1496"/>
          </a:xfrm>
        </p:grpSpPr>
        <p:sp>
          <p:nvSpPr>
            <p:cNvPr id="54275" name="Oval 3"/>
            <p:cNvSpPr>
              <a:spLocks noChangeArrowheads="1"/>
            </p:cNvSpPr>
            <p:nvPr/>
          </p:nvSpPr>
          <p:spPr bwMode="gray">
            <a:xfrm>
              <a:off x="2200" y="1570"/>
              <a:ext cx="1496" cy="1496"/>
            </a:xfrm>
            <a:prstGeom prst="ellipse">
              <a:avLst/>
            </a:prstGeom>
            <a:gradFill rotWithShape="1">
              <a:gsLst>
                <a:gs pos="0">
                  <a:schemeClr val="tx2">
                    <a:gamma/>
                    <a:tint val="0"/>
                    <a:invGamma/>
                  </a:schemeClr>
                </a:gs>
                <a:gs pos="50000">
                  <a:schemeClr val="tx2"/>
                </a:gs>
                <a:gs pos="100000">
                  <a:schemeClr val="tx2">
                    <a:gamma/>
                    <a:tint val="0"/>
                    <a:invGamma/>
                  </a:schemeClr>
                </a:gs>
              </a:gsLst>
              <a:lin ang="2700000" scaled="1"/>
            </a:gradFill>
            <a:ln w="38100">
              <a:noFill/>
              <a:round/>
              <a:headEnd/>
              <a:tailEnd/>
            </a:ln>
            <a:effectLst/>
          </p:spPr>
          <p:txBody>
            <a:bodyPr wrap="none" anchor="ctr">
              <a:spAutoFit/>
            </a:bodyPr>
            <a:lstStyle/>
            <a:p>
              <a:pPr>
                <a:defRPr/>
              </a:pPr>
              <a:endParaRPr lang="ru-RU"/>
            </a:p>
          </p:txBody>
        </p:sp>
        <p:sp>
          <p:nvSpPr>
            <p:cNvPr id="54276" name="Oval 4"/>
            <p:cNvSpPr>
              <a:spLocks noChangeArrowheads="1"/>
            </p:cNvSpPr>
            <p:nvPr/>
          </p:nvSpPr>
          <p:spPr bwMode="gray">
            <a:xfrm>
              <a:off x="2200" y="1570"/>
              <a:ext cx="1496" cy="1496"/>
            </a:xfrm>
            <a:prstGeom prst="ellipse">
              <a:avLst/>
            </a:prstGeom>
            <a:gradFill rotWithShape="1">
              <a:gsLst>
                <a:gs pos="0">
                  <a:schemeClr val="tx2">
                    <a:gamma/>
                    <a:tint val="69804"/>
                    <a:invGamma/>
                  </a:schemeClr>
                </a:gs>
                <a:gs pos="100000">
                  <a:schemeClr val="tx2"/>
                </a:gs>
              </a:gsLst>
              <a:lin ang="2700000" scaled="1"/>
            </a:gradFill>
            <a:ln w="38100">
              <a:noFill/>
              <a:round/>
              <a:headEnd/>
              <a:tailEnd/>
            </a:ln>
            <a:effectLst/>
          </p:spPr>
          <p:txBody>
            <a:bodyPr wrap="none" anchor="ctr">
              <a:spAutoFit/>
            </a:bodyPr>
            <a:lstStyle/>
            <a:p>
              <a:pPr>
                <a:defRPr/>
              </a:pPr>
              <a:endParaRPr lang="ru-RU"/>
            </a:p>
          </p:txBody>
        </p:sp>
        <p:sp>
          <p:nvSpPr>
            <p:cNvPr id="54277" name="Oval 5"/>
            <p:cNvSpPr>
              <a:spLocks noChangeArrowheads="1"/>
            </p:cNvSpPr>
            <p:nvPr/>
          </p:nvSpPr>
          <p:spPr bwMode="gray">
            <a:xfrm>
              <a:off x="2298" y="1667"/>
              <a:ext cx="1300" cy="1302"/>
            </a:xfrm>
            <a:prstGeom prst="ellipse">
              <a:avLst/>
            </a:prstGeom>
            <a:gradFill rotWithShape="1">
              <a:gsLst>
                <a:gs pos="0">
                  <a:schemeClr val="tx2">
                    <a:gamma/>
                    <a:shade val="54118"/>
                    <a:invGamma/>
                  </a:schemeClr>
                </a:gs>
                <a:gs pos="50000">
                  <a:schemeClr val="tx2"/>
                </a:gs>
                <a:gs pos="100000">
                  <a:schemeClr val="tx2">
                    <a:gamma/>
                    <a:shade val="54118"/>
                    <a:invGamma/>
                  </a:schemeClr>
                </a:gs>
              </a:gsLst>
              <a:lin ang="18900000" scaled="1"/>
            </a:gradFill>
            <a:ln w="38100">
              <a:noFill/>
              <a:round/>
              <a:headEnd/>
              <a:tailEnd/>
            </a:ln>
            <a:effectLst/>
          </p:spPr>
          <p:txBody>
            <a:bodyPr anchor="ctr">
              <a:spAutoFit/>
            </a:bodyPr>
            <a:lstStyle/>
            <a:p>
              <a:pPr>
                <a:defRPr/>
              </a:pPr>
              <a:endParaRPr lang="ru-RU"/>
            </a:p>
          </p:txBody>
        </p:sp>
        <p:sp>
          <p:nvSpPr>
            <p:cNvPr id="54278" name="Oval 6"/>
            <p:cNvSpPr>
              <a:spLocks noChangeArrowheads="1"/>
            </p:cNvSpPr>
            <p:nvPr/>
          </p:nvSpPr>
          <p:spPr bwMode="gray">
            <a:xfrm>
              <a:off x="2298" y="1667"/>
              <a:ext cx="1300" cy="1302"/>
            </a:xfrm>
            <a:prstGeom prst="ellipse">
              <a:avLst/>
            </a:prstGeom>
            <a:gradFill rotWithShape="1">
              <a:gsLst>
                <a:gs pos="0">
                  <a:schemeClr val="tx2"/>
                </a:gs>
                <a:gs pos="100000">
                  <a:schemeClr val="tx2">
                    <a:gamma/>
                    <a:shade val="48627"/>
                    <a:invGamma/>
                  </a:schemeClr>
                </a:gs>
              </a:gsLst>
              <a:lin ang="2700000" scaled="1"/>
            </a:gradFill>
            <a:ln w="38100">
              <a:noFill/>
              <a:round/>
              <a:headEnd/>
              <a:tailEnd/>
            </a:ln>
            <a:effectLst/>
          </p:spPr>
          <p:txBody>
            <a:bodyPr anchor="ctr">
              <a:spAutoFit/>
            </a:bodyPr>
            <a:lstStyle/>
            <a:p>
              <a:pPr>
                <a:defRPr/>
              </a:pPr>
              <a:endParaRPr lang="ru-RU"/>
            </a:p>
          </p:txBody>
        </p:sp>
        <p:sp>
          <p:nvSpPr>
            <p:cNvPr id="54279" name="Oval 7"/>
            <p:cNvSpPr>
              <a:spLocks noChangeArrowheads="1"/>
            </p:cNvSpPr>
            <p:nvPr/>
          </p:nvSpPr>
          <p:spPr bwMode="gray">
            <a:xfrm>
              <a:off x="2363" y="1733"/>
              <a:ext cx="1170" cy="1170"/>
            </a:xfrm>
            <a:prstGeom prst="ellipse">
              <a:avLst/>
            </a:prstGeom>
            <a:gradFill rotWithShape="1">
              <a:gsLst>
                <a:gs pos="0">
                  <a:schemeClr val="tx2">
                    <a:gamma/>
                    <a:shade val="46275"/>
                    <a:invGamma/>
                  </a:schemeClr>
                </a:gs>
                <a:gs pos="100000">
                  <a:schemeClr val="tx2"/>
                </a:gs>
              </a:gsLst>
              <a:lin ang="5400000" scaled="1"/>
            </a:gradFill>
            <a:ln w="38100">
              <a:noFill/>
              <a:round/>
              <a:headEnd/>
              <a:tailEnd/>
            </a:ln>
            <a:effectLst/>
          </p:spPr>
          <p:txBody>
            <a:bodyPr anchor="ctr">
              <a:spAutoFit/>
            </a:bodyPr>
            <a:lstStyle/>
            <a:p>
              <a:pPr>
                <a:defRPr/>
              </a:pPr>
              <a:endParaRPr lang="ru-RU"/>
            </a:p>
          </p:txBody>
        </p:sp>
      </p:grpSp>
      <p:sp>
        <p:nvSpPr>
          <p:cNvPr id="14339" name="Rectangle 8"/>
          <p:cNvSpPr>
            <a:spLocks noGrp="1" noChangeArrowheads="1"/>
          </p:cNvSpPr>
          <p:nvPr>
            <p:ph type="title"/>
          </p:nvPr>
        </p:nvSpPr>
        <p:spPr>
          <a:xfrm>
            <a:off x="0" y="274638"/>
            <a:ext cx="9144000" cy="792162"/>
          </a:xfrm>
        </p:spPr>
        <p:txBody>
          <a:bodyPr>
            <a:normAutofit fontScale="90000"/>
          </a:bodyPr>
          <a:lstStyle/>
          <a:p>
            <a:pPr eaLnBrk="1" hangingPunct="1"/>
            <a:r>
              <a:rPr lang="ru-RU" sz="5400" dirty="0" smtClean="0"/>
              <a:t>  Типы событий</a:t>
            </a:r>
          </a:p>
        </p:txBody>
      </p:sp>
      <p:grpSp>
        <p:nvGrpSpPr>
          <p:cNvPr id="3" name="Group 10"/>
          <p:cNvGrpSpPr>
            <a:grpSpLocks/>
          </p:cNvGrpSpPr>
          <p:nvPr/>
        </p:nvGrpSpPr>
        <p:grpSpPr bwMode="auto">
          <a:xfrm>
            <a:off x="6156325" y="4365625"/>
            <a:ext cx="2808288" cy="1079500"/>
            <a:chOff x="2200" y="1570"/>
            <a:chExt cx="1496" cy="1496"/>
          </a:xfrm>
        </p:grpSpPr>
        <p:sp>
          <p:nvSpPr>
            <p:cNvPr id="54283" name="Oval 11"/>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noFill/>
              <a:round/>
              <a:headEnd/>
              <a:tailEnd/>
            </a:ln>
            <a:effectLst/>
          </p:spPr>
          <p:txBody>
            <a:bodyPr wrap="none" anchor="ctr">
              <a:spAutoFit/>
            </a:bodyPr>
            <a:lstStyle/>
            <a:p>
              <a:pPr>
                <a:defRPr/>
              </a:pPr>
              <a:endParaRPr lang="ru-RU"/>
            </a:p>
          </p:txBody>
        </p:sp>
        <p:sp>
          <p:nvSpPr>
            <p:cNvPr id="54284" name="Oval 12"/>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noFill/>
              <a:round/>
              <a:headEnd/>
              <a:tailEnd/>
            </a:ln>
            <a:effectLst/>
          </p:spPr>
          <p:txBody>
            <a:bodyPr wrap="none" anchor="ctr">
              <a:spAutoFit/>
            </a:bodyPr>
            <a:lstStyle/>
            <a:p>
              <a:pPr>
                <a:defRPr/>
              </a:pPr>
              <a:endParaRPr lang="ru-RU"/>
            </a:p>
          </p:txBody>
        </p:sp>
        <p:sp>
          <p:nvSpPr>
            <p:cNvPr id="54285" name="Oval 13"/>
            <p:cNvSpPr>
              <a:spLocks noChangeArrowheads="1"/>
            </p:cNvSpPr>
            <p:nvPr/>
          </p:nvSpPr>
          <p:spPr bwMode="gray">
            <a:xfrm>
              <a:off x="2298" y="1669"/>
              <a:ext cx="1300" cy="129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noFill/>
              <a:round/>
              <a:headEnd/>
              <a:tailEnd/>
            </a:ln>
            <a:effectLst/>
          </p:spPr>
          <p:txBody>
            <a:bodyPr anchor="ctr">
              <a:spAutoFit/>
            </a:bodyPr>
            <a:lstStyle/>
            <a:p>
              <a:pPr>
                <a:defRPr/>
              </a:pPr>
              <a:endParaRPr lang="ru-RU"/>
            </a:p>
          </p:txBody>
        </p:sp>
        <p:sp>
          <p:nvSpPr>
            <p:cNvPr id="54286" name="Oval 14"/>
            <p:cNvSpPr>
              <a:spLocks noChangeArrowheads="1"/>
            </p:cNvSpPr>
            <p:nvPr/>
          </p:nvSpPr>
          <p:spPr bwMode="gray">
            <a:xfrm>
              <a:off x="2298" y="1669"/>
              <a:ext cx="1300" cy="1298"/>
            </a:xfrm>
            <a:prstGeom prst="ellipse">
              <a:avLst/>
            </a:prstGeom>
            <a:gradFill rotWithShape="1">
              <a:gsLst>
                <a:gs pos="0">
                  <a:schemeClr val="accent1"/>
                </a:gs>
                <a:gs pos="100000">
                  <a:schemeClr val="accent1">
                    <a:gamma/>
                    <a:shade val="48627"/>
                    <a:invGamma/>
                  </a:schemeClr>
                </a:gs>
              </a:gsLst>
              <a:lin ang="2700000" scaled="1"/>
            </a:gradFill>
            <a:ln w="38100">
              <a:noFill/>
              <a:round/>
              <a:headEnd/>
              <a:tailEnd/>
            </a:ln>
            <a:effectLst/>
          </p:spPr>
          <p:txBody>
            <a:bodyPr anchor="ctr">
              <a:spAutoFit/>
            </a:bodyPr>
            <a:lstStyle/>
            <a:p>
              <a:pPr>
                <a:defRPr/>
              </a:pPr>
              <a:endParaRPr lang="ru-RU"/>
            </a:p>
          </p:txBody>
        </p:sp>
        <p:sp>
          <p:nvSpPr>
            <p:cNvPr id="54287" name="Oval 15"/>
            <p:cNvSpPr>
              <a:spLocks noChangeArrowheads="1"/>
            </p:cNvSpPr>
            <p:nvPr/>
          </p:nvSpPr>
          <p:spPr bwMode="gray">
            <a:xfrm>
              <a:off x="2363" y="1733"/>
              <a:ext cx="1170" cy="1170"/>
            </a:xfrm>
            <a:prstGeom prst="ellipse">
              <a:avLst/>
            </a:prstGeom>
            <a:gradFill rotWithShape="1">
              <a:gsLst>
                <a:gs pos="0">
                  <a:schemeClr val="accent1">
                    <a:gamma/>
                    <a:shade val="46275"/>
                    <a:invGamma/>
                  </a:schemeClr>
                </a:gs>
                <a:gs pos="100000">
                  <a:schemeClr val="accent1"/>
                </a:gs>
              </a:gsLst>
              <a:lin ang="5400000" scaled="1"/>
            </a:gradFill>
            <a:ln w="38100">
              <a:noFill/>
              <a:round/>
              <a:headEnd/>
              <a:tailEnd/>
            </a:ln>
            <a:effectLst/>
          </p:spPr>
          <p:txBody>
            <a:bodyPr anchor="ctr">
              <a:spAutoFit/>
            </a:bodyPr>
            <a:lstStyle/>
            <a:p>
              <a:pPr>
                <a:defRPr/>
              </a:pPr>
              <a:endParaRPr lang="ru-RU"/>
            </a:p>
          </p:txBody>
        </p:sp>
      </p:grpSp>
      <p:grpSp>
        <p:nvGrpSpPr>
          <p:cNvPr id="4" name="Group 22"/>
          <p:cNvGrpSpPr>
            <a:grpSpLocks/>
          </p:cNvGrpSpPr>
          <p:nvPr/>
        </p:nvGrpSpPr>
        <p:grpSpPr bwMode="auto">
          <a:xfrm>
            <a:off x="3276600" y="4652963"/>
            <a:ext cx="2663825" cy="1081087"/>
            <a:chOff x="2200" y="1570"/>
            <a:chExt cx="1496" cy="1496"/>
          </a:xfrm>
        </p:grpSpPr>
        <p:sp>
          <p:nvSpPr>
            <p:cNvPr id="54295" name="Oval 23"/>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noFill/>
              <a:round/>
              <a:headEnd/>
              <a:tailEnd/>
            </a:ln>
            <a:effectLst/>
          </p:spPr>
          <p:txBody>
            <a:bodyPr wrap="none" anchor="ctr">
              <a:spAutoFit/>
            </a:bodyPr>
            <a:lstStyle/>
            <a:p>
              <a:pPr>
                <a:defRPr/>
              </a:pPr>
              <a:endParaRPr lang="ru-RU"/>
            </a:p>
          </p:txBody>
        </p:sp>
        <p:sp>
          <p:nvSpPr>
            <p:cNvPr id="54296" name="Oval 24"/>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noFill/>
              <a:round/>
              <a:headEnd/>
              <a:tailEnd/>
            </a:ln>
            <a:effectLst/>
          </p:spPr>
          <p:txBody>
            <a:bodyPr wrap="none" anchor="ctr">
              <a:spAutoFit/>
            </a:bodyPr>
            <a:lstStyle/>
            <a:p>
              <a:pPr>
                <a:defRPr/>
              </a:pPr>
              <a:endParaRPr lang="ru-RU"/>
            </a:p>
          </p:txBody>
        </p:sp>
        <p:sp>
          <p:nvSpPr>
            <p:cNvPr id="54297" name="Oval 25"/>
            <p:cNvSpPr>
              <a:spLocks noChangeArrowheads="1"/>
            </p:cNvSpPr>
            <p:nvPr/>
          </p:nvSpPr>
          <p:spPr bwMode="gray">
            <a:xfrm>
              <a:off x="2298" y="1669"/>
              <a:ext cx="1300" cy="12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noFill/>
              <a:round/>
              <a:headEnd/>
              <a:tailEnd/>
            </a:ln>
            <a:effectLst/>
          </p:spPr>
          <p:txBody>
            <a:bodyPr anchor="ctr">
              <a:spAutoFit/>
            </a:bodyPr>
            <a:lstStyle/>
            <a:p>
              <a:pPr>
                <a:defRPr/>
              </a:pPr>
              <a:endParaRPr lang="ru-RU"/>
            </a:p>
          </p:txBody>
        </p:sp>
        <p:sp>
          <p:nvSpPr>
            <p:cNvPr id="54298" name="Oval 26"/>
            <p:cNvSpPr>
              <a:spLocks noChangeArrowheads="1"/>
            </p:cNvSpPr>
            <p:nvPr/>
          </p:nvSpPr>
          <p:spPr bwMode="gray">
            <a:xfrm>
              <a:off x="2298" y="1669"/>
              <a:ext cx="1300" cy="1298"/>
            </a:xfrm>
            <a:prstGeom prst="ellipse">
              <a:avLst/>
            </a:prstGeom>
            <a:gradFill rotWithShape="1">
              <a:gsLst>
                <a:gs pos="0">
                  <a:schemeClr val="hlink"/>
                </a:gs>
                <a:gs pos="100000">
                  <a:schemeClr val="hlink">
                    <a:gamma/>
                    <a:shade val="48627"/>
                    <a:invGamma/>
                  </a:schemeClr>
                </a:gs>
              </a:gsLst>
              <a:lin ang="2700000" scaled="1"/>
            </a:gradFill>
            <a:ln w="38100">
              <a:noFill/>
              <a:round/>
              <a:headEnd/>
              <a:tailEnd/>
            </a:ln>
            <a:effectLst/>
          </p:spPr>
          <p:txBody>
            <a:bodyPr anchor="ctr">
              <a:spAutoFit/>
            </a:bodyPr>
            <a:lstStyle/>
            <a:p>
              <a:pPr>
                <a:defRPr/>
              </a:pPr>
              <a:endParaRPr lang="ru-RU"/>
            </a:p>
          </p:txBody>
        </p:sp>
        <p:sp>
          <p:nvSpPr>
            <p:cNvPr id="54299" name="Oval 27"/>
            <p:cNvSpPr>
              <a:spLocks noChangeArrowheads="1"/>
            </p:cNvSpPr>
            <p:nvPr/>
          </p:nvSpPr>
          <p:spPr bwMode="gray">
            <a:xfrm>
              <a:off x="2363" y="1733"/>
              <a:ext cx="1170" cy="1171"/>
            </a:xfrm>
            <a:prstGeom prst="ellipse">
              <a:avLst/>
            </a:prstGeom>
            <a:gradFill rotWithShape="1">
              <a:gsLst>
                <a:gs pos="0">
                  <a:schemeClr val="hlink">
                    <a:gamma/>
                    <a:shade val="46275"/>
                    <a:invGamma/>
                  </a:schemeClr>
                </a:gs>
                <a:gs pos="100000">
                  <a:schemeClr val="hlink"/>
                </a:gs>
              </a:gsLst>
              <a:lin ang="5400000" scaled="1"/>
            </a:gradFill>
            <a:ln w="38100">
              <a:noFill/>
              <a:round/>
              <a:headEnd/>
              <a:tailEnd/>
            </a:ln>
            <a:effectLst/>
          </p:spPr>
          <p:txBody>
            <a:bodyPr anchor="ctr">
              <a:spAutoFit/>
            </a:bodyPr>
            <a:lstStyle/>
            <a:p>
              <a:pPr>
                <a:defRPr/>
              </a:pPr>
              <a:endParaRPr lang="ru-RU"/>
            </a:p>
          </p:txBody>
        </p:sp>
      </p:grpSp>
      <p:sp>
        <p:nvSpPr>
          <p:cNvPr id="14342" name="Rectangle 29"/>
          <p:cNvSpPr>
            <a:spLocks noChangeArrowheads="1"/>
          </p:cNvSpPr>
          <p:nvPr/>
        </p:nvSpPr>
        <p:spPr bwMode="gray">
          <a:xfrm>
            <a:off x="611188" y="4797425"/>
            <a:ext cx="1973262" cy="366713"/>
          </a:xfrm>
          <a:prstGeom prst="rect">
            <a:avLst/>
          </a:prstGeom>
          <a:noFill/>
          <a:ln w="9525">
            <a:noFill/>
            <a:miter lim="800000"/>
            <a:headEnd/>
            <a:tailEnd/>
          </a:ln>
        </p:spPr>
        <p:txBody>
          <a:bodyPr wrap="none">
            <a:spAutoFit/>
          </a:bodyPr>
          <a:lstStyle/>
          <a:p>
            <a:r>
              <a:rPr lang="ru-RU" b="1"/>
              <a:t>ДОСТОВЕРНОЕ</a:t>
            </a:r>
          </a:p>
        </p:txBody>
      </p:sp>
      <p:sp>
        <p:nvSpPr>
          <p:cNvPr id="14343" name="Rectangle 30"/>
          <p:cNvSpPr>
            <a:spLocks noChangeArrowheads="1"/>
          </p:cNvSpPr>
          <p:nvPr/>
        </p:nvSpPr>
        <p:spPr bwMode="gray">
          <a:xfrm>
            <a:off x="6588125" y="4724400"/>
            <a:ext cx="2057400" cy="366713"/>
          </a:xfrm>
          <a:prstGeom prst="rect">
            <a:avLst/>
          </a:prstGeom>
          <a:noFill/>
          <a:ln w="9525">
            <a:noFill/>
            <a:miter lim="800000"/>
            <a:headEnd/>
            <a:tailEnd/>
          </a:ln>
        </p:spPr>
        <p:txBody>
          <a:bodyPr wrap="none">
            <a:spAutoFit/>
          </a:bodyPr>
          <a:lstStyle/>
          <a:p>
            <a:r>
              <a:rPr lang="ru-RU" b="1"/>
              <a:t>НЕВОЗМОЖНОЕ</a:t>
            </a:r>
          </a:p>
        </p:txBody>
      </p:sp>
      <p:sp>
        <p:nvSpPr>
          <p:cNvPr id="14344" name="Rectangle 31"/>
          <p:cNvSpPr>
            <a:spLocks noChangeArrowheads="1"/>
          </p:cNvSpPr>
          <p:nvPr/>
        </p:nvSpPr>
        <p:spPr bwMode="gray">
          <a:xfrm>
            <a:off x="3779838" y="5013325"/>
            <a:ext cx="1638300" cy="366713"/>
          </a:xfrm>
          <a:prstGeom prst="rect">
            <a:avLst/>
          </a:prstGeom>
          <a:noFill/>
          <a:ln w="9525">
            <a:noFill/>
            <a:miter lim="800000"/>
            <a:headEnd/>
            <a:tailEnd/>
          </a:ln>
        </p:spPr>
        <p:txBody>
          <a:bodyPr wrap="none">
            <a:spAutoFit/>
          </a:bodyPr>
          <a:lstStyle/>
          <a:p>
            <a:r>
              <a:rPr lang="ru-RU" b="1"/>
              <a:t>СЛУЧАЙНОЕ</a:t>
            </a:r>
          </a:p>
        </p:txBody>
      </p:sp>
      <p:grpSp>
        <p:nvGrpSpPr>
          <p:cNvPr id="5" name="Group 35"/>
          <p:cNvGrpSpPr>
            <a:grpSpLocks/>
          </p:cNvGrpSpPr>
          <p:nvPr/>
        </p:nvGrpSpPr>
        <p:grpSpPr bwMode="auto">
          <a:xfrm>
            <a:off x="2484438" y="1268413"/>
            <a:ext cx="4103687" cy="1008062"/>
            <a:chOff x="2200" y="1570"/>
            <a:chExt cx="1496" cy="1496"/>
          </a:xfrm>
        </p:grpSpPr>
        <p:sp>
          <p:nvSpPr>
            <p:cNvPr id="54308" name="Oval 36"/>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noFill/>
              <a:round/>
              <a:headEnd/>
              <a:tailEnd/>
            </a:ln>
            <a:effectLst/>
          </p:spPr>
          <p:txBody>
            <a:bodyPr wrap="none" anchor="ctr">
              <a:spAutoFit/>
            </a:bodyPr>
            <a:lstStyle/>
            <a:p>
              <a:pPr>
                <a:defRPr/>
              </a:pPr>
              <a:endParaRPr lang="ru-RU"/>
            </a:p>
          </p:txBody>
        </p:sp>
        <p:sp>
          <p:nvSpPr>
            <p:cNvPr id="54309" name="Oval 37"/>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w="38100">
              <a:noFill/>
              <a:round/>
              <a:headEnd/>
              <a:tailEnd/>
            </a:ln>
            <a:effectLst/>
          </p:spPr>
          <p:txBody>
            <a:bodyPr wrap="none" anchor="ctr">
              <a:spAutoFit/>
            </a:bodyPr>
            <a:lstStyle/>
            <a:p>
              <a:pPr>
                <a:defRPr/>
              </a:pPr>
              <a:endParaRPr lang="ru-RU"/>
            </a:p>
          </p:txBody>
        </p:sp>
        <p:sp>
          <p:nvSpPr>
            <p:cNvPr id="54310" name="Oval 38"/>
            <p:cNvSpPr>
              <a:spLocks noChangeArrowheads="1"/>
            </p:cNvSpPr>
            <p:nvPr/>
          </p:nvSpPr>
          <p:spPr bwMode="gray">
            <a:xfrm>
              <a:off x="2298" y="1669"/>
              <a:ext cx="1300" cy="129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noFill/>
              <a:round/>
              <a:headEnd/>
              <a:tailEnd/>
            </a:ln>
            <a:effectLst/>
          </p:spPr>
          <p:txBody>
            <a:bodyPr anchor="ctr">
              <a:spAutoFit/>
            </a:bodyPr>
            <a:lstStyle/>
            <a:p>
              <a:pPr>
                <a:defRPr/>
              </a:pPr>
              <a:endParaRPr lang="ru-RU"/>
            </a:p>
          </p:txBody>
        </p:sp>
        <p:sp>
          <p:nvSpPr>
            <p:cNvPr id="54311" name="Oval 39"/>
            <p:cNvSpPr>
              <a:spLocks noChangeArrowheads="1"/>
            </p:cNvSpPr>
            <p:nvPr/>
          </p:nvSpPr>
          <p:spPr bwMode="gray">
            <a:xfrm>
              <a:off x="2298" y="1669"/>
              <a:ext cx="1300" cy="1298"/>
            </a:xfrm>
            <a:prstGeom prst="ellipse">
              <a:avLst/>
            </a:prstGeom>
            <a:gradFill rotWithShape="1">
              <a:gsLst>
                <a:gs pos="0">
                  <a:schemeClr val="folHlink"/>
                </a:gs>
                <a:gs pos="100000">
                  <a:schemeClr val="folHlink">
                    <a:gamma/>
                    <a:shade val="48627"/>
                    <a:invGamma/>
                  </a:schemeClr>
                </a:gs>
              </a:gsLst>
              <a:lin ang="2700000" scaled="1"/>
            </a:gradFill>
            <a:ln w="38100">
              <a:noFill/>
              <a:round/>
              <a:headEnd/>
              <a:tailEnd/>
            </a:ln>
            <a:effectLst/>
          </p:spPr>
          <p:txBody>
            <a:bodyPr anchor="ctr">
              <a:spAutoFit/>
            </a:bodyPr>
            <a:lstStyle/>
            <a:p>
              <a:pPr>
                <a:defRPr/>
              </a:pPr>
              <a:endParaRPr lang="ru-RU"/>
            </a:p>
          </p:txBody>
        </p:sp>
        <p:sp>
          <p:nvSpPr>
            <p:cNvPr id="54312" name="Oval 40"/>
            <p:cNvSpPr>
              <a:spLocks noChangeArrowheads="1"/>
            </p:cNvSpPr>
            <p:nvPr/>
          </p:nvSpPr>
          <p:spPr bwMode="gray">
            <a:xfrm>
              <a:off x="2388" y="1914"/>
              <a:ext cx="1170" cy="771"/>
            </a:xfrm>
            <a:prstGeom prst="ellipse">
              <a:avLst/>
            </a:prstGeom>
            <a:gradFill rotWithShape="1">
              <a:gsLst>
                <a:gs pos="0">
                  <a:schemeClr val="folHlink">
                    <a:gamma/>
                    <a:shade val="46275"/>
                    <a:invGamma/>
                  </a:schemeClr>
                </a:gs>
                <a:gs pos="100000">
                  <a:schemeClr val="folHlink"/>
                </a:gs>
              </a:gsLst>
              <a:lin ang="5400000" scaled="1"/>
            </a:gradFill>
            <a:ln w="38100">
              <a:noFill/>
              <a:round/>
              <a:headEnd/>
              <a:tailEnd/>
            </a:ln>
            <a:effectLst/>
          </p:spPr>
          <p:txBody>
            <a:bodyPr anchor="ctr">
              <a:spAutoFit/>
            </a:bodyPr>
            <a:lstStyle/>
            <a:p>
              <a:pPr algn="ctr">
                <a:defRPr/>
              </a:pPr>
              <a:r>
                <a:rPr lang="ru-RU" b="1" dirty="0">
                  <a:solidFill>
                    <a:srgbClr val="92D050"/>
                  </a:solidFill>
                </a:rPr>
                <a:t>СОБЫТИЕ</a:t>
              </a:r>
            </a:p>
          </p:txBody>
        </p:sp>
      </p:grpSp>
      <p:sp>
        <p:nvSpPr>
          <p:cNvPr id="54313" name="AutoShape 41"/>
          <p:cNvSpPr>
            <a:spLocks noChangeArrowheads="1"/>
          </p:cNvSpPr>
          <p:nvPr/>
        </p:nvSpPr>
        <p:spPr bwMode="gray">
          <a:xfrm rot="1644774" flipV="1">
            <a:off x="2051050" y="2420938"/>
            <a:ext cx="1008063" cy="1655762"/>
          </a:xfrm>
          <a:prstGeom prst="upArrow">
            <a:avLst>
              <a:gd name="adj1" fmla="val 57296"/>
              <a:gd name="adj2" fmla="val 103144"/>
            </a:avLst>
          </a:prstGeom>
          <a:gradFill rotWithShape="1">
            <a:gsLst>
              <a:gs pos="0">
                <a:schemeClr val="tx2"/>
              </a:gs>
              <a:gs pos="100000">
                <a:schemeClr val="tx2">
                  <a:gamma/>
                  <a:tint val="33333"/>
                  <a:invGamma/>
                  <a:alpha val="0"/>
                </a:schemeClr>
              </a:gs>
            </a:gsLst>
            <a:lin ang="5400000" scaled="1"/>
          </a:gradFill>
          <a:ln w="9525">
            <a:noFill/>
            <a:miter lim="800000"/>
            <a:headEnd/>
            <a:tailEnd/>
          </a:ln>
          <a:effectLst/>
        </p:spPr>
        <p:txBody>
          <a:bodyPr wrap="none" anchor="ctr"/>
          <a:lstStyle/>
          <a:p>
            <a:pPr>
              <a:defRPr/>
            </a:pPr>
            <a:endParaRPr lang="ru-RU"/>
          </a:p>
        </p:txBody>
      </p:sp>
      <p:sp>
        <p:nvSpPr>
          <p:cNvPr id="54314" name="AutoShape 42"/>
          <p:cNvSpPr>
            <a:spLocks noChangeArrowheads="1"/>
          </p:cNvSpPr>
          <p:nvPr/>
        </p:nvSpPr>
        <p:spPr bwMode="gray">
          <a:xfrm flipV="1">
            <a:off x="4067175" y="2708275"/>
            <a:ext cx="1008063" cy="1655763"/>
          </a:xfrm>
          <a:prstGeom prst="upArrow">
            <a:avLst>
              <a:gd name="adj1" fmla="val 57296"/>
              <a:gd name="adj2" fmla="val 103144"/>
            </a:avLst>
          </a:prstGeom>
          <a:gradFill rotWithShape="1">
            <a:gsLst>
              <a:gs pos="0">
                <a:schemeClr val="tx2"/>
              </a:gs>
              <a:gs pos="100000">
                <a:schemeClr val="tx2">
                  <a:gamma/>
                  <a:tint val="33333"/>
                  <a:invGamma/>
                  <a:alpha val="0"/>
                </a:schemeClr>
              </a:gs>
            </a:gsLst>
            <a:lin ang="5400000" scaled="1"/>
          </a:gradFill>
          <a:ln w="9525">
            <a:noFill/>
            <a:miter lim="800000"/>
            <a:headEnd/>
            <a:tailEnd/>
          </a:ln>
          <a:effectLst/>
        </p:spPr>
        <p:txBody>
          <a:bodyPr wrap="none" anchor="ctr"/>
          <a:lstStyle/>
          <a:p>
            <a:pPr>
              <a:defRPr/>
            </a:pPr>
            <a:endParaRPr lang="ru-RU"/>
          </a:p>
        </p:txBody>
      </p:sp>
      <p:sp>
        <p:nvSpPr>
          <p:cNvPr id="54315" name="AutoShape 43"/>
          <p:cNvSpPr>
            <a:spLocks noChangeArrowheads="1"/>
          </p:cNvSpPr>
          <p:nvPr/>
        </p:nvSpPr>
        <p:spPr bwMode="gray">
          <a:xfrm rot="20645009" flipV="1">
            <a:off x="5940425" y="2565400"/>
            <a:ext cx="1008063" cy="1655763"/>
          </a:xfrm>
          <a:prstGeom prst="upArrow">
            <a:avLst>
              <a:gd name="adj1" fmla="val 57296"/>
              <a:gd name="adj2" fmla="val 103144"/>
            </a:avLst>
          </a:prstGeom>
          <a:gradFill rotWithShape="1">
            <a:gsLst>
              <a:gs pos="0">
                <a:schemeClr val="tx2"/>
              </a:gs>
              <a:gs pos="100000">
                <a:schemeClr val="tx2">
                  <a:gamma/>
                  <a:tint val="33333"/>
                  <a:invGamma/>
                  <a:alpha val="0"/>
                </a:schemeClr>
              </a:gs>
            </a:gsLst>
            <a:lin ang="5400000" scaled="1"/>
          </a:gradFill>
          <a:ln w="9525">
            <a:noFill/>
            <a:miter lim="800000"/>
            <a:headEnd/>
            <a:tailEnd/>
          </a:ln>
          <a:effectLst/>
        </p:spPr>
        <p:txBody>
          <a:bodyPr wrap="none" anchor="ctr"/>
          <a:lstStyle/>
          <a:p>
            <a:pPr>
              <a:defRPr/>
            </a:pP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4313"/>
                                        </p:tgtEl>
                                        <p:attrNameLst>
                                          <p:attrName>style.visibility</p:attrName>
                                        </p:attrNameLst>
                                      </p:cBhvr>
                                      <p:to>
                                        <p:strVal val="visible"/>
                                      </p:to>
                                    </p:set>
                                    <p:animEffect transition="in" filter="wipe(up)">
                                      <p:cBhvr>
                                        <p:cTn id="7" dur="2000"/>
                                        <p:tgtEl>
                                          <p:spTgt spid="54313"/>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4314"/>
                                        </p:tgtEl>
                                        <p:attrNameLst>
                                          <p:attrName>style.visibility</p:attrName>
                                        </p:attrNameLst>
                                      </p:cBhvr>
                                      <p:to>
                                        <p:strVal val="visible"/>
                                      </p:to>
                                    </p:set>
                                    <p:animEffect transition="in" filter="wipe(up)">
                                      <p:cBhvr>
                                        <p:cTn id="11" dur="2000"/>
                                        <p:tgtEl>
                                          <p:spTgt spid="54314"/>
                                        </p:tgtEl>
                                      </p:cBhvr>
                                    </p:animEffect>
                                  </p:childTnLst>
                                </p:cTn>
                              </p:par>
                            </p:childTnLst>
                          </p:cTn>
                        </p:par>
                        <p:par>
                          <p:cTn id="12" fill="hold" nodeType="afterGroup">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4315"/>
                                        </p:tgtEl>
                                        <p:attrNameLst>
                                          <p:attrName>style.visibility</p:attrName>
                                        </p:attrNameLst>
                                      </p:cBhvr>
                                      <p:to>
                                        <p:strVal val="visible"/>
                                      </p:to>
                                    </p:set>
                                    <p:animEffect transition="in" filter="wipe(up)">
                                      <p:cBhvr>
                                        <p:cTn id="15" dur="2000"/>
                                        <p:tgtEl>
                                          <p:spTgt spid="54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3" grpId="0" animBg="1"/>
      <p:bldP spid="54314" grpId="0" animBg="1"/>
      <p:bldP spid="543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ru-RU" sz="5400" smtClean="0"/>
              <a:t>Примеры событий</a:t>
            </a:r>
          </a:p>
        </p:txBody>
      </p:sp>
      <p:grpSp>
        <p:nvGrpSpPr>
          <p:cNvPr id="2" name="Group 39"/>
          <p:cNvGrpSpPr>
            <a:grpSpLocks/>
          </p:cNvGrpSpPr>
          <p:nvPr/>
        </p:nvGrpSpPr>
        <p:grpSpPr bwMode="auto">
          <a:xfrm>
            <a:off x="1258888" y="3068638"/>
            <a:ext cx="6769100" cy="3168650"/>
            <a:chOff x="664" y="1920"/>
            <a:chExt cx="3257" cy="1632"/>
          </a:xfrm>
        </p:grpSpPr>
        <p:sp>
          <p:nvSpPr>
            <p:cNvPr id="16408" name="AutoShape 6"/>
            <p:cNvSpPr>
              <a:spLocks noChangeArrowheads="1"/>
            </p:cNvSpPr>
            <p:nvPr/>
          </p:nvSpPr>
          <p:spPr bwMode="auto">
            <a:xfrm>
              <a:off x="2872" y="1920"/>
              <a:ext cx="1049" cy="1632"/>
            </a:xfrm>
            <a:prstGeom prst="roundRect">
              <a:avLst>
                <a:gd name="adj" fmla="val 13745"/>
              </a:avLst>
            </a:prstGeom>
            <a:noFill/>
            <a:ln w="38100">
              <a:solidFill>
                <a:schemeClr val="tx1"/>
              </a:solidFill>
              <a:round/>
              <a:headEnd/>
              <a:tailEnd/>
            </a:ln>
          </p:spPr>
          <p:txBody>
            <a:bodyPr wrap="none" anchor="ctr"/>
            <a:lstStyle/>
            <a:p>
              <a:endParaRPr lang="ru-RU"/>
            </a:p>
          </p:txBody>
        </p:sp>
        <p:sp>
          <p:nvSpPr>
            <p:cNvPr id="16409" name="AutoShape 7"/>
            <p:cNvSpPr>
              <a:spLocks noChangeArrowheads="1"/>
            </p:cNvSpPr>
            <p:nvPr/>
          </p:nvSpPr>
          <p:spPr bwMode="auto">
            <a:xfrm>
              <a:off x="1776" y="1920"/>
              <a:ext cx="1018" cy="1632"/>
            </a:xfrm>
            <a:prstGeom prst="roundRect">
              <a:avLst>
                <a:gd name="adj" fmla="val 13745"/>
              </a:avLst>
            </a:prstGeom>
            <a:noFill/>
            <a:ln w="38100">
              <a:solidFill>
                <a:schemeClr val="tx1"/>
              </a:solidFill>
              <a:round/>
              <a:headEnd/>
              <a:tailEnd/>
            </a:ln>
          </p:spPr>
          <p:txBody>
            <a:bodyPr wrap="none" anchor="ctr"/>
            <a:lstStyle/>
            <a:p>
              <a:endParaRPr lang="ru-RU"/>
            </a:p>
          </p:txBody>
        </p:sp>
        <p:sp>
          <p:nvSpPr>
            <p:cNvPr id="16410" name="AutoShape 8"/>
            <p:cNvSpPr>
              <a:spLocks noChangeArrowheads="1"/>
            </p:cNvSpPr>
            <p:nvPr/>
          </p:nvSpPr>
          <p:spPr bwMode="auto">
            <a:xfrm>
              <a:off x="664" y="1920"/>
              <a:ext cx="1056" cy="1632"/>
            </a:xfrm>
            <a:prstGeom prst="roundRect">
              <a:avLst>
                <a:gd name="adj" fmla="val 13745"/>
              </a:avLst>
            </a:prstGeom>
            <a:noFill/>
            <a:ln w="38100">
              <a:solidFill>
                <a:schemeClr val="tx1"/>
              </a:solidFill>
              <a:round/>
              <a:headEnd/>
              <a:tailEnd/>
            </a:ln>
          </p:spPr>
          <p:txBody>
            <a:bodyPr wrap="none" anchor="ctr"/>
            <a:lstStyle/>
            <a:p>
              <a:endParaRPr lang="ru-RU"/>
            </a:p>
          </p:txBody>
        </p:sp>
      </p:grpSp>
      <p:grpSp>
        <p:nvGrpSpPr>
          <p:cNvPr id="3" name="Group 38"/>
          <p:cNvGrpSpPr>
            <a:grpSpLocks/>
          </p:cNvGrpSpPr>
          <p:nvPr/>
        </p:nvGrpSpPr>
        <p:grpSpPr bwMode="auto">
          <a:xfrm>
            <a:off x="2124075" y="1773238"/>
            <a:ext cx="4824413" cy="935037"/>
            <a:chOff x="808" y="1104"/>
            <a:chExt cx="2756" cy="624"/>
          </a:xfrm>
        </p:grpSpPr>
        <p:sp>
          <p:nvSpPr>
            <p:cNvPr id="19466" name="Rectangle 10"/>
            <p:cNvSpPr>
              <a:spLocks noChangeArrowheads="1"/>
            </p:cNvSpPr>
            <p:nvPr/>
          </p:nvSpPr>
          <p:spPr bwMode="gray">
            <a:xfrm rot="3419336">
              <a:off x="833" y="1121"/>
              <a:ext cx="582" cy="63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ru-RU"/>
            </a:p>
          </p:txBody>
        </p:sp>
        <p:grpSp>
          <p:nvGrpSpPr>
            <p:cNvPr id="4" name="Group 11"/>
            <p:cNvGrpSpPr>
              <a:grpSpLocks/>
            </p:cNvGrpSpPr>
            <p:nvPr/>
          </p:nvGrpSpPr>
          <p:grpSpPr bwMode="auto">
            <a:xfrm>
              <a:off x="1440" y="1229"/>
              <a:ext cx="588" cy="83"/>
              <a:chOff x="2003" y="3439"/>
              <a:chExt cx="468" cy="244"/>
            </a:xfrm>
          </p:grpSpPr>
          <p:sp>
            <p:nvSpPr>
              <p:cNvPr id="16404"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p>
            </p:txBody>
          </p:sp>
          <p:sp>
            <p:nvSpPr>
              <p:cNvPr id="16405"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p>
            </p:txBody>
          </p:sp>
          <p:sp>
            <p:nvSpPr>
              <p:cNvPr id="19470" name="Oval 14"/>
              <p:cNvSpPr>
                <a:spLocks noChangeArrowheads="1"/>
              </p:cNvSpPr>
              <p:nvPr/>
            </p:nvSpPr>
            <p:spPr bwMode="gray">
              <a:xfrm>
                <a:off x="2400" y="3442"/>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19471" name="Oval 15"/>
              <p:cNvSpPr>
                <a:spLocks noChangeArrowheads="1"/>
              </p:cNvSpPr>
              <p:nvPr/>
            </p:nvSpPr>
            <p:spPr bwMode="gray">
              <a:xfrm>
                <a:off x="2438" y="352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19472" name="Rectangle 16"/>
            <p:cNvSpPr>
              <a:spLocks noChangeArrowheads="1"/>
            </p:cNvSpPr>
            <p:nvPr/>
          </p:nvSpPr>
          <p:spPr bwMode="gray">
            <a:xfrm rot="3419336">
              <a:off x="1916" y="1078"/>
              <a:ext cx="582" cy="633"/>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ru-RU"/>
            </a:p>
          </p:txBody>
        </p:sp>
        <p:grpSp>
          <p:nvGrpSpPr>
            <p:cNvPr id="5" name="Group 17"/>
            <p:cNvGrpSpPr>
              <a:grpSpLocks/>
            </p:cNvGrpSpPr>
            <p:nvPr/>
          </p:nvGrpSpPr>
          <p:grpSpPr bwMode="auto">
            <a:xfrm>
              <a:off x="2525" y="1229"/>
              <a:ext cx="587" cy="83"/>
              <a:chOff x="2003" y="3439"/>
              <a:chExt cx="468" cy="244"/>
            </a:xfrm>
          </p:grpSpPr>
          <p:sp>
            <p:nvSpPr>
              <p:cNvPr id="16400"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ru-RU"/>
              </a:p>
            </p:txBody>
          </p:sp>
          <p:sp>
            <p:nvSpPr>
              <p:cNvPr id="16401"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ru-RU"/>
              </a:p>
            </p:txBody>
          </p:sp>
          <p:sp>
            <p:nvSpPr>
              <p:cNvPr id="19476" name="Oval 20"/>
              <p:cNvSpPr>
                <a:spLocks noChangeArrowheads="1"/>
              </p:cNvSpPr>
              <p:nvPr/>
            </p:nvSpPr>
            <p:spPr bwMode="gray">
              <a:xfrm>
                <a:off x="2400" y="3442"/>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ru-RU"/>
              </a:p>
            </p:txBody>
          </p:sp>
          <p:sp>
            <p:nvSpPr>
              <p:cNvPr id="19477" name="Oval 21"/>
              <p:cNvSpPr>
                <a:spLocks noChangeArrowheads="1"/>
              </p:cNvSpPr>
              <p:nvPr/>
            </p:nvSpPr>
            <p:spPr bwMode="gray">
              <a:xfrm>
                <a:off x="2438" y="3520"/>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ru-RU"/>
              </a:p>
            </p:txBody>
          </p:sp>
        </p:grpSp>
        <p:sp>
          <p:nvSpPr>
            <p:cNvPr id="19478" name="Rectangle 22"/>
            <p:cNvSpPr>
              <a:spLocks noChangeArrowheads="1"/>
            </p:cNvSpPr>
            <p:nvPr/>
          </p:nvSpPr>
          <p:spPr bwMode="gray">
            <a:xfrm rot="3419336">
              <a:off x="2957" y="1078"/>
              <a:ext cx="582" cy="633"/>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ru-RU"/>
            </a:p>
          </p:txBody>
        </p:sp>
      </p:grpSp>
      <p:sp>
        <p:nvSpPr>
          <p:cNvPr id="16389" name="Rectangle 30"/>
          <p:cNvSpPr>
            <a:spLocks noChangeArrowheads="1"/>
          </p:cNvSpPr>
          <p:nvPr/>
        </p:nvSpPr>
        <p:spPr bwMode="gray">
          <a:xfrm>
            <a:off x="2268538" y="1844675"/>
            <a:ext cx="1052512" cy="641350"/>
          </a:xfrm>
          <a:prstGeom prst="rect">
            <a:avLst/>
          </a:prstGeom>
          <a:noFill/>
          <a:ln w="9525">
            <a:noFill/>
            <a:miter lim="800000"/>
            <a:headEnd/>
            <a:tailEnd/>
          </a:ln>
        </p:spPr>
        <p:txBody>
          <a:bodyPr wrap="none">
            <a:spAutoFit/>
          </a:bodyPr>
          <a:lstStyle/>
          <a:p>
            <a:r>
              <a:rPr lang="ru-RU" b="1">
                <a:solidFill>
                  <a:srgbClr val="000000"/>
                </a:solidFill>
              </a:rPr>
              <a:t>досто-</a:t>
            </a:r>
          </a:p>
          <a:p>
            <a:r>
              <a:rPr lang="ru-RU" b="1">
                <a:solidFill>
                  <a:srgbClr val="000000"/>
                </a:solidFill>
              </a:rPr>
              <a:t>верные</a:t>
            </a:r>
          </a:p>
        </p:txBody>
      </p:sp>
      <p:sp>
        <p:nvSpPr>
          <p:cNvPr id="16390" name="Rectangle 31"/>
          <p:cNvSpPr>
            <a:spLocks noChangeArrowheads="1"/>
          </p:cNvSpPr>
          <p:nvPr/>
        </p:nvSpPr>
        <p:spPr bwMode="gray">
          <a:xfrm>
            <a:off x="4140200" y="1844675"/>
            <a:ext cx="1046163" cy="641350"/>
          </a:xfrm>
          <a:prstGeom prst="rect">
            <a:avLst/>
          </a:prstGeom>
          <a:noFill/>
          <a:ln w="9525">
            <a:noFill/>
            <a:miter lim="800000"/>
            <a:headEnd/>
            <a:tailEnd/>
          </a:ln>
        </p:spPr>
        <p:txBody>
          <a:bodyPr wrap="none">
            <a:spAutoFit/>
          </a:bodyPr>
          <a:lstStyle/>
          <a:p>
            <a:r>
              <a:rPr lang="ru-RU" b="1">
                <a:solidFill>
                  <a:srgbClr val="000000"/>
                </a:solidFill>
              </a:rPr>
              <a:t>слу-</a:t>
            </a:r>
          </a:p>
          <a:p>
            <a:r>
              <a:rPr lang="ru-RU" b="1">
                <a:solidFill>
                  <a:srgbClr val="000000"/>
                </a:solidFill>
              </a:rPr>
              <a:t>чайные</a:t>
            </a:r>
          </a:p>
        </p:txBody>
      </p:sp>
      <p:sp>
        <p:nvSpPr>
          <p:cNvPr id="16391" name="Rectangle 32"/>
          <p:cNvSpPr>
            <a:spLocks noChangeArrowheads="1"/>
          </p:cNvSpPr>
          <p:nvPr/>
        </p:nvSpPr>
        <p:spPr bwMode="gray">
          <a:xfrm>
            <a:off x="5867400" y="1844675"/>
            <a:ext cx="1116013" cy="641350"/>
          </a:xfrm>
          <a:prstGeom prst="rect">
            <a:avLst/>
          </a:prstGeom>
          <a:noFill/>
          <a:ln w="9525">
            <a:noFill/>
            <a:miter lim="800000"/>
            <a:headEnd/>
            <a:tailEnd/>
          </a:ln>
        </p:spPr>
        <p:txBody>
          <a:bodyPr wrap="none">
            <a:spAutoFit/>
          </a:bodyPr>
          <a:lstStyle/>
          <a:p>
            <a:r>
              <a:rPr lang="ru-RU" b="1">
                <a:solidFill>
                  <a:srgbClr val="000000"/>
                </a:solidFill>
              </a:rPr>
              <a:t>невоз-</a:t>
            </a:r>
          </a:p>
          <a:p>
            <a:r>
              <a:rPr lang="ru-RU" b="1">
                <a:solidFill>
                  <a:srgbClr val="000000"/>
                </a:solidFill>
              </a:rPr>
              <a:t>можные</a:t>
            </a:r>
          </a:p>
        </p:txBody>
      </p:sp>
      <p:sp>
        <p:nvSpPr>
          <p:cNvPr id="16392" name="Rectangle 34"/>
          <p:cNvSpPr>
            <a:spLocks noChangeArrowheads="1"/>
          </p:cNvSpPr>
          <p:nvPr/>
        </p:nvSpPr>
        <p:spPr bwMode="auto">
          <a:xfrm>
            <a:off x="1403350" y="3213100"/>
            <a:ext cx="1873250" cy="3055938"/>
          </a:xfrm>
          <a:prstGeom prst="rect">
            <a:avLst/>
          </a:prstGeom>
          <a:noFill/>
          <a:ln w="9525">
            <a:noFill/>
            <a:miter lim="800000"/>
            <a:headEnd/>
            <a:tailEnd/>
          </a:ln>
        </p:spPr>
        <p:txBody>
          <a:bodyPr>
            <a:spAutoFit/>
          </a:bodyPr>
          <a:lstStyle/>
          <a:p>
            <a:r>
              <a:rPr lang="ru-RU">
                <a:solidFill>
                  <a:schemeClr val="hlink"/>
                </a:solidFill>
              </a:rPr>
              <a:t>1.</a:t>
            </a:r>
            <a:r>
              <a:rPr lang="ru-RU"/>
              <a:t> </a:t>
            </a:r>
            <a:r>
              <a:rPr lang="ru-RU" sz="1600">
                <a:solidFill>
                  <a:schemeClr val="hlink"/>
                </a:solidFill>
              </a:rPr>
              <a:t>ПОСЛЕ ЗИМЫ НАСТУПАЕТ ВЕСНА.</a:t>
            </a:r>
          </a:p>
          <a:p>
            <a:r>
              <a:rPr lang="ru-RU" sz="1600">
                <a:solidFill>
                  <a:schemeClr val="accent2"/>
                </a:solidFill>
              </a:rPr>
              <a:t>2.</a:t>
            </a:r>
            <a:r>
              <a:rPr lang="ru-RU" sz="1600"/>
              <a:t> </a:t>
            </a:r>
            <a:r>
              <a:rPr lang="ru-RU" sz="1600">
                <a:solidFill>
                  <a:schemeClr val="accent2"/>
                </a:solidFill>
              </a:rPr>
              <a:t>ПОСЛЕ НОЧИ ПРИХОДИТ УТРО.</a:t>
            </a:r>
          </a:p>
          <a:p>
            <a:r>
              <a:rPr lang="ru-RU" sz="1600"/>
              <a:t>3. КАМЕНЬ ПАДАЕТ ВНИЗ.</a:t>
            </a:r>
          </a:p>
          <a:p>
            <a:r>
              <a:rPr lang="ru-RU" sz="1600">
                <a:solidFill>
                  <a:schemeClr val="hlink"/>
                </a:solidFill>
              </a:rPr>
              <a:t>4.</a:t>
            </a:r>
            <a:r>
              <a:rPr lang="ru-RU" sz="1600"/>
              <a:t> </a:t>
            </a:r>
            <a:r>
              <a:rPr lang="ru-RU" sz="1600">
                <a:solidFill>
                  <a:schemeClr val="hlink"/>
                </a:solidFill>
              </a:rPr>
              <a:t>ВОДА СТАНОВИТСЯ ТЕПЛЕЕ ПРИ НАГРЕВАНИИ.</a:t>
            </a:r>
            <a:r>
              <a:rPr lang="ru-RU" sz="1600"/>
              <a:t> </a:t>
            </a:r>
          </a:p>
        </p:txBody>
      </p:sp>
      <p:sp>
        <p:nvSpPr>
          <p:cNvPr id="16393" name="Rectangle 35"/>
          <p:cNvSpPr>
            <a:spLocks noChangeArrowheads="1"/>
          </p:cNvSpPr>
          <p:nvPr/>
        </p:nvSpPr>
        <p:spPr bwMode="auto">
          <a:xfrm>
            <a:off x="3708400" y="3213100"/>
            <a:ext cx="1871663" cy="3025775"/>
          </a:xfrm>
          <a:prstGeom prst="rect">
            <a:avLst/>
          </a:prstGeom>
          <a:noFill/>
          <a:ln w="9525">
            <a:noFill/>
            <a:miter lim="800000"/>
            <a:headEnd/>
            <a:tailEnd/>
          </a:ln>
        </p:spPr>
        <p:txBody>
          <a:bodyPr>
            <a:spAutoFit/>
          </a:bodyPr>
          <a:lstStyle/>
          <a:p>
            <a:r>
              <a:rPr lang="ru-RU" sz="1600">
                <a:solidFill>
                  <a:schemeClr val="accent2"/>
                </a:solidFill>
              </a:rPr>
              <a:t>1. НАЙТИ КЛАД.</a:t>
            </a:r>
          </a:p>
          <a:p>
            <a:r>
              <a:rPr lang="ru-RU" sz="1600">
                <a:solidFill>
                  <a:schemeClr val="hlink"/>
                </a:solidFill>
              </a:rPr>
              <a:t>2. БУТЕРБРОД ПАДАЕТ МАСЛОМ ВНИЗ.</a:t>
            </a:r>
          </a:p>
          <a:p>
            <a:r>
              <a:rPr lang="ru-RU" sz="1600"/>
              <a:t>3. В ШКОЛЕ ОТМЕНИЛИ ЗАНЯТИЯ.</a:t>
            </a:r>
          </a:p>
          <a:p>
            <a:r>
              <a:rPr lang="ru-RU" sz="1600">
                <a:solidFill>
                  <a:schemeClr val="accent2"/>
                </a:solidFill>
              </a:rPr>
              <a:t>4. ПОЭТ ПОЛЬЗУЕТСЯ ВЕЛОСИПЕДОМ.</a:t>
            </a:r>
          </a:p>
          <a:p>
            <a:r>
              <a:rPr lang="ru-RU" sz="1600">
                <a:solidFill>
                  <a:schemeClr val="accent2"/>
                </a:solidFill>
              </a:rPr>
              <a:t>5. В ДОМЕ ЖИВЕТ КОШКА.</a:t>
            </a:r>
          </a:p>
        </p:txBody>
      </p:sp>
      <p:sp>
        <p:nvSpPr>
          <p:cNvPr id="16394" name="Rectangle 36"/>
          <p:cNvSpPr>
            <a:spLocks noChangeArrowheads="1"/>
          </p:cNvSpPr>
          <p:nvPr/>
        </p:nvSpPr>
        <p:spPr bwMode="auto">
          <a:xfrm>
            <a:off x="5940425" y="3213100"/>
            <a:ext cx="2160588" cy="3025775"/>
          </a:xfrm>
          <a:prstGeom prst="rect">
            <a:avLst/>
          </a:prstGeom>
          <a:noFill/>
          <a:ln w="9525">
            <a:noFill/>
            <a:miter lim="800000"/>
            <a:headEnd/>
            <a:tailEnd/>
          </a:ln>
        </p:spPr>
        <p:txBody>
          <a:bodyPr>
            <a:spAutoFit/>
          </a:bodyPr>
          <a:lstStyle/>
          <a:p>
            <a:pPr>
              <a:buFontTx/>
              <a:buAutoNum type="arabicPeriod"/>
            </a:pPr>
            <a:r>
              <a:rPr lang="ru-RU" sz="1600">
                <a:solidFill>
                  <a:schemeClr val="hlink"/>
                </a:solidFill>
              </a:rPr>
              <a:t> З0 ФЕВРАЛЯ ДЕНЬ РОЖДЕНИЯ.</a:t>
            </a:r>
          </a:p>
          <a:p>
            <a:r>
              <a:rPr lang="ru-RU" sz="1600"/>
              <a:t>2. ПРИ ПОДБРАСЫВАНИИ КУБИКА ВЫПАДАЕТ  7 ОЧКОВ.</a:t>
            </a:r>
          </a:p>
          <a:p>
            <a:r>
              <a:rPr lang="ru-RU" sz="1600">
                <a:solidFill>
                  <a:schemeClr val="accent2"/>
                </a:solidFill>
              </a:rPr>
              <a:t>3. ЧЕЛОВЕК РОЖДАЕТСЯ СТАРЫМ И СТАНОВИТСЯ С КАЖДЫМ ДНЕМ МОЛОЖЕ.</a:t>
            </a:r>
          </a:p>
        </p:txBody>
      </p:sp>
    </p:spTree>
  </p:cSld>
  <p:clrMapOvr>
    <a:masterClrMapping/>
  </p:clrMapOvr>
  <p:transition>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Nebo"/>
          <p:cNvPicPr>
            <a:picLocks noGrp="1" noChangeAspect="1" noChangeArrowheads="1"/>
          </p:cNvPicPr>
          <p:nvPr>
            <p:ph sz="half" idx="1"/>
          </p:nvPr>
        </p:nvPicPr>
        <p:blipFill>
          <a:blip r:embed="rId2">
            <a:lum contrast="12000"/>
          </a:blip>
          <a:srcRect/>
          <a:stretch>
            <a:fillRect/>
          </a:stretch>
        </p:blipFill>
        <p:spPr>
          <a:xfrm>
            <a:off x="0" y="0"/>
            <a:ext cx="9144000" cy="6858000"/>
          </a:xfrm>
          <a:noFill/>
        </p:spPr>
      </p:pic>
      <p:sp>
        <p:nvSpPr>
          <p:cNvPr id="22531" name="Rectangle 2"/>
          <p:cNvSpPr>
            <a:spLocks noGrp="1" noChangeArrowheads="1"/>
          </p:cNvSpPr>
          <p:nvPr>
            <p:ph type="body" sz="half" idx="2"/>
          </p:nvPr>
        </p:nvSpPr>
        <p:spPr>
          <a:xfrm>
            <a:off x="2500298" y="285728"/>
            <a:ext cx="4033837" cy="4830762"/>
          </a:xfrm>
        </p:spPr>
        <p:txBody>
          <a:bodyPr/>
          <a:lstStyle/>
          <a:p>
            <a:pPr eaLnBrk="1" hangingPunct="1"/>
            <a:r>
              <a:rPr lang="ru-RU" sz="2800" b="1" u="sng" dirty="0" smtClean="0">
                <a:solidFill>
                  <a:schemeClr val="bg2"/>
                </a:solidFill>
              </a:rPr>
              <a:t>Однозначные исходы</a:t>
            </a:r>
            <a:r>
              <a:rPr lang="ru-RU" sz="2800" b="1" dirty="0" smtClean="0">
                <a:solidFill>
                  <a:schemeClr val="bg2"/>
                </a:solidFill>
              </a:rPr>
              <a:t> предполагают единственный результат того или иного события:</a:t>
            </a:r>
            <a:r>
              <a:rPr lang="ru-RU" sz="2800" dirty="0" smtClean="0"/>
              <a:t> смена дня и ночи, смена времени года и т.д</a:t>
            </a:r>
            <a:r>
              <a:rPr lang="ru-RU" sz="2800" b="1" dirty="0" smtClean="0"/>
              <a:t>.</a:t>
            </a:r>
            <a:r>
              <a:rPr lang="ru-RU" sz="2800" dirty="0" smtClean="0"/>
              <a:t> </a:t>
            </a:r>
          </a:p>
        </p:txBody>
      </p:sp>
    </p:spTree>
  </p:cSld>
  <p:clrMapOvr>
    <a:masterClrMapping/>
  </p:clrMapOvr>
  <p:transition>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00046158"/>
          <p:cNvPicPr>
            <a:picLocks noGrp="1" noChangeAspect="1" noChangeArrowheads="1"/>
          </p:cNvPicPr>
          <p:nvPr>
            <p:ph sz="half" idx="1"/>
          </p:nvPr>
        </p:nvPicPr>
        <p:blipFill>
          <a:blip r:embed="rId2">
            <a:lum contrast="-30000"/>
          </a:blip>
          <a:srcRect/>
          <a:stretch>
            <a:fillRect/>
          </a:stretch>
        </p:blipFill>
        <p:spPr>
          <a:xfrm>
            <a:off x="0" y="0"/>
            <a:ext cx="9144000" cy="6858000"/>
          </a:xfrm>
        </p:spPr>
      </p:pic>
      <p:sp>
        <p:nvSpPr>
          <p:cNvPr id="23555" name="Rectangle 2"/>
          <p:cNvSpPr>
            <a:spLocks noGrp="1" noChangeArrowheads="1"/>
          </p:cNvSpPr>
          <p:nvPr>
            <p:ph type="body" sz="half" idx="2"/>
          </p:nvPr>
        </p:nvSpPr>
        <p:spPr>
          <a:xfrm>
            <a:off x="357158" y="214290"/>
            <a:ext cx="9144000" cy="6072205"/>
          </a:xfrm>
        </p:spPr>
        <p:txBody>
          <a:bodyPr/>
          <a:lstStyle/>
          <a:p>
            <a:pPr marL="0" indent="0" eaLnBrk="1" hangingPunct="1">
              <a:lnSpc>
                <a:spcPct val="90000"/>
              </a:lnSpc>
              <a:buFontTx/>
              <a:buNone/>
            </a:pPr>
            <a:r>
              <a:rPr lang="ru-RU" sz="2800" dirty="0" smtClean="0">
                <a:solidFill>
                  <a:schemeClr val="bg1"/>
                </a:solidFill>
              </a:rPr>
              <a:t>Неоднозначные исходы  предполагают несколько различных результатов того или иного события: </a:t>
            </a:r>
          </a:p>
          <a:p>
            <a:pPr marL="0" indent="0" eaLnBrk="1" hangingPunct="1">
              <a:lnSpc>
                <a:spcPct val="90000"/>
              </a:lnSpc>
              <a:buFontTx/>
              <a:buNone/>
            </a:pPr>
            <a:endParaRPr lang="ru-RU" sz="2400" dirty="0" smtClean="0"/>
          </a:p>
          <a:p>
            <a:pPr marL="0" indent="0" eaLnBrk="1" hangingPunct="1">
              <a:lnSpc>
                <a:spcPct val="90000"/>
              </a:lnSpc>
              <a:buFontTx/>
              <a:buNone/>
            </a:pPr>
            <a:endParaRPr lang="ru-RU" sz="2400" dirty="0" smtClean="0"/>
          </a:p>
          <a:p>
            <a:pPr marL="0" indent="0" eaLnBrk="1" hangingPunct="1">
              <a:lnSpc>
                <a:spcPct val="90000"/>
              </a:lnSpc>
              <a:buFontTx/>
              <a:buNone/>
            </a:pPr>
            <a:endParaRPr lang="ru-RU" sz="2400" dirty="0" smtClean="0"/>
          </a:p>
          <a:p>
            <a:pPr marL="0" indent="0" eaLnBrk="1" hangingPunct="1">
              <a:lnSpc>
                <a:spcPct val="90000"/>
              </a:lnSpc>
              <a:buFontTx/>
              <a:buNone/>
            </a:pPr>
            <a:endParaRPr lang="ru-RU" sz="2400" dirty="0" smtClean="0"/>
          </a:p>
          <a:p>
            <a:pPr marL="0" indent="0" eaLnBrk="1" hangingPunct="1">
              <a:lnSpc>
                <a:spcPct val="90000"/>
              </a:lnSpc>
            </a:pPr>
            <a:endParaRPr lang="ru-RU" sz="2400" dirty="0" smtClean="0"/>
          </a:p>
          <a:p>
            <a:pPr marL="0" indent="0" eaLnBrk="1" hangingPunct="1">
              <a:lnSpc>
                <a:spcPct val="90000"/>
              </a:lnSpc>
            </a:pPr>
            <a:endParaRPr lang="ru-RU" sz="2800" dirty="0" smtClean="0"/>
          </a:p>
          <a:p>
            <a:pPr marL="0" indent="0" eaLnBrk="1" hangingPunct="1">
              <a:lnSpc>
                <a:spcPct val="90000"/>
              </a:lnSpc>
            </a:pPr>
            <a:endParaRPr lang="ru-RU" sz="2800" dirty="0" smtClean="0"/>
          </a:p>
          <a:p>
            <a:pPr marL="0" indent="0" eaLnBrk="1" hangingPunct="1">
              <a:lnSpc>
                <a:spcPct val="90000"/>
              </a:lnSpc>
            </a:pPr>
            <a:endParaRPr lang="ru-RU" sz="2800" dirty="0" smtClean="0"/>
          </a:p>
          <a:p>
            <a:pPr marL="0" indent="0" eaLnBrk="1" hangingPunct="1">
              <a:lnSpc>
                <a:spcPct val="90000"/>
              </a:lnSpc>
              <a:buFontTx/>
              <a:buNone/>
            </a:pPr>
            <a:endParaRPr lang="ru-RU" sz="2400" dirty="0" smtClean="0"/>
          </a:p>
          <a:p>
            <a:pPr marL="0" indent="0" eaLnBrk="1" hangingPunct="1">
              <a:lnSpc>
                <a:spcPct val="90000"/>
              </a:lnSpc>
              <a:buFontTx/>
              <a:buNone/>
            </a:pPr>
            <a:endParaRPr lang="ru-RU" sz="2400" dirty="0" smtClean="0"/>
          </a:p>
          <a:p>
            <a:pPr marL="0" indent="0" eaLnBrk="1" hangingPunct="1">
              <a:lnSpc>
                <a:spcPct val="90000"/>
              </a:lnSpc>
              <a:buFontTx/>
              <a:buNone/>
            </a:pPr>
            <a:endParaRPr lang="ru-RU" sz="2400" dirty="0" smtClean="0">
              <a:solidFill>
                <a:schemeClr val="bg1"/>
              </a:solidFill>
            </a:endParaRPr>
          </a:p>
          <a:p>
            <a:pPr marL="0" indent="0" eaLnBrk="1" hangingPunct="1">
              <a:lnSpc>
                <a:spcPct val="90000"/>
              </a:lnSpc>
              <a:buFontTx/>
              <a:buNone/>
            </a:pPr>
            <a:r>
              <a:rPr lang="ru-RU" sz="2400" dirty="0" smtClean="0">
                <a:solidFill>
                  <a:schemeClr val="bg1"/>
                </a:solidFill>
              </a:rPr>
              <a:t>При подбрасывании кубика выпадают разные грани; выигрыш в Спортлото; результаты спортивных игр. </a:t>
            </a:r>
          </a:p>
        </p:txBody>
      </p:sp>
    </p:spTree>
  </p:cSld>
  <p:clrMapOvr>
    <a:masterClrMapping/>
  </p:clrMapOvr>
  <p:transition>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900"/>
            <a:ext cx="8229600" cy="1785926"/>
          </a:xfrm>
        </p:spPr>
        <p:txBody>
          <a:bodyPr>
            <a:normAutofit/>
          </a:bodyPr>
          <a:lstStyle/>
          <a:p>
            <a:r>
              <a:rPr lang="ru-RU" dirty="0" smtClean="0"/>
              <a:t>Информатика и вычислительная техника </a:t>
            </a:r>
            <a:endParaRPr lang="ru-RU" dirty="0"/>
          </a:p>
        </p:txBody>
      </p:sp>
      <p:sp>
        <p:nvSpPr>
          <p:cNvPr id="5" name="Содержимое 4"/>
          <p:cNvSpPr>
            <a:spLocks noGrp="1"/>
          </p:cNvSpPr>
          <p:nvPr>
            <p:ph idx="1"/>
          </p:nvPr>
        </p:nvSpPr>
        <p:spPr/>
        <p:txBody>
          <a:bodyPr/>
          <a:lstStyle/>
          <a:p>
            <a:pPr>
              <a:buNone/>
            </a:pPr>
            <a:r>
              <a:rPr lang="en-US" sz="6600" dirty="0" smtClean="0"/>
              <a:t> </a:t>
            </a:r>
            <a:r>
              <a:rPr lang="ru-RU" sz="1600" dirty="0"/>
              <a:t> </a:t>
            </a:r>
            <a:r>
              <a:rPr lang="ru-RU" sz="1600" dirty="0" smtClean="0"/>
              <a:t>         </a:t>
            </a:r>
          </a:p>
          <a:p>
            <a:pPr>
              <a:buNone/>
            </a:pPr>
            <a:r>
              <a:rPr lang="ru-RU" sz="1600" dirty="0" smtClean="0"/>
              <a:t>                                        </a:t>
            </a:r>
            <a:r>
              <a:rPr lang="en-US" sz="6600" smtClean="0"/>
              <a:t> Log</a:t>
            </a:r>
            <a:r>
              <a:rPr lang="en-US" sz="6600" baseline="-25000" dirty="0" smtClean="0"/>
              <a:t>2</a:t>
            </a:r>
            <a:r>
              <a:rPr lang="en-US" sz="6600" smtClean="0"/>
              <a:t> </a:t>
            </a:r>
            <a:r>
              <a:rPr lang="en-US" sz="6600" dirty="0"/>
              <a:t>N + 1 </a:t>
            </a:r>
            <a:endParaRPr lang="ru-RU" sz="6600" dirty="0"/>
          </a:p>
          <a:p>
            <a:pPr>
              <a:buNone/>
            </a:pPr>
            <a:r>
              <a:rPr lang="ru-RU" sz="1600" dirty="0" smtClean="0"/>
              <a:t>   </a:t>
            </a:r>
          </a:p>
          <a:p>
            <a:pPr>
              <a:buNone/>
            </a:pPr>
            <a:endParaRPr lang="ru-RU" sz="1600" dirty="0" smtClean="0"/>
          </a:p>
          <a:p>
            <a:pPr>
              <a:buNone/>
            </a:pPr>
            <a:r>
              <a:rPr lang="ru-RU" sz="1600" dirty="0"/>
              <a:t> </a:t>
            </a:r>
            <a:r>
              <a:rPr lang="ru-RU" sz="1600" dirty="0" smtClean="0"/>
              <a:t>   </a:t>
            </a:r>
            <a:endParaRPr lang="ru-RU" dirty="0"/>
          </a:p>
        </p:txBody>
      </p:sp>
    </p:spTree>
  </p:cSld>
  <p:clrMapOvr>
    <a:masterClrMapping/>
  </p:clrMapOvr>
  <p:transition>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Фракталы и размерность </a:t>
            </a:r>
            <a:endParaRPr lang="ru-RU" dirty="0"/>
          </a:p>
        </p:txBody>
      </p:sp>
      <p:sp>
        <p:nvSpPr>
          <p:cNvPr id="3" name="Содержимое 2"/>
          <p:cNvSpPr>
            <a:spLocks noGrp="1"/>
          </p:cNvSpPr>
          <p:nvPr>
            <p:ph idx="1"/>
          </p:nvPr>
        </p:nvSpPr>
        <p:spPr/>
        <p:txBody>
          <a:bodyPr>
            <a:normAutofit/>
          </a:bodyPr>
          <a:lstStyle/>
          <a:p>
            <a:pPr>
              <a:buNone/>
            </a:pPr>
            <a:r>
              <a:rPr lang="ru-RU" sz="2800" dirty="0" smtClean="0"/>
              <a:t>    Треугольник  </a:t>
            </a:r>
            <a:r>
              <a:rPr lang="ru-RU" sz="2800" dirty="0" err="1" smtClean="0"/>
              <a:t>Серпинского</a:t>
            </a:r>
            <a:r>
              <a:rPr lang="ru-RU" sz="2800" dirty="0" smtClean="0"/>
              <a:t> :</a:t>
            </a:r>
          </a:p>
          <a:p>
            <a:pPr>
              <a:buNone/>
            </a:pPr>
            <a:endParaRPr lang="ru-RU" sz="2800" dirty="0"/>
          </a:p>
          <a:p>
            <a:pPr>
              <a:buNone/>
            </a:pPr>
            <a:endParaRPr lang="ru-RU" sz="2800" dirty="0" smtClean="0"/>
          </a:p>
          <a:p>
            <a:pPr>
              <a:buNone/>
            </a:pPr>
            <a:endParaRPr lang="ru-RU" sz="2800" dirty="0"/>
          </a:p>
          <a:p>
            <a:pPr>
              <a:buNone/>
            </a:pPr>
            <a:endParaRPr lang="ru-RU" sz="2800" dirty="0" smtClean="0"/>
          </a:p>
          <a:p>
            <a:pPr>
              <a:buNone/>
            </a:pPr>
            <a:r>
              <a:rPr lang="ru-RU" sz="2800" dirty="0" smtClean="0"/>
              <a:t>Размерность результата определяется по формуле: </a:t>
            </a:r>
          </a:p>
          <a:p>
            <a:pPr>
              <a:buNone/>
            </a:pPr>
            <a:endParaRPr lang="ru-RU" sz="2800" dirty="0" smtClean="0"/>
          </a:p>
          <a:p>
            <a:pPr>
              <a:buNone/>
            </a:pPr>
            <a:endParaRPr lang="ru-RU" sz="2800" dirty="0"/>
          </a:p>
        </p:txBody>
      </p:sp>
      <p:pic>
        <p:nvPicPr>
          <p:cNvPr id="4" name="Рисунок 3" descr="imagesCAZFCC3A.jpg"/>
          <p:cNvPicPr>
            <a:picLocks noChangeAspect="1"/>
          </p:cNvPicPr>
          <p:nvPr/>
        </p:nvPicPr>
        <p:blipFill>
          <a:blip r:embed="rId2"/>
          <a:stretch>
            <a:fillRect/>
          </a:stretch>
        </p:blipFill>
        <p:spPr>
          <a:xfrm>
            <a:off x="1571604" y="2571744"/>
            <a:ext cx="5929354" cy="1357322"/>
          </a:xfrm>
          <a:prstGeom prst="rect">
            <a:avLst/>
          </a:prstGeom>
        </p:spPr>
      </p:pic>
      <p:pic>
        <p:nvPicPr>
          <p:cNvPr id="5" name="Рисунок 4" descr="5a296e257d78ca453dbc2b8503addcc9.png"/>
          <p:cNvPicPr>
            <a:picLocks noChangeAspect="1"/>
          </p:cNvPicPr>
          <p:nvPr/>
        </p:nvPicPr>
        <p:blipFill>
          <a:blip r:embed="rId3"/>
          <a:stretch>
            <a:fillRect/>
          </a:stretch>
        </p:blipFill>
        <p:spPr>
          <a:xfrm>
            <a:off x="3357554" y="4786322"/>
            <a:ext cx="2500330" cy="1428760"/>
          </a:xfrm>
          <a:prstGeom prst="rect">
            <a:avLst/>
          </a:prstGeom>
        </p:spPr>
      </p:pic>
    </p:spTree>
  </p:cSld>
  <p:clrMapOvr>
    <a:masterClrMapping/>
  </p:clrMapOvr>
  <p:transition>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71570"/>
          </a:xfrm>
        </p:spPr>
        <p:txBody>
          <a:bodyPr/>
          <a:lstStyle/>
          <a:p>
            <a:r>
              <a:rPr lang="ru-RU" dirty="0" smtClean="0"/>
              <a:t>Механика и физика</a:t>
            </a:r>
            <a:endParaRPr lang="ru-RU" dirty="0"/>
          </a:p>
        </p:txBody>
      </p:sp>
      <p:sp>
        <p:nvSpPr>
          <p:cNvPr id="3" name="Содержимое 2"/>
          <p:cNvSpPr>
            <a:spLocks noGrp="1"/>
          </p:cNvSpPr>
          <p:nvPr>
            <p:ph idx="1"/>
          </p:nvPr>
        </p:nvSpPr>
        <p:spPr/>
        <p:txBody>
          <a:bodyPr/>
          <a:lstStyle/>
          <a:p>
            <a:pPr>
              <a:buNone/>
            </a:pPr>
            <a:r>
              <a:rPr lang="ru-RU" dirty="0" smtClean="0"/>
              <a:t> Принцип Больцмана:</a:t>
            </a:r>
          </a:p>
          <a:p>
            <a:pPr>
              <a:buNone/>
            </a:pPr>
            <a:endParaRPr lang="ru-RU" dirty="0" smtClean="0"/>
          </a:p>
          <a:p>
            <a:pPr>
              <a:buNone/>
            </a:pPr>
            <a:endParaRPr lang="ru-RU" dirty="0"/>
          </a:p>
          <a:p>
            <a:pPr>
              <a:buNone/>
            </a:pPr>
            <a:endParaRPr lang="ru-RU" dirty="0" smtClean="0"/>
          </a:p>
          <a:p>
            <a:pPr>
              <a:buNone/>
            </a:pPr>
            <a:r>
              <a:rPr lang="ru-RU" dirty="0" smtClean="0"/>
              <a:t>Формула Циолковского:</a:t>
            </a:r>
          </a:p>
          <a:p>
            <a:pPr>
              <a:buNone/>
            </a:pPr>
            <a:endParaRPr lang="ru-RU" dirty="0"/>
          </a:p>
        </p:txBody>
      </p:sp>
      <p:pic>
        <p:nvPicPr>
          <p:cNvPr id="4" name="Рисунок 3" descr="55cdc6202c463ca1b0f073a6783dbb07.png"/>
          <p:cNvPicPr>
            <a:picLocks noChangeAspect="1"/>
          </p:cNvPicPr>
          <p:nvPr/>
        </p:nvPicPr>
        <p:blipFill>
          <a:blip r:embed="rId2"/>
          <a:stretch>
            <a:fillRect/>
          </a:stretch>
        </p:blipFill>
        <p:spPr>
          <a:xfrm>
            <a:off x="3357554" y="4643446"/>
            <a:ext cx="2786082" cy="1571636"/>
          </a:xfrm>
          <a:prstGeom prst="rect">
            <a:avLst/>
          </a:prstGeom>
        </p:spPr>
      </p:pic>
      <p:pic>
        <p:nvPicPr>
          <p:cNvPr id="5" name="Рисунок 4" descr="c403c300f1ddade983e9bbbd297ff7ef.png"/>
          <p:cNvPicPr>
            <a:picLocks noChangeAspect="1"/>
          </p:cNvPicPr>
          <p:nvPr/>
        </p:nvPicPr>
        <p:blipFill>
          <a:blip r:embed="rId3"/>
          <a:stretch>
            <a:fillRect/>
          </a:stretch>
        </p:blipFill>
        <p:spPr>
          <a:xfrm>
            <a:off x="3571868" y="2285992"/>
            <a:ext cx="2786082" cy="1214446"/>
          </a:xfrm>
          <a:prstGeom prst="roundRect">
            <a:avLst/>
          </a:prstGeom>
        </p:spPr>
      </p:pic>
    </p:spTree>
  </p:cSld>
  <p:clrMapOvr>
    <a:masterClrMapping/>
  </p:clrMapOvr>
  <p:transition>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Химия и физическая химия</a:t>
            </a:r>
            <a:endParaRPr lang="ru-RU" dirty="0"/>
          </a:p>
        </p:txBody>
      </p:sp>
      <p:sp>
        <p:nvSpPr>
          <p:cNvPr id="3" name="Содержимое 2"/>
          <p:cNvSpPr>
            <a:spLocks noGrp="1"/>
          </p:cNvSpPr>
          <p:nvPr>
            <p:ph idx="1"/>
          </p:nvPr>
        </p:nvSpPr>
        <p:spPr/>
        <p:txBody>
          <a:bodyPr/>
          <a:lstStyle/>
          <a:p>
            <a:pPr>
              <a:buNone/>
            </a:pPr>
            <a:r>
              <a:rPr lang="ru-RU" dirty="0" smtClean="0"/>
              <a:t>     Уравнение Нернста:</a:t>
            </a:r>
          </a:p>
          <a:p>
            <a:pPr>
              <a:buNone/>
            </a:pPr>
            <a:endParaRPr lang="ru-RU" dirty="0" smtClean="0"/>
          </a:p>
          <a:p>
            <a:pPr>
              <a:buNone/>
            </a:pPr>
            <a:endParaRPr lang="ru-RU" dirty="0"/>
          </a:p>
          <a:p>
            <a:pPr>
              <a:buNone/>
            </a:pPr>
            <a:endParaRPr lang="ru-RU" dirty="0" smtClean="0"/>
          </a:p>
          <a:p>
            <a:pPr>
              <a:buNone/>
            </a:pPr>
            <a:r>
              <a:rPr lang="ru-RU" dirty="0" smtClean="0"/>
              <a:t> Показатель константы </a:t>
            </a:r>
            <a:r>
              <a:rPr lang="ru-RU" dirty="0" err="1" smtClean="0"/>
              <a:t>автопротолиза</a:t>
            </a:r>
            <a:r>
              <a:rPr lang="ru-RU" dirty="0" smtClean="0"/>
              <a:t>:</a:t>
            </a:r>
          </a:p>
          <a:p>
            <a:pPr>
              <a:buNone/>
            </a:pPr>
            <a:endParaRPr lang="ru-RU" dirty="0"/>
          </a:p>
        </p:txBody>
      </p:sp>
      <p:pic>
        <p:nvPicPr>
          <p:cNvPr id="4" name="Рисунок 3" descr="8bda39edbf683975fab7fd3ffba0a02c.png"/>
          <p:cNvPicPr>
            <a:picLocks noChangeAspect="1"/>
          </p:cNvPicPr>
          <p:nvPr/>
        </p:nvPicPr>
        <p:blipFill>
          <a:blip r:embed="rId2"/>
          <a:stretch>
            <a:fillRect/>
          </a:stretch>
        </p:blipFill>
        <p:spPr>
          <a:xfrm>
            <a:off x="3357554" y="2357430"/>
            <a:ext cx="2928958" cy="1357322"/>
          </a:xfrm>
          <a:prstGeom prst="rect">
            <a:avLst/>
          </a:prstGeom>
        </p:spPr>
      </p:pic>
      <p:pic>
        <p:nvPicPr>
          <p:cNvPr id="5" name="Рисунок 4" descr="50a33358b6e5da6fdf26d31355ca4447.png"/>
          <p:cNvPicPr>
            <a:picLocks noChangeAspect="1"/>
          </p:cNvPicPr>
          <p:nvPr/>
        </p:nvPicPr>
        <p:blipFill>
          <a:blip r:embed="rId3"/>
          <a:stretch>
            <a:fillRect/>
          </a:stretch>
        </p:blipFill>
        <p:spPr>
          <a:xfrm>
            <a:off x="3786182" y="4929198"/>
            <a:ext cx="2428892" cy="857256"/>
          </a:xfrm>
          <a:prstGeom prst="rect">
            <a:avLst/>
          </a:prstGeom>
        </p:spPr>
      </p:pic>
    </p:spTree>
  </p:cSld>
  <p:clrMapOvr>
    <a:masterClrMapping/>
  </p:clrMapOvr>
  <p:transition>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Теория музыки</a:t>
            </a:r>
            <a:endParaRPr lang="ru-RU" dirty="0"/>
          </a:p>
        </p:txBody>
      </p:sp>
      <p:pic>
        <p:nvPicPr>
          <p:cNvPr id="4" name="Содержимое 3" descr="badfdedba500887427b12cc123d15bc3.png"/>
          <p:cNvPicPr>
            <a:picLocks noGrp="1" noChangeAspect="1"/>
          </p:cNvPicPr>
          <p:nvPr>
            <p:ph idx="1"/>
          </p:nvPr>
        </p:nvPicPr>
        <p:blipFill>
          <a:blip r:embed="rId2"/>
          <a:stretch>
            <a:fillRect/>
          </a:stretch>
        </p:blipFill>
        <p:spPr>
          <a:xfrm>
            <a:off x="3000364" y="2571744"/>
            <a:ext cx="3000396" cy="1928826"/>
          </a:xfrm>
        </p:spPr>
      </p:pic>
    </p:spTree>
  </p:cSld>
  <p:clrMapOvr>
    <a:masterClrMapping/>
  </p:clrMapOvr>
  <p:transition>
    <p:cover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7a64fac426c6eed3ac223b73beaa58e.png"/>
          <p:cNvPicPr>
            <a:picLocks noChangeAspect="1"/>
          </p:cNvPicPr>
          <p:nvPr/>
        </p:nvPicPr>
        <p:blipFill>
          <a:blip r:embed="rId2"/>
          <a:stretch>
            <a:fillRect/>
          </a:stretch>
        </p:blipFill>
        <p:spPr>
          <a:xfrm>
            <a:off x="4786314" y="1714488"/>
            <a:ext cx="1714512" cy="857256"/>
          </a:xfrm>
          <a:prstGeom prst="rect">
            <a:avLst/>
          </a:prstGeom>
        </p:spPr>
      </p:pic>
      <p:sp>
        <p:nvSpPr>
          <p:cNvPr id="2" name="Заголовок 1"/>
          <p:cNvSpPr>
            <a:spLocks noGrp="1"/>
          </p:cNvSpPr>
          <p:nvPr>
            <p:ph type="title"/>
          </p:nvPr>
        </p:nvSpPr>
        <p:spPr>
          <a:xfrm>
            <a:off x="457200" y="0"/>
            <a:ext cx="8229600" cy="1071546"/>
          </a:xfrm>
        </p:spPr>
        <p:txBody>
          <a:bodyPr/>
          <a:lstStyle/>
          <a:p>
            <a:r>
              <a:rPr lang="ru-RU" dirty="0" smtClean="0"/>
              <a:t>Психология и физиология</a:t>
            </a:r>
            <a:endParaRPr lang="ru-RU" dirty="0"/>
          </a:p>
        </p:txBody>
      </p:sp>
      <p:sp>
        <p:nvSpPr>
          <p:cNvPr id="3" name="Содержимое 2"/>
          <p:cNvSpPr>
            <a:spLocks noGrp="1"/>
          </p:cNvSpPr>
          <p:nvPr>
            <p:ph idx="1"/>
          </p:nvPr>
        </p:nvSpPr>
        <p:spPr>
          <a:xfrm>
            <a:off x="142844" y="1285860"/>
            <a:ext cx="8543956" cy="4840303"/>
          </a:xfrm>
        </p:spPr>
        <p:txBody>
          <a:bodyPr/>
          <a:lstStyle/>
          <a:p>
            <a:pPr>
              <a:buNone/>
            </a:pPr>
            <a:r>
              <a:rPr lang="ru-RU" dirty="0" smtClean="0"/>
              <a:t>   </a:t>
            </a:r>
          </a:p>
          <a:p>
            <a:pPr>
              <a:buNone/>
            </a:pPr>
            <a:r>
              <a:rPr lang="ru-RU" dirty="0" smtClean="0"/>
              <a:t>Закон </a:t>
            </a:r>
            <a:r>
              <a:rPr lang="ru-RU" dirty="0" err="1" smtClean="0"/>
              <a:t>Вебера-Фехнера</a:t>
            </a:r>
            <a:r>
              <a:rPr lang="ru-RU" dirty="0" smtClean="0"/>
              <a:t>:</a:t>
            </a:r>
          </a:p>
          <a:p>
            <a:pPr>
              <a:buNone/>
            </a:pPr>
            <a:endParaRPr lang="ru-RU" dirty="0"/>
          </a:p>
          <a:p>
            <a:pPr>
              <a:buNone/>
            </a:pPr>
            <a:r>
              <a:rPr lang="ru-RU" dirty="0"/>
              <a:t> </a:t>
            </a:r>
            <a:r>
              <a:rPr lang="ru-RU" dirty="0" smtClean="0"/>
              <a:t>     </a:t>
            </a:r>
          </a:p>
          <a:p>
            <a:pPr>
              <a:buNone/>
            </a:pPr>
            <a:r>
              <a:rPr lang="ru-RU" dirty="0"/>
              <a:t> </a:t>
            </a:r>
            <a:r>
              <a:rPr lang="ru-RU" dirty="0" smtClean="0"/>
              <a:t>  Закон </a:t>
            </a:r>
            <a:r>
              <a:rPr lang="ru-RU" dirty="0" err="1" smtClean="0"/>
              <a:t>Фиттса</a:t>
            </a:r>
            <a:r>
              <a:rPr lang="ru-RU" dirty="0" smtClean="0"/>
              <a:t>:</a:t>
            </a:r>
          </a:p>
          <a:p>
            <a:pPr>
              <a:buNone/>
            </a:pPr>
            <a:endParaRPr lang="ru-RU" dirty="0"/>
          </a:p>
          <a:p>
            <a:pPr>
              <a:buNone/>
            </a:pPr>
            <a:endParaRPr lang="ru-RU" dirty="0" smtClean="0"/>
          </a:p>
          <a:p>
            <a:pPr>
              <a:buNone/>
            </a:pPr>
            <a:r>
              <a:rPr lang="ru-RU" dirty="0" smtClean="0"/>
              <a:t>    Закон </a:t>
            </a:r>
            <a:r>
              <a:rPr lang="ru-RU" dirty="0" err="1" smtClean="0"/>
              <a:t>Хикса</a:t>
            </a:r>
            <a:r>
              <a:rPr lang="ru-RU" dirty="0" smtClean="0"/>
              <a:t>:</a:t>
            </a:r>
          </a:p>
          <a:p>
            <a:pPr>
              <a:buNone/>
            </a:pPr>
            <a:endParaRPr lang="ru-RU" dirty="0" smtClean="0"/>
          </a:p>
          <a:p>
            <a:pPr>
              <a:buNone/>
            </a:pPr>
            <a:endParaRPr lang="ru-RU" dirty="0"/>
          </a:p>
        </p:txBody>
      </p:sp>
      <p:pic>
        <p:nvPicPr>
          <p:cNvPr id="5" name="Рисунок 4" descr="8ac57dd5c75cc1e1499a8669ab4308b6.png"/>
          <p:cNvPicPr>
            <a:picLocks noChangeAspect="1"/>
          </p:cNvPicPr>
          <p:nvPr/>
        </p:nvPicPr>
        <p:blipFill>
          <a:blip r:embed="rId3"/>
          <a:stretch>
            <a:fillRect/>
          </a:stretch>
        </p:blipFill>
        <p:spPr>
          <a:xfrm>
            <a:off x="3571868" y="3071810"/>
            <a:ext cx="2571768" cy="1143008"/>
          </a:xfrm>
          <a:prstGeom prst="rect">
            <a:avLst/>
          </a:prstGeom>
        </p:spPr>
      </p:pic>
      <p:pic>
        <p:nvPicPr>
          <p:cNvPr id="6" name="Рисунок 5" descr="fcfb68e3f4f84b245eb0074178873575.png"/>
          <p:cNvPicPr>
            <a:picLocks noChangeAspect="1"/>
          </p:cNvPicPr>
          <p:nvPr/>
        </p:nvPicPr>
        <p:blipFill>
          <a:blip r:embed="rId4"/>
          <a:stretch>
            <a:fillRect/>
          </a:stretch>
        </p:blipFill>
        <p:spPr>
          <a:xfrm>
            <a:off x="3643306" y="4857760"/>
            <a:ext cx="2428892" cy="500065"/>
          </a:xfrm>
          <a:prstGeom prst="rect">
            <a:avLst/>
          </a:prstGeom>
        </p:spPr>
      </p:pic>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График двоичного логарифма. </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4414" y="1571612"/>
            <a:ext cx="6481860" cy="5134181"/>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lstStyle/>
          <a:p>
            <a:r>
              <a:rPr lang="ru-RU" dirty="0" smtClean="0"/>
              <a:t>Биология </a:t>
            </a:r>
            <a:endParaRPr lang="ru-RU" dirty="0"/>
          </a:p>
        </p:txBody>
      </p:sp>
      <p:sp>
        <p:nvSpPr>
          <p:cNvPr id="8" name="Содержимое 7"/>
          <p:cNvSpPr>
            <a:spLocks noGrp="1"/>
          </p:cNvSpPr>
          <p:nvPr>
            <p:ph idx="1"/>
          </p:nvPr>
        </p:nvSpPr>
        <p:spPr>
          <a:xfrm>
            <a:off x="0" y="1000108"/>
            <a:ext cx="9144000" cy="5857892"/>
          </a:xfrm>
        </p:spPr>
        <p:txBody>
          <a:bodyPr>
            <a:normAutofit/>
          </a:bodyPr>
          <a:lstStyle/>
          <a:p>
            <a:pPr>
              <a:buNone/>
            </a:pPr>
            <a:endParaRPr lang="ru-RU" sz="1400" dirty="0" smtClean="0"/>
          </a:p>
          <a:p>
            <a:pPr>
              <a:buNone/>
            </a:pPr>
            <a:endParaRPr lang="ru-RU" sz="1400" dirty="0"/>
          </a:p>
          <a:p>
            <a:pPr>
              <a:buNone/>
            </a:pPr>
            <a:endParaRPr lang="ru-RU" sz="1400" dirty="0" smtClean="0"/>
          </a:p>
          <a:p>
            <a:pPr>
              <a:buNone/>
            </a:pPr>
            <a:endParaRPr lang="ru-RU" sz="1400" dirty="0"/>
          </a:p>
          <a:p>
            <a:pPr>
              <a:buNone/>
            </a:pPr>
            <a:endParaRPr lang="ru-RU" sz="1400" dirty="0" smtClean="0"/>
          </a:p>
          <a:p>
            <a:pPr>
              <a:buNone/>
            </a:pPr>
            <a:endParaRPr lang="ru-RU" sz="1400" dirty="0"/>
          </a:p>
          <a:p>
            <a:pPr>
              <a:buNone/>
            </a:pPr>
            <a:endParaRPr lang="ru-RU" sz="1400" dirty="0" smtClean="0"/>
          </a:p>
          <a:p>
            <a:pPr>
              <a:buNone/>
            </a:pPr>
            <a:endParaRPr lang="ru-RU" sz="1400" dirty="0"/>
          </a:p>
          <a:p>
            <a:pPr>
              <a:buNone/>
            </a:pPr>
            <a:endParaRPr lang="ru-RU" sz="1400" dirty="0" smtClean="0"/>
          </a:p>
          <a:p>
            <a:pPr>
              <a:buNone/>
            </a:pPr>
            <a:r>
              <a:rPr lang="ru-RU" sz="1400" dirty="0" smtClean="0"/>
              <a:t>         </a:t>
            </a:r>
          </a:p>
          <a:p>
            <a:pPr>
              <a:buNone/>
            </a:pPr>
            <a:endParaRPr lang="ru-RU" sz="1400" dirty="0"/>
          </a:p>
          <a:p>
            <a:pPr>
              <a:buNone/>
            </a:pPr>
            <a:r>
              <a:rPr lang="ru-RU" sz="1400" dirty="0" smtClean="0"/>
              <a:t>         </a:t>
            </a:r>
          </a:p>
          <a:p>
            <a:pPr>
              <a:buNone/>
            </a:pPr>
            <a:endParaRPr lang="ru-RU" sz="1400" dirty="0"/>
          </a:p>
          <a:p>
            <a:pPr>
              <a:buNone/>
            </a:pPr>
            <a:r>
              <a:rPr lang="ru-RU" sz="1400" dirty="0"/>
              <a:t> </a:t>
            </a:r>
            <a:r>
              <a:rPr lang="ru-RU" sz="1400" dirty="0" smtClean="0"/>
              <a:t>        </a:t>
            </a:r>
          </a:p>
          <a:p>
            <a:pPr>
              <a:buNone/>
            </a:pPr>
            <a:endParaRPr lang="ru-RU" sz="1400" dirty="0" smtClean="0"/>
          </a:p>
          <a:p>
            <a:pPr>
              <a:buNone/>
            </a:pPr>
            <a:endParaRPr lang="ru-RU" sz="1400" dirty="0" smtClean="0"/>
          </a:p>
          <a:p>
            <a:pPr>
              <a:buNone/>
            </a:pPr>
            <a:r>
              <a:rPr lang="ru-RU" sz="1600" dirty="0" smtClean="0"/>
              <a:t>Раковина  наутилуса                                                                                                                </a:t>
            </a:r>
          </a:p>
          <a:p>
            <a:pPr>
              <a:buNone/>
            </a:pPr>
            <a:r>
              <a:rPr lang="ru-RU" sz="1400" dirty="0" smtClean="0"/>
              <a:t>                                                                                                                                                                               </a:t>
            </a:r>
            <a:r>
              <a:rPr lang="ru-RU" sz="1600" dirty="0" smtClean="0"/>
              <a:t>Цветная капуста </a:t>
            </a:r>
            <a:r>
              <a:rPr lang="ru-RU" sz="1600" dirty="0" err="1" smtClean="0"/>
              <a:t>Романеско</a:t>
            </a:r>
            <a:endParaRPr lang="ru-RU" sz="1600" dirty="0"/>
          </a:p>
          <a:p>
            <a:pPr>
              <a:buNone/>
            </a:pPr>
            <a:r>
              <a:rPr lang="ru-RU" sz="1400" dirty="0" smtClean="0"/>
              <a:t>                                               </a:t>
            </a:r>
          </a:p>
          <a:p>
            <a:pPr>
              <a:buNone/>
            </a:pPr>
            <a:endParaRPr lang="ru-RU" sz="1400" dirty="0"/>
          </a:p>
          <a:p>
            <a:pPr>
              <a:buNone/>
            </a:pPr>
            <a:endParaRPr lang="ru-RU" sz="1400" dirty="0" smtClean="0"/>
          </a:p>
          <a:p>
            <a:pPr>
              <a:buNone/>
            </a:pPr>
            <a:endParaRPr lang="ru-RU" sz="1400" dirty="0"/>
          </a:p>
          <a:p>
            <a:pPr>
              <a:buNone/>
            </a:pPr>
            <a:r>
              <a:rPr lang="ru-RU" sz="1400" dirty="0" smtClean="0"/>
              <a:t>                                                                                              </a:t>
            </a:r>
            <a:r>
              <a:rPr lang="ru-RU" sz="1600" dirty="0" smtClean="0"/>
              <a:t>Расположение семян на              </a:t>
            </a:r>
          </a:p>
          <a:p>
            <a:pPr>
              <a:buNone/>
            </a:pPr>
            <a:r>
              <a:rPr lang="ru-RU" sz="1600" dirty="0"/>
              <a:t> </a:t>
            </a:r>
            <a:r>
              <a:rPr lang="ru-RU" sz="1600" dirty="0" smtClean="0"/>
              <a:t>                                                                                         подсолнечнике</a:t>
            </a:r>
            <a:endParaRPr lang="ru-RU" sz="1600" dirty="0"/>
          </a:p>
        </p:txBody>
      </p:sp>
      <p:pic>
        <p:nvPicPr>
          <p:cNvPr id="9" name="Рисунок 8" descr="200px-NautilusCutawayLogarithmicSpiral.jpg"/>
          <p:cNvPicPr>
            <a:picLocks noChangeAspect="1"/>
          </p:cNvPicPr>
          <p:nvPr/>
        </p:nvPicPr>
        <p:blipFill>
          <a:blip r:embed="rId2"/>
          <a:stretch>
            <a:fillRect/>
          </a:stretch>
        </p:blipFill>
        <p:spPr>
          <a:xfrm>
            <a:off x="214282" y="1714488"/>
            <a:ext cx="2928958" cy="2643206"/>
          </a:xfrm>
          <a:prstGeom prst="rect">
            <a:avLst/>
          </a:prstGeom>
          <a:ln>
            <a:noFill/>
          </a:ln>
          <a:effectLst>
            <a:outerShdw blurRad="292100" dist="139700" dir="2700000" algn="tl" rotWithShape="0">
              <a:srgbClr val="333333">
                <a:alpha val="65000"/>
              </a:srgbClr>
            </a:outerShdw>
          </a:effectLst>
        </p:spPr>
      </p:pic>
      <p:pic>
        <p:nvPicPr>
          <p:cNvPr id="10" name="Рисунок 9" descr="156px-Pflanze-Sonnenblume1-Asio.jpg"/>
          <p:cNvPicPr>
            <a:picLocks noChangeAspect="1"/>
          </p:cNvPicPr>
          <p:nvPr/>
        </p:nvPicPr>
        <p:blipFill>
          <a:blip r:embed="rId3"/>
          <a:stretch>
            <a:fillRect/>
          </a:stretch>
        </p:blipFill>
        <p:spPr>
          <a:xfrm>
            <a:off x="3500430" y="3214686"/>
            <a:ext cx="2428892" cy="2500330"/>
          </a:xfrm>
          <a:prstGeom prst="rect">
            <a:avLst/>
          </a:prstGeom>
          <a:ln>
            <a:noFill/>
          </a:ln>
          <a:effectLst>
            <a:outerShdw blurRad="292100" dist="139700" dir="2700000" algn="tl" rotWithShape="0">
              <a:srgbClr val="333333">
                <a:alpha val="65000"/>
              </a:srgbClr>
            </a:outerShdw>
          </a:effectLst>
        </p:spPr>
      </p:pic>
      <p:pic>
        <p:nvPicPr>
          <p:cNvPr id="11" name="Рисунок 10" descr="200px-Fractal_Broccoli.jpg"/>
          <p:cNvPicPr>
            <a:picLocks noChangeAspect="1"/>
          </p:cNvPicPr>
          <p:nvPr/>
        </p:nvPicPr>
        <p:blipFill>
          <a:blip r:embed="rId4"/>
          <a:stretch>
            <a:fillRect/>
          </a:stretch>
        </p:blipFill>
        <p:spPr>
          <a:xfrm>
            <a:off x="6143636" y="1785926"/>
            <a:ext cx="2786082" cy="26432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242527">
            <a:off x="2648162" y="1981614"/>
            <a:ext cx="3857652" cy="1673352"/>
          </a:xfrm>
        </p:spPr>
        <p:txBody>
          <a:bodyPr/>
          <a:lstStyle/>
          <a:p>
            <a:r>
              <a:rPr lang="ru-RU" sz="4400" dirty="0" smtClean="0">
                <a:cs typeface="Mangal" pitchFamily="2"/>
              </a:rPr>
              <a:t>Логарифм</a:t>
            </a:r>
            <a:endParaRPr lang="ru-RU" sz="4400" dirty="0">
              <a:cs typeface="Mangal" pitchFamily="2"/>
            </a:endParaRPr>
          </a:p>
        </p:txBody>
      </p:sp>
      <p:sp>
        <p:nvSpPr>
          <p:cNvPr id="3" name="Подзаголовок 2"/>
          <p:cNvSpPr>
            <a:spLocks noGrp="1"/>
          </p:cNvSpPr>
          <p:nvPr>
            <p:ph type="subTitle" idx="1"/>
          </p:nvPr>
        </p:nvSpPr>
        <p:spPr>
          <a:xfrm>
            <a:off x="714348" y="3571876"/>
            <a:ext cx="8077200" cy="1499616"/>
          </a:xfrm>
        </p:spPr>
        <p:txBody>
          <a:bodyPr>
            <a:normAutofit/>
          </a:bodyPr>
          <a:lstStyle/>
          <a:p>
            <a:r>
              <a:rPr lang="ru-RU" sz="2000" dirty="0" smtClean="0"/>
              <a:t> Логарифмическая шкала.    Логарифмическая линейка.   Логарифмическая таблица.</a:t>
            </a:r>
            <a:endParaRPr lang="ru-RU" sz="2000" dirty="0"/>
          </a:p>
        </p:txBody>
      </p:sp>
    </p:spTree>
    <p:extLst>
      <p:ext uri="{BB962C8B-B14F-4D97-AF65-F5344CB8AC3E}">
        <p14:creationId xmlns="" xmlns:p14="http://schemas.microsoft.com/office/powerpoint/2010/main" val="1343166482"/>
      </p:ext>
    </p:extLst>
  </p:cSld>
  <p:clrMapOvr>
    <a:masterClrMapping/>
  </p:clrMapOvr>
  <p:transition>
    <p:cover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72066" y="1571612"/>
            <a:ext cx="3593976" cy="4791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28596" y="214290"/>
            <a:ext cx="8229600" cy="1252728"/>
          </a:xfrm>
        </p:spPr>
        <p:txBody>
          <a:bodyPr>
            <a:normAutofit fontScale="90000"/>
          </a:bodyPr>
          <a:lstStyle/>
          <a:p>
            <a:r>
              <a:rPr lang="ru-RU" sz="3600" dirty="0" smtClean="0"/>
              <a:t>История </a:t>
            </a:r>
            <a:r>
              <a:rPr lang="ru-RU" sz="3600" dirty="0"/>
              <a:t>создания логарифмической шкалы. </a:t>
            </a:r>
            <a:r>
              <a:rPr lang="ru-RU" dirty="0"/>
              <a:t/>
            </a:r>
            <a:br>
              <a:rPr lang="ru-RU" dirty="0"/>
            </a:br>
            <a:endParaRPr lang="ru-RU" dirty="0"/>
          </a:p>
        </p:txBody>
      </p:sp>
      <p:sp>
        <p:nvSpPr>
          <p:cNvPr id="3" name="Объект 2"/>
          <p:cNvSpPr>
            <a:spLocks noGrp="1"/>
          </p:cNvSpPr>
          <p:nvPr>
            <p:ph idx="1"/>
          </p:nvPr>
        </p:nvSpPr>
        <p:spPr>
          <a:xfrm>
            <a:off x="500034" y="1785926"/>
            <a:ext cx="4320480" cy="4791968"/>
          </a:xfrm>
        </p:spPr>
        <p:txBody>
          <a:bodyPr>
            <a:normAutofit fontScale="70000" lnSpcReduction="20000"/>
          </a:bodyPr>
          <a:lstStyle/>
          <a:p>
            <a:pPr marL="0" indent="0">
              <a:buNone/>
            </a:pPr>
            <a:r>
              <a:rPr lang="ru-RU" dirty="0"/>
              <a:t>Первую попытку упростить и ускорить работу с логарифмическими таблицами предпринял Эдмунд Гюнтер, профессор астрономии Грэшемского колледжа. Он разработал шкалу, состоящую из нескольких отрезков, располагающихся параллельно на деревянной или медной пластине. На каждый отрезок наносились деления, соответствующие логарифмам чисел или тригонометрических величин. </a:t>
            </a:r>
          </a:p>
          <a:p>
            <a:endParaRPr lang="ru-RU" dirty="0"/>
          </a:p>
          <a:p>
            <a:endParaRPr lang="ru-RU" dirty="0"/>
          </a:p>
          <a:p>
            <a:endParaRPr lang="ru-RU" dirty="0"/>
          </a:p>
        </p:txBody>
      </p:sp>
    </p:spTree>
    <p:extLst>
      <p:ext uri="{BB962C8B-B14F-4D97-AF65-F5344CB8AC3E}">
        <p14:creationId xmlns="" xmlns:p14="http://schemas.microsoft.com/office/powerpoint/2010/main" val="1340410799"/>
      </p:ext>
    </p:extLst>
  </p:cSld>
  <p:clrMapOvr>
    <a:masterClrMapping/>
  </p:clrMapOvr>
  <p:transition>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2276872"/>
            <a:ext cx="8143932" cy="2840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60437912"/>
      </p:ext>
    </p:extLst>
  </p:cSld>
  <p:clrMapOvr>
    <a:masterClrMapping/>
  </p:clrMapOvr>
  <p:transition>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041440" cy="1618589"/>
          </a:xfrm>
        </p:spPr>
        <p:txBody>
          <a:bodyPr/>
          <a:lstStyle/>
          <a:p>
            <a:r>
              <a:rPr lang="ru-RU" sz="4000" dirty="0" smtClean="0"/>
              <a:t>Логарифмическая шкала </a:t>
            </a:r>
            <a:br>
              <a:rPr lang="ru-RU" sz="4000" dirty="0" smtClean="0"/>
            </a:br>
            <a:r>
              <a:rPr lang="ru-RU" sz="4000" dirty="0" smtClean="0"/>
              <a:t>и её применение.</a:t>
            </a:r>
            <a:endParaRPr lang="ru-RU" sz="4000" dirty="0"/>
          </a:p>
        </p:txBody>
      </p:sp>
      <p:sp>
        <p:nvSpPr>
          <p:cNvPr id="3" name="Объект 2"/>
          <p:cNvSpPr>
            <a:spLocks noGrp="1"/>
          </p:cNvSpPr>
          <p:nvPr>
            <p:ph idx="1"/>
          </p:nvPr>
        </p:nvSpPr>
        <p:spPr/>
        <p:txBody>
          <a:bodyPr/>
          <a:lstStyle/>
          <a:p>
            <a:pPr marL="0" indent="0">
              <a:buNone/>
            </a:pPr>
            <a:r>
              <a:rPr lang="ru-RU" sz="2000" dirty="0"/>
              <a:t>Шкала называется </a:t>
            </a:r>
            <a:r>
              <a:rPr lang="ru-RU" sz="2000" dirty="0">
                <a:solidFill>
                  <a:srgbClr val="FF0000"/>
                </a:solidFill>
              </a:rPr>
              <a:t>логарифмической</a:t>
            </a:r>
            <a:r>
              <a:rPr lang="ru-RU" sz="2000" dirty="0"/>
              <a:t>, если на ней нанесены логарифмы чисел, а отметками шкалы являются сами числа. </a:t>
            </a:r>
            <a:endParaRPr lang="ru-RU" sz="2000" dirty="0" smtClean="0"/>
          </a:p>
          <a:p>
            <a:pPr marL="0" indent="0">
              <a:buNone/>
            </a:pPr>
            <a:endParaRPr lang="ru-RU" sz="2000" dirty="0" smtClean="0"/>
          </a:p>
          <a:p>
            <a:pPr>
              <a:buFont typeface="Arial" pitchFamily="34" charset="0"/>
              <a:buChar char="•"/>
            </a:pPr>
            <a:r>
              <a:rPr lang="ru-RU" sz="2000" dirty="0" smtClean="0"/>
              <a:t>Акустика-уровень звукового давления и интенсивность звука</a:t>
            </a:r>
          </a:p>
          <a:p>
            <a:pPr>
              <a:buFont typeface="Arial" pitchFamily="34" charset="0"/>
              <a:buChar char="•"/>
            </a:pPr>
            <a:r>
              <a:rPr lang="ru-RU" sz="2000" dirty="0" smtClean="0"/>
              <a:t>Астрономия-шкала яркости звезд</a:t>
            </a:r>
          </a:p>
          <a:p>
            <a:pPr>
              <a:buFont typeface="Arial" pitchFamily="34" charset="0"/>
              <a:buChar char="•"/>
            </a:pPr>
            <a:r>
              <a:rPr lang="ru-RU" sz="2000" dirty="0" smtClean="0"/>
              <a:t>Химия-активность водородных ионов</a:t>
            </a:r>
          </a:p>
          <a:p>
            <a:pPr>
              <a:buFont typeface="Arial" pitchFamily="34" charset="0"/>
              <a:buChar char="•"/>
            </a:pPr>
            <a:r>
              <a:rPr lang="ru-RU" sz="2000" dirty="0" smtClean="0"/>
              <a:t>Сейсмология-шкала Рихтера</a:t>
            </a:r>
          </a:p>
          <a:p>
            <a:pPr>
              <a:buFont typeface="Arial" pitchFamily="34" charset="0"/>
              <a:buChar char="•"/>
            </a:pPr>
            <a:r>
              <a:rPr lang="ru-RU" sz="2000" dirty="0" smtClean="0"/>
              <a:t>Сельское хозяйство-основная гидрофизическая характеристика почвы.</a:t>
            </a:r>
          </a:p>
          <a:p>
            <a:pPr>
              <a:buFont typeface="Arial" pitchFamily="34" charset="0"/>
              <a:buChar char="•"/>
            </a:pPr>
            <a:r>
              <a:rPr lang="ru-RU" sz="2000" dirty="0" smtClean="0"/>
              <a:t>Шкала выдержек и диафрагм в фотографии.</a:t>
            </a:r>
          </a:p>
          <a:p>
            <a:pPr marL="0" indent="0">
              <a:buNone/>
            </a:pPr>
            <a:endParaRPr lang="ru-RU" dirty="0"/>
          </a:p>
          <a:p>
            <a:endParaRPr lang="ru-RU" dirty="0"/>
          </a:p>
          <a:p>
            <a:endParaRPr lang="ru-RU" dirty="0"/>
          </a:p>
        </p:txBody>
      </p:sp>
    </p:spTree>
    <p:extLst>
      <p:ext uri="{BB962C8B-B14F-4D97-AF65-F5344CB8AC3E}">
        <p14:creationId xmlns="" xmlns:p14="http://schemas.microsoft.com/office/powerpoint/2010/main" val="422349490"/>
      </p:ext>
    </p:extLst>
  </p:cSld>
  <p:clrMapOvr>
    <a:masterClrMapping/>
  </p:clrMapOvr>
  <p:transition>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Логарифмическая шкала</a:t>
            </a:r>
            <a:endParaRPr lang="ru-RU"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4" y="2564904"/>
            <a:ext cx="7491294" cy="1714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56985797"/>
      </p:ext>
    </p:extLst>
  </p:cSld>
  <p:clrMapOvr>
    <a:masterClrMapping/>
  </p:clrMapOvr>
  <p:transition>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8606" y="332656"/>
            <a:ext cx="8041440" cy="1076641"/>
          </a:xfrm>
        </p:spPr>
        <p:txBody>
          <a:bodyPr/>
          <a:lstStyle/>
          <a:p>
            <a:r>
              <a:rPr lang="ru-RU" dirty="0"/>
              <a:t>Логарифмическая шкала</a:t>
            </a:r>
          </a:p>
        </p:txBody>
      </p:sp>
      <p:sp>
        <p:nvSpPr>
          <p:cNvPr id="3" name="Объект 2"/>
          <p:cNvSpPr>
            <a:spLocks noGrp="1"/>
          </p:cNvSpPr>
          <p:nvPr>
            <p:ph idx="1"/>
          </p:nvPr>
        </p:nvSpPr>
        <p:spPr>
          <a:xfrm>
            <a:off x="971600" y="1844824"/>
            <a:ext cx="7467600" cy="4176463"/>
          </a:xfrm>
        </p:spPr>
        <p:txBody>
          <a:bodyPr>
            <a:normAutofit/>
          </a:bodyPr>
          <a:lstStyle/>
          <a:p>
            <a:pPr marL="0" indent="0">
              <a:buNone/>
            </a:pPr>
            <a:r>
              <a:rPr lang="ru-RU" sz="2800" dirty="0"/>
              <a:t>Логарифмическая шкала также широко применяется для оценки показателя степени в степенных зависимостях и коэффициента в показателе экспоненты. При этом график, построенный в логарифмическом масштабе по одной или двум осям, принимает вид прямой, более простой для исследования.</a:t>
            </a:r>
          </a:p>
        </p:txBody>
      </p:sp>
    </p:spTree>
    <p:extLst>
      <p:ext uri="{BB962C8B-B14F-4D97-AF65-F5344CB8AC3E}">
        <p14:creationId xmlns="" xmlns:p14="http://schemas.microsoft.com/office/powerpoint/2010/main" val="1484641101"/>
      </p:ext>
    </p:extLst>
  </p:cSld>
  <p:clrMapOvr>
    <a:masterClrMapping/>
  </p:clrMapOvr>
  <p:transition>
    <p:cover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00034" y="1571612"/>
            <a:ext cx="5786478" cy="5129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786578" y="2143116"/>
            <a:ext cx="2232248" cy="3970318"/>
          </a:xfrm>
          <a:prstGeom prst="rect">
            <a:avLst/>
          </a:prstGeom>
        </p:spPr>
        <p:txBody>
          <a:bodyPr wrap="square">
            <a:spAutoFit/>
          </a:bodyPr>
          <a:lstStyle/>
          <a:p>
            <a:r>
              <a:rPr lang="ru-RU" dirty="0"/>
              <a:t>Графики трёх функций при различном выборе шкал по осям координат: </a:t>
            </a:r>
            <a:endParaRPr lang="ru-RU" dirty="0" smtClean="0"/>
          </a:p>
          <a:p>
            <a:pPr marL="342900" indent="-342900">
              <a:buAutoNum type="arabicParenBoth"/>
            </a:pPr>
            <a:r>
              <a:rPr lang="ru-RU" dirty="0" smtClean="0"/>
              <a:t>обе </a:t>
            </a:r>
            <a:r>
              <a:rPr lang="ru-RU" dirty="0"/>
              <a:t>линейные</a:t>
            </a:r>
            <a:r>
              <a:rPr lang="ru-RU" dirty="0" smtClean="0"/>
              <a:t>,</a:t>
            </a:r>
          </a:p>
          <a:p>
            <a:r>
              <a:rPr lang="ru-RU" dirty="0" smtClean="0"/>
              <a:t> </a:t>
            </a:r>
            <a:r>
              <a:rPr lang="ru-RU" dirty="0"/>
              <a:t>(2) </a:t>
            </a:r>
            <a:r>
              <a:rPr lang="ru-RU" dirty="0" smtClean="0"/>
              <a:t>логари-фмическая </a:t>
            </a:r>
            <a:r>
              <a:rPr lang="ru-RU" dirty="0"/>
              <a:t>(x) и линейная (y), </a:t>
            </a:r>
            <a:endParaRPr lang="ru-RU" dirty="0" smtClean="0"/>
          </a:p>
          <a:p>
            <a:r>
              <a:rPr lang="ru-RU" dirty="0" smtClean="0"/>
              <a:t>(</a:t>
            </a:r>
            <a:r>
              <a:rPr lang="ru-RU" dirty="0"/>
              <a:t>3) линейная (x) и логарифмическая (y), </a:t>
            </a:r>
            <a:endParaRPr lang="ru-RU" dirty="0" smtClean="0"/>
          </a:p>
          <a:p>
            <a:r>
              <a:rPr lang="ru-RU" dirty="0" smtClean="0"/>
              <a:t>(</a:t>
            </a:r>
            <a:r>
              <a:rPr lang="ru-RU" dirty="0"/>
              <a:t>4) </a:t>
            </a:r>
            <a:r>
              <a:rPr lang="ru-RU" dirty="0" smtClean="0"/>
              <a:t>обе </a:t>
            </a:r>
            <a:r>
              <a:rPr lang="ru-RU" dirty="0"/>
              <a:t>л</a:t>
            </a:r>
            <a:r>
              <a:rPr lang="ru-RU" dirty="0" smtClean="0"/>
              <a:t>огари-фмические</a:t>
            </a:r>
            <a:r>
              <a:rPr lang="ru-RU" dirty="0"/>
              <a:t>. </a:t>
            </a:r>
          </a:p>
        </p:txBody>
      </p:sp>
      <p:sp>
        <p:nvSpPr>
          <p:cNvPr id="5" name="Прямоугольник 4"/>
          <p:cNvSpPr/>
          <p:nvPr/>
        </p:nvSpPr>
        <p:spPr>
          <a:xfrm>
            <a:off x="93784" y="285728"/>
            <a:ext cx="9050216" cy="830997"/>
          </a:xfrm>
          <a:prstGeom prst="rect">
            <a:avLst/>
          </a:prstGeom>
          <a:noFill/>
        </p:spPr>
        <p:txBody>
          <a:bodyPr wrap="square" lIns="91440" tIns="45720" rIns="91440" bIns="45720">
            <a:spAutoFit/>
          </a:bodyPr>
          <a:lstStyle/>
          <a:p>
            <a:pPr algn="ctr"/>
            <a:r>
              <a:rPr lang="ru-RU"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График функции логарифма</a:t>
            </a:r>
            <a:endParaRPr lang="ru-RU"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 xmlns:p14="http://schemas.microsoft.com/office/powerpoint/2010/main" val="2884042295"/>
      </p:ext>
    </p:extLst>
  </p:cSld>
  <p:clrMapOvr>
    <a:masterClrMapping/>
  </p:clrMapOvr>
  <p:transition>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041440" cy="1442674"/>
          </a:xfrm>
        </p:spPr>
        <p:txBody>
          <a:bodyPr/>
          <a:lstStyle/>
          <a:p>
            <a:r>
              <a:rPr lang="ru-RU" sz="4000" dirty="0" smtClean="0"/>
              <a:t>Логарифмические таблицы</a:t>
            </a:r>
            <a:endParaRPr lang="ru-RU" sz="4000" dirty="0"/>
          </a:p>
        </p:txBody>
      </p:sp>
      <p:sp>
        <p:nvSpPr>
          <p:cNvPr id="3" name="Объект 2"/>
          <p:cNvSpPr>
            <a:spLocks noGrp="1"/>
          </p:cNvSpPr>
          <p:nvPr>
            <p:ph idx="1"/>
          </p:nvPr>
        </p:nvSpPr>
        <p:spPr/>
        <p:txBody>
          <a:bodyPr/>
          <a:lstStyle/>
          <a:p>
            <a:pPr marL="0" indent="0">
              <a:buNone/>
            </a:pPr>
            <a:r>
              <a:rPr lang="ru-RU" dirty="0"/>
              <a:t>Из свойств логарифма следует, что вместо трудоёмкого умножения многозначных чисел достаточно найти (по таблицам) и сложить их логарифмы, а потом по тем же таблицам (раздел «Антилогарифмы») выполнить потенцирование, то есть найти значение результата по его логарифму. Выполнение деления отличается только тем, что логарифмы вычитаются.</a:t>
            </a:r>
          </a:p>
        </p:txBody>
      </p:sp>
    </p:spTree>
    <p:extLst>
      <p:ext uri="{BB962C8B-B14F-4D97-AF65-F5344CB8AC3E}">
        <p14:creationId xmlns="" xmlns:p14="http://schemas.microsoft.com/office/powerpoint/2010/main" val="551815387"/>
      </p:ext>
    </p:extLst>
  </p:cSld>
  <p:clrMapOvr>
    <a:masterClrMapping/>
  </p:clrMapOvr>
  <p:transition>
    <p:cover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97"/>
            <a:ext cx="8041440" cy="904205"/>
          </a:xfrm>
        </p:spPr>
        <p:txBody>
          <a:bodyPr/>
          <a:lstStyle/>
          <a:p>
            <a:r>
              <a:rPr lang="ru-RU" sz="3600" dirty="0" smtClean="0"/>
              <a:t>История логарифмической таблицы</a:t>
            </a:r>
            <a:endParaRPr lang="ru-RU" sz="3600" dirty="0"/>
          </a:p>
        </p:txBody>
      </p:sp>
      <p:sp>
        <p:nvSpPr>
          <p:cNvPr id="3" name="Объект 2"/>
          <p:cNvSpPr>
            <a:spLocks noGrp="1"/>
          </p:cNvSpPr>
          <p:nvPr>
            <p:ph idx="1"/>
          </p:nvPr>
        </p:nvSpPr>
        <p:spPr>
          <a:xfrm>
            <a:off x="357158" y="1428736"/>
            <a:ext cx="3744416" cy="5429264"/>
          </a:xfrm>
        </p:spPr>
        <p:txBody>
          <a:bodyPr>
            <a:noAutofit/>
          </a:bodyPr>
          <a:lstStyle/>
          <a:p>
            <a:pPr marL="0" indent="0">
              <a:buNone/>
            </a:pPr>
            <a:r>
              <a:rPr lang="ru-RU" sz="1750" b="1" dirty="0"/>
              <a:t>Первые таблицы логарифмов опубликовал Джон Непер (1614), и они содержали только логарифмы тригонометрических функций, причём с ошибками. Независимо от него свои таблицы опубликовал </a:t>
            </a:r>
            <a:r>
              <a:rPr lang="ru-RU" sz="1750" b="1" dirty="0" err="1"/>
              <a:t>Йост</a:t>
            </a:r>
            <a:r>
              <a:rPr lang="ru-RU" sz="1750" b="1" dirty="0"/>
              <a:t> </a:t>
            </a:r>
            <a:r>
              <a:rPr lang="ru-RU" sz="1750" b="1" dirty="0" err="1"/>
              <a:t>Бюрги</a:t>
            </a:r>
            <a:r>
              <a:rPr lang="ru-RU" sz="1750" b="1" dirty="0"/>
              <a:t>, друг Кеплера (1620). В 1617 году оксфордский профессор математики Генри </a:t>
            </a:r>
            <a:r>
              <a:rPr lang="ru-RU" sz="1750" b="1" dirty="0" err="1"/>
              <a:t>Бригс</a:t>
            </a:r>
            <a:r>
              <a:rPr lang="ru-RU" sz="1750" b="1" dirty="0"/>
              <a:t> опубликовал таблицы, которые уже включали десятичные логарифмы самих чисел, от 1 до 1000, с 8 (позже — с 14) знаками. Но и в таблицах </a:t>
            </a:r>
            <a:r>
              <a:rPr lang="ru-RU" sz="1750" b="1" dirty="0" err="1"/>
              <a:t>Бригса</a:t>
            </a:r>
            <a:r>
              <a:rPr lang="ru-RU" sz="1750" b="1" dirty="0"/>
              <a:t> обнаружились ошибки. Первое безошибочное издание на основе таблиц Георга Веги (1783) появилось только в 1857 году в Берлине (таблицы </a:t>
            </a:r>
            <a:r>
              <a:rPr lang="ru-RU" sz="1750" b="1" dirty="0" err="1" smtClean="0"/>
              <a:t>Бремикера</a:t>
            </a:r>
            <a:r>
              <a:rPr lang="ru-RU" sz="1750" b="1" dirty="0" smtClean="0"/>
              <a:t>).</a:t>
            </a:r>
            <a:endParaRPr lang="ru-RU" sz="1750" b="1"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57818" y="1571612"/>
            <a:ext cx="1731042" cy="1964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3438" y="3714752"/>
            <a:ext cx="3261880" cy="2366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72330" y="2143116"/>
            <a:ext cx="1872208" cy="369332"/>
          </a:xfrm>
          <a:prstGeom prst="rect">
            <a:avLst/>
          </a:prstGeom>
          <a:noFill/>
        </p:spPr>
        <p:txBody>
          <a:bodyPr wrap="square" rtlCol="0">
            <a:spAutoFit/>
          </a:bodyPr>
          <a:lstStyle/>
          <a:p>
            <a:r>
              <a:rPr lang="ru-RU" dirty="0" smtClean="0"/>
              <a:t>Джон Непер</a:t>
            </a:r>
            <a:endParaRPr lang="ru-RU" dirty="0"/>
          </a:p>
        </p:txBody>
      </p:sp>
      <p:sp>
        <p:nvSpPr>
          <p:cNvPr id="5" name="TextBox 4"/>
          <p:cNvSpPr txBox="1"/>
          <p:nvPr/>
        </p:nvSpPr>
        <p:spPr>
          <a:xfrm>
            <a:off x="4500562" y="6143644"/>
            <a:ext cx="3811172" cy="369332"/>
          </a:xfrm>
          <a:prstGeom prst="rect">
            <a:avLst/>
          </a:prstGeom>
          <a:noFill/>
        </p:spPr>
        <p:txBody>
          <a:bodyPr wrap="none" rtlCol="0">
            <a:spAutoFit/>
          </a:bodyPr>
          <a:lstStyle/>
          <a:p>
            <a:r>
              <a:rPr lang="ru-RU" dirty="0" smtClean="0"/>
              <a:t>Логарифмическая таблица Непера</a:t>
            </a:r>
            <a:endParaRPr lang="ru-RU" dirty="0"/>
          </a:p>
        </p:txBody>
      </p:sp>
    </p:spTree>
    <p:extLst>
      <p:ext uri="{BB962C8B-B14F-4D97-AF65-F5344CB8AC3E}">
        <p14:creationId xmlns="" xmlns:p14="http://schemas.microsoft.com/office/powerpoint/2010/main" val="455869473"/>
      </p:ext>
    </p:extLst>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57158" y="188640"/>
            <a:ext cx="8501122" cy="1143000"/>
          </a:xfrm>
        </p:spPr>
        <p:txBody>
          <a:bodyPr>
            <a:normAutofit/>
          </a:bodyPr>
          <a:lstStyle/>
          <a:p>
            <a:pPr algn="r"/>
            <a:r>
              <a:rPr lang="ru-RU" sz="4000" b="0" dirty="0">
                <a:latin typeface="Bodoni MT Black" pitchFamily="18" charset="0"/>
              </a:rPr>
              <a:t>Логарифмирование и потенцирование</a:t>
            </a:r>
          </a:p>
        </p:txBody>
      </p:sp>
      <p:sp>
        <p:nvSpPr>
          <p:cNvPr id="144387" name="Rectangle 3"/>
          <p:cNvSpPr>
            <a:spLocks noGrp="1" noChangeArrowheads="1"/>
          </p:cNvSpPr>
          <p:nvPr>
            <p:ph type="body" sz="half" idx="1"/>
          </p:nvPr>
        </p:nvSpPr>
        <p:spPr>
          <a:xfrm>
            <a:off x="1071538" y="1643050"/>
            <a:ext cx="7053263" cy="4497387"/>
          </a:xfrm>
        </p:spPr>
        <p:txBody>
          <a:bodyPr>
            <a:normAutofit fontScale="92500"/>
          </a:bodyPr>
          <a:lstStyle/>
          <a:p>
            <a:pPr marL="620713" indent="538163">
              <a:buFontTx/>
              <a:buNone/>
            </a:pPr>
            <a:r>
              <a:rPr lang="ru-RU" b="1" i="1" dirty="0" smtClean="0"/>
              <a:t>Логарифмированием</a:t>
            </a:r>
            <a:r>
              <a:rPr lang="ru-RU" dirty="0" smtClean="0"/>
              <a:t> </a:t>
            </a:r>
            <a:r>
              <a:rPr lang="ru-RU" dirty="0"/>
              <a:t>называется математическая операция, с помощью которой, зная число, определяют логарифм этого числа. </a:t>
            </a:r>
          </a:p>
          <a:p>
            <a:pPr marL="620713" indent="538163">
              <a:buFontTx/>
              <a:buNone/>
            </a:pPr>
            <a:endParaRPr lang="ru-RU" dirty="0" smtClean="0"/>
          </a:p>
          <a:p>
            <a:pPr marL="620713" indent="538163">
              <a:buFontTx/>
              <a:buNone/>
            </a:pPr>
            <a:r>
              <a:rPr lang="ru-RU" b="1" i="1" dirty="0" smtClean="0"/>
              <a:t>Потенцированием</a:t>
            </a:r>
            <a:r>
              <a:rPr lang="ru-RU" dirty="0" smtClean="0"/>
              <a:t> </a:t>
            </a:r>
            <a:r>
              <a:rPr lang="ru-RU" dirty="0"/>
              <a:t>называется математическая операция, с помощью которой, зная логарифм числа, определяют само число.</a:t>
            </a:r>
          </a:p>
          <a:p>
            <a:pPr marL="620713" indent="538163">
              <a:buFontTx/>
              <a:buNone/>
            </a:pPr>
            <a:endParaRPr lang="ru-RU" sz="2400" dirty="0"/>
          </a:p>
        </p:txBody>
      </p:sp>
      <p:sp>
        <p:nvSpPr>
          <p:cNvPr id="6" name="Содержимое 5"/>
          <p:cNvSpPr>
            <a:spLocks noGrp="1"/>
          </p:cNvSpPr>
          <p:nvPr>
            <p:ph sz="quarter" idx="2"/>
          </p:nvPr>
        </p:nvSpPr>
        <p:spPr>
          <a:xfrm>
            <a:off x="7884368" y="1556792"/>
            <a:ext cx="3617913" cy="2171700"/>
          </a:xfrm>
        </p:spPr>
        <p:txBody>
          <a:bodyPr/>
          <a:lstStyle/>
          <a:p>
            <a:endParaRPr lang="ru-RU" dirty="0"/>
          </a:p>
        </p:txBody>
      </p:sp>
      <p:sp>
        <p:nvSpPr>
          <p:cNvPr id="7" name="Содержимое 6"/>
          <p:cNvSpPr>
            <a:spLocks noGrp="1"/>
          </p:cNvSpPr>
          <p:nvPr>
            <p:ph sz="quarter" idx="3"/>
          </p:nvPr>
        </p:nvSpPr>
        <p:spPr>
          <a:xfrm>
            <a:off x="7335043" y="4005064"/>
            <a:ext cx="3617913" cy="2173287"/>
          </a:xfrm>
        </p:spPr>
        <p:txBody>
          <a:bodyPr/>
          <a:lstStyle/>
          <a:p>
            <a:endParaRPr lang="ru-RU"/>
          </a:p>
        </p:txBody>
      </p:sp>
    </p:spTree>
  </p:cSld>
  <p:clrMapOvr>
    <a:masterClrMapping/>
  </p:clrMapOvr>
  <p:transition>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436563"/>
            <a:ext cx="8041440" cy="688181"/>
          </a:xfrm>
        </p:spPr>
        <p:txBody>
          <a:bodyPr/>
          <a:lstStyle/>
          <a:p>
            <a:r>
              <a:rPr lang="ru-RU" sz="3600" dirty="0"/>
              <a:t>История логарифмической таблицы</a:t>
            </a:r>
          </a:p>
        </p:txBody>
      </p:sp>
      <p:sp>
        <p:nvSpPr>
          <p:cNvPr id="3" name="Объект 2"/>
          <p:cNvSpPr>
            <a:spLocks noGrp="1"/>
          </p:cNvSpPr>
          <p:nvPr>
            <p:ph idx="1"/>
          </p:nvPr>
        </p:nvSpPr>
        <p:spPr>
          <a:xfrm>
            <a:off x="928662" y="1714488"/>
            <a:ext cx="7467600" cy="4104456"/>
          </a:xfrm>
        </p:spPr>
        <p:txBody>
          <a:bodyPr>
            <a:normAutofit fontScale="92500" lnSpcReduction="20000"/>
          </a:bodyPr>
          <a:lstStyle/>
          <a:p>
            <a:pPr marL="0" indent="0">
              <a:buNone/>
            </a:pPr>
            <a:r>
              <a:rPr lang="ru-RU" dirty="0"/>
              <a:t>В России первые таблицы логарифмов были изданы в 1703 году при участии Л. Ф. </a:t>
            </a:r>
            <a:r>
              <a:rPr lang="ru-RU" dirty="0" smtClean="0"/>
              <a:t>Магницкого. В </a:t>
            </a:r>
            <a:r>
              <a:rPr lang="ru-RU" dirty="0"/>
              <a:t>СССР выпускались несколько сборников таблиц </a:t>
            </a:r>
            <a:r>
              <a:rPr lang="ru-RU" dirty="0" smtClean="0"/>
              <a:t>логарифмов.</a:t>
            </a:r>
          </a:p>
          <a:p>
            <a:pPr>
              <a:buFont typeface="Wingdings" pitchFamily="2" charset="2"/>
              <a:buChar char="ü"/>
            </a:pPr>
            <a:r>
              <a:rPr lang="ru-RU" dirty="0"/>
              <a:t>1.Брадис В. М. Четырёхзначные математические таблицы. </a:t>
            </a:r>
            <a:endParaRPr lang="ru-RU" dirty="0" smtClean="0"/>
          </a:p>
          <a:p>
            <a:pPr>
              <a:buFont typeface="Wingdings" pitchFamily="2" charset="2"/>
              <a:buChar char="ü"/>
            </a:pPr>
            <a:r>
              <a:rPr lang="ru-RU" dirty="0" smtClean="0"/>
              <a:t>2.Вега </a:t>
            </a:r>
            <a:r>
              <a:rPr lang="ru-RU" dirty="0"/>
              <a:t>Г. Таблицы семизначных </a:t>
            </a:r>
            <a:r>
              <a:rPr lang="ru-RU" dirty="0" smtClean="0"/>
              <a:t>логарифмов</a:t>
            </a:r>
          </a:p>
          <a:p>
            <a:pPr>
              <a:buFont typeface="Wingdings" pitchFamily="2" charset="2"/>
              <a:buChar char="ü"/>
            </a:pPr>
            <a:r>
              <a:rPr lang="ru-RU" dirty="0" smtClean="0"/>
              <a:t>3. </a:t>
            </a:r>
            <a:r>
              <a:rPr lang="ru-RU" dirty="0" err="1" smtClean="0"/>
              <a:t>Бремикер</a:t>
            </a:r>
            <a:r>
              <a:rPr lang="ru-RU" dirty="0" smtClean="0"/>
              <a:t> </a:t>
            </a:r>
            <a:r>
              <a:rPr lang="ru-RU" dirty="0"/>
              <a:t>К. </a:t>
            </a:r>
            <a:r>
              <a:rPr lang="ru-RU" dirty="0" err="1"/>
              <a:t>Логарифмо</a:t>
            </a:r>
            <a:r>
              <a:rPr lang="ru-RU" dirty="0"/>
              <a:t>-тригонометрические таблицы</a:t>
            </a:r>
          </a:p>
        </p:txBody>
      </p:sp>
    </p:spTree>
    <p:extLst>
      <p:ext uri="{BB962C8B-B14F-4D97-AF65-F5344CB8AC3E}">
        <p14:creationId xmlns="" xmlns:p14="http://schemas.microsoft.com/office/powerpoint/2010/main" val="399912267"/>
      </p:ext>
    </p:extLst>
  </p:cSld>
  <p:clrMapOvr>
    <a:masterClrMapping/>
  </p:clrMapOvr>
  <p:transition>
    <p:cover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188641"/>
            <a:ext cx="8041440" cy="720080"/>
          </a:xfrm>
        </p:spPr>
        <p:txBody>
          <a:bodyPr/>
          <a:lstStyle/>
          <a:p>
            <a:r>
              <a:rPr lang="ru-RU" sz="4000" dirty="0" smtClean="0"/>
              <a:t>Логарифмические таблицы</a:t>
            </a:r>
            <a:endParaRPr lang="ru-RU" sz="4000"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44" y="1643050"/>
            <a:ext cx="2692600" cy="4300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14678" y="1643050"/>
            <a:ext cx="2714643" cy="43577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4159"/>
          <a:stretch/>
        </p:blipFill>
        <p:spPr bwMode="auto">
          <a:xfrm>
            <a:off x="6286512" y="1643050"/>
            <a:ext cx="2714612" cy="4326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3496451"/>
      </p:ext>
    </p:extLst>
  </p:cSld>
  <p:clrMapOvr>
    <a:masterClrMapping/>
  </p:clrMapOvr>
  <p:transition>
    <p:cover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436563"/>
            <a:ext cx="7909152" cy="760189"/>
          </a:xfrm>
        </p:spPr>
        <p:txBody>
          <a:bodyPr/>
          <a:lstStyle/>
          <a:p>
            <a:r>
              <a:rPr lang="ru-RU" sz="4000" dirty="0" smtClean="0"/>
              <a:t>Логарифмическая линейка</a:t>
            </a:r>
            <a:endParaRPr lang="ru-RU" sz="4000" dirty="0"/>
          </a:p>
        </p:txBody>
      </p:sp>
      <p:sp>
        <p:nvSpPr>
          <p:cNvPr id="3" name="Объект 2"/>
          <p:cNvSpPr>
            <a:spLocks noGrp="1"/>
          </p:cNvSpPr>
          <p:nvPr>
            <p:ph idx="1"/>
          </p:nvPr>
        </p:nvSpPr>
        <p:spPr>
          <a:xfrm>
            <a:off x="838200" y="2038389"/>
            <a:ext cx="7467600" cy="3622860"/>
          </a:xfrm>
        </p:spPr>
        <p:txBody>
          <a:bodyPr>
            <a:normAutofit fontScale="85000" lnSpcReduction="20000"/>
            <a:scene3d>
              <a:camera prst="orthographicFront"/>
              <a:lightRig rig="sunset" dir="t"/>
            </a:scene3d>
            <a:sp3d prstMaterial="matte">
              <a:bevelB w="69850" h="95250" prst="cross"/>
            </a:sp3d>
          </a:bodyPr>
          <a:lstStyle/>
          <a:p>
            <a:pPr marL="0" indent="0">
              <a:buNone/>
            </a:pPr>
            <a:r>
              <a:rPr lang="ru-RU" dirty="0" err="1">
                <a:solidFill>
                  <a:srgbClr val="FF0000"/>
                </a:solidFill>
              </a:rPr>
              <a:t>Логарифми́ческая</a:t>
            </a:r>
            <a:r>
              <a:rPr lang="ru-RU" dirty="0">
                <a:solidFill>
                  <a:srgbClr val="FF0000"/>
                </a:solidFill>
              </a:rPr>
              <a:t> </a:t>
            </a:r>
            <a:r>
              <a:rPr lang="ru-RU" dirty="0" err="1">
                <a:solidFill>
                  <a:srgbClr val="FF0000"/>
                </a:solidFill>
              </a:rPr>
              <a:t>лине́йка</a:t>
            </a:r>
            <a:r>
              <a:rPr lang="ru-RU" dirty="0">
                <a:solidFill>
                  <a:srgbClr val="FF0000"/>
                </a:solidFill>
              </a:rPr>
              <a:t>, Счётная линейка </a:t>
            </a:r>
            <a:r>
              <a:rPr lang="ru-RU" dirty="0"/>
              <a:t>— аналоговое вычислительное устройство, позволяющее выполнять несколько математических операций, в том числе умножение и деление чисел, возведение в степень (чаще всего в квадрат и куб) и вычисление квадратных и кубических корней, вычисление логарифмов, потенцирование, вычисление тригонометрических и гиперболических функций и другие операции.</a:t>
            </a:r>
          </a:p>
        </p:txBody>
      </p:sp>
    </p:spTree>
    <p:extLst>
      <p:ext uri="{BB962C8B-B14F-4D97-AF65-F5344CB8AC3E}">
        <p14:creationId xmlns="" xmlns:p14="http://schemas.microsoft.com/office/powerpoint/2010/main" val="1622659642"/>
      </p:ext>
    </p:extLst>
  </p:cSld>
  <p:clrMapOvr>
    <a:masterClrMapping/>
  </p:clrMapOvr>
  <p:transition>
    <p:cover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280" y="436563"/>
            <a:ext cx="7909152" cy="688181"/>
          </a:xfrm>
        </p:spPr>
        <p:txBody>
          <a:bodyPr/>
          <a:lstStyle/>
          <a:p>
            <a:r>
              <a:rPr lang="ru-RU" sz="3600" dirty="0" smtClean="0"/>
              <a:t>История логарифмической линейки</a:t>
            </a:r>
            <a:endParaRPr lang="ru-RU" sz="3600" dirty="0"/>
          </a:p>
        </p:txBody>
      </p:sp>
      <p:sp>
        <p:nvSpPr>
          <p:cNvPr id="3" name="Объект 2"/>
          <p:cNvSpPr>
            <a:spLocks noGrp="1"/>
          </p:cNvSpPr>
          <p:nvPr>
            <p:ph idx="1"/>
          </p:nvPr>
        </p:nvSpPr>
        <p:spPr>
          <a:xfrm>
            <a:off x="838200" y="2038388"/>
            <a:ext cx="3517776" cy="4054908"/>
          </a:xfrm>
        </p:spPr>
        <p:txBody>
          <a:bodyPr>
            <a:normAutofit fontScale="62500" lnSpcReduction="20000"/>
          </a:bodyPr>
          <a:lstStyle/>
          <a:p>
            <a:pPr marL="0" indent="0">
              <a:buNone/>
            </a:pPr>
            <a:r>
              <a:rPr lang="ru-RU" dirty="0"/>
              <a:t>В 1620-е годы Эдмунд </a:t>
            </a:r>
            <a:r>
              <a:rPr lang="ru-RU" dirty="0" err="1"/>
              <a:t>Уингейт</a:t>
            </a:r>
            <a:r>
              <a:rPr lang="ru-RU" dirty="0"/>
              <a:t> и Уильям </a:t>
            </a:r>
            <a:r>
              <a:rPr lang="ru-RU" dirty="0" err="1"/>
              <a:t>Отред</a:t>
            </a:r>
            <a:r>
              <a:rPr lang="ru-RU" dirty="0"/>
              <a:t> изобрели первую логарифмическую линейку, до появления карманных калькуляторов служившую незаменимым расчётным орудием </a:t>
            </a:r>
            <a:r>
              <a:rPr lang="ru-RU" dirty="0" smtClean="0"/>
              <a:t>инженера. </a:t>
            </a:r>
            <a:r>
              <a:rPr lang="ru-RU" dirty="0"/>
              <a:t>С помощью этого компактного инструмента можно быстро производить все алгебраические операции, в том числе с участием тригонометрических </a:t>
            </a:r>
            <a:r>
              <a:rPr lang="ru-RU" dirty="0" smtClean="0"/>
              <a:t>функций. </a:t>
            </a:r>
            <a:r>
              <a:rPr lang="ru-RU" dirty="0"/>
              <a:t>Точность расчётов — около 3 значащих цифр.</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72132" y="1571612"/>
            <a:ext cx="2470034" cy="3367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3438" y="5143512"/>
            <a:ext cx="4245304" cy="12835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6041228"/>
      </p:ext>
    </p:extLst>
  </p:cSld>
  <p:clrMapOvr>
    <a:masterClrMapping/>
  </p:clrMapOvr>
  <p:transition>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910" y="2928934"/>
            <a:ext cx="7714164" cy="1850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37128092"/>
      </p:ext>
    </p:extLst>
  </p:cSld>
  <p:clrMapOvr>
    <a:masterClrMapping/>
  </p:clrMapOvr>
  <p:transition>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2240280" lvl="8" indent="0">
              <a:buNone/>
            </a:pPr>
            <a:r>
              <a:rPr lang="ru-RU" sz="4800" dirty="0" smtClean="0"/>
              <a:t>     </a:t>
            </a:r>
            <a:endParaRPr lang="ru-RU" sz="4800" dirty="0"/>
          </a:p>
        </p:txBody>
      </p:sp>
      <p:sp>
        <p:nvSpPr>
          <p:cNvPr id="4" name="Прямоугольник 3"/>
          <p:cNvSpPr/>
          <p:nvPr/>
        </p:nvSpPr>
        <p:spPr>
          <a:xfrm>
            <a:off x="428596" y="3071810"/>
            <a:ext cx="851515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Спасибо за внимание!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74077424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4690864" cy="922114"/>
          </a:xfrm>
        </p:spPr>
        <p:txBody>
          <a:bodyPr/>
          <a:lstStyle/>
          <a:p>
            <a:r>
              <a:rPr lang="ru-RU" b="0" dirty="0" smtClean="0"/>
              <a:t>Джон Непер</a:t>
            </a:r>
            <a:endParaRPr lang="ru-RU" b="0" dirty="0"/>
          </a:p>
        </p:txBody>
      </p:sp>
      <p:sp>
        <p:nvSpPr>
          <p:cNvPr id="3" name="Содержимое 2"/>
          <p:cNvSpPr>
            <a:spLocks noGrp="1"/>
          </p:cNvSpPr>
          <p:nvPr>
            <p:ph idx="1"/>
          </p:nvPr>
        </p:nvSpPr>
        <p:spPr>
          <a:xfrm>
            <a:off x="214282" y="4429133"/>
            <a:ext cx="4330824" cy="2214578"/>
          </a:xfrm>
        </p:spPr>
        <p:txBody>
          <a:bodyPr>
            <a:normAutofit fontScale="85000" lnSpcReduction="10000"/>
          </a:bodyPr>
          <a:lstStyle/>
          <a:p>
            <a:pPr algn="ctr">
              <a:buNone/>
            </a:pPr>
            <a:r>
              <a:rPr lang="ru-RU" dirty="0" smtClean="0"/>
              <a:t>   </a:t>
            </a:r>
          </a:p>
          <a:p>
            <a:pPr algn="ctr">
              <a:buNone/>
            </a:pPr>
            <a:r>
              <a:rPr lang="ru-RU" dirty="0" smtClean="0"/>
              <a:t>  </a:t>
            </a:r>
            <a:r>
              <a:rPr lang="ru-RU" b="1" dirty="0" smtClean="0"/>
              <a:t>В 1614 году опубликовал определение логарифмов и таблицу их значений</a:t>
            </a:r>
            <a:r>
              <a:rPr lang="ru-RU" dirty="0" smtClean="0"/>
              <a:t>. </a:t>
            </a:r>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5214942" y="1571612"/>
            <a:ext cx="3821415"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500034" y="1785926"/>
            <a:ext cx="4320480" cy="2677656"/>
          </a:xfrm>
          <a:prstGeom prst="rect">
            <a:avLst/>
          </a:prstGeom>
        </p:spPr>
        <p:txBody>
          <a:bodyPr wrap="square">
            <a:spAutoFit/>
          </a:bodyPr>
          <a:lstStyle/>
          <a:p>
            <a:pPr algn="ctr">
              <a:spcBef>
                <a:spcPct val="50000"/>
              </a:spcBef>
            </a:pPr>
            <a:r>
              <a:rPr lang="ru-RU" sz="2400" dirty="0" smtClean="0"/>
              <a:t>«</a:t>
            </a:r>
            <a:r>
              <a:rPr lang="ru-RU" sz="2400" i="1" dirty="0" smtClean="0"/>
              <a:t>Я старался, насколько мог и умел, отделаться от трудности и скуки вычислений, докучность которых обычно отпугивает весьма многих от изучения математики</a:t>
            </a:r>
            <a:r>
              <a:rPr lang="ru-RU" sz="2400" dirty="0" smtClean="0"/>
              <a:t>».</a:t>
            </a:r>
            <a:endParaRPr lang="ru-RU" sz="2400" dirty="0"/>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логарифмической функции.</a:t>
            </a:r>
            <a:endParaRPr lang="ru-RU"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Со временем выяснилось, что логарифмическая функция</a:t>
            </a:r>
            <a:r>
              <a:rPr lang="en-US" dirty="0" smtClean="0"/>
              <a:t>   </a:t>
            </a:r>
            <a:r>
              <a:rPr lang="ru-RU" dirty="0" smtClean="0"/>
              <a:t> </a:t>
            </a:r>
            <a:r>
              <a:rPr lang="en-US" dirty="0" smtClean="0"/>
              <a:t>                      </a:t>
            </a:r>
            <a:r>
              <a:rPr lang="ru-RU" dirty="0" smtClean="0"/>
              <a:t>незаменима и во многих других областях человеческой деятельности: решение дифференциальных уравнений, классификация значений величин (например, частота и интенсивность звука), аппроксимация различных зависимостей, теория информации, теория вероятностей</a:t>
            </a:r>
            <a:r>
              <a:rPr lang="ru-RU" dirty="0"/>
              <a:t> </a:t>
            </a:r>
            <a:r>
              <a:rPr lang="ru-RU" dirty="0" smtClean="0"/>
              <a:t>и т. д. Эта функция относится к числу элементарных, она </a:t>
            </a:r>
            <a:r>
              <a:rPr lang="ru-RU" dirty="0" err="1" smtClean="0"/>
              <a:t>обратна</a:t>
            </a:r>
            <a:r>
              <a:rPr lang="ru-RU" dirty="0" smtClean="0"/>
              <a:t> по отношению к показательной функции. Чаще всего используются вещественные логарифмы с основанием </a:t>
            </a:r>
            <a:r>
              <a:rPr lang="ru-RU" sz="3300" b="1" dirty="0"/>
              <a:t>е</a:t>
            </a:r>
            <a:r>
              <a:rPr lang="ru-RU" dirty="0" smtClean="0"/>
              <a:t>(натуральный логарифм),</a:t>
            </a:r>
            <a:r>
              <a:rPr lang="en-US" dirty="0" smtClean="0"/>
              <a:t> </a:t>
            </a:r>
            <a:r>
              <a:rPr lang="en-US" b="1" dirty="0" smtClean="0"/>
              <a:t>10</a:t>
            </a:r>
            <a:r>
              <a:rPr lang="ru-RU" b="1" dirty="0" smtClean="0"/>
              <a:t> </a:t>
            </a:r>
            <a:r>
              <a:rPr lang="ru-RU" dirty="0" smtClean="0"/>
              <a:t>(десятичный) и </a:t>
            </a:r>
            <a:r>
              <a:rPr lang="en-US" b="1" dirty="0" smtClean="0"/>
              <a:t>2 </a:t>
            </a:r>
            <a:r>
              <a:rPr lang="ru-RU" dirty="0" smtClean="0"/>
              <a:t>(двоичный).</a:t>
            </a:r>
            <a:endParaRPr lang="ru-RU" dirty="0"/>
          </a:p>
        </p:txBody>
      </p:sp>
      <p:pic>
        <p:nvPicPr>
          <p:cNvPr id="6146" name="Picture 2" descr="C:\Users\User\Desktop\2a22559707929feef29dc71d155c7295.png"/>
          <p:cNvPicPr>
            <a:picLocks noChangeAspect="1" noChangeArrowheads="1"/>
          </p:cNvPicPr>
          <p:nvPr/>
        </p:nvPicPr>
        <p:blipFill>
          <a:blip r:embed="rId2" cstate="print"/>
          <a:srcRect/>
          <a:stretch>
            <a:fillRect/>
          </a:stretch>
        </p:blipFill>
        <p:spPr bwMode="auto">
          <a:xfrm>
            <a:off x="2357422" y="2143116"/>
            <a:ext cx="1512168" cy="324036"/>
          </a:xfrm>
          <a:prstGeom prst="rect">
            <a:avLst/>
          </a:prstGeom>
          <a:noFill/>
        </p:spPr>
      </p:pic>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6286512" y="2857496"/>
            <a:ext cx="2643174" cy="2666576"/>
          </a:xfrm>
          <a:prstGeom prst="rect">
            <a:avLst/>
          </a:prstGeom>
          <a:ln>
            <a:noFill/>
          </a:ln>
          <a:effectLst>
            <a:softEdge rad="112500"/>
          </a:effectLst>
        </p:spPr>
      </p:pic>
      <p:sp>
        <p:nvSpPr>
          <p:cNvPr id="5" name="Скругленный прямоугольник 4"/>
          <p:cNvSpPr/>
          <p:nvPr/>
        </p:nvSpPr>
        <p:spPr>
          <a:xfrm>
            <a:off x="755576" y="1484784"/>
            <a:ext cx="7344816"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b="1" dirty="0" smtClean="0"/>
              <a:t>Действительный логарифм.</a:t>
            </a:r>
            <a:endParaRPr lang="ru-RU" b="1" dirty="0"/>
          </a:p>
        </p:txBody>
      </p:sp>
      <p:sp>
        <p:nvSpPr>
          <p:cNvPr id="3" name="Содержимое 2"/>
          <p:cNvSpPr>
            <a:spLocks noGrp="1"/>
          </p:cNvSpPr>
          <p:nvPr>
            <p:ph idx="1"/>
          </p:nvPr>
        </p:nvSpPr>
        <p:spPr>
          <a:xfrm>
            <a:off x="642910" y="1500174"/>
            <a:ext cx="6851104" cy="4680520"/>
          </a:xfrm>
        </p:spPr>
        <p:txBody>
          <a:bodyPr>
            <a:normAutofit/>
          </a:bodyPr>
          <a:lstStyle/>
          <a:p>
            <a:pPr>
              <a:buNone/>
            </a:pPr>
            <a:r>
              <a:rPr lang="ru-RU" dirty="0" smtClean="0"/>
              <a:t>Действительный логарифм         имеет смысл при</a:t>
            </a:r>
          </a:p>
          <a:p>
            <a:pPr>
              <a:buNone/>
            </a:pPr>
            <a:endParaRPr lang="ru-RU" dirty="0"/>
          </a:p>
          <a:p>
            <a:pPr>
              <a:buNone/>
            </a:pPr>
            <a:endParaRPr lang="ru-RU" sz="2800" dirty="0"/>
          </a:p>
          <a:p>
            <a:pPr>
              <a:buNone/>
            </a:pPr>
            <a:r>
              <a:rPr lang="ru-RU" sz="2800" dirty="0" smtClean="0"/>
              <a:t>    Отсюда следует, что значение действительного логарифма положительного числа всегда существует и определённо однозначно.</a:t>
            </a:r>
          </a:p>
        </p:txBody>
      </p:sp>
      <p:pic>
        <p:nvPicPr>
          <p:cNvPr id="7170" name="Picture 2" descr="C:\Users\User\Desktop\66d62983ab934bcd9b1787baf174c12e.png"/>
          <p:cNvPicPr>
            <a:picLocks noChangeAspect="1" noChangeArrowheads="1"/>
          </p:cNvPicPr>
          <p:nvPr/>
        </p:nvPicPr>
        <p:blipFill>
          <a:blip r:embed="rId3" cstate="print"/>
          <a:srcRect/>
          <a:stretch>
            <a:fillRect/>
          </a:stretch>
        </p:blipFill>
        <p:spPr bwMode="auto">
          <a:xfrm>
            <a:off x="4500562" y="2214554"/>
            <a:ext cx="3024336" cy="395338"/>
          </a:xfrm>
          <a:prstGeom prst="rect">
            <a:avLst/>
          </a:prstGeom>
          <a:noFill/>
        </p:spPr>
      </p:pic>
      <p:pic>
        <p:nvPicPr>
          <p:cNvPr id="7172" name="Picture 4" descr="C:\Users\User\Desktop\9c664c9569fe4edcd1fd2284c35f9ab9.png"/>
          <p:cNvPicPr>
            <a:picLocks noChangeAspect="1" noChangeArrowheads="1"/>
          </p:cNvPicPr>
          <p:nvPr/>
        </p:nvPicPr>
        <p:blipFill>
          <a:blip r:embed="rId4" cstate="print"/>
          <a:srcRect/>
          <a:stretch>
            <a:fillRect/>
          </a:stretch>
        </p:blipFill>
        <p:spPr bwMode="auto">
          <a:xfrm>
            <a:off x="6072198" y="1643050"/>
            <a:ext cx="936104" cy="366302"/>
          </a:xfrm>
          <a:prstGeom prst="rect">
            <a:avLst/>
          </a:prstGeom>
          <a:noFill/>
        </p:spPr>
      </p:pic>
    </p:spTree>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240</TotalTime>
  <Words>1606</Words>
  <Application>Microsoft Office PowerPoint</Application>
  <PresentationFormat>Экран (4:3)</PresentationFormat>
  <Paragraphs>275</Paragraphs>
  <Slides>65</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65</vt:i4>
      </vt:variant>
    </vt:vector>
  </HeadingPairs>
  <TitlesOfParts>
    <vt:vector size="67" baseType="lpstr">
      <vt:lpstr>Модульная</vt:lpstr>
      <vt:lpstr>Формула</vt:lpstr>
      <vt:lpstr>Урок по теме: ЛОГАРИФМ. </vt:lpstr>
      <vt:lpstr>Логарифм</vt:lpstr>
      <vt:lpstr>Логарифм</vt:lpstr>
      <vt:lpstr>Логарифм</vt:lpstr>
      <vt:lpstr>   График двоичного логарифма. </vt:lpstr>
      <vt:lpstr>Логарифмирование и потенцирование</vt:lpstr>
      <vt:lpstr>Джон Непер</vt:lpstr>
      <vt:lpstr>Значение логарифмической функции.</vt:lpstr>
      <vt:lpstr>Действительный логарифм.</vt:lpstr>
      <vt:lpstr>Наиболее широкое применение нашли следующие виды логарифмов:</vt:lpstr>
      <vt:lpstr>Свойства.</vt:lpstr>
      <vt:lpstr>Слайд 12</vt:lpstr>
      <vt:lpstr>Можно выделить три формулы</vt:lpstr>
      <vt:lpstr>Свойства логарифмов</vt:lpstr>
      <vt:lpstr>1. Логарифм произведения равен сумме логарифмов множителей:</vt:lpstr>
      <vt:lpstr>3. Логарифм степени равен произведению показателя степени на логарифм ее основания:</vt:lpstr>
      <vt:lpstr>5. Переход от одного основания к другому</vt:lpstr>
      <vt:lpstr>Десятичный логарифм.</vt:lpstr>
      <vt:lpstr>Слайд 19</vt:lpstr>
      <vt:lpstr>Слайд 20</vt:lpstr>
      <vt:lpstr>Слайд 21</vt:lpstr>
      <vt:lpstr>Логарифм. Немного из истории. </vt:lpstr>
      <vt:lpstr>Предшественники </vt:lpstr>
      <vt:lpstr>Джон Непер и его «удивительная таблица логарифмов»</vt:lpstr>
      <vt:lpstr>Джон Непер собственной персоны </vt:lpstr>
      <vt:lpstr>Слайд 26</vt:lpstr>
      <vt:lpstr>Основное свойство логарифма Непера</vt:lpstr>
      <vt:lpstr>Дальнейшее развитие </vt:lpstr>
      <vt:lpstr>Слайд 29</vt:lpstr>
      <vt:lpstr>Обратное возведение в степень</vt:lpstr>
      <vt:lpstr>ОСНОВНЫЕ ПОНЯТИЯ ТЕОРИИ ВЕРОЯТНОСТИ. </vt:lpstr>
      <vt:lpstr>СОБЫТИЕ</vt:lpstr>
      <vt:lpstr>Эксперимент (опыт)</vt:lpstr>
      <vt:lpstr>ПРИМЕРЫ</vt:lpstr>
      <vt:lpstr>СТАТИСТИЧЕСКИЙ</vt:lpstr>
      <vt:lpstr>СЛУЧАЙНОЕ СОБЫТИЕ</vt:lpstr>
      <vt:lpstr>Рассмотрим несколько наиболее «излюбленных» в теории вероятностей примеров случайных экспериментов.</vt:lpstr>
      <vt:lpstr>Опыт 1: </vt:lpstr>
      <vt:lpstr>Опыт 2: </vt:lpstr>
      <vt:lpstr>  Типы событий</vt:lpstr>
      <vt:lpstr>Примеры событий</vt:lpstr>
      <vt:lpstr>Слайд 42</vt:lpstr>
      <vt:lpstr>Слайд 43</vt:lpstr>
      <vt:lpstr>Информатика и вычислительная техника </vt:lpstr>
      <vt:lpstr>Фракталы и размерность </vt:lpstr>
      <vt:lpstr>Механика и физика</vt:lpstr>
      <vt:lpstr>Химия и физическая химия</vt:lpstr>
      <vt:lpstr>Теория музыки</vt:lpstr>
      <vt:lpstr>Психология и физиология</vt:lpstr>
      <vt:lpstr>Биология </vt:lpstr>
      <vt:lpstr>Логарифм</vt:lpstr>
      <vt:lpstr>История создания логарифмической шкалы.  </vt:lpstr>
      <vt:lpstr>Слайд 53</vt:lpstr>
      <vt:lpstr>Логарифмическая шкала  и её применение.</vt:lpstr>
      <vt:lpstr>Логарифмическая шкала</vt:lpstr>
      <vt:lpstr>Логарифмическая шкала</vt:lpstr>
      <vt:lpstr>Слайд 57</vt:lpstr>
      <vt:lpstr>Логарифмические таблицы</vt:lpstr>
      <vt:lpstr>История логарифмической таблицы</vt:lpstr>
      <vt:lpstr>История логарифмической таблицы</vt:lpstr>
      <vt:lpstr>Логарифмические таблицы</vt:lpstr>
      <vt:lpstr>Логарифмическая линейка</vt:lpstr>
      <vt:lpstr>История логарифмической линейки</vt:lpstr>
      <vt:lpstr>Слайд 64</vt:lpstr>
      <vt:lpstr>Слайд 65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ЛОГАРИФМ</dc:title>
  <dc:creator>User</dc:creator>
  <cp:lastModifiedBy>Kostina</cp:lastModifiedBy>
  <cp:revision>54</cp:revision>
  <dcterms:created xsi:type="dcterms:W3CDTF">2013-02-01T13:02:24Z</dcterms:created>
  <dcterms:modified xsi:type="dcterms:W3CDTF">2013-03-23T06:19:15Z</dcterms:modified>
</cp:coreProperties>
</file>