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58" r:id="rId10"/>
    <p:sldId id="260" r:id="rId11"/>
    <p:sldId id="264" r:id="rId12"/>
    <p:sldId id="259" r:id="rId13"/>
    <p:sldId id="261" r:id="rId14"/>
    <p:sldId id="273" r:id="rId15"/>
    <p:sldId id="275" r:id="rId16"/>
    <p:sldId id="274" r:id="rId17"/>
    <p:sldId id="276" r:id="rId18"/>
    <p:sldId id="263" r:id="rId19"/>
    <p:sldId id="262" r:id="rId20"/>
    <p:sldId id="266" r:id="rId21"/>
    <p:sldId id="26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44" autoAdjust="0"/>
  </p:normalViewPr>
  <p:slideViewPr>
    <p:cSldViewPr>
      <p:cViewPr varScale="1">
        <p:scale>
          <a:sx n="85" d="100"/>
          <a:sy n="85" d="100"/>
        </p:scale>
        <p:origin x="-14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5BD59D2-A976-4AD1-84BB-065D7BF03712}" type="datetimeFigureOut">
              <a:rPr lang="ru-RU" smtClean="0"/>
              <a:pPr/>
              <a:t>15.12.2012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875A445-255B-4B3D-9F37-D1C9B769E5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Теорема Пифагора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Урок изучения нового материала, учитель Демчук И.В., МБОУ СОШ №36 г. Томск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208912" cy="606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323528" y="404664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Сто быков принес в жертву Пифагор</a:t>
            </a:r>
            <a:r>
              <a:rPr lang="ru-RU" dirty="0" smtClean="0"/>
              <a:t>…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476672"/>
            <a:ext cx="8229600" cy="569552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800" dirty="0" smtClean="0"/>
              <a:t>Пребудет вечной истина , как скоро</a:t>
            </a:r>
          </a:p>
          <a:p>
            <a:pPr algn="ctr">
              <a:buNone/>
            </a:pPr>
            <a:r>
              <a:rPr lang="ru-RU" sz="2800" dirty="0" smtClean="0"/>
              <a:t>Все познает слабый человек! </a:t>
            </a:r>
          </a:p>
          <a:p>
            <a:pPr algn="ctr">
              <a:buNone/>
            </a:pPr>
            <a:r>
              <a:rPr lang="ru-RU" sz="2800" dirty="0" smtClean="0"/>
              <a:t>И ныне теорема Пифагора</a:t>
            </a:r>
          </a:p>
          <a:p>
            <a:pPr algn="ctr">
              <a:buNone/>
            </a:pPr>
            <a:r>
              <a:rPr lang="ru-RU" sz="2800" dirty="0" smtClean="0"/>
              <a:t>Верна, как и в его далекий век.</a:t>
            </a:r>
          </a:p>
          <a:p>
            <a:pPr algn="ctr">
              <a:buNone/>
            </a:pPr>
            <a:r>
              <a:rPr lang="ru-RU" sz="2800" dirty="0" smtClean="0"/>
              <a:t>Обильно было жертвоприношенье</a:t>
            </a:r>
          </a:p>
          <a:p>
            <a:pPr algn="ctr">
              <a:buNone/>
            </a:pPr>
            <a:r>
              <a:rPr lang="ru-RU" sz="2800" dirty="0" smtClean="0"/>
              <a:t>Богам от Пифагора. Сто быков </a:t>
            </a:r>
          </a:p>
          <a:p>
            <a:pPr algn="ctr">
              <a:buNone/>
            </a:pPr>
            <a:r>
              <a:rPr lang="ru-RU" sz="2800" dirty="0" smtClean="0"/>
              <a:t>Он отдал на закланье и сожженье </a:t>
            </a:r>
          </a:p>
          <a:p>
            <a:pPr algn="ctr">
              <a:buNone/>
            </a:pPr>
            <a:r>
              <a:rPr lang="ru-RU" sz="2800" dirty="0" smtClean="0"/>
              <a:t>За свет луча , пришедший с облаков.</a:t>
            </a:r>
          </a:p>
          <a:p>
            <a:pPr algn="ctr">
              <a:buNone/>
            </a:pPr>
            <a:r>
              <a:rPr lang="ru-RU" sz="2800" dirty="0" smtClean="0"/>
              <a:t>Поэтому всегда  с тех самых пор, </a:t>
            </a:r>
          </a:p>
          <a:p>
            <a:pPr algn="ctr">
              <a:buNone/>
            </a:pPr>
            <a:r>
              <a:rPr lang="ru-RU" sz="2800" dirty="0" smtClean="0"/>
              <a:t>Чуть истина рождается на свет,</a:t>
            </a:r>
          </a:p>
          <a:p>
            <a:pPr algn="ctr">
              <a:buNone/>
            </a:pPr>
            <a:r>
              <a:rPr lang="ru-RU" sz="2800" dirty="0" smtClean="0"/>
              <a:t>Быки ревут её </a:t>
            </a:r>
            <a:r>
              <a:rPr lang="ru-RU" sz="2800" dirty="0" err="1" smtClean="0"/>
              <a:t>почуя</a:t>
            </a:r>
            <a:r>
              <a:rPr lang="ru-RU" sz="2800" dirty="0" smtClean="0"/>
              <a:t> , вслед.</a:t>
            </a:r>
          </a:p>
          <a:p>
            <a:pPr algn="ctr">
              <a:buNone/>
            </a:pPr>
            <a:r>
              <a:rPr lang="ru-RU" sz="2800" dirty="0" smtClean="0"/>
              <a:t>Они не в силах свету помешать,</a:t>
            </a:r>
          </a:p>
          <a:p>
            <a:pPr algn="ctr">
              <a:buNone/>
            </a:pPr>
            <a:r>
              <a:rPr lang="ru-RU" sz="2800" dirty="0" smtClean="0"/>
              <a:t>А могут лишь, закрыв глаза, дрожать, </a:t>
            </a:r>
          </a:p>
          <a:p>
            <a:pPr algn="ctr">
              <a:buNone/>
            </a:pPr>
            <a:r>
              <a:rPr lang="ru-RU" sz="2800" dirty="0" smtClean="0"/>
              <a:t>От страха, Что вселил в них Пифагор</a:t>
            </a:r>
          </a:p>
          <a:p>
            <a:pPr algn="ctr">
              <a:buNone/>
            </a:pPr>
            <a:r>
              <a:rPr lang="ru-RU" sz="2800" dirty="0" smtClean="0"/>
              <a:t>(А.Шамиссо)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Ослиный мост</a:t>
            </a:r>
            <a:endParaRPr lang="ru-RU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1520" y="3429000"/>
            <a:ext cx="8229600" cy="3096344"/>
          </a:xfrm>
          <a:noFill/>
          <a:ln/>
        </p:spPr>
      </p:pic>
      <p:sp>
        <p:nvSpPr>
          <p:cNvPr id="5" name="Прямоугольник 4"/>
          <p:cNvSpPr/>
          <p:nvPr/>
        </p:nvSpPr>
        <p:spPr>
          <a:xfrm>
            <a:off x="323528" y="1412776"/>
            <a:ext cx="84969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Доказательство теоремы Пифагора считалось в кругах учащихся средних веков очень трудным и называлось иногда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Pons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Asinorum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«ослиный мост»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elefuga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«бегство убогих»,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так как некоторые «убогие»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ученики, не имевшие серьезной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математической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подготовки,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бежали от геометрии. Слабые ученики, заучивавшие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теоремы наизусть, без понимания,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прозванные поэтому «ослами», были не в состоянии преодолеть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теорему Пифагора, служившую для них вроде непреодолимого моста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Задание №1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060848"/>
            <a:ext cx="7683828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55576" y="1484784"/>
            <a:ext cx="7234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Запишите теорему Пифагора для каждого из треугольников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Задание №2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000" dirty="0" smtClean="0"/>
              <a:t>В прямоугольном треугольнике </a:t>
            </a:r>
            <a:r>
              <a:rPr lang="en-US" sz="4000" dirty="0" smtClean="0"/>
              <a:t>a </a:t>
            </a:r>
            <a:r>
              <a:rPr lang="ru-RU" sz="4000" dirty="0" smtClean="0"/>
              <a:t>и </a:t>
            </a:r>
            <a:r>
              <a:rPr lang="en-US" sz="4000" dirty="0" smtClean="0"/>
              <a:t>b</a:t>
            </a:r>
            <a:r>
              <a:rPr lang="ru-RU" sz="4000" dirty="0" smtClean="0"/>
              <a:t>-катеты, </a:t>
            </a:r>
            <a:r>
              <a:rPr lang="en-US" sz="4000" dirty="0" smtClean="0"/>
              <a:t>c</a:t>
            </a:r>
            <a:r>
              <a:rPr lang="ru-RU" sz="4000" dirty="0" smtClean="0"/>
              <a:t>- гипотенуза.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000" dirty="0" smtClean="0"/>
              <a:t>Выразить </a:t>
            </a:r>
            <a:r>
              <a:rPr lang="en-US" sz="4000" dirty="0" smtClean="0"/>
              <a:t>c </a:t>
            </a:r>
            <a:r>
              <a:rPr lang="ru-RU" sz="4000" dirty="0" smtClean="0"/>
              <a:t>через </a:t>
            </a:r>
            <a:r>
              <a:rPr lang="en-US" sz="4000" dirty="0" smtClean="0"/>
              <a:t>a </a:t>
            </a:r>
            <a:r>
              <a:rPr lang="ru-RU" sz="4000" dirty="0" smtClean="0"/>
              <a:t>и </a:t>
            </a:r>
            <a:r>
              <a:rPr lang="en-US" sz="4000" dirty="0" smtClean="0"/>
              <a:t>b</a:t>
            </a:r>
            <a:endParaRPr lang="ru-RU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4000" dirty="0" smtClean="0"/>
              <a:t>Выразить </a:t>
            </a:r>
            <a:r>
              <a:rPr lang="en-US" sz="4000" dirty="0" smtClean="0"/>
              <a:t>a </a:t>
            </a:r>
            <a:r>
              <a:rPr lang="ru-RU" sz="4000" dirty="0" smtClean="0"/>
              <a:t>через </a:t>
            </a:r>
            <a:r>
              <a:rPr lang="en-US" sz="4000" dirty="0" smtClean="0"/>
              <a:t>b </a:t>
            </a:r>
            <a:r>
              <a:rPr lang="ru-RU" sz="4000" dirty="0" smtClean="0"/>
              <a:t>и </a:t>
            </a:r>
            <a:r>
              <a:rPr lang="en-US" sz="4000" dirty="0" smtClean="0"/>
              <a:t>c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000" dirty="0" smtClean="0"/>
              <a:t>Выразить </a:t>
            </a:r>
            <a:r>
              <a:rPr lang="en-US" sz="4000" dirty="0" smtClean="0"/>
              <a:t>b </a:t>
            </a:r>
            <a:r>
              <a:rPr lang="ru-RU" sz="4000" dirty="0" smtClean="0"/>
              <a:t>через </a:t>
            </a:r>
            <a:r>
              <a:rPr lang="en-US" sz="4000" dirty="0" smtClean="0"/>
              <a:t>a </a:t>
            </a:r>
            <a:r>
              <a:rPr lang="ru-RU" sz="4000" dirty="0" smtClean="0"/>
              <a:t>и с</a:t>
            </a:r>
            <a:r>
              <a:rPr lang="en-US" sz="4000" dirty="0" smtClean="0"/>
              <a:t>         </a:t>
            </a:r>
          </a:p>
          <a:p>
            <a:pPr marL="514350" indent="-514350">
              <a:buNone/>
            </a:pPr>
            <a:r>
              <a:rPr lang="en-US" sz="4000" dirty="0" smtClean="0"/>
              <a:t>                                                       </a:t>
            </a:r>
            <a:r>
              <a:rPr lang="en-US" sz="2000" dirty="0" smtClean="0"/>
              <a:t>c </a:t>
            </a:r>
            <a:r>
              <a:rPr lang="en-US" sz="4000" dirty="0" smtClean="0"/>
              <a:t>  </a:t>
            </a:r>
            <a:endParaRPr lang="ru-RU" sz="4000" dirty="0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7020272" y="4797152"/>
            <a:ext cx="1274440" cy="129614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804248" y="54452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596336" y="6021288"/>
            <a:ext cx="333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Задание 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59741"/>
          </a:xfrm>
        </p:spPr>
        <p:txBody>
          <a:bodyPr/>
          <a:lstStyle/>
          <a:p>
            <a:pPr marL="514350" indent="-514350">
              <a:buNone/>
            </a:pPr>
            <a:r>
              <a:rPr lang="ru-RU" sz="2800" dirty="0" smtClean="0"/>
              <a:t>Вычислите , если возможно</a:t>
            </a:r>
          </a:p>
          <a:p>
            <a:pPr marL="514350" indent="-514350">
              <a:buFont typeface="+mj-lt"/>
              <a:buAutoNum type="alphaLcParenR"/>
            </a:pPr>
            <a:r>
              <a:rPr lang="ru-RU" sz="2000" dirty="0" smtClean="0"/>
              <a:t>Сторону АС </a:t>
            </a:r>
            <a:r>
              <a:rPr lang="en-US" sz="2000" dirty="0" smtClean="0"/>
              <a:t> </a:t>
            </a:r>
            <a:r>
              <a:rPr lang="ru-RU" sz="2000" dirty="0" smtClean="0"/>
              <a:t> треугольника АВС</a:t>
            </a:r>
          </a:p>
          <a:p>
            <a:pPr marL="514350" indent="-514350">
              <a:buFont typeface="+mj-lt"/>
              <a:buAutoNum type="alphaLcParenR"/>
            </a:pPr>
            <a:r>
              <a:rPr lang="ru-RU" sz="2000" dirty="0" smtClean="0"/>
              <a:t>Сторону </a:t>
            </a:r>
            <a:r>
              <a:rPr lang="en-US" sz="2000" dirty="0" smtClean="0"/>
              <a:t>MN</a:t>
            </a:r>
            <a:r>
              <a:rPr lang="ru-RU" sz="2000" dirty="0" smtClean="0"/>
              <a:t> </a:t>
            </a:r>
            <a:r>
              <a:rPr lang="en-US" sz="2000" dirty="0" smtClean="0"/>
              <a:t>  </a:t>
            </a:r>
            <a:r>
              <a:rPr lang="ru-RU" sz="2000" dirty="0" smtClean="0"/>
              <a:t>треугольника </a:t>
            </a:r>
            <a:r>
              <a:rPr lang="en-US" sz="2000" dirty="0" smtClean="0"/>
              <a:t>MNK</a:t>
            </a:r>
            <a:endParaRPr lang="ru-RU" sz="2000" dirty="0" smtClean="0"/>
          </a:p>
          <a:p>
            <a:pPr marL="514350" indent="-514350">
              <a:buFont typeface="+mj-lt"/>
              <a:buAutoNum type="alphaLcParenR"/>
            </a:pPr>
            <a:r>
              <a:rPr lang="ru-RU" sz="2000" dirty="0" smtClean="0"/>
              <a:t>Диагональ </a:t>
            </a:r>
            <a:r>
              <a:rPr lang="en-US" sz="2000" dirty="0" smtClean="0"/>
              <a:t>KL </a:t>
            </a:r>
            <a:r>
              <a:rPr lang="ru-RU" sz="2000" dirty="0" smtClean="0"/>
              <a:t>прямоугольника  </a:t>
            </a:r>
            <a:r>
              <a:rPr lang="en-US" sz="2000" dirty="0" smtClean="0"/>
              <a:t>KMLN</a:t>
            </a:r>
          </a:p>
          <a:p>
            <a:pPr marL="514350" indent="-514350">
              <a:buFont typeface="+mj-lt"/>
              <a:buAutoNum type="alphaLcParenR"/>
            </a:pPr>
            <a:r>
              <a:rPr lang="ru-RU" sz="2000" dirty="0" smtClean="0"/>
              <a:t>Диагональ </a:t>
            </a:r>
            <a:r>
              <a:rPr lang="en-US" sz="2000" dirty="0" smtClean="0"/>
              <a:t>BD</a:t>
            </a:r>
            <a:r>
              <a:rPr lang="ru-RU" sz="2000" dirty="0" smtClean="0"/>
              <a:t> квадрата </a:t>
            </a:r>
            <a:r>
              <a:rPr lang="en-US" sz="2000" dirty="0" smtClean="0"/>
              <a:t> BCDF</a:t>
            </a:r>
          </a:p>
          <a:p>
            <a:pPr marL="514350" indent="-514350">
              <a:buFont typeface="+mj-lt"/>
              <a:buAutoNum type="alphaLcParenR"/>
            </a:pPr>
            <a:r>
              <a:rPr lang="ru-RU" sz="2000" dirty="0" smtClean="0"/>
              <a:t>Сторону АВ ромба </a:t>
            </a:r>
            <a:r>
              <a:rPr lang="en-US" sz="2000" dirty="0" smtClean="0"/>
              <a:t> ABDE</a:t>
            </a:r>
          </a:p>
          <a:p>
            <a:pPr marL="514350" indent="-514350">
              <a:buFont typeface="+mj-lt"/>
              <a:buAutoNum type="alphaLcParenR"/>
            </a:pPr>
            <a:r>
              <a:rPr lang="ru-RU" sz="2000" dirty="0" smtClean="0"/>
              <a:t>Сторону </a:t>
            </a:r>
            <a:r>
              <a:rPr lang="en-US" sz="2000" dirty="0" smtClean="0"/>
              <a:t>KP </a:t>
            </a:r>
            <a:r>
              <a:rPr lang="ru-RU" sz="2000" dirty="0" smtClean="0"/>
              <a:t> треугольника </a:t>
            </a:r>
            <a:r>
              <a:rPr lang="en-US" sz="2000" dirty="0" smtClean="0"/>
              <a:t>KPR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924944"/>
            <a:ext cx="3816424" cy="3608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Проверочная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628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В прямоугольном треугольнике </a:t>
            </a:r>
            <a:r>
              <a:rPr lang="en-US" dirty="0" smtClean="0"/>
              <a:t>a </a:t>
            </a:r>
            <a:r>
              <a:rPr lang="ru-RU" dirty="0" smtClean="0"/>
              <a:t>и </a:t>
            </a:r>
            <a:r>
              <a:rPr lang="en-US" dirty="0" smtClean="0"/>
              <a:t>b </a:t>
            </a:r>
            <a:r>
              <a:rPr lang="ru-RU" dirty="0" smtClean="0"/>
              <a:t>катеты, </a:t>
            </a:r>
            <a:r>
              <a:rPr lang="en-US" dirty="0" smtClean="0"/>
              <a:t>c</a:t>
            </a:r>
            <a:r>
              <a:rPr lang="ru-RU" dirty="0" smtClean="0"/>
              <a:t>- гипотенуза. Заполните таблицу.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779911" y="2924942"/>
          <a:ext cx="4655841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1947"/>
                <a:gridCol w="1551947"/>
                <a:gridCol w="1551947"/>
              </a:tblGrid>
              <a:tr h="524178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a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b</a:t>
                      </a:r>
                      <a:endParaRPr lang="ru-RU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c</a:t>
                      </a:r>
                      <a:endParaRPr lang="ru-RU" sz="3200" b="0" dirty="0"/>
                    </a:p>
                  </a:txBody>
                  <a:tcPr/>
                </a:tc>
              </a:tr>
              <a:tr h="52417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50</a:t>
                      </a:r>
                      <a:endParaRPr lang="ru-RU" sz="3200" dirty="0"/>
                    </a:p>
                  </a:txBody>
                  <a:tcPr/>
                </a:tc>
              </a:tr>
              <a:tr h="52417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/>
                    </a:p>
                  </a:txBody>
                  <a:tcPr/>
                </a:tc>
              </a:tr>
              <a:tr h="524178"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15</a:t>
                      </a:r>
                      <a:endParaRPr lang="ru-RU" sz="3200" dirty="0"/>
                    </a:p>
                  </a:txBody>
                  <a:tcPr/>
                </a:tc>
              </a:tr>
              <a:tr h="52417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</a:tr>
              <a:tr h="52417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115616" y="3789040"/>
            <a:ext cx="1905000" cy="2057400"/>
          </a:xfrm>
          <a:prstGeom prst="rtTriangle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23728" y="4437112"/>
            <a:ext cx="285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835696" y="594928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 flipH="1">
            <a:off x="683568" y="494116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Проверим результаты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c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40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50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err="1" smtClean="0"/>
                        <a:t>√</a:t>
                      </a:r>
                      <a:r>
                        <a:rPr lang="en-US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15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6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err="1" smtClean="0"/>
                        <a:t>√</a:t>
                      </a:r>
                      <a:r>
                        <a:rPr lang="en-US" sz="3200" dirty="0" smtClean="0"/>
                        <a:t>21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5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Ученические шаржи</a:t>
            </a:r>
            <a:endParaRPr lang="ru-RU" dirty="0"/>
          </a:p>
        </p:txBody>
      </p:sp>
      <p:grpSp>
        <p:nvGrpSpPr>
          <p:cNvPr id="4" name="Group 11"/>
          <p:cNvGrpSpPr>
            <a:grpSpLocks noGrp="1"/>
          </p:cNvGrpSpPr>
          <p:nvPr>
            <p:ph idx="1"/>
          </p:nvPr>
        </p:nvGrpSpPr>
        <p:grpSpPr bwMode="auto">
          <a:xfrm>
            <a:off x="467928" y="1628459"/>
            <a:ext cx="3898776" cy="4543742"/>
            <a:chOff x="710" y="1153"/>
            <a:chExt cx="2544" cy="2300"/>
          </a:xfrm>
        </p:grpSpPr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10" y="1153"/>
              <a:ext cx="2544" cy="20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748" y="3203"/>
              <a:ext cx="244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/>
                <a:t>Шаржи из учебника </a:t>
              </a:r>
              <a:r>
                <a:rPr lang="en-US" sz="2000"/>
                <a:t>XVI</a:t>
              </a:r>
              <a:r>
                <a:rPr lang="ru-RU" sz="2000"/>
                <a:t> века</a:t>
              </a:r>
            </a:p>
          </p:txBody>
        </p:sp>
      </p:grpSp>
      <p:grpSp>
        <p:nvGrpSpPr>
          <p:cNvPr id="7" name="Group 12"/>
          <p:cNvGrpSpPr>
            <a:grpSpLocks/>
          </p:cNvGrpSpPr>
          <p:nvPr/>
        </p:nvGrpSpPr>
        <p:grpSpPr bwMode="auto">
          <a:xfrm>
            <a:off x="5076057" y="1700213"/>
            <a:ext cx="3674244" cy="4573587"/>
            <a:chOff x="3334" y="1071"/>
            <a:chExt cx="2178" cy="2881"/>
          </a:xfrm>
        </p:grpSpPr>
        <p:pic>
          <p:nvPicPr>
            <p:cNvPr id="8" name="Picture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34" y="1071"/>
              <a:ext cx="2068" cy="2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3334" y="3702"/>
              <a:ext cx="217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/>
                <a:t>Ученический шарж </a:t>
              </a:r>
              <a:r>
                <a:rPr lang="en-US" sz="2000"/>
                <a:t>XIX</a:t>
              </a:r>
              <a:r>
                <a:rPr lang="ru-RU" sz="2000"/>
                <a:t> века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Теорема Пифагора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spcBef>
                <a:spcPct val="50000"/>
              </a:spcBef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Если дан нам треугольник,</a:t>
            </a:r>
          </a:p>
          <a:p>
            <a:pPr algn="ctr">
              <a:spcBef>
                <a:spcPct val="50000"/>
              </a:spcBef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И притом с прямым углом,</a:t>
            </a:r>
          </a:p>
          <a:p>
            <a:pPr algn="ctr">
              <a:spcBef>
                <a:spcPct val="50000"/>
              </a:spcBef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То квадрат гипотенузы</a:t>
            </a:r>
          </a:p>
          <a:p>
            <a:pPr algn="ctr">
              <a:spcBef>
                <a:spcPct val="50000"/>
              </a:spcBef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Мы всегда легко найдем:</a:t>
            </a:r>
          </a:p>
          <a:p>
            <a:pPr algn="ctr">
              <a:spcBef>
                <a:spcPct val="50000"/>
              </a:spcBef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Катеты в квадрат возводим,</a:t>
            </a:r>
          </a:p>
          <a:p>
            <a:pPr algn="ctr">
              <a:spcBef>
                <a:spcPct val="50000"/>
              </a:spcBef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Сумму степеней находим - </a:t>
            </a:r>
          </a:p>
          <a:p>
            <a:pPr algn="ctr">
              <a:spcBef>
                <a:spcPct val="50000"/>
              </a:spcBef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И таким простым путем</a:t>
            </a:r>
          </a:p>
          <a:p>
            <a:pPr algn="ctr">
              <a:spcBef>
                <a:spcPct val="50000"/>
              </a:spcBef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К результату мы придем.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и задачи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dirty="0" smtClean="0"/>
              <a:t>Образовательная:</a:t>
            </a:r>
          </a:p>
          <a:p>
            <a:pPr lvl="1"/>
            <a:r>
              <a:rPr lang="ru-RU" sz="2800" dirty="0" smtClean="0"/>
              <a:t>Обобщение и систематизация знаний по данной теме</a:t>
            </a:r>
          </a:p>
          <a:p>
            <a:pPr lvl="1"/>
            <a:r>
              <a:rPr lang="ru-RU" sz="2800" dirty="0" smtClean="0"/>
              <a:t>Развитие умений и навыков применения формул для решения задач</a:t>
            </a:r>
          </a:p>
          <a:p>
            <a:pPr lvl="0">
              <a:buNone/>
            </a:pPr>
            <a:r>
              <a:rPr lang="ru-RU" dirty="0" smtClean="0"/>
              <a:t>Развивающая:</a:t>
            </a:r>
          </a:p>
          <a:p>
            <a:pPr lvl="1"/>
            <a:r>
              <a:rPr lang="ru-RU" sz="2800" dirty="0" smtClean="0"/>
              <a:t>Формирование и развитие умений анализировать условие задачи, составлять модель решения</a:t>
            </a:r>
          </a:p>
          <a:p>
            <a:pPr lvl="0">
              <a:buNone/>
            </a:pPr>
            <a:r>
              <a:rPr lang="ru-RU" dirty="0" smtClean="0"/>
              <a:t>Воспитательная:</a:t>
            </a:r>
          </a:p>
          <a:p>
            <a:pPr lvl="1"/>
            <a:r>
              <a:rPr lang="ru-RU" sz="2800" dirty="0" smtClean="0"/>
              <a:t>Развитие творческих способностей учащихся</a:t>
            </a:r>
          </a:p>
          <a:p>
            <a:pPr>
              <a:buNone/>
            </a:pPr>
            <a:r>
              <a:rPr lang="ru-RU" u="sng" dirty="0" smtClean="0"/>
              <a:t>Задачи:	</a:t>
            </a:r>
            <a:endParaRPr lang="ru-RU" dirty="0" smtClean="0"/>
          </a:p>
          <a:p>
            <a:pPr lvl="1"/>
            <a:r>
              <a:rPr lang="ru-RU" sz="2800" dirty="0" smtClean="0"/>
              <a:t>Формирование прочных знаний, необходимых для продолжения образования</a:t>
            </a:r>
          </a:p>
          <a:p>
            <a:pPr lvl="1"/>
            <a:r>
              <a:rPr lang="ru-RU" sz="2800" dirty="0" smtClean="0"/>
              <a:t>Активизация познавательной деятельности учащихся через ИКТ – технологии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ru-RU" dirty="0" smtClean="0"/>
              <a:t>Вычислите высоту </a:t>
            </a:r>
            <a:r>
              <a:rPr lang="en-US" dirty="0" smtClean="0"/>
              <a:t>CF</a:t>
            </a: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    трапеции </a:t>
            </a:r>
            <a:r>
              <a:rPr lang="en-US" dirty="0" smtClean="0"/>
              <a:t>ABCD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556792"/>
            <a:ext cx="3605014" cy="2992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Рефлексия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7499176" cy="2944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4880"/>
                <a:gridCol w="2664296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Деятельность на уроке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Оценка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Слушал объяснения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Принимал участие в обсуждении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Отвечал на вопросы учителя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Решал самостоятельно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Выполнил домашнее задание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Понял учебный материал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Устный  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Какой треугольник называется прямоугольным?</a:t>
            </a:r>
          </a:p>
          <a:p>
            <a:r>
              <a:rPr lang="ru-RU" dirty="0" smtClean="0"/>
              <a:t>Как называются стороны прямоугольного треугольника?</a:t>
            </a:r>
          </a:p>
          <a:p>
            <a:r>
              <a:rPr lang="ru-RU" dirty="0" smtClean="0"/>
              <a:t>Как найти площадь прямоугольного треугольника?</a:t>
            </a:r>
          </a:p>
          <a:p>
            <a:r>
              <a:rPr lang="ru-RU" dirty="0" smtClean="0"/>
              <a:t> сторона квадрата равна </a:t>
            </a:r>
            <a:r>
              <a:rPr lang="en-US" dirty="0" smtClean="0"/>
              <a:t>a</a:t>
            </a:r>
            <a:r>
              <a:rPr lang="ru-RU" dirty="0" smtClean="0"/>
              <a:t>см. Найдите его площадь</a:t>
            </a:r>
          </a:p>
          <a:p>
            <a:r>
              <a:rPr lang="ru-RU" dirty="0" smtClean="0"/>
              <a:t>Сторона квадрата равна </a:t>
            </a:r>
            <a:r>
              <a:rPr lang="en-US" dirty="0" err="1" smtClean="0"/>
              <a:t>a+b</a:t>
            </a:r>
            <a:r>
              <a:rPr lang="en-US" dirty="0" smtClean="0"/>
              <a:t> </a:t>
            </a:r>
            <a:r>
              <a:rPr lang="ru-RU" dirty="0" smtClean="0"/>
              <a:t>см. Найдите его площадь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Постройте прямоугольный треугольник  по известным катетам : 1группа </a:t>
            </a:r>
            <a:r>
              <a:rPr lang="en-US" dirty="0" smtClean="0"/>
              <a:t>a=3</a:t>
            </a:r>
            <a:r>
              <a:rPr lang="ru-RU" dirty="0" smtClean="0"/>
              <a:t>, </a:t>
            </a:r>
            <a:r>
              <a:rPr lang="en-US" dirty="0" smtClean="0"/>
              <a:t>b=5</a:t>
            </a:r>
            <a:r>
              <a:rPr lang="ru-RU" dirty="0" smtClean="0"/>
              <a:t>; 2группа </a:t>
            </a:r>
            <a:r>
              <a:rPr lang="en-US" dirty="0" smtClean="0"/>
              <a:t>a=6</a:t>
            </a:r>
            <a:r>
              <a:rPr lang="ru-RU" dirty="0" smtClean="0"/>
              <a:t>,</a:t>
            </a:r>
            <a:r>
              <a:rPr lang="en-US" dirty="0" smtClean="0"/>
              <a:t>b=8</a:t>
            </a:r>
            <a:r>
              <a:rPr lang="ru-RU" dirty="0" smtClean="0"/>
              <a:t>; 3группа </a:t>
            </a:r>
            <a:r>
              <a:rPr lang="en-US" dirty="0" smtClean="0"/>
              <a:t>a=5</a:t>
            </a:r>
            <a:r>
              <a:rPr lang="ru-RU" dirty="0" smtClean="0"/>
              <a:t>,</a:t>
            </a:r>
            <a:r>
              <a:rPr lang="en-US" dirty="0" smtClean="0"/>
              <a:t>b=12</a:t>
            </a:r>
            <a:endParaRPr lang="ru-RU" dirty="0" smtClean="0"/>
          </a:p>
          <a:p>
            <a:r>
              <a:rPr lang="ru-RU" dirty="0" smtClean="0"/>
              <a:t>Найдите длину гипотенузы</a:t>
            </a:r>
          </a:p>
          <a:p>
            <a:r>
              <a:rPr lang="ru-RU" dirty="0" smtClean="0"/>
              <a:t>Постройте на сторонах треугольника квадраты с данной стороной</a:t>
            </a:r>
          </a:p>
          <a:p>
            <a:r>
              <a:rPr lang="ru-RU" dirty="0" smtClean="0"/>
              <a:t>Найдите площади данных квадратов</a:t>
            </a:r>
          </a:p>
          <a:p>
            <a:r>
              <a:rPr lang="ru-RU" dirty="0" smtClean="0"/>
              <a:t>Сделайте вывод о соотношении данных площадей</a:t>
            </a:r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i="1" dirty="0" smtClean="0"/>
              <a:t>Площадь квадрата , построенного на гипотенузе, равна сумме площадей квадратов, построенных на его катетах</a:t>
            </a:r>
            <a:endParaRPr lang="ru-RU" i="1" dirty="0"/>
          </a:p>
        </p:txBody>
      </p:sp>
      <p:pic>
        <p:nvPicPr>
          <p:cNvPr id="4" name="Рисунок 3" descr="http://www.math.com.ua/articles/pifagor_theorem/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861048"/>
            <a:ext cx="3024336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Теорема Пифагора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ru-RU" sz="4800" i="1" dirty="0" smtClean="0"/>
              <a:t>В прямоугольном треугольнике сумма квадратов катетов равна квадрату гипотенузы</a:t>
            </a:r>
            <a:endParaRPr lang="ru-RU" sz="4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Доказательство теоремы Пифагора</a:t>
            </a:r>
            <a:endParaRPr lang="ru-RU" dirty="0"/>
          </a:p>
        </p:txBody>
      </p:sp>
      <p:pic>
        <p:nvPicPr>
          <p:cNvPr id="6" name="Содержимое 5" descr="http://www.math.com.ua/articles/pifagor_theorem/8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412776"/>
            <a:ext cx="3648075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11560" y="1700808"/>
            <a:ext cx="468052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Достроим треугольник до квадрата </a:t>
            </a:r>
          </a:p>
          <a:p>
            <a:r>
              <a:rPr lang="ru-RU" sz="2000" dirty="0" smtClean="0"/>
              <a:t>со стороной  (</a:t>
            </a:r>
            <a:r>
              <a:rPr lang="en-US" sz="2000" dirty="0" err="1" smtClean="0"/>
              <a:t>a+b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Площадь каждого  треугольника ½</a:t>
            </a:r>
            <a:r>
              <a:rPr lang="en-US" sz="2000" dirty="0" err="1" smtClean="0"/>
              <a:t>ab</a:t>
            </a:r>
            <a:endParaRPr lang="ru-RU" sz="2000" dirty="0" smtClean="0"/>
          </a:p>
          <a:p>
            <a:r>
              <a:rPr lang="ru-RU" sz="2000" dirty="0" smtClean="0"/>
              <a:t>Площадь квадрата со стороной </a:t>
            </a:r>
            <a:r>
              <a:rPr lang="en-US" sz="2000" dirty="0" smtClean="0"/>
              <a:t>c </a:t>
            </a:r>
            <a:r>
              <a:rPr lang="ru-RU" sz="2000" dirty="0" smtClean="0"/>
              <a:t>равна  с²  </a:t>
            </a:r>
          </a:p>
          <a:p>
            <a:r>
              <a:rPr lang="ru-RU" sz="2000" dirty="0" smtClean="0"/>
              <a:t>Площадь большого квадрата это </a:t>
            </a:r>
            <a:endParaRPr lang="en-US" sz="2000" dirty="0" smtClean="0"/>
          </a:p>
          <a:p>
            <a:r>
              <a:rPr lang="ru-RU" sz="2000" dirty="0" smtClean="0"/>
              <a:t> 4*½</a:t>
            </a:r>
            <a:r>
              <a:rPr lang="en-US" sz="2000" dirty="0" err="1" smtClean="0"/>
              <a:t>ab</a:t>
            </a:r>
            <a:r>
              <a:rPr lang="ru-RU" sz="2000" dirty="0" smtClean="0"/>
              <a:t>+</a:t>
            </a:r>
            <a:r>
              <a:rPr lang="en-US" sz="2000" dirty="0" smtClean="0"/>
              <a:t> c²</a:t>
            </a:r>
          </a:p>
          <a:p>
            <a:r>
              <a:rPr lang="ru-RU" sz="2000" dirty="0" smtClean="0"/>
              <a:t>С  другой стороны площадь большого квадрата (</a:t>
            </a:r>
            <a:r>
              <a:rPr lang="en-US" sz="2000" dirty="0" err="1" smtClean="0"/>
              <a:t>a+b</a:t>
            </a:r>
            <a:r>
              <a:rPr lang="ru-RU" sz="2000" dirty="0" smtClean="0"/>
              <a:t>)²=</a:t>
            </a:r>
            <a:r>
              <a:rPr lang="en-US" sz="2000" dirty="0" smtClean="0"/>
              <a:t>a²+2ab+b²</a:t>
            </a:r>
          </a:p>
          <a:p>
            <a:r>
              <a:rPr lang="ru-RU" sz="2000" dirty="0" smtClean="0"/>
              <a:t>Таким образом, </a:t>
            </a:r>
            <a:r>
              <a:rPr lang="en-US" sz="2000" dirty="0" smtClean="0"/>
              <a:t>a²+2ab+b²</a:t>
            </a:r>
            <a:r>
              <a:rPr lang="ru-RU" sz="2000" dirty="0" smtClean="0"/>
              <a:t>=</a:t>
            </a:r>
            <a:r>
              <a:rPr lang="en-US" sz="2000" dirty="0" smtClean="0"/>
              <a:t>c²+2ab</a:t>
            </a:r>
          </a:p>
          <a:p>
            <a:r>
              <a:rPr lang="ru-RU" sz="2000" dirty="0" smtClean="0"/>
              <a:t>Следовательно , </a:t>
            </a:r>
            <a:r>
              <a:rPr lang="en-US" sz="2000" dirty="0" smtClean="0"/>
              <a:t>a²+b²</a:t>
            </a:r>
            <a:r>
              <a:rPr lang="ru-RU" sz="2000" dirty="0" smtClean="0"/>
              <a:t>=</a:t>
            </a:r>
            <a:r>
              <a:rPr lang="en-US" sz="2000" dirty="0" smtClean="0"/>
              <a:t>c²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Различные доказательства знаменитой теоремы</a:t>
            </a:r>
            <a:endParaRPr lang="ru-RU" dirty="0"/>
          </a:p>
        </p:txBody>
      </p:sp>
      <p:pic>
        <p:nvPicPr>
          <p:cNvPr id="4" name="Содержимое 3" descr="http://th-pif.narod.ru/images/docazat/doc_raz2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204864"/>
            <a:ext cx="2181225" cy="3094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th-pif.narod.ru/images/docazat/doc_raz4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1844824"/>
            <a:ext cx="187220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Гиппократовы луночки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1844824"/>
            <a:ext cx="17145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th-pif.narod.ru/images/docazat/doc_raz3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3861048"/>
            <a:ext cx="20955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11560" y="1844824"/>
            <a:ext cx="2969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Доказательство Эпштейна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843808" y="3717032"/>
            <a:ext cx="18539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Доказательство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Нильсена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804248" y="3717032"/>
            <a:ext cx="2553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Доказательство </a:t>
            </a:r>
          </a:p>
          <a:p>
            <a:r>
              <a:rPr lang="ru-RU" dirty="0" err="1" smtClean="0"/>
              <a:t>Гутхейля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220072" y="5805264"/>
            <a:ext cx="2904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Доказательство </a:t>
            </a:r>
          </a:p>
          <a:p>
            <a:r>
              <a:rPr lang="ru-RU" dirty="0" err="1" smtClean="0"/>
              <a:t>Перигаля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Немного о Пифагоре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Picture 6" descr="pifag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23528" y="1628800"/>
            <a:ext cx="2602911" cy="3528391"/>
          </a:xfrm>
          <a:prstGeom prst="rect">
            <a:avLst/>
          </a:prstGeom>
          <a:noFill/>
          <a:ln/>
        </p:spPr>
      </p:pic>
      <p:sp>
        <p:nvSpPr>
          <p:cNvPr id="5" name="TextBox 4"/>
          <p:cNvSpPr txBox="1"/>
          <p:nvPr/>
        </p:nvSpPr>
        <p:spPr>
          <a:xfrm>
            <a:off x="3059832" y="1484784"/>
            <a:ext cx="595164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Пифагор  Самосский жил в </a:t>
            </a:r>
            <a:r>
              <a:rPr lang="en-US" dirty="0" smtClean="0"/>
              <a:t>vi</a:t>
            </a:r>
            <a:r>
              <a:rPr lang="ru-RU" dirty="0" smtClean="0"/>
              <a:t> веке до н.э. в </a:t>
            </a:r>
          </a:p>
          <a:p>
            <a:pPr algn="just"/>
            <a:r>
              <a:rPr lang="ru-RU" dirty="0" smtClean="0"/>
              <a:t>Древней Греции .В молодости он много </a:t>
            </a:r>
          </a:p>
          <a:p>
            <a:pPr algn="just"/>
            <a:r>
              <a:rPr lang="ru-RU" dirty="0" smtClean="0"/>
              <a:t>путешествовал по странам, побывал в  Египте и Вавилоне, где изучал разные науки.   Вернувшись на родину основал философскую школу закрытого типа- пифагорейский союз. Каждый вступавший в него отрекался от имущества и давал клятву хранить в тайне учение основателя. Пифагорейцы занимались математикой, философией, естественными науками. Ими были сделаны важнейшие открытия в арифметике и геометрии. Богатую историю имеет теорема, носящая имя Пифагора. Установлено, что она была известна еще за 1200 лет до Пифагора. Она была известна индусам, китайцам. Встречается и в вавилонских текстах. Пифагор не открыл, а обобщил  и доказал свойство о соотношении между катетами и гипотенузой. В настоящее время известно более 200 доказательств  теоремы.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303</TotalTime>
  <Words>762</Words>
  <Application>Microsoft Office PowerPoint</Application>
  <PresentationFormat>Экран (4:3)</PresentationFormat>
  <Paragraphs>149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Литейная</vt:lpstr>
      <vt:lpstr>Теорема Пифагора</vt:lpstr>
      <vt:lpstr>Цель и задачи урока</vt:lpstr>
      <vt:lpstr>Устный  опрос</vt:lpstr>
      <vt:lpstr>Практическая работа</vt:lpstr>
      <vt:lpstr>Вывод</vt:lpstr>
      <vt:lpstr>Теорема Пифагора</vt:lpstr>
      <vt:lpstr>Доказательство теоремы Пифагора</vt:lpstr>
      <vt:lpstr>Различные доказательства знаменитой теоремы</vt:lpstr>
      <vt:lpstr>Немного о Пифагоре</vt:lpstr>
      <vt:lpstr>Слайд 10</vt:lpstr>
      <vt:lpstr>Слайд 11</vt:lpstr>
      <vt:lpstr>Ослиный мост</vt:lpstr>
      <vt:lpstr>Задание №1</vt:lpstr>
      <vt:lpstr>Задание №2</vt:lpstr>
      <vt:lpstr>Задание №3</vt:lpstr>
      <vt:lpstr>Проверочная работа</vt:lpstr>
      <vt:lpstr>Проверим результаты</vt:lpstr>
      <vt:lpstr>Ученические шаржи</vt:lpstr>
      <vt:lpstr>Теорема Пифагора</vt:lpstr>
      <vt:lpstr>Домашнее задание</vt:lpstr>
      <vt:lpstr>Рефлексия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Теорема Пифагора</dc:title>
  <dc:creator>кс</dc:creator>
  <cp:lastModifiedBy>кс</cp:lastModifiedBy>
  <cp:revision>34</cp:revision>
  <dcterms:created xsi:type="dcterms:W3CDTF">2012-12-05T12:47:38Z</dcterms:created>
  <dcterms:modified xsi:type="dcterms:W3CDTF">2012-12-15T04:52:59Z</dcterms:modified>
</cp:coreProperties>
</file>