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Default Extension="sldx" ContentType="application/vnd.openxmlformats-officedocument.presentationml.slide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0" r:id="rId1"/>
  </p:sldMasterIdLst>
  <p:notesMasterIdLst>
    <p:notesMasterId r:id="rId41"/>
  </p:notesMasterIdLst>
  <p:sldIdLst>
    <p:sldId id="282" r:id="rId2"/>
    <p:sldId id="256" r:id="rId3"/>
    <p:sldId id="327" r:id="rId4"/>
    <p:sldId id="302" r:id="rId5"/>
    <p:sldId id="315" r:id="rId6"/>
    <p:sldId id="291" r:id="rId7"/>
    <p:sldId id="359" r:id="rId8"/>
    <p:sldId id="345" r:id="rId9"/>
    <p:sldId id="346" r:id="rId10"/>
    <p:sldId id="347" r:id="rId11"/>
    <p:sldId id="372" r:id="rId12"/>
    <p:sldId id="338" r:id="rId13"/>
    <p:sldId id="371" r:id="rId14"/>
    <p:sldId id="333" r:id="rId15"/>
    <p:sldId id="352" r:id="rId16"/>
    <p:sldId id="336" r:id="rId17"/>
    <p:sldId id="353" r:id="rId18"/>
    <p:sldId id="354" r:id="rId19"/>
    <p:sldId id="340" r:id="rId20"/>
    <p:sldId id="341" r:id="rId21"/>
    <p:sldId id="342" r:id="rId22"/>
    <p:sldId id="343" r:id="rId23"/>
    <p:sldId id="344" r:id="rId24"/>
    <p:sldId id="326" r:id="rId25"/>
    <p:sldId id="361" r:id="rId26"/>
    <p:sldId id="348" r:id="rId27"/>
    <p:sldId id="349" r:id="rId28"/>
    <p:sldId id="350" r:id="rId29"/>
    <p:sldId id="362" r:id="rId30"/>
    <p:sldId id="351" r:id="rId31"/>
    <p:sldId id="363" r:id="rId32"/>
    <p:sldId id="365" r:id="rId33"/>
    <p:sldId id="373" r:id="rId34"/>
    <p:sldId id="301" r:id="rId35"/>
    <p:sldId id="313" r:id="rId36"/>
    <p:sldId id="306" r:id="rId37"/>
    <p:sldId id="334" r:id="rId38"/>
    <p:sldId id="360" r:id="rId39"/>
    <p:sldId id="357" r:id="rId4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srgbClr val="FF0000"/>
    </p:penClr>
  </p:showPr>
  <p:clrMru>
    <a:srgbClr val="FF0066"/>
    <a:srgbClr val="41349E"/>
    <a:srgbClr val="5546C2"/>
    <a:srgbClr val="6558C8"/>
    <a:srgbClr val="948BD9"/>
    <a:srgbClr val="A29ADE"/>
    <a:srgbClr val="A298E0"/>
    <a:srgbClr val="C9A6E4"/>
    <a:srgbClr val="B17ED8"/>
    <a:srgbClr val="D7E7F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482" autoAdjust="0"/>
    <p:restoredTop sz="94682" autoAdjust="0"/>
  </p:normalViewPr>
  <p:slideViewPr>
    <p:cSldViewPr>
      <p:cViewPr varScale="1">
        <p:scale>
          <a:sx n="96" d="100"/>
          <a:sy n="96" d="100"/>
        </p:scale>
        <p:origin x="-119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5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2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2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635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35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3635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635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5DCEFFCD-58C1-465C-8855-19274BFF88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97B65-1A18-4888-93E0-7F416E008502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777377-242B-425A-9174-9D940D4EA4B3}" type="slidenum">
              <a:rPr lang="ru-RU"/>
              <a:pPr/>
              <a:t>33</a:t>
            </a:fld>
            <a:endParaRPr lang="ru-RU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9200D-47E8-46FE-94C6-15A36C542C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C87899-15CC-471A-BE5B-F33BFA6965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AAF286-1381-4754-9669-0F7315E36E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8229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4114800"/>
            <a:ext cx="8229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5B780C-C19E-4E9D-A015-9FFA2DE3B7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0BEA68-1451-478C-A750-AC82530103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4114800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8E656-F49B-4F90-80FF-A4E4B0F0F4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B016A6-4A9F-41EA-A5A1-02CCA57C47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5CBE67-D36B-42F9-8E42-72D750CBCA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22D07B-2982-42A3-BF37-8A80877FB4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C6C9E8-5928-4B4C-AF7F-A57E9EAFB6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05F76B-4B3A-411F-B58A-6BB5DD2BD2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42A92D-CA72-4822-A613-BC5EA2B5BF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B09EA8-EFDD-4E9D-A26B-4484BF50AC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0D302D-2406-4D1D-BD04-FFFF15AABC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16C7A4-D820-4493-9F37-7DA6D179B5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F221AB-A17B-477C-842A-711F8BC9DF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CBBC79-6575-47F0-9FAC-A014D0092E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4E3B05-7848-4EFB-B2B6-F7872CE241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0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549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549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549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fld id="{6A5D6028-357A-439D-B42D-8FE65AFAFD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  <p:sldLayoutId id="2147483981" r:id="rId12"/>
    <p:sldLayoutId id="2147483982" r:id="rId13"/>
    <p:sldLayoutId id="2147483983" r:id="rId14"/>
    <p:sldLayoutId id="2147483984" r:id="rId15"/>
    <p:sldLayoutId id="2147483985" r:id="rId16"/>
    <p:sldLayoutId id="2147483986" r:id="rId17"/>
    <p:sldLayoutId id="2147483987" r:id="rId1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slide" Target="slide39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slide" Target="slide38.xml"/><Relationship Id="rId5" Type="http://schemas.openxmlformats.org/officeDocument/2006/relationships/image" Target="../media/image13.jpeg"/><Relationship Id="rId4" Type="http://schemas.openxmlformats.org/officeDocument/2006/relationships/oleObject" Target="../embeddings/oleObject2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slide" Target="slide37.xml"/><Relationship Id="rId5" Type="http://schemas.openxmlformats.org/officeDocument/2006/relationships/slide" Target="slide38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slide" Target="slide38.xml"/><Relationship Id="rId4" Type="http://schemas.openxmlformats.org/officeDocument/2006/relationships/slide" Target="slide3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slide" Target="slide38.xml"/><Relationship Id="rId4" Type="http://schemas.openxmlformats.org/officeDocument/2006/relationships/slide" Target="slide3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0.bin"/><Relationship Id="rId5" Type="http://schemas.openxmlformats.org/officeDocument/2006/relationships/oleObject" Target="../embeddings/oleObject9.bin"/><Relationship Id="rId4" Type="http://schemas.openxmlformats.org/officeDocument/2006/relationships/slide" Target="slide3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1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slide" Target="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5" Type="http://schemas.openxmlformats.org/officeDocument/2006/relationships/hyperlink" Target="file:///C:\Documents%20and%20Settings\home\&#1056;&#1072;&#1073;&#1086;&#1095;&#1080;&#1081;%20&#1089;&#1090;&#1086;&#1083;\smile.114255.html" TargetMode="External"/><Relationship Id="rId4" Type="http://schemas.openxmlformats.org/officeDocument/2006/relationships/image" Target="../media/image21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4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6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9.vml"/><Relationship Id="rId4" Type="http://schemas.openxmlformats.org/officeDocument/2006/relationships/oleObject" Target="../embeddings/oleObject13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ГЕОМЕТРИЯ  </a:t>
            </a:r>
            <a:b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 КЛАСС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286000"/>
            <a:ext cx="8686800" cy="3590925"/>
          </a:xfrm>
          <a:ln>
            <a:solidFill>
              <a:srgbClr val="66FFFF"/>
            </a:solidFill>
          </a:ln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36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«Площади треугольника, параллелограмма и трапеции »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endParaRPr lang="ru-RU" sz="2800" b="1" dirty="0" smtClean="0">
              <a:solidFill>
                <a:srgbClr val="00808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(Урок обобщения, систематизации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и контроля знаний и умений)</a:t>
            </a:r>
          </a:p>
        </p:txBody>
      </p:sp>
      <p:pic>
        <p:nvPicPr>
          <p:cNvPr id="11268" name="Picture 4" descr="M-Sch1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0" y="304800"/>
            <a:ext cx="2519363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9" name="Rectangle 5"/>
          <p:cNvSpPr>
            <a:spLocks noChangeArrowheads="1"/>
          </p:cNvSpPr>
          <p:nvPr/>
        </p:nvSpPr>
        <p:spPr bwMode="auto">
          <a:xfrm>
            <a:off x="533400" y="5867400"/>
            <a:ext cx="7924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ru-RU" sz="1400" b="1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sym typeface="Symbol" pitchFamily="18" charset="2"/>
            </a:endParaRPr>
          </a:p>
          <a:p>
            <a:pPr>
              <a:defRPr/>
            </a:pPr>
            <a:r>
              <a:rPr lang="ru-RU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sym typeface="Symbol" pitchFamily="18" charset="2"/>
              </a:rPr>
              <a:t> 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457200" y="82550"/>
            <a:ext cx="14557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b="1">
                <a:solidFill>
                  <a:srgbClr val="000000"/>
                </a:solidFill>
                <a:latin typeface="Arial" charset="0"/>
              </a:rPr>
              <a:t>№481</a:t>
            </a:r>
          </a:p>
        </p:txBody>
      </p:sp>
      <p:sp>
        <p:nvSpPr>
          <p:cNvPr id="12296" name="Rectangle 8"/>
          <p:cNvSpPr>
            <a:spLocks noChangeArrowheads="1"/>
          </p:cNvSpPr>
          <p:nvPr/>
        </p:nvSpPr>
        <p:spPr bwMode="auto">
          <a:xfrm>
            <a:off x="0" y="838200"/>
            <a:ext cx="41148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 dirty="0">
                <a:solidFill>
                  <a:srgbClr val="660033"/>
                </a:solidFill>
                <a:latin typeface="Arial" charset="0"/>
              </a:rPr>
              <a:t>Дано</a:t>
            </a:r>
            <a:r>
              <a:rPr lang="ru-RU" sz="3600" dirty="0">
                <a:solidFill>
                  <a:srgbClr val="660033"/>
                </a:solidFill>
                <a:latin typeface="Arial" charset="0"/>
              </a:rPr>
              <a:t>:</a:t>
            </a:r>
            <a:r>
              <a:rPr lang="en-US" sz="3600" dirty="0">
                <a:solidFill>
                  <a:srgbClr val="660033"/>
                </a:solidFill>
                <a:latin typeface="Arial" charset="0"/>
              </a:rPr>
              <a:t>ABCD</a:t>
            </a:r>
            <a:r>
              <a:rPr lang="ru-RU" sz="3600" dirty="0">
                <a:solidFill>
                  <a:srgbClr val="660033"/>
                </a:solidFill>
                <a:latin typeface="Arial" charset="0"/>
              </a:rPr>
              <a:t> –трапеция, </a:t>
            </a:r>
            <a:r>
              <a:rPr lang="en-US" sz="3600" dirty="0">
                <a:solidFill>
                  <a:srgbClr val="660033"/>
                </a:solidFill>
                <a:latin typeface="Arial" charset="0"/>
              </a:rPr>
              <a:t>AD</a:t>
            </a:r>
            <a:r>
              <a:rPr lang="en-US" sz="3600" dirty="0">
                <a:solidFill>
                  <a:srgbClr val="660033"/>
                </a:solidFill>
                <a:latin typeface="Arial" charset="0"/>
                <a:sym typeface="Symbol" pitchFamily="18" charset="2"/>
              </a:rPr>
              <a:t>AB, AB=BC=6</a:t>
            </a:r>
            <a:r>
              <a:rPr lang="ru-RU" sz="3600" dirty="0">
                <a:solidFill>
                  <a:srgbClr val="660033"/>
                </a:solidFill>
                <a:latin typeface="Arial" charset="0"/>
                <a:sym typeface="Symbol" pitchFamily="18" charset="2"/>
              </a:rPr>
              <a:t>см</a:t>
            </a:r>
            <a:r>
              <a:rPr lang="en-US" sz="3600" dirty="0">
                <a:solidFill>
                  <a:srgbClr val="660033"/>
                </a:solidFill>
                <a:latin typeface="Arial" charset="0"/>
                <a:sym typeface="Symbol" pitchFamily="18" charset="2"/>
              </a:rPr>
              <a:t>, </a:t>
            </a:r>
            <a:r>
              <a:rPr lang="en-US" sz="3600" b="1" dirty="0">
                <a:solidFill>
                  <a:srgbClr val="660033"/>
                </a:solidFill>
                <a:latin typeface="Arial" charset="0"/>
                <a:sym typeface="Symbol" pitchFamily="18" charset="2"/>
              </a:rPr>
              <a:t></a:t>
            </a:r>
            <a:r>
              <a:rPr lang="en-US" sz="3600" dirty="0">
                <a:solidFill>
                  <a:srgbClr val="660033"/>
                </a:solidFill>
                <a:latin typeface="Arial" charset="0"/>
                <a:sym typeface="Symbol" pitchFamily="18" charset="2"/>
              </a:rPr>
              <a:t>BCD=135</a:t>
            </a:r>
            <a:r>
              <a:rPr lang="en-US" sz="3600" dirty="0">
                <a:solidFill>
                  <a:srgbClr val="660033"/>
                </a:solidFill>
                <a:latin typeface="Arial" charset="0"/>
                <a:cs typeface="Arial" charset="0"/>
                <a:sym typeface="Symbol" pitchFamily="18" charset="2"/>
              </a:rPr>
              <a:t>°</a:t>
            </a:r>
            <a:r>
              <a:rPr lang="en-US" sz="3600" dirty="0">
                <a:solidFill>
                  <a:srgbClr val="660033"/>
                </a:solidFill>
                <a:latin typeface="Arial" charset="0"/>
                <a:sym typeface="Symbol" pitchFamily="18" charset="2"/>
              </a:rPr>
              <a:t> </a:t>
            </a:r>
            <a:endParaRPr lang="ru-RU" sz="3600" dirty="0">
              <a:solidFill>
                <a:srgbClr val="660033"/>
              </a:solidFill>
              <a:latin typeface="Arial" charset="0"/>
              <a:sym typeface="Symbol" pitchFamily="18" charset="2"/>
            </a:endParaRPr>
          </a:p>
          <a:p>
            <a:r>
              <a:rPr lang="ru-RU" sz="3600" b="1" dirty="0">
                <a:solidFill>
                  <a:srgbClr val="660033"/>
                </a:solidFill>
                <a:latin typeface="Arial" charset="0"/>
                <a:sym typeface="Symbol" pitchFamily="18" charset="2"/>
              </a:rPr>
              <a:t>Найти</a:t>
            </a:r>
            <a:r>
              <a:rPr lang="ru-RU" sz="3600" dirty="0">
                <a:solidFill>
                  <a:srgbClr val="660033"/>
                </a:solidFill>
                <a:latin typeface="Arial" charset="0"/>
                <a:sym typeface="Symbol" pitchFamily="18" charset="2"/>
              </a:rPr>
              <a:t>:</a:t>
            </a:r>
            <a:r>
              <a:rPr lang="en-US" sz="3600" dirty="0">
                <a:solidFill>
                  <a:srgbClr val="660033"/>
                </a:solidFill>
                <a:latin typeface="Arial" charset="0"/>
                <a:sym typeface="Symbol" pitchFamily="18" charset="2"/>
              </a:rPr>
              <a:t> S</a:t>
            </a:r>
            <a:r>
              <a:rPr lang="en-US" sz="3600" baseline="-25000" dirty="0">
                <a:solidFill>
                  <a:srgbClr val="660033"/>
                </a:solidFill>
                <a:latin typeface="Arial" charset="0"/>
                <a:sym typeface="Symbol" pitchFamily="18" charset="2"/>
              </a:rPr>
              <a:t>ABCD</a:t>
            </a:r>
            <a:endParaRPr lang="en-US" sz="3600" dirty="0">
              <a:solidFill>
                <a:srgbClr val="660033"/>
              </a:solidFill>
              <a:latin typeface="Arial" charset="0"/>
              <a:sym typeface="Symbol" pitchFamily="18" charset="2"/>
            </a:endParaRPr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4191000" y="152400"/>
            <a:ext cx="4692650" cy="3779838"/>
            <a:chOff x="2604" y="192"/>
            <a:chExt cx="2956" cy="2381"/>
          </a:xfrm>
        </p:grpSpPr>
        <p:sp>
          <p:nvSpPr>
            <p:cNvPr id="20498" name="Freeform 13"/>
            <p:cNvSpPr>
              <a:spLocks/>
            </p:cNvSpPr>
            <p:nvPr/>
          </p:nvSpPr>
          <p:spPr bwMode="auto">
            <a:xfrm flipH="1">
              <a:off x="2688" y="528"/>
              <a:ext cx="2736" cy="1680"/>
            </a:xfrm>
            <a:custGeom>
              <a:avLst/>
              <a:gdLst>
                <a:gd name="T0" fmla="*/ 0 w 2976"/>
                <a:gd name="T1" fmla="*/ 0 h 1680"/>
                <a:gd name="T2" fmla="*/ 0 w 2976"/>
                <a:gd name="T3" fmla="*/ 1680 h 1680"/>
                <a:gd name="T4" fmla="*/ 1396 w 2976"/>
                <a:gd name="T5" fmla="*/ 1680 h 1680"/>
                <a:gd name="T6" fmla="*/ 654 w 2976"/>
                <a:gd name="T7" fmla="*/ 0 h 1680"/>
                <a:gd name="T8" fmla="*/ 0 w 2976"/>
                <a:gd name="T9" fmla="*/ 0 h 16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76"/>
                <a:gd name="T16" fmla="*/ 0 h 1680"/>
                <a:gd name="T17" fmla="*/ 2976 w 2976"/>
                <a:gd name="T18" fmla="*/ 1680 h 16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76" h="1680">
                  <a:moveTo>
                    <a:pt x="0" y="0"/>
                  </a:moveTo>
                  <a:lnTo>
                    <a:pt x="0" y="1680"/>
                  </a:lnTo>
                  <a:lnTo>
                    <a:pt x="2976" y="1680"/>
                  </a:lnTo>
                  <a:lnTo>
                    <a:pt x="139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500" name="Text Box 17"/>
            <p:cNvSpPr txBox="1">
              <a:spLocks noChangeArrowheads="1"/>
            </p:cNvSpPr>
            <p:nvPr/>
          </p:nvSpPr>
          <p:spPr bwMode="auto">
            <a:xfrm>
              <a:off x="3888" y="192"/>
              <a:ext cx="301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000000"/>
                  </a:solidFill>
                  <a:latin typeface="Arial" charset="0"/>
                </a:rPr>
                <a:t>C</a:t>
              </a:r>
              <a:endParaRPr lang="ru-RU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0501" name="Text Box 18"/>
            <p:cNvSpPr txBox="1">
              <a:spLocks noChangeArrowheads="1"/>
            </p:cNvSpPr>
            <p:nvPr/>
          </p:nvSpPr>
          <p:spPr bwMode="auto">
            <a:xfrm>
              <a:off x="2604" y="2208"/>
              <a:ext cx="301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000000"/>
                  </a:solidFill>
                  <a:latin typeface="Arial" charset="0"/>
                </a:rPr>
                <a:t>D</a:t>
              </a:r>
              <a:endParaRPr lang="ru-RU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0502" name="Text Box 19"/>
            <p:cNvSpPr txBox="1">
              <a:spLocks noChangeArrowheads="1"/>
            </p:cNvSpPr>
            <p:nvPr/>
          </p:nvSpPr>
          <p:spPr bwMode="auto">
            <a:xfrm>
              <a:off x="5259" y="2208"/>
              <a:ext cx="301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000000"/>
                  </a:solidFill>
                  <a:latin typeface="Arial" charset="0"/>
                </a:rPr>
                <a:t>A</a:t>
              </a:r>
              <a:endParaRPr lang="ru-RU" sz="3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0503" name="Text Box 20"/>
            <p:cNvSpPr txBox="1">
              <a:spLocks noChangeArrowheads="1"/>
            </p:cNvSpPr>
            <p:nvPr/>
          </p:nvSpPr>
          <p:spPr bwMode="auto">
            <a:xfrm>
              <a:off x="5247" y="192"/>
              <a:ext cx="301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000000"/>
                  </a:solidFill>
                  <a:latin typeface="Arial" charset="0"/>
                </a:rPr>
                <a:t>B</a:t>
              </a:r>
              <a:endParaRPr lang="ru-RU" sz="3200" b="1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20504" name="Group 23"/>
            <p:cNvGrpSpPr>
              <a:grpSpLocks/>
            </p:cNvGrpSpPr>
            <p:nvPr/>
          </p:nvGrpSpPr>
          <p:grpSpPr bwMode="auto">
            <a:xfrm>
              <a:off x="5280" y="2112"/>
              <a:ext cx="144" cy="96"/>
              <a:chOff x="5280" y="2112"/>
              <a:chExt cx="144" cy="96"/>
            </a:xfrm>
          </p:grpSpPr>
          <p:sp>
            <p:nvSpPr>
              <p:cNvPr id="20505" name="Line 21"/>
              <p:cNvSpPr>
                <a:spLocks noChangeShapeType="1"/>
              </p:cNvSpPr>
              <p:nvPr/>
            </p:nvSpPr>
            <p:spPr bwMode="auto">
              <a:xfrm flipH="1">
                <a:off x="5280" y="2112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506" name="Line 22"/>
              <p:cNvSpPr>
                <a:spLocks noChangeShapeType="1"/>
              </p:cNvSpPr>
              <p:nvPr/>
            </p:nvSpPr>
            <p:spPr bwMode="auto">
              <a:xfrm>
                <a:off x="5280" y="2112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12313" name="Text Box 25"/>
          <p:cNvSpPr txBox="1">
            <a:spLocks noChangeArrowheads="1"/>
          </p:cNvSpPr>
          <p:nvPr/>
        </p:nvSpPr>
        <p:spPr bwMode="auto">
          <a:xfrm>
            <a:off x="1524000" y="3124200"/>
            <a:ext cx="21891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660033"/>
                </a:solidFill>
                <a:latin typeface="Arial" charset="0"/>
              </a:rPr>
              <a:t>Решение</a:t>
            </a:r>
          </a:p>
        </p:txBody>
      </p:sp>
      <p:sp>
        <p:nvSpPr>
          <p:cNvPr id="12314" name="Text Box 26"/>
          <p:cNvSpPr txBox="1">
            <a:spLocks noChangeArrowheads="1"/>
          </p:cNvSpPr>
          <p:nvPr/>
        </p:nvSpPr>
        <p:spPr bwMode="auto">
          <a:xfrm>
            <a:off x="4124325" y="3819525"/>
            <a:ext cx="45624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660033"/>
                </a:solidFill>
                <a:latin typeface="Arial" charset="0"/>
              </a:rPr>
              <a:t>S</a:t>
            </a:r>
            <a:r>
              <a:rPr lang="en-US" sz="3600" baseline="-25000">
                <a:solidFill>
                  <a:srgbClr val="660033"/>
                </a:solidFill>
                <a:latin typeface="Arial" charset="0"/>
              </a:rPr>
              <a:t>ABCD</a:t>
            </a:r>
            <a:r>
              <a:rPr lang="en-US" sz="3600">
                <a:solidFill>
                  <a:srgbClr val="660033"/>
                </a:solidFill>
                <a:latin typeface="Arial" charset="0"/>
              </a:rPr>
              <a:t>=</a:t>
            </a:r>
            <a:r>
              <a:rPr lang="en-US" sz="3600">
                <a:solidFill>
                  <a:srgbClr val="660033"/>
                </a:solidFill>
                <a:latin typeface="Arial" charset="0"/>
                <a:cs typeface="Arial" charset="0"/>
              </a:rPr>
              <a:t>½(AD+BC)·AB</a:t>
            </a:r>
          </a:p>
        </p:txBody>
      </p:sp>
      <p:sp>
        <p:nvSpPr>
          <p:cNvPr id="12317" name="Text Box 29"/>
          <p:cNvSpPr txBox="1">
            <a:spLocks noChangeArrowheads="1"/>
          </p:cNvSpPr>
          <p:nvPr/>
        </p:nvSpPr>
        <p:spPr bwMode="auto">
          <a:xfrm>
            <a:off x="0" y="3810000"/>
            <a:ext cx="4089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rgbClr val="660033"/>
                </a:solidFill>
                <a:latin typeface="Arial" charset="0"/>
              </a:rPr>
              <a:t>Так как </a:t>
            </a:r>
            <a:r>
              <a:rPr lang="en-US" sz="3600" dirty="0">
                <a:solidFill>
                  <a:srgbClr val="660033"/>
                </a:solidFill>
                <a:latin typeface="Arial" charset="0"/>
              </a:rPr>
              <a:t>AD</a:t>
            </a:r>
            <a:r>
              <a:rPr lang="en-US" sz="3600" dirty="0">
                <a:solidFill>
                  <a:srgbClr val="660033"/>
                </a:solidFill>
                <a:latin typeface="Arial" charset="0"/>
                <a:sym typeface="Symbol" pitchFamily="18" charset="2"/>
              </a:rPr>
              <a:t>AB</a:t>
            </a:r>
            <a:r>
              <a:rPr lang="ru-RU" sz="3600" dirty="0">
                <a:solidFill>
                  <a:srgbClr val="660033"/>
                </a:solidFill>
                <a:latin typeface="Arial" charset="0"/>
                <a:sym typeface="Symbol" pitchFamily="18" charset="2"/>
              </a:rPr>
              <a:t>, то</a:t>
            </a:r>
          </a:p>
        </p:txBody>
      </p:sp>
      <p:sp>
        <p:nvSpPr>
          <p:cNvPr id="12318" name="Line 30"/>
          <p:cNvSpPr>
            <a:spLocks noChangeShapeType="1"/>
          </p:cNvSpPr>
          <p:nvPr/>
        </p:nvSpPr>
        <p:spPr bwMode="auto">
          <a:xfrm>
            <a:off x="6638925" y="660400"/>
            <a:ext cx="0" cy="2667000"/>
          </a:xfrm>
          <a:prstGeom prst="line">
            <a:avLst/>
          </a:prstGeom>
          <a:noFill/>
          <a:ln w="28575">
            <a:solidFill>
              <a:srgbClr val="000000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319" name="Text Box 31"/>
          <p:cNvSpPr txBox="1">
            <a:spLocks noChangeArrowheads="1"/>
          </p:cNvSpPr>
          <p:nvPr/>
        </p:nvSpPr>
        <p:spPr bwMode="auto">
          <a:xfrm>
            <a:off x="6172200" y="3200400"/>
            <a:ext cx="4778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000000"/>
                </a:solidFill>
                <a:latin typeface="Arial" charset="0"/>
              </a:rPr>
              <a:t>H</a:t>
            </a:r>
            <a:endParaRPr lang="ru-RU" sz="32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320" name="Text Box 32"/>
          <p:cNvSpPr txBox="1">
            <a:spLocks noChangeArrowheads="1"/>
          </p:cNvSpPr>
          <p:nvPr/>
        </p:nvSpPr>
        <p:spPr bwMode="auto">
          <a:xfrm>
            <a:off x="0" y="4114800"/>
            <a:ext cx="86772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>
                <a:solidFill>
                  <a:srgbClr val="660033"/>
                </a:solidFill>
                <a:latin typeface="Arial" charset="0"/>
              </a:rPr>
              <a:t>Проведем </a:t>
            </a:r>
            <a:r>
              <a:rPr lang="en-US" sz="3600">
                <a:solidFill>
                  <a:srgbClr val="660033"/>
                </a:solidFill>
                <a:latin typeface="Arial" charset="0"/>
                <a:cs typeface="Arial" charset="0"/>
              </a:rPr>
              <a:t>CH</a:t>
            </a:r>
            <a:r>
              <a:rPr lang="en-US" sz="3600">
                <a:solidFill>
                  <a:srgbClr val="660033"/>
                </a:solidFill>
                <a:latin typeface="Arial" charset="0"/>
                <a:cs typeface="Arial" charset="0"/>
                <a:sym typeface="Symbol" pitchFamily="18" charset="2"/>
              </a:rPr>
              <a:t>AD</a:t>
            </a:r>
            <a:r>
              <a:rPr lang="ru-RU" sz="3600">
                <a:solidFill>
                  <a:srgbClr val="660033"/>
                </a:solidFill>
                <a:latin typeface="Arial" charset="0"/>
                <a:cs typeface="Arial" charset="0"/>
                <a:sym typeface="Symbol" pitchFamily="18" charset="2"/>
              </a:rPr>
              <a:t> и рассмотрим </a:t>
            </a:r>
            <a:r>
              <a:rPr lang="en-US" sz="3600">
                <a:solidFill>
                  <a:srgbClr val="660033"/>
                </a:solidFill>
                <a:latin typeface="Arial" charset="0"/>
                <a:cs typeface="Arial" charset="0"/>
                <a:sym typeface="Symbol" pitchFamily="18" charset="2"/>
              </a:rPr>
              <a:t>DHC</a:t>
            </a:r>
          </a:p>
        </p:txBody>
      </p:sp>
      <p:sp>
        <p:nvSpPr>
          <p:cNvPr id="12321" name="Text Box 33"/>
          <p:cNvSpPr txBox="1">
            <a:spLocks noChangeArrowheads="1"/>
          </p:cNvSpPr>
          <p:nvPr/>
        </p:nvSpPr>
        <p:spPr bwMode="auto">
          <a:xfrm>
            <a:off x="0" y="4648200"/>
            <a:ext cx="84280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>
                <a:solidFill>
                  <a:srgbClr val="660033"/>
                </a:solidFill>
                <a:latin typeface="Arial" charset="0"/>
                <a:sym typeface="Symbol" pitchFamily="18" charset="2"/>
              </a:rPr>
              <a:t></a:t>
            </a:r>
            <a:r>
              <a:rPr lang="en-US" sz="3600">
                <a:solidFill>
                  <a:srgbClr val="660033"/>
                </a:solidFill>
                <a:latin typeface="Arial" charset="0"/>
                <a:cs typeface="Arial" charset="0"/>
                <a:sym typeface="Symbol" pitchFamily="18" charset="2"/>
              </a:rPr>
              <a:t>DHC=9Oº,DCH=CDH=45º,DH=CH</a:t>
            </a:r>
            <a:r>
              <a:rPr lang="ru-RU" sz="3600">
                <a:solidFill>
                  <a:srgbClr val="660033"/>
                </a:solidFill>
                <a:latin typeface="Arial" charset="0"/>
                <a:cs typeface="Arial" charset="0"/>
                <a:sym typeface="Symbol" pitchFamily="18" charset="2"/>
              </a:rPr>
              <a:t>.</a:t>
            </a:r>
            <a:endParaRPr lang="en-US" sz="3600">
              <a:solidFill>
                <a:srgbClr val="660033"/>
              </a:solidFill>
              <a:latin typeface="Arial" charset="0"/>
              <a:cs typeface="Arial" charset="0"/>
              <a:sym typeface="Symbol" pitchFamily="18" charset="2"/>
            </a:endParaRPr>
          </a:p>
        </p:txBody>
      </p:sp>
      <p:grpSp>
        <p:nvGrpSpPr>
          <p:cNvPr id="4" name="Group 36"/>
          <p:cNvGrpSpPr>
            <a:grpSpLocks/>
          </p:cNvGrpSpPr>
          <p:nvPr/>
        </p:nvGrpSpPr>
        <p:grpSpPr bwMode="auto">
          <a:xfrm>
            <a:off x="6470650" y="3190875"/>
            <a:ext cx="152400" cy="152400"/>
            <a:chOff x="3936" y="1920"/>
            <a:chExt cx="96" cy="96"/>
          </a:xfrm>
        </p:grpSpPr>
        <p:sp>
          <p:nvSpPr>
            <p:cNvPr id="20496" name="Line 34"/>
            <p:cNvSpPr>
              <a:spLocks noChangeShapeType="1"/>
            </p:cNvSpPr>
            <p:nvPr/>
          </p:nvSpPr>
          <p:spPr bwMode="auto">
            <a:xfrm flipV="1">
              <a:off x="3936" y="1920"/>
              <a:ext cx="0" cy="9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497" name="Line 35"/>
            <p:cNvSpPr>
              <a:spLocks noChangeShapeType="1"/>
            </p:cNvSpPr>
            <p:nvPr/>
          </p:nvSpPr>
          <p:spPr bwMode="auto">
            <a:xfrm>
              <a:off x="3936" y="1920"/>
              <a:ext cx="9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2325" name="Text Box 37"/>
          <p:cNvSpPr txBox="1">
            <a:spLocks noChangeArrowheads="1"/>
          </p:cNvSpPr>
          <p:nvPr/>
        </p:nvSpPr>
        <p:spPr bwMode="auto">
          <a:xfrm>
            <a:off x="685800" y="5181600"/>
            <a:ext cx="71215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>
                <a:solidFill>
                  <a:srgbClr val="660033"/>
                </a:solidFill>
                <a:latin typeface="Arial" charset="0"/>
              </a:rPr>
              <a:t>Так как </a:t>
            </a:r>
            <a:r>
              <a:rPr lang="en-US" sz="3600">
                <a:solidFill>
                  <a:srgbClr val="660033"/>
                </a:solidFill>
                <a:latin typeface="Arial" charset="0"/>
              </a:rPr>
              <a:t>CH=AB=6</a:t>
            </a:r>
            <a:r>
              <a:rPr lang="ru-RU" sz="3600">
                <a:solidFill>
                  <a:srgbClr val="660033"/>
                </a:solidFill>
                <a:latin typeface="Arial" charset="0"/>
              </a:rPr>
              <a:t>см, то </a:t>
            </a:r>
            <a:r>
              <a:rPr lang="en-US" sz="3600">
                <a:solidFill>
                  <a:srgbClr val="660033"/>
                </a:solidFill>
                <a:latin typeface="Arial" charset="0"/>
              </a:rPr>
              <a:t>DH</a:t>
            </a:r>
            <a:r>
              <a:rPr lang="ru-RU" sz="3600">
                <a:solidFill>
                  <a:srgbClr val="660033"/>
                </a:solidFill>
                <a:latin typeface="Arial" charset="0"/>
              </a:rPr>
              <a:t>=</a:t>
            </a:r>
            <a:r>
              <a:rPr lang="en-US" sz="3600">
                <a:solidFill>
                  <a:srgbClr val="660033"/>
                </a:solidFill>
                <a:latin typeface="Arial" charset="0"/>
              </a:rPr>
              <a:t>6</a:t>
            </a:r>
            <a:r>
              <a:rPr lang="ru-RU" sz="3600">
                <a:solidFill>
                  <a:srgbClr val="660033"/>
                </a:solidFill>
                <a:latin typeface="Arial" charset="0"/>
              </a:rPr>
              <a:t>см,</a:t>
            </a:r>
          </a:p>
        </p:txBody>
      </p:sp>
      <p:sp>
        <p:nvSpPr>
          <p:cNvPr id="12327" name="Text Box 39"/>
          <p:cNvSpPr txBox="1">
            <a:spLocks noChangeArrowheads="1"/>
          </p:cNvSpPr>
          <p:nvPr/>
        </p:nvSpPr>
        <p:spPr bwMode="auto">
          <a:xfrm>
            <a:off x="914400" y="5715000"/>
            <a:ext cx="601505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660033"/>
                </a:solidFill>
                <a:latin typeface="Arial" charset="0"/>
              </a:rPr>
              <a:t>DA=DH+AH=6+6=12</a:t>
            </a:r>
            <a:r>
              <a:rPr lang="ru-RU" sz="3600" dirty="0" smtClean="0">
                <a:solidFill>
                  <a:srgbClr val="660033"/>
                </a:solidFill>
                <a:latin typeface="Arial" charset="0"/>
              </a:rPr>
              <a:t>(см)</a:t>
            </a:r>
            <a:endParaRPr lang="ru-RU" sz="3600" dirty="0">
              <a:solidFill>
                <a:srgbClr val="660033"/>
              </a:solidFill>
              <a:latin typeface="Arial" charset="0"/>
            </a:endParaRPr>
          </a:p>
        </p:txBody>
      </p:sp>
      <p:sp>
        <p:nvSpPr>
          <p:cNvPr id="12330" name="Text Box 42"/>
          <p:cNvSpPr txBox="1">
            <a:spLocks noChangeArrowheads="1"/>
          </p:cNvSpPr>
          <p:nvPr/>
        </p:nvSpPr>
        <p:spPr bwMode="auto">
          <a:xfrm>
            <a:off x="990600" y="6216650"/>
            <a:ext cx="6416675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660033"/>
                </a:solidFill>
                <a:latin typeface="Arial" charset="0"/>
              </a:rPr>
              <a:t>S</a:t>
            </a:r>
            <a:r>
              <a:rPr lang="en-US" sz="3600" baseline="-25000" dirty="0">
                <a:solidFill>
                  <a:srgbClr val="660033"/>
                </a:solidFill>
                <a:latin typeface="Arial" charset="0"/>
              </a:rPr>
              <a:t>ABCD</a:t>
            </a:r>
            <a:r>
              <a:rPr lang="en-US" sz="3600" dirty="0">
                <a:solidFill>
                  <a:srgbClr val="660033"/>
                </a:solidFill>
                <a:latin typeface="Arial" charset="0"/>
              </a:rPr>
              <a:t>=½(</a:t>
            </a:r>
            <a:r>
              <a:rPr lang="ru-RU" sz="3600" dirty="0">
                <a:solidFill>
                  <a:srgbClr val="660033"/>
                </a:solidFill>
                <a:latin typeface="Arial" charset="0"/>
              </a:rPr>
              <a:t>12+6)</a:t>
            </a:r>
            <a:r>
              <a:rPr lang="en-US" sz="3600" dirty="0">
                <a:solidFill>
                  <a:srgbClr val="660033"/>
                </a:solidFill>
                <a:latin typeface="Arial" charset="0"/>
                <a:cs typeface="Arial" charset="0"/>
              </a:rPr>
              <a:t>·</a:t>
            </a:r>
            <a:r>
              <a:rPr lang="ru-RU" sz="3600" dirty="0" smtClean="0">
                <a:solidFill>
                  <a:srgbClr val="660033"/>
                </a:solidFill>
                <a:latin typeface="Arial" charset="0"/>
                <a:cs typeface="Arial" charset="0"/>
              </a:rPr>
              <a:t>6=54(см</a:t>
            </a:r>
            <a:r>
              <a:rPr lang="en-US" sz="3600" dirty="0" smtClean="0">
                <a:solidFill>
                  <a:srgbClr val="660033"/>
                </a:solidFill>
                <a:latin typeface="Arial" charset="0"/>
                <a:cs typeface="Arial" charset="0"/>
              </a:rPr>
              <a:t>²</a:t>
            </a:r>
            <a:r>
              <a:rPr lang="ru-RU" sz="3600" dirty="0" smtClean="0">
                <a:solidFill>
                  <a:srgbClr val="660033"/>
                </a:solidFill>
                <a:latin typeface="Arial" charset="0"/>
                <a:cs typeface="Arial" charset="0"/>
              </a:rPr>
              <a:t>)</a:t>
            </a:r>
          </a:p>
          <a:p>
            <a:endParaRPr lang="ru-RU" sz="3600" dirty="0">
              <a:solidFill>
                <a:srgbClr val="660033"/>
              </a:solidFill>
              <a:latin typeface="Arial" charset="0"/>
              <a:cs typeface="Arial" charset="0"/>
            </a:endParaRPr>
          </a:p>
          <a:p>
            <a:endParaRPr lang="ru-RU" sz="3600" dirty="0" smtClean="0">
              <a:solidFill>
                <a:srgbClr val="660033"/>
              </a:solidFill>
              <a:latin typeface="Arial" charset="0"/>
              <a:cs typeface="Arial" charset="0"/>
            </a:endParaRPr>
          </a:p>
          <a:p>
            <a:endParaRPr lang="ru-RU" sz="3600" dirty="0">
              <a:solidFill>
                <a:srgbClr val="660033"/>
              </a:solidFill>
              <a:latin typeface="Arial" charset="0"/>
              <a:cs typeface="Arial" charset="0"/>
            </a:endParaRPr>
          </a:p>
          <a:p>
            <a:endParaRPr lang="ru-RU" sz="3600" dirty="0" smtClean="0">
              <a:solidFill>
                <a:srgbClr val="660033"/>
              </a:solidFill>
              <a:latin typeface="Arial" charset="0"/>
              <a:cs typeface="Arial" charset="0"/>
            </a:endParaRPr>
          </a:p>
          <a:p>
            <a:endParaRPr lang="en-US" sz="3600" dirty="0">
              <a:solidFill>
                <a:srgbClr val="660033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2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2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2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22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22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22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12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122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2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000"/>
                                        <p:tgtEl>
                                          <p:spTgt spid="12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12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2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7" dur="2000"/>
                                        <p:tgtEl>
                                          <p:spTgt spid="12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2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2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2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2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2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2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2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2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2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2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2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2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2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14" grpId="0"/>
      <p:bldP spid="12314" grpId="1"/>
      <p:bldP spid="12317" grpId="0"/>
      <p:bldP spid="12317" grpId="1"/>
      <p:bldP spid="12318" grpId="0" animBg="1"/>
      <p:bldP spid="12319" grpId="0"/>
      <p:bldP spid="12320" grpId="0"/>
      <p:bldP spid="12321" grpId="0"/>
      <p:bldP spid="12325" grpId="0"/>
      <p:bldP spid="12327" grpId="0"/>
      <p:bldP spid="123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WordArt 4"/>
          <p:cNvSpPr>
            <a:spLocks noChangeArrowheads="1" noChangeShapeType="1" noTextEdit="1"/>
          </p:cNvSpPr>
          <p:nvPr/>
        </p:nvSpPr>
        <p:spPr bwMode="auto">
          <a:xfrm>
            <a:off x="611188" y="620713"/>
            <a:ext cx="8064500" cy="1854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Теоретический тест</a:t>
            </a:r>
          </a:p>
          <a:p>
            <a:pPr algn="ctr"/>
            <a:r>
              <a:rPr lang="ru-RU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последующей взаимопроверкой</a:t>
            </a:r>
            <a:endParaRPr lang="ru-RU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9" name="Picture 5" descr="attachment45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3429000"/>
            <a:ext cx="4851379" cy="2740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28625" y="285750"/>
          <a:ext cx="8501063" cy="6154428"/>
        </p:xfrm>
        <a:graphic>
          <a:graphicData uri="http://schemas.openxmlformats.org/drawingml/2006/table">
            <a:tbl>
              <a:tblPr/>
              <a:tblGrid>
                <a:gridCol w="4138613"/>
                <a:gridCol w="4362450"/>
              </a:tblGrid>
              <a:tr h="114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Вариант 1 </a:t>
                      </a:r>
                    </a:p>
                  </a:txBody>
                  <a:tcPr marL="39077" marR="3907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Вариант 2 </a:t>
                      </a:r>
                    </a:p>
                  </a:txBody>
                  <a:tcPr marL="39077" marR="3907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68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1.Выберите верное утверждение: 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а) площадь прямоугольника равна произведению его сторон;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б) площадь квадрата равна квадрату его стороны;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в) площадь прямоугольника равна удвоенному произведению его смежных сторон. </a:t>
                      </a:r>
                    </a:p>
                  </a:txBody>
                  <a:tcPr marL="39077" marR="3907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1.Выберите верное утверждение: 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а) площадь квадрата равна произведению его сторон;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б) площадь прямоугольника равна произведению его противолежащих сторон;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в) площадь прямоугольника равна произведению двух его смежных сторон. </a:t>
                      </a:r>
                    </a:p>
                  </a:txBody>
                  <a:tcPr marL="39077" marR="3907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36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2.Закончите фразу: 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 ромба равна половине произведения…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а) его сторон.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б) его стороны и высоты, поведенной к этой стороне.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в) его диагоналей. </a:t>
                      </a:r>
                    </a:p>
                  </a:txBody>
                  <a:tcPr marL="39077" marR="3907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2.Закончите фразу: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 параллелограмма равна произведению …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а) двух его смежных сторон.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б) его стороны на высоту, проведенную к этой стороне.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в) двух его сторон. </a:t>
                      </a:r>
                    </a:p>
                  </a:txBody>
                  <a:tcPr marL="39077" marR="3907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9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По формуле 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=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·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h</a:t>
                      </a:r>
                      <a:r>
                        <a:rPr kumimoji="0" lang="en-US" sz="12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можно вычислить площадь: 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а) параллелограмма;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б) треугольника;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в) прямоугольника. </a:t>
                      </a:r>
                    </a:p>
                  </a:txBody>
                  <a:tcPr marL="39077" marR="3907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По формуле 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=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½·d</a:t>
                      </a:r>
                      <a:r>
                        <a:rPr kumimoji="0" lang="ru-RU" sz="12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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·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d</a:t>
                      </a:r>
                      <a:r>
                        <a:rPr kumimoji="0" lang="ru-RU" sz="12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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можно вычислить площадь: 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а) параллелограмма;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б) треугольника;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в) ромба. </a:t>
                      </a:r>
                    </a:p>
                  </a:txBody>
                  <a:tcPr marL="39077" marR="3907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98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 Площадь трапеции с основаниями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CD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высотой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BH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вычисляется по формуле: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S=AB:2·CD·BH;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S=(AB+BC):2·BH;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в) S=(AB+CD):2·BH. </a:t>
                      </a:r>
                    </a:p>
                  </a:txBody>
                  <a:tcPr marL="39077" marR="3907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 Площадь трапеции с основаниями 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BC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 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AD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высотой 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вычисляется по формуле: 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S=CH·(BC+AD):2 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S=(AB+BC)·CH:2; 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S=(BC+CD)·CH:2. 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077" marR="3907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36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Выберите верное утверждение. 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 прямоугольного треугольника равна: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а) половине произведения его стороны на какую- либо высоту;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б) половина произведения его катетов;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в) произведению его стороны на проведенную к ней высоту. </a:t>
                      </a:r>
                    </a:p>
                  </a:txBody>
                  <a:tcPr marL="39077" marR="3907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Выберите верное утверждение: 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 треугольника равна: 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а) половине произведения его сторон;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б) половине произведения стороны на высоту, проведенную к этой стороне;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в) произведению его стороны на какую-либо его высоту. </a:t>
                      </a:r>
                    </a:p>
                  </a:txBody>
                  <a:tcPr marL="39077" marR="3907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1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 В треугольниках 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DEF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 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TRQ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высоты 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DA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 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TB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равны. Тогда 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r>
                        <a:rPr kumimoji="0" lang="en-US" sz="12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DEF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r>
                        <a:rPr kumimoji="0" lang="en-US" sz="12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TRQ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=…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EF:RQ; 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DE:TR; 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EF:RT. 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077" marR="3907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 В треугольниках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MNK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DOS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высоты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OT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равны. Тогда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r>
                        <a:rPr kumimoji="0" lang="en-US" sz="12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MNK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r>
                        <a:rPr kumimoji="0" lang="en-US" sz="12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DOS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=…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a) MN:OD;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MK:DS;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NK:OS.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077" marR="3907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" name="Picture 66" descr="кот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16" y="5786454"/>
            <a:ext cx="2143140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ru-RU" sz="4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ПРОВЕРЬ СЕБЯ !</a:t>
            </a:r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smtClean="0">
                <a:solidFill>
                  <a:srgbClr val="993300"/>
                </a:solidFill>
              </a:rPr>
              <a:t>   </a:t>
            </a:r>
          </a:p>
          <a:p>
            <a:pPr>
              <a:buFont typeface="Wingdings" pitchFamily="2" charset="2"/>
              <a:buNone/>
            </a:pPr>
            <a:r>
              <a:rPr lang="ru-RU" dirty="0" smtClean="0"/>
              <a:t>  </a:t>
            </a:r>
            <a:r>
              <a:rPr lang="ru-RU" sz="1200" dirty="0" smtClean="0"/>
              <a:t>      </a:t>
            </a:r>
            <a:endParaRPr lang="ru-RU" sz="1200" dirty="0"/>
          </a:p>
        </p:txBody>
      </p:sp>
      <p:sp>
        <p:nvSpPr>
          <p:cNvPr id="14" name="Rectangle 29"/>
          <p:cNvSpPr>
            <a:spLocks noChangeArrowheads="1"/>
          </p:cNvSpPr>
          <p:nvPr/>
        </p:nvSpPr>
        <p:spPr bwMode="auto">
          <a:xfrm>
            <a:off x="3357554" y="1785926"/>
            <a:ext cx="20518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б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214678" y="5000636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endParaRPr lang="ru-RU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214678" y="2500306"/>
            <a:ext cx="4058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endParaRPr lang="ru-RU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29"/>
          <p:cNvSpPr>
            <a:spLocks noChangeArrowheads="1"/>
          </p:cNvSpPr>
          <p:nvPr/>
        </p:nvSpPr>
        <p:spPr bwMode="auto">
          <a:xfrm>
            <a:off x="3286116" y="3214686"/>
            <a:ext cx="23083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а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29"/>
          <p:cNvSpPr>
            <a:spLocks noChangeArrowheads="1"/>
          </p:cNvSpPr>
          <p:nvPr/>
        </p:nvSpPr>
        <p:spPr bwMode="auto">
          <a:xfrm>
            <a:off x="7715272" y="1785926"/>
            <a:ext cx="25006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в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7643834" y="3857628"/>
            <a:ext cx="415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endParaRPr lang="ru-RU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7643834" y="5143512"/>
            <a:ext cx="415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endParaRPr lang="ru-RU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7715272" y="2571744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endParaRPr lang="ru-RU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Rectangle 29"/>
          <p:cNvSpPr>
            <a:spLocks noChangeArrowheads="1"/>
          </p:cNvSpPr>
          <p:nvPr/>
        </p:nvSpPr>
        <p:spPr bwMode="auto">
          <a:xfrm>
            <a:off x="7786710" y="3214686"/>
            <a:ext cx="22121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5143504" y="1785926"/>
            <a:ext cx="19335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задание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5214942" y="2500306"/>
            <a:ext cx="19335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задание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5214942" y="3214686"/>
            <a:ext cx="19335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 задание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5214942" y="5143512"/>
            <a:ext cx="19335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задание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5143504" y="3857628"/>
            <a:ext cx="19335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задание</a:t>
            </a:r>
            <a:endParaRPr lang="ru-RU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928662" y="1785926"/>
            <a:ext cx="19335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задание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1000100" y="2500306"/>
            <a:ext cx="19335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задание</a:t>
            </a:r>
          </a:p>
        </p:txBody>
      </p:sp>
      <p:sp>
        <p:nvSpPr>
          <p:cNvPr id="57" name="Прямоугольник 56"/>
          <p:cNvSpPr/>
          <p:nvPr/>
        </p:nvSpPr>
        <p:spPr>
          <a:xfrm>
            <a:off x="928662" y="3214686"/>
            <a:ext cx="19335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 задание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928662" y="3786190"/>
            <a:ext cx="19335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задание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714348" y="5000636"/>
            <a:ext cx="21387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6 задание</a:t>
            </a:r>
            <a:endParaRPr lang="ru-RU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0" y="1285860"/>
            <a:ext cx="2071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1вариант</a:t>
            </a:r>
            <a:endParaRPr lang="ru-RU" sz="3200" b="1" i="1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786314" y="1285860"/>
            <a:ext cx="2071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2вариант</a:t>
            </a:r>
            <a:endParaRPr lang="ru-RU" sz="3200" b="1" i="1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Line 17"/>
          <p:cNvSpPr>
            <a:spLocks noChangeShapeType="1"/>
          </p:cNvSpPr>
          <p:nvPr/>
        </p:nvSpPr>
        <p:spPr bwMode="auto">
          <a:xfrm>
            <a:off x="4648200" y="1143000"/>
            <a:ext cx="0" cy="541020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73" name="Rectangle 29"/>
          <p:cNvSpPr>
            <a:spLocks noChangeArrowheads="1"/>
          </p:cNvSpPr>
          <p:nvPr/>
        </p:nvSpPr>
        <p:spPr bwMode="auto">
          <a:xfrm>
            <a:off x="3286116" y="3786190"/>
            <a:ext cx="22121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2" name="Прямоугольник 171"/>
          <p:cNvSpPr/>
          <p:nvPr/>
        </p:nvSpPr>
        <p:spPr>
          <a:xfrm>
            <a:off x="857224" y="4357694"/>
            <a:ext cx="20361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5 задание</a:t>
            </a:r>
            <a:endParaRPr lang="ru-RU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9" name="Прямоугольник 198"/>
          <p:cNvSpPr/>
          <p:nvPr/>
        </p:nvSpPr>
        <p:spPr>
          <a:xfrm>
            <a:off x="3214678" y="4429132"/>
            <a:ext cx="3898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endParaRPr lang="ru-RU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0" name="Group 101"/>
          <p:cNvGrpSpPr>
            <a:grpSpLocks/>
          </p:cNvGrpSpPr>
          <p:nvPr/>
        </p:nvGrpSpPr>
        <p:grpSpPr bwMode="auto">
          <a:xfrm>
            <a:off x="2786050" y="785794"/>
            <a:ext cx="2000264" cy="6072206"/>
            <a:chOff x="2064" y="192"/>
            <a:chExt cx="3599" cy="4057"/>
          </a:xfrm>
        </p:grpSpPr>
        <p:sp>
          <p:nvSpPr>
            <p:cNvPr id="201" name="Freeform 102"/>
            <p:cNvSpPr>
              <a:spLocks/>
            </p:cNvSpPr>
            <p:nvPr/>
          </p:nvSpPr>
          <p:spPr bwMode="auto">
            <a:xfrm>
              <a:off x="2064" y="365"/>
              <a:ext cx="3599" cy="3884"/>
            </a:xfrm>
            <a:custGeom>
              <a:avLst/>
              <a:gdLst/>
              <a:ahLst/>
              <a:cxnLst>
                <a:cxn ang="0">
                  <a:pos x="387" y="180"/>
                </a:cxn>
                <a:cxn ang="0">
                  <a:pos x="587" y="20"/>
                </a:cxn>
                <a:cxn ang="0">
                  <a:pos x="801" y="188"/>
                </a:cxn>
                <a:cxn ang="0">
                  <a:pos x="1034" y="4"/>
                </a:cxn>
                <a:cxn ang="0">
                  <a:pos x="1268" y="164"/>
                </a:cxn>
                <a:cxn ang="0">
                  <a:pos x="1508" y="20"/>
                </a:cxn>
                <a:cxn ang="0">
                  <a:pos x="1741" y="180"/>
                </a:cxn>
                <a:cxn ang="0">
                  <a:pos x="1981" y="20"/>
                </a:cxn>
                <a:cxn ang="0">
                  <a:pos x="2208" y="188"/>
                </a:cxn>
                <a:cxn ang="0">
                  <a:pos x="2428" y="20"/>
                </a:cxn>
                <a:cxn ang="0">
                  <a:pos x="2669" y="212"/>
                </a:cxn>
                <a:cxn ang="0">
                  <a:pos x="2882" y="44"/>
                </a:cxn>
                <a:cxn ang="0">
                  <a:pos x="3029" y="260"/>
                </a:cxn>
                <a:cxn ang="0">
                  <a:pos x="3312" y="59"/>
                </a:cxn>
                <a:cxn ang="0">
                  <a:pos x="3480" y="251"/>
                </a:cxn>
                <a:cxn ang="0">
                  <a:pos x="3488" y="827"/>
                </a:cxn>
                <a:cxn ang="0">
                  <a:pos x="3456" y="1763"/>
                </a:cxn>
                <a:cxn ang="0">
                  <a:pos x="3408" y="2499"/>
                </a:cxn>
                <a:cxn ang="0">
                  <a:pos x="3416" y="3083"/>
                </a:cxn>
                <a:cxn ang="0">
                  <a:pos x="3488" y="3419"/>
                </a:cxn>
                <a:cxn ang="0">
                  <a:pos x="3589" y="3524"/>
                </a:cxn>
                <a:cxn ang="0">
                  <a:pos x="3549" y="3572"/>
                </a:cxn>
                <a:cxn ang="0">
                  <a:pos x="3389" y="3668"/>
                </a:cxn>
                <a:cxn ang="0">
                  <a:pos x="3229" y="3668"/>
                </a:cxn>
                <a:cxn ang="0">
                  <a:pos x="2909" y="3572"/>
                </a:cxn>
                <a:cxn ang="0">
                  <a:pos x="2709" y="3764"/>
                </a:cxn>
                <a:cxn ang="0">
                  <a:pos x="2468" y="3860"/>
                </a:cxn>
                <a:cxn ang="0">
                  <a:pos x="2068" y="3668"/>
                </a:cxn>
                <a:cxn ang="0">
                  <a:pos x="1628" y="3860"/>
                </a:cxn>
                <a:cxn ang="0">
                  <a:pos x="1067" y="3668"/>
                </a:cxn>
                <a:cxn ang="0">
                  <a:pos x="627" y="3860"/>
                </a:cxn>
                <a:cxn ang="0">
                  <a:pos x="347" y="3812"/>
                </a:cxn>
                <a:cxn ang="0">
                  <a:pos x="27" y="3620"/>
                </a:cxn>
                <a:cxn ang="0">
                  <a:pos x="187" y="3524"/>
                </a:cxn>
                <a:cxn ang="0">
                  <a:pos x="307" y="3044"/>
                </a:cxn>
                <a:cxn ang="0">
                  <a:pos x="352" y="2331"/>
                </a:cxn>
                <a:cxn ang="0">
                  <a:pos x="347" y="1076"/>
                </a:cxn>
                <a:cxn ang="0">
                  <a:pos x="336" y="523"/>
                </a:cxn>
                <a:cxn ang="0">
                  <a:pos x="389" y="176"/>
                </a:cxn>
              </a:cxnLst>
              <a:rect l="0" t="0" r="r" b="b"/>
              <a:pathLst>
                <a:path w="3599" h="3884">
                  <a:moveTo>
                    <a:pt x="387" y="180"/>
                  </a:moveTo>
                  <a:cubicBezTo>
                    <a:pt x="420" y="155"/>
                    <a:pt x="518" y="19"/>
                    <a:pt x="587" y="20"/>
                  </a:cubicBezTo>
                  <a:cubicBezTo>
                    <a:pt x="656" y="21"/>
                    <a:pt x="726" y="191"/>
                    <a:pt x="801" y="188"/>
                  </a:cubicBezTo>
                  <a:cubicBezTo>
                    <a:pt x="875" y="185"/>
                    <a:pt x="957" y="8"/>
                    <a:pt x="1034" y="4"/>
                  </a:cubicBezTo>
                  <a:cubicBezTo>
                    <a:pt x="1112" y="0"/>
                    <a:pt x="1188" y="161"/>
                    <a:pt x="1268" y="164"/>
                  </a:cubicBezTo>
                  <a:cubicBezTo>
                    <a:pt x="1347" y="167"/>
                    <a:pt x="1429" y="17"/>
                    <a:pt x="1508" y="20"/>
                  </a:cubicBezTo>
                  <a:cubicBezTo>
                    <a:pt x="1587" y="23"/>
                    <a:pt x="1662" y="180"/>
                    <a:pt x="1741" y="180"/>
                  </a:cubicBezTo>
                  <a:cubicBezTo>
                    <a:pt x="1821" y="180"/>
                    <a:pt x="1904" y="19"/>
                    <a:pt x="1981" y="20"/>
                  </a:cubicBezTo>
                  <a:cubicBezTo>
                    <a:pt x="2059" y="21"/>
                    <a:pt x="2134" y="188"/>
                    <a:pt x="2208" y="188"/>
                  </a:cubicBezTo>
                  <a:cubicBezTo>
                    <a:pt x="2283" y="188"/>
                    <a:pt x="2352" y="16"/>
                    <a:pt x="2428" y="20"/>
                  </a:cubicBezTo>
                  <a:cubicBezTo>
                    <a:pt x="2505" y="24"/>
                    <a:pt x="2593" y="208"/>
                    <a:pt x="2669" y="212"/>
                  </a:cubicBezTo>
                  <a:cubicBezTo>
                    <a:pt x="2745" y="216"/>
                    <a:pt x="2822" y="36"/>
                    <a:pt x="2882" y="44"/>
                  </a:cubicBezTo>
                  <a:cubicBezTo>
                    <a:pt x="2942" y="52"/>
                    <a:pt x="2957" y="257"/>
                    <a:pt x="3029" y="260"/>
                  </a:cubicBezTo>
                  <a:cubicBezTo>
                    <a:pt x="3101" y="263"/>
                    <a:pt x="3237" y="60"/>
                    <a:pt x="3312" y="59"/>
                  </a:cubicBezTo>
                  <a:cubicBezTo>
                    <a:pt x="3387" y="58"/>
                    <a:pt x="3451" y="123"/>
                    <a:pt x="3480" y="251"/>
                  </a:cubicBezTo>
                  <a:cubicBezTo>
                    <a:pt x="3509" y="379"/>
                    <a:pt x="3492" y="575"/>
                    <a:pt x="3488" y="827"/>
                  </a:cubicBezTo>
                  <a:cubicBezTo>
                    <a:pt x="3484" y="1079"/>
                    <a:pt x="3469" y="1484"/>
                    <a:pt x="3456" y="1763"/>
                  </a:cubicBezTo>
                  <a:cubicBezTo>
                    <a:pt x="3443" y="2042"/>
                    <a:pt x="3415" y="2279"/>
                    <a:pt x="3408" y="2499"/>
                  </a:cubicBezTo>
                  <a:cubicBezTo>
                    <a:pt x="3401" y="2719"/>
                    <a:pt x="3403" y="2930"/>
                    <a:pt x="3416" y="3083"/>
                  </a:cubicBezTo>
                  <a:cubicBezTo>
                    <a:pt x="3429" y="3236"/>
                    <a:pt x="3459" y="3346"/>
                    <a:pt x="3488" y="3419"/>
                  </a:cubicBezTo>
                  <a:cubicBezTo>
                    <a:pt x="3517" y="3492"/>
                    <a:pt x="3579" y="3499"/>
                    <a:pt x="3589" y="3524"/>
                  </a:cubicBezTo>
                  <a:cubicBezTo>
                    <a:pt x="3599" y="3549"/>
                    <a:pt x="3583" y="3548"/>
                    <a:pt x="3549" y="3572"/>
                  </a:cubicBezTo>
                  <a:cubicBezTo>
                    <a:pt x="3516" y="3596"/>
                    <a:pt x="3443" y="3652"/>
                    <a:pt x="3389" y="3668"/>
                  </a:cubicBezTo>
                  <a:cubicBezTo>
                    <a:pt x="3336" y="3684"/>
                    <a:pt x="3309" y="3684"/>
                    <a:pt x="3229" y="3668"/>
                  </a:cubicBezTo>
                  <a:cubicBezTo>
                    <a:pt x="3149" y="3652"/>
                    <a:pt x="2996" y="3556"/>
                    <a:pt x="2909" y="3572"/>
                  </a:cubicBezTo>
                  <a:cubicBezTo>
                    <a:pt x="2822" y="3588"/>
                    <a:pt x="2782" y="3716"/>
                    <a:pt x="2709" y="3764"/>
                  </a:cubicBezTo>
                  <a:cubicBezTo>
                    <a:pt x="2635" y="3812"/>
                    <a:pt x="2575" y="3876"/>
                    <a:pt x="2468" y="3860"/>
                  </a:cubicBezTo>
                  <a:cubicBezTo>
                    <a:pt x="2362" y="3844"/>
                    <a:pt x="2208" y="3668"/>
                    <a:pt x="2068" y="3668"/>
                  </a:cubicBezTo>
                  <a:cubicBezTo>
                    <a:pt x="1928" y="3668"/>
                    <a:pt x="1795" y="3860"/>
                    <a:pt x="1628" y="3860"/>
                  </a:cubicBezTo>
                  <a:cubicBezTo>
                    <a:pt x="1461" y="3860"/>
                    <a:pt x="1234" y="3668"/>
                    <a:pt x="1067" y="3668"/>
                  </a:cubicBezTo>
                  <a:cubicBezTo>
                    <a:pt x="901" y="3668"/>
                    <a:pt x="747" y="3836"/>
                    <a:pt x="627" y="3860"/>
                  </a:cubicBezTo>
                  <a:cubicBezTo>
                    <a:pt x="507" y="3884"/>
                    <a:pt x="447" y="3852"/>
                    <a:pt x="347" y="3812"/>
                  </a:cubicBezTo>
                  <a:cubicBezTo>
                    <a:pt x="247" y="3772"/>
                    <a:pt x="53" y="3668"/>
                    <a:pt x="27" y="3620"/>
                  </a:cubicBezTo>
                  <a:cubicBezTo>
                    <a:pt x="0" y="3572"/>
                    <a:pt x="140" y="3620"/>
                    <a:pt x="187" y="3524"/>
                  </a:cubicBezTo>
                  <a:cubicBezTo>
                    <a:pt x="234" y="3428"/>
                    <a:pt x="280" y="3243"/>
                    <a:pt x="307" y="3044"/>
                  </a:cubicBezTo>
                  <a:cubicBezTo>
                    <a:pt x="334" y="2845"/>
                    <a:pt x="345" y="2659"/>
                    <a:pt x="352" y="2331"/>
                  </a:cubicBezTo>
                  <a:cubicBezTo>
                    <a:pt x="359" y="2003"/>
                    <a:pt x="350" y="1377"/>
                    <a:pt x="347" y="1076"/>
                  </a:cubicBezTo>
                  <a:cubicBezTo>
                    <a:pt x="344" y="775"/>
                    <a:pt x="329" y="673"/>
                    <a:pt x="336" y="523"/>
                  </a:cubicBezTo>
                  <a:cubicBezTo>
                    <a:pt x="343" y="373"/>
                    <a:pt x="378" y="248"/>
                    <a:pt x="389" y="176"/>
                  </a:cubicBezTo>
                </a:path>
              </a:pathLst>
            </a:custGeom>
            <a:gradFill rotWithShape="1">
              <a:gsLst>
                <a:gs pos="0">
                  <a:schemeClr val="accent1"/>
                </a:gs>
                <a:gs pos="50000">
                  <a:schemeClr val="bg1"/>
                </a:gs>
                <a:gs pos="100000">
                  <a:schemeClr val="accent1"/>
                </a:gs>
              </a:gsLst>
              <a:lin ang="0" scaled="1"/>
            </a:gradFill>
            <a:ln w="9525" cap="flat" cmpd="sng">
              <a:solidFill>
                <a:schemeClr val="tx2"/>
              </a:solidFill>
              <a:prstDash val="solid"/>
              <a:round/>
              <a:headEnd type="none" w="lg" len="lg"/>
              <a:tailEnd type="none" w="lg" len="lg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grpSp>
          <p:nvGrpSpPr>
            <p:cNvPr id="202" name="Group 103"/>
            <p:cNvGrpSpPr>
              <a:grpSpLocks/>
            </p:cNvGrpSpPr>
            <p:nvPr/>
          </p:nvGrpSpPr>
          <p:grpSpPr bwMode="auto">
            <a:xfrm>
              <a:off x="2560" y="192"/>
              <a:ext cx="134" cy="385"/>
              <a:chOff x="275" y="191"/>
              <a:chExt cx="161" cy="385"/>
            </a:xfrm>
          </p:grpSpPr>
          <p:sp>
            <p:nvSpPr>
              <p:cNvPr id="224" name="Oval 104"/>
              <p:cNvSpPr>
                <a:spLocks noChangeArrowheads="1"/>
              </p:cNvSpPr>
              <p:nvPr/>
            </p:nvSpPr>
            <p:spPr bwMode="auto">
              <a:xfrm>
                <a:off x="336" y="480"/>
                <a:ext cx="48" cy="96"/>
              </a:xfrm>
              <a:prstGeom prst="ellipse">
                <a:avLst/>
              </a:prstGeom>
              <a:noFill/>
              <a:ln w="9525">
                <a:solidFill>
                  <a:schemeClr val="tx2"/>
                </a:solidFill>
                <a:round/>
                <a:headEnd type="none" w="lg" len="lg"/>
                <a:tailEnd type="none" w="lg" len="lg"/>
              </a:ln>
            </p:spPr>
            <p:txBody>
              <a:bodyPr wrap="none" anchor="ctr"/>
              <a:lstStyle/>
              <a:p>
                <a:endParaRPr lang="ru-RU">
                  <a:latin typeface="Georgia" pitchFamily="18" charset="0"/>
                </a:endParaRPr>
              </a:p>
            </p:txBody>
          </p:sp>
          <p:sp>
            <p:nvSpPr>
              <p:cNvPr id="225" name="Freeform 105"/>
              <p:cNvSpPr>
                <a:spLocks/>
              </p:cNvSpPr>
              <p:nvPr/>
            </p:nvSpPr>
            <p:spPr bwMode="auto">
              <a:xfrm>
                <a:off x="275" y="191"/>
                <a:ext cx="161" cy="366"/>
              </a:xfrm>
              <a:custGeom>
                <a:avLst/>
                <a:gdLst/>
                <a:ahLst/>
                <a:cxnLst>
                  <a:cxn ang="0">
                    <a:pos x="97" y="295"/>
                  </a:cxn>
                  <a:cxn ang="0">
                    <a:pos x="88" y="363"/>
                  </a:cxn>
                  <a:cxn ang="0">
                    <a:pos x="51" y="319"/>
                  </a:cxn>
                  <a:cxn ang="0">
                    <a:pos x="6" y="216"/>
                  </a:cxn>
                  <a:cxn ang="0">
                    <a:pos x="13" y="95"/>
                  </a:cxn>
                  <a:cxn ang="0">
                    <a:pos x="37" y="25"/>
                  </a:cxn>
                  <a:cxn ang="0">
                    <a:pos x="82" y="0"/>
                  </a:cxn>
                  <a:cxn ang="0">
                    <a:pos x="130" y="25"/>
                  </a:cxn>
                  <a:cxn ang="0">
                    <a:pos x="156" y="81"/>
                  </a:cxn>
                  <a:cxn ang="0">
                    <a:pos x="159" y="198"/>
                  </a:cxn>
                  <a:cxn ang="0">
                    <a:pos x="145" y="198"/>
                  </a:cxn>
                  <a:cxn ang="0">
                    <a:pos x="133" y="195"/>
                  </a:cxn>
                  <a:cxn ang="0">
                    <a:pos x="136" y="134"/>
                  </a:cxn>
                  <a:cxn ang="0">
                    <a:pos x="129" y="85"/>
                  </a:cxn>
                  <a:cxn ang="0">
                    <a:pos x="108" y="53"/>
                  </a:cxn>
                  <a:cxn ang="0">
                    <a:pos x="82" y="43"/>
                  </a:cxn>
                  <a:cxn ang="0">
                    <a:pos x="61" y="53"/>
                  </a:cxn>
                  <a:cxn ang="0">
                    <a:pos x="42" y="111"/>
                  </a:cxn>
                  <a:cxn ang="0">
                    <a:pos x="39" y="193"/>
                  </a:cxn>
                  <a:cxn ang="0">
                    <a:pos x="58" y="264"/>
                  </a:cxn>
                  <a:cxn ang="0">
                    <a:pos x="84" y="292"/>
                  </a:cxn>
                  <a:cxn ang="0">
                    <a:pos x="97" y="295"/>
                  </a:cxn>
                </a:cxnLst>
                <a:rect l="0" t="0" r="r" b="b"/>
                <a:pathLst>
                  <a:path w="161" h="367">
                    <a:moveTo>
                      <a:pt x="97" y="295"/>
                    </a:moveTo>
                    <a:cubicBezTo>
                      <a:pt x="98" y="308"/>
                      <a:pt x="96" y="359"/>
                      <a:pt x="88" y="363"/>
                    </a:cubicBezTo>
                    <a:cubicBezTo>
                      <a:pt x="80" y="367"/>
                      <a:pt x="65" y="344"/>
                      <a:pt x="51" y="319"/>
                    </a:cubicBezTo>
                    <a:cubicBezTo>
                      <a:pt x="37" y="294"/>
                      <a:pt x="12" y="253"/>
                      <a:pt x="6" y="216"/>
                    </a:cubicBezTo>
                    <a:cubicBezTo>
                      <a:pt x="0" y="179"/>
                      <a:pt x="8" y="127"/>
                      <a:pt x="13" y="95"/>
                    </a:cubicBezTo>
                    <a:cubicBezTo>
                      <a:pt x="18" y="63"/>
                      <a:pt x="25" y="41"/>
                      <a:pt x="37" y="25"/>
                    </a:cubicBezTo>
                    <a:cubicBezTo>
                      <a:pt x="49" y="9"/>
                      <a:pt x="67" y="0"/>
                      <a:pt x="82" y="0"/>
                    </a:cubicBezTo>
                    <a:cubicBezTo>
                      <a:pt x="97" y="0"/>
                      <a:pt x="118" y="11"/>
                      <a:pt x="130" y="25"/>
                    </a:cubicBezTo>
                    <a:cubicBezTo>
                      <a:pt x="142" y="39"/>
                      <a:pt x="151" y="52"/>
                      <a:pt x="156" y="81"/>
                    </a:cubicBezTo>
                    <a:cubicBezTo>
                      <a:pt x="161" y="110"/>
                      <a:pt x="161" y="179"/>
                      <a:pt x="159" y="198"/>
                    </a:cubicBezTo>
                    <a:cubicBezTo>
                      <a:pt x="157" y="217"/>
                      <a:pt x="149" y="198"/>
                      <a:pt x="145" y="198"/>
                    </a:cubicBezTo>
                    <a:cubicBezTo>
                      <a:pt x="141" y="198"/>
                      <a:pt x="134" y="206"/>
                      <a:pt x="133" y="195"/>
                    </a:cubicBezTo>
                    <a:cubicBezTo>
                      <a:pt x="132" y="184"/>
                      <a:pt x="137" y="152"/>
                      <a:pt x="136" y="134"/>
                    </a:cubicBezTo>
                    <a:cubicBezTo>
                      <a:pt x="135" y="116"/>
                      <a:pt x="134" y="98"/>
                      <a:pt x="129" y="85"/>
                    </a:cubicBezTo>
                    <a:cubicBezTo>
                      <a:pt x="124" y="72"/>
                      <a:pt x="116" y="60"/>
                      <a:pt x="108" y="53"/>
                    </a:cubicBezTo>
                    <a:cubicBezTo>
                      <a:pt x="100" y="46"/>
                      <a:pt x="90" y="43"/>
                      <a:pt x="82" y="43"/>
                    </a:cubicBezTo>
                    <a:cubicBezTo>
                      <a:pt x="74" y="43"/>
                      <a:pt x="68" y="42"/>
                      <a:pt x="61" y="53"/>
                    </a:cubicBezTo>
                    <a:cubicBezTo>
                      <a:pt x="54" y="64"/>
                      <a:pt x="46" y="88"/>
                      <a:pt x="42" y="111"/>
                    </a:cubicBezTo>
                    <a:cubicBezTo>
                      <a:pt x="38" y="134"/>
                      <a:pt x="36" y="167"/>
                      <a:pt x="39" y="193"/>
                    </a:cubicBezTo>
                    <a:cubicBezTo>
                      <a:pt x="42" y="219"/>
                      <a:pt x="51" y="248"/>
                      <a:pt x="58" y="264"/>
                    </a:cubicBezTo>
                    <a:cubicBezTo>
                      <a:pt x="65" y="280"/>
                      <a:pt x="78" y="287"/>
                      <a:pt x="84" y="292"/>
                    </a:cubicBezTo>
                    <a:cubicBezTo>
                      <a:pt x="90" y="297"/>
                      <a:pt x="94" y="295"/>
                      <a:pt x="97" y="295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49001"/>
                    </a:schemeClr>
                  </a:gs>
                  <a:gs pos="50000">
                    <a:srgbClr val="0000FF">
                      <a:alpha val="45000"/>
                    </a:srgbClr>
                  </a:gs>
                  <a:gs pos="100000">
                    <a:schemeClr val="bg1">
                      <a:alpha val="49001"/>
                    </a:schemeClr>
                  </a:gs>
                </a:gsLst>
                <a:lin ang="0" scaled="1"/>
              </a:gradFill>
              <a:ln w="9525" cap="flat" cmpd="sng">
                <a:solidFill>
                  <a:srgbClr val="0000FF">
                    <a:alpha val="50000"/>
                  </a:srgbClr>
                </a:solidFill>
                <a:prstDash val="solid"/>
                <a:round/>
                <a:headEnd type="none" w="lg" len="lg"/>
                <a:tailEnd type="none" w="lg" len="lg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</p:grpSp>
        <p:grpSp>
          <p:nvGrpSpPr>
            <p:cNvPr id="203" name="Group 106"/>
            <p:cNvGrpSpPr>
              <a:grpSpLocks/>
            </p:cNvGrpSpPr>
            <p:nvPr/>
          </p:nvGrpSpPr>
          <p:grpSpPr bwMode="auto">
            <a:xfrm>
              <a:off x="3010" y="193"/>
              <a:ext cx="134" cy="385"/>
              <a:chOff x="276" y="191"/>
              <a:chExt cx="161" cy="385"/>
            </a:xfrm>
          </p:grpSpPr>
          <p:sp>
            <p:nvSpPr>
              <p:cNvPr id="222" name="Oval 107"/>
              <p:cNvSpPr>
                <a:spLocks noChangeArrowheads="1"/>
              </p:cNvSpPr>
              <p:nvPr/>
            </p:nvSpPr>
            <p:spPr bwMode="auto">
              <a:xfrm>
                <a:off x="336" y="480"/>
                <a:ext cx="48" cy="96"/>
              </a:xfrm>
              <a:prstGeom prst="ellipse">
                <a:avLst/>
              </a:prstGeom>
              <a:noFill/>
              <a:ln w="9525">
                <a:solidFill>
                  <a:schemeClr val="tx2"/>
                </a:solidFill>
                <a:round/>
                <a:headEnd type="none" w="lg" len="lg"/>
                <a:tailEnd type="none" w="lg" len="lg"/>
              </a:ln>
            </p:spPr>
            <p:txBody>
              <a:bodyPr wrap="none" anchor="ctr"/>
              <a:lstStyle/>
              <a:p>
                <a:endParaRPr lang="ru-RU">
                  <a:latin typeface="Georgia" pitchFamily="18" charset="0"/>
                </a:endParaRPr>
              </a:p>
            </p:txBody>
          </p:sp>
          <p:sp>
            <p:nvSpPr>
              <p:cNvPr id="223" name="Freeform 108"/>
              <p:cNvSpPr>
                <a:spLocks/>
              </p:cNvSpPr>
              <p:nvPr/>
            </p:nvSpPr>
            <p:spPr bwMode="auto">
              <a:xfrm>
                <a:off x="276" y="191"/>
                <a:ext cx="161" cy="366"/>
              </a:xfrm>
              <a:custGeom>
                <a:avLst/>
                <a:gdLst/>
                <a:ahLst/>
                <a:cxnLst>
                  <a:cxn ang="0">
                    <a:pos x="97" y="295"/>
                  </a:cxn>
                  <a:cxn ang="0">
                    <a:pos x="88" y="363"/>
                  </a:cxn>
                  <a:cxn ang="0">
                    <a:pos x="51" y="319"/>
                  </a:cxn>
                  <a:cxn ang="0">
                    <a:pos x="6" y="216"/>
                  </a:cxn>
                  <a:cxn ang="0">
                    <a:pos x="13" y="95"/>
                  </a:cxn>
                  <a:cxn ang="0">
                    <a:pos x="37" y="25"/>
                  </a:cxn>
                  <a:cxn ang="0">
                    <a:pos x="82" y="0"/>
                  </a:cxn>
                  <a:cxn ang="0">
                    <a:pos x="130" y="25"/>
                  </a:cxn>
                  <a:cxn ang="0">
                    <a:pos x="156" y="81"/>
                  </a:cxn>
                  <a:cxn ang="0">
                    <a:pos x="159" y="198"/>
                  </a:cxn>
                  <a:cxn ang="0">
                    <a:pos x="145" y="198"/>
                  </a:cxn>
                  <a:cxn ang="0">
                    <a:pos x="133" y="195"/>
                  </a:cxn>
                  <a:cxn ang="0">
                    <a:pos x="136" y="134"/>
                  </a:cxn>
                  <a:cxn ang="0">
                    <a:pos x="129" y="85"/>
                  </a:cxn>
                  <a:cxn ang="0">
                    <a:pos x="108" y="53"/>
                  </a:cxn>
                  <a:cxn ang="0">
                    <a:pos x="82" y="43"/>
                  </a:cxn>
                  <a:cxn ang="0">
                    <a:pos x="61" y="53"/>
                  </a:cxn>
                  <a:cxn ang="0">
                    <a:pos x="42" y="111"/>
                  </a:cxn>
                  <a:cxn ang="0">
                    <a:pos x="39" y="193"/>
                  </a:cxn>
                  <a:cxn ang="0">
                    <a:pos x="58" y="264"/>
                  </a:cxn>
                  <a:cxn ang="0">
                    <a:pos x="84" y="292"/>
                  </a:cxn>
                  <a:cxn ang="0">
                    <a:pos x="97" y="295"/>
                  </a:cxn>
                </a:cxnLst>
                <a:rect l="0" t="0" r="r" b="b"/>
                <a:pathLst>
                  <a:path w="161" h="367">
                    <a:moveTo>
                      <a:pt x="97" y="295"/>
                    </a:moveTo>
                    <a:cubicBezTo>
                      <a:pt x="98" y="308"/>
                      <a:pt x="96" y="359"/>
                      <a:pt x="88" y="363"/>
                    </a:cubicBezTo>
                    <a:cubicBezTo>
                      <a:pt x="80" y="367"/>
                      <a:pt x="65" y="344"/>
                      <a:pt x="51" y="319"/>
                    </a:cubicBezTo>
                    <a:cubicBezTo>
                      <a:pt x="37" y="294"/>
                      <a:pt x="12" y="253"/>
                      <a:pt x="6" y="216"/>
                    </a:cubicBezTo>
                    <a:cubicBezTo>
                      <a:pt x="0" y="179"/>
                      <a:pt x="8" y="127"/>
                      <a:pt x="13" y="95"/>
                    </a:cubicBezTo>
                    <a:cubicBezTo>
                      <a:pt x="18" y="63"/>
                      <a:pt x="25" y="41"/>
                      <a:pt x="37" y="25"/>
                    </a:cubicBezTo>
                    <a:cubicBezTo>
                      <a:pt x="49" y="9"/>
                      <a:pt x="67" y="0"/>
                      <a:pt x="82" y="0"/>
                    </a:cubicBezTo>
                    <a:cubicBezTo>
                      <a:pt x="97" y="0"/>
                      <a:pt x="118" y="11"/>
                      <a:pt x="130" y="25"/>
                    </a:cubicBezTo>
                    <a:cubicBezTo>
                      <a:pt x="142" y="39"/>
                      <a:pt x="151" y="52"/>
                      <a:pt x="156" y="81"/>
                    </a:cubicBezTo>
                    <a:cubicBezTo>
                      <a:pt x="161" y="110"/>
                      <a:pt x="161" y="179"/>
                      <a:pt x="159" y="198"/>
                    </a:cubicBezTo>
                    <a:cubicBezTo>
                      <a:pt x="157" y="217"/>
                      <a:pt x="149" y="198"/>
                      <a:pt x="145" y="198"/>
                    </a:cubicBezTo>
                    <a:cubicBezTo>
                      <a:pt x="141" y="198"/>
                      <a:pt x="134" y="206"/>
                      <a:pt x="133" y="195"/>
                    </a:cubicBezTo>
                    <a:cubicBezTo>
                      <a:pt x="132" y="184"/>
                      <a:pt x="137" y="152"/>
                      <a:pt x="136" y="134"/>
                    </a:cubicBezTo>
                    <a:cubicBezTo>
                      <a:pt x="135" y="116"/>
                      <a:pt x="134" y="98"/>
                      <a:pt x="129" y="85"/>
                    </a:cubicBezTo>
                    <a:cubicBezTo>
                      <a:pt x="124" y="72"/>
                      <a:pt x="116" y="60"/>
                      <a:pt x="108" y="53"/>
                    </a:cubicBezTo>
                    <a:cubicBezTo>
                      <a:pt x="100" y="46"/>
                      <a:pt x="90" y="43"/>
                      <a:pt x="82" y="43"/>
                    </a:cubicBezTo>
                    <a:cubicBezTo>
                      <a:pt x="74" y="43"/>
                      <a:pt x="68" y="42"/>
                      <a:pt x="61" y="53"/>
                    </a:cubicBezTo>
                    <a:cubicBezTo>
                      <a:pt x="54" y="64"/>
                      <a:pt x="46" y="88"/>
                      <a:pt x="42" y="111"/>
                    </a:cubicBezTo>
                    <a:cubicBezTo>
                      <a:pt x="38" y="134"/>
                      <a:pt x="36" y="167"/>
                      <a:pt x="39" y="193"/>
                    </a:cubicBezTo>
                    <a:cubicBezTo>
                      <a:pt x="42" y="219"/>
                      <a:pt x="51" y="248"/>
                      <a:pt x="58" y="264"/>
                    </a:cubicBezTo>
                    <a:cubicBezTo>
                      <a:pt x="65" y="280"/>
                      <a:pt x="78" y="287"/>
                      <a:pt x="84" y="292"/>
                    </a:cubicBezTo>
                    <a:cubicBezTo>
                      <a:pt x="90" y="297"/>
                      <a:pt x="94" y="295"/>
                      <a:pt x="97" y="295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49001"/>
                    </a:schemeClr>
                  </a:gs>
                  <a:gs pos="50000">
                    <a:srgbClr val="0000FF">
                      <a:alpha val="45000"/>
                    </a:srgbClr>
                  </a:gs>
                  <a:gs pos="100000">
                    <a:schemeClr val="bg1">
                      <a:alpha val="49001"/>
                    </a:schemeClr>
                  </a:gs>
                </a:gsLst>
                <a:lin ang="0" scaled="1"/>
              </a:gradFill>
              <a:ln w="9525" cap="flat" cmpd="sng">
                <a:solidFill>
                  <a:srgbClr val="0000FF">
                    <a:alpha val="50000"/>
                  </a:srgbClr>
                </a:solidFill>
                <a:prstDash val="solid"/>
                <a:round/>
                <a:headEnd type="none" w="lg" len="lg"/>
                <a:tailEnd type="none" w="lg" len="lg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</p:grpSp>
        <p:grpSp>
          <p:nvGrpSpPr>
            <p:cNvPr id="204" name="Group 109"/>
            <p:cNvGrpSpPr>
              <a:grpSpLocks/>
            </p:cNvGrpSpPr>
            <p:nvPr/>
          </p:nvGrpSpPr>
          <p:grpSpPr bwMode="auto">
            <a:xfrm>
              <a:off x="3491" y="193"/>
              <a:ext cx="135" cy="385"/>
              <a:chOff x="274" y="191"/>
              <a:chExt cx="162" cy="385"/>
            </a:xfrm>
          </p:grpSpPr>
          <p:sp>
            <p:nvSpPr>
              <p:cNvPr id="220" name="Oval 110"/>
              <p:cNvSpPr>
                <a:spLocks noChangeArrowheads="1"/>
              </p:cNvSpPr>
              <p:nvPr/>
            </p:nvSpPr>
            <p:spPr bwMode="auto">
              <a:xfrm>
                <a:off x="336" y="480"/>
                <a:ext cx="48" cy="96"/>
              </a:xfrm>
              <a:prstGeom prst="ellipse">
                <a:avLst/>
              </a:prstGeom>
              <a:noFill/>
              <a:ln w="9525">
                <a:solidFill>
                  <a:schemeClr val="tx2"/>
                </a:solidFill>
                <a:round/>
                <a:headEnd type="none" w="lg" len="lg"/>
                <a:tailEnd type="none" w="lg" len="lg"/>
              </a:ln>
            </p:spPr>
            <p:txBody>
              <a:bodyPr wrap="none" anchor="ctr"/>
              <a:lstStyle/>
              <a:p>
                <a:endParaRPr lang="ru-RU">
                  <a:latin typeface="Georgia" pitchFamily="18" charset="0"/>
                </a:endParaRPr>
              </a:p>
            </p:txBody>
          </p:sp>
          <p:sp>
            <p:nvSpPr>
              <p:cNvPr id="221" name="Freeform 111"/>
              <p:cNvSpPr>
                <a:spLocks/>
              </p:cNvSpPr>
              <p:nvPr/>
            </p:nvSpPr>
            <p:spPr bwMode="auto">
              <a:xfrm>
                <a:off x="274" y="191"/>
                <a:ext cx="162" cy="366"/>
              </a:xfrm>
              <a:custGeom>
                <a:avLst/>
                <a:gdLst/>
                <a:ahLst/>
                <a:cxnLst>
                  <a:cxn ang="0">
                    <a:pos x="97" y="295"/>
                  </a:cxn>
                  <a:cxn ang="0">
                    <a:pos x="88" y="363"/>
                  </a:cxn>
                  <a:cxn ang="0">
                    <a:pos x="51" y="319"/>
                  </a:cxn>
                  <a:cxn ang="0">
                    <a:pos x="6" y="216"/>
                  </a:cxn>
                  <a:cxn ang="0">
                    <a:pos x="13" y="95"/>
                  </a:cxn>
                  <a:cxn ang="0">
                    <a:pos x="37" y="25"/>
                  </a:cxn>
                  <a:cxn ang="0">
                    <a:pos x="82" y="0"/>
                  </a:cxn>
                  <a:cxn ang="0">
                    <a:pos x="130" y="25"/>
                  </a:cxn>
                  <a:cxn ang="0">
                    <a:pos x="156" y="81"/>
                  </a:cxn>
                  <a:cxn ang="0">
                    <a:pos x="159" y="198"/>
                  </a:cxn>
                  <a:cxn ang="0">
                    <a:pos x="145" y="198"/>
                  </a:cxn>
                  <a:cxn ang="0">
                    <a:pos x="133" y="195"/>
                  </a:cxn>
                  <a:cxn ang="0">
                    <a:pos x="136" y="134"/>
                  </a:cxn>
                  <a:cxn ang="0">
                    <a:pos x="129" y="85"/>
                  </a:cxn>
                  <a:cxn ang="0">
                    <a:pos x="108" y="53"/>
                  </a:cxn>
                  <a:cxn ang="0">
                    <a:pos x="82" y="43"/>
                  </a:cxn>
                  <a:cxn ang="0">
                    <a:pos x="61" y="53"/>
                  </a:cxn>
                  <a:cxn ang="0">
                    <a:pos x="42" y="111"/>
                  </a:cxn>
                  <a:cxn ang="0">
                    <a:pos x="39" y="193"/>
                  </a:cxn>
                  <a:cxn ang="0">
                    <a:pos x="58" y="264"/>
                  </a:cxn>
                  <a:cxn ang="0">
                    <a:pos x="84" y="292"/>
                  </a:cxn>
                  <a:cxn ang="0">
                    <a:pos x="97" y="295"/>
                  </a:cxn>
                </a:cxnLst>
                <a:rect l="0" t="0" r="r" b="b"/>
                <a:pathLst>
                  <a:path w="161" h="367">
                    <a:moveTo>
                      <a:pt x="97" y="295"/>
                    </a:moveTo>
                    <a:cubicBezTo>
                      <a:pt x="98" y="308"/>
                      <a:pt x="96" y="359"/>
                      <a:pt x="88" y="363"/>
                    </a:cubicBezTo>
                    <a:cubicBezTo>
                      <a:pt x="80" y="367"/>
                      <a:pt x="65" y="344"/>
                      <a:pt x="51" y="319"/>
                    </a:cubicBezTo>
                    <a:cubicBezTo>
                      <a:pt x="37" y="294"/>
                      <a:pt x="12" y="253"/>
                      <a:pt x="6" y="216"/>
                    </a:cubicBezTo>
                    <a:cubicBezTo>
                      <a:pt x="0" y="179"/>
                      <a:pt x="8" y="127"/>
                      <a:pt x="13" y="95"/>
                    </a:cubicBezTo>
                    <a:cubicBezTo>
                      <a:pt x="18" y="63"/>
                      <a:pt x="25" y="41"/>
                      <a:pt x="37" y="25"/>
                    </a:cubicBezTo>
                    <a:cubicBezTo>
                      <a:pt x="49" y="9"/>
                      <a:pt x="67" y="0"/>
                      <a:pt x="82" y="0"/>
                    </a:cubicBezTo>
                    <a:cubicBezTo>
                      <a:pt x="97" y="0"/>
                      <a:pt x="118" y="11"/>
                      <a:pt x="130" y="25"/>
                    </a:cubicBezTo>
                    <a:cubicBezTo>
                      <a:pt x="142" y="39"/>
                      <a:pt x="151" y="52"/>
                      <a:pt x="156" y="81"/>
                    </a:cubicBezTo>
                    <a:cubicBezTo>
                      <a:pt x="161" y="110"/>
                      <a:pt x="161" y="179"/>
                      <a:pt x="159" y="198"/>
                    </a:cubicBezTo>
                    <a:cubicBezTo>
                      <a:pt x="157" y="217"/>
                      <a:pt x="149" y="198"/>
                      <a:pt x="145" y="198"/>
                    </a:cubicBezTo>
                    <a:cubicBezTo>
                      <a:pt x="141" y="198"/>
                      <a:pt x="134" y="206"/>
                      <a:pt x="133" y="195"/>
                    </a:cubicBezTo>
                    <a:cubicBezTo>
                      <a:pt x="132" y="184"/>
                      <a:pt x="137" y="152"/>
                      <a:pt x="136" y="134"/>
                    </a:cubicBezTo>
                    <a:cubicBezTo>
                      <a:pt x="135" y="116"/>
                      <a:pt x="134" y="98"/>
                      <a:pt x="129" y="85"/>
                    </a:cubicBezTo>
                    <a:cubicBezTo>
                      <a:pt x="124" y="72"/>
                      <a:pt x="116" y="60"/>
                      <a:pt x="108" y="53"/>
                    </a:cubicBezTo>
                    <a:cubicBezTo>
                      <a:pt x="100" y="46"/>
                      <a:pt x="90" y="43"/>
                      <a:pt x="82" y="43"/>
                    </a:cubicBezTo>
                    <a:cubicBezTo>
                      <a:pt x="74" y="43"/>
                      <a:pt x="68" y="42"/>
                      <a:pt x="61" y="53"/>
                    </a:cubicBezTo>
                    <a:cubicBezTo>
                      <a:pt x="54" y="64"/>
                      <a:pt x="46" y="88"/>
                      <a:pt x="42" y="111"/>
                    </a:cubicBezTo>
                    <a:cubicBezTo>
                      <a:pt x="38" y="134"/>
                      <a:pt x="36" y="167"/>
                      <a:pt x="39" y="193"/>
                    </a:cubicBezTo>
                    <a:cubicBezTo>
                      <a:pt x="42" y="219"/>
                      <a:pt x="51" y="248"/>
                      <a:pt x="58" y="264"/>
                    </a:cubicBezTo>
                    <a:cubicBezTo>
                      <a:pt x="65" y="280"/>
                      <a:pt x="78" y="287"/>
                      <a:pt x="84" y="292"/>
                    </a:cubicBezTo>
                    <a:cubicBezTo>
                      <a:pt x="90" y="297"/>
                      <a:pt x="94" y="295"/>
                      <a:pt x="97" y="295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49001"/>
                    </a:schemeClr>
                  </a:gs>
                  <a:gs pos="50000">
                    <a:srgbClr val="0000FF">
                      <a:alpha val="45000"/>
                    </a:srgbClr>
                  </a:gs>
                  <a:gs pos="100000">
                    <a:schemeClr val="bg1">
                      <a:alpha val="49001"/>
                    </a:schemeClr>
                  </a:gs>
                </a:gsLst>
                <a:lin ang="0" scaled="1"/>
              </a:gradFill>
              <a:ln w="9525" cap="flat" cmpd="sng">
                <a:solidFill>
                  <a:srgbClr val="0000FF">
                    <a:alpha val="50000"/>
                  </a:srgbClr>
                </a:solidFill>
                <a:prstDash val="solid"/>
                <a:round/>
                <a:headEnd type="none" w="lg" len="lg"/>
                <a:tailEnd type="none" w="lg" len="lg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</p:grpSp>
        <p:grpSp>
          <p:nvGrpSpPr>
            <p:cNvPr id="205" name="Group 112"/>
            <p:cNvGrpSpPr>
              <a:grpSpLocks/>
            </p:cNvGrpSpPr>
            <p:nvPr/>
          </p:nvGrpSpPr>
          <p:grpSpPr bwMode="auto">
            <a:xfrm>
              <a:off x="3973" y="193"/>
              <a:ext cx="134" cy="385"/>
              <a:chOff x="276" y="191"/>
              <a:chExt cx="161" cy="385"/>
            </a:xfrm>
          </p:grpSpPr>
          <p:sp>
            <p:nvSpPr>
              <p:cNvPr id="218" name="Oval 113"/>
              <p:cNvSpPr>
                <a:spLocks noChangeArrowheads="1"/>
              </p:cNvSpPr>
              <p:nvPr/>
            </p:nvSpPr>
            <p:spPr bwMode="auto">
              <a:xfrm>
                <a:off x="336" y="480"/>
                <a:ext cx="48" cy="96"/>
              </a:xfrm>
              <a:prstGeom prst="ellipse">
                <a:avLst/>
              </a:prstGeom>
              <a:noFill/>
              <a:ln w="9525">
                <a:solidFill>
                  <a:schemeClr val="tx2"/>
                </a:solidFill>
                <a:round/>
                <a:headEnd type="none" w="lg" len="lg"/>
                <a:tailEnd type="none" w="lg" len="lg"/>
              </a:ln>
            </p:spPr>
            <p:txBody>
              <a:bodyPr wrap="none" anchor="ctr"/>
              <a:lstStyle/>
              <a:p>
                <a:endParaRPr lang="ru-RU">
                  <a:latin typeface="Georgia" pitchFamily="18" charset="0"/>
                </a:endParaRPr>
              </a:p>
            </p:txBody>
          </p:sp>
          <p:sp>
            <p:nvSpPr>
              <p:cNvPr id="219" name="Freeform 114"/>
              <p:cNvSpPr>
                <a:spLocks/>
              </p:cNvSpPr>
              <p:nvPr/>
            </p:nvSpPr>
            <p:spPr bwMode="auto">
              <a:xfrm>
                <a:off x="276" y="191"/>
                <a:ext cx="161" cy="366"/>
              </a:xfrm>
              <a:custGeom>
                <a:avLst/>
                <a:gdLst/>
                <a:ahLst/>
                <a:cxnLst>
                  <a:cxn ang="0">
                    <a:pos x="97" y="295"/>
                  </a:cxn>
                  <a:cxn ang="0">
                    <a:pos x="88" y="363"/>
                  </a:cxn>
                  <a:cxn ang="0">
                    <a:pos x="51" y="319"/>
                  </a:cxn>
                  <a:cxn ang="0">
                    <a:pos x="6" y="216"/>
                  </a:cxn>
                  <a:cxn ang="0">
                    <a:pos x="13" y="95"/>
                  </a:cxn>
                  <a:cxn ang="0">
                    <a:pos x="37" y="25"/>
                  </a:cxn>
                  <a:cxn ang="0">
                    <a:pos x="82" y="0"/>
                  </a:cxn>
                  <a:cxn ang="0">
                    <a:pos x="130" y="25"/>
                  </a:cxn>
                  <a:cxn ang="0">
                    <a:pos x="156" y="81"/>
                  </a:cxn>
                  <a:cxn ang="0">
                    <a:pos x="159" y="198"/>
                  </a:cxn>
                  <a:cxn ang="0">
                    <a:pos x="145" y="198"/>
                  </a:cxn>
                  <a:cxn ang="0">
                    <a:pos x="133" y="195"/>
                  </a:cxn>
                  <a:cxn ang="0">
                    <a:pos x="136" y="134"/>
                  </a:cxn>
                  <a:cxn ang="0">
                    <a:pos x="129" y="85"/>
                  </a:cxn>
                  <a:cxn ang="0">
                    <a:pos x="108" y="53"/>
                  </a:cxn>
                  <a:cxn ang="0">
                    <a:pos x="82" y="43"/>
                  </a:cxn>
                  <a:cxn ang="0">
                    <a:pos x="61" y="53"/>
                  </a:cxn>
                  <a:cxn ang="0">
                    <a:pos x="42" y="111"/>
                  </a:cxn>
                  <a:cxn ang="0">
                    <a:pos x="39" y="193"/>
                  </a:cxn>
                  <a:cxn ang="0">
                    <a:pos x="58" y="264"/>
                  </a:cxn>
                  <a:cxn ang="0">
                    <a:pos x="84" y="292"/>
                  </a:cxn>
                  <a:cxn ang="0">
                    <a:pos x="97" y="295"/>
                  </a:cxn>
                </a:cxnLst>
                <a:rect l="0" t="0" r="r" b="b"/>
                <a:pathLst>
                  <a:path w="161" h="367">
                    <a:moveTo>
                      <a:pt x="97" y="295"/>
                    </a:moveTo>
                    <a:cubicBezTo>
                      <a:pt x="98" y="308"/>
                      <a:pt x="96" y="359"/>
                      <a:pt x="88" y="363"/>
                    </a:cubicBezTo>
                    <a:cubicBezTo>
                      <a:pt x="80" y="367"/>
                      <a:pt x="65" y="344"/>
                      <a:pt x="51" y="319"/>
                    </a:cubicBezTo>
                    <a:cubicBezTo>
                      <a:pt x="37" y="294"/>
                      <a:pt x="12" y="253"/>
                      <a:pt x="6" y="216"/>
                    </a:cubicBezTo>
                    <a:cubicBezTo>
                      <a:pt x="0" y="179"/>
                      <a:pt x="8" y="127"/>
                      <a:pt x="13" y="95"/>
                    </a:cubicBezTo>
                    <a:cubicBezTo>
                      <a:pt x="18" y="63"/>
                      <a:pt x="25" y="41"/>
                      <a:pt x="37" y="25"/>
                    </a:cubicBezTo>
                    <a:cubicBezTo>
                      <a:pt x="49" y="9"/>
                      <a:pt x="67" y="0"/>
                      <a:pt x="82" y="0"/>
                    </a:cubicBezTo>
                    <a:cubicBezTo>
                      <a:pt x="97" y="0"/>
                      <a:pt x="118" y="11"/>
                      <a:pt x="130" y="25"/>
                    </a:cubicBezTo>
                    <a:cubicBezTo>
                      <a:pt x="142" y="39"/>
                      <a:pt x="151" y="52"/>
                      <a:pt x="156" y="81"/>
                    </a:cubicBezTo>
                    <a:cubicBezTo>
                      <a:pt x="161" y="110"/>
                      <a:pt x="161" y="179"/>
                      <a:pt x="159" y="198"/>
                    </a:cubicBezTo>
                    <a:cubicBezTo>
                      <a:pt x="157" y="217"/>
                      <a:pt x="149" y="198"/>
                      <a:pt x="145" y="198"/>
                    </a:cubicBezTo>
                    <a:cubicBezTo>
                      <a:pt x="141" y="198"/>
                      <a:pt x="134" y="206"/>
                      <a:pt x="133" y="195"/>
                    </a:cubicBezTo>
                    <a:cubicBezTo>
                      <a:pt x="132" y="184"/>
                      <a:pt x="137" y="152"/>
                      <a:pt x="136" y="134"/>
                    </a:cubicBezTo>
                    <a:cubicBezTo>
                      <a:pt x="135" y="116"/>
                      <a:pt x="134" y="98"/>
                      <a:pt x="129" y="85"/>
                    </a:cubicBezTo>
                    <a:cubicBezTo>
                      <a:pt x="124" y="72"/>
                      <a:pt x="116" y="60"/>
                      <a:pt x="108" y="53"/>
                    </a:cubicBezTo>
                    <a:cubicBezTo>
                      <a:pt x="100" y="46"/>
                      <a:pt x="90" y="43"/>
                      <a:pt x="82" y="43"/>
                    </a:cubicBezTo>
                    <a:cubicBezTo>
                      <a:pt x="74" y="43"/>
                      <a:pt x="68" y="42"/>
                      <a:pt x="61" y="53"/>
                    </a:cubicBezTo>
                    <a:cubicBezTo>
                      <a:pt x="54" y="64"/>
                      <a:pt x="46" y="88"/>
                      <a:pt x="42" y="111"/>
                    </a:cubicBezTo>
                    <a:cubicBezTo>
                      <a:pt x="38" y="134"/>
                      <a:pt x="36" y="167"/>
                      <a:pt x="39" y="193"/>
                    </a:cubicBezTo>
                    <a:cubicBezTo>
                      <a:pt x="42" y="219"/>
                      <a:pt x="51" y="248"/>
                      <a:pt x="58" y="264"/>
                    </a:cubicBezTo>
                    <a:cubicBezTo>
                      <a:pt x="65" y="280"/>
                      <a:pt x="78" y="287"/>
                      <a:pt x="84" y="292"/>
                    </a:cubicBezTo>
                    <a:cubicBezTo>
                      <a:pt x="90" y="297"/>
                      <a:pt x="94" y="295"/>
                      <a:pt x="97" y="295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49001"/>
                    </a:schemeClr>
                  </a:gs>
                  <a:gs pos="50000">
                    <a:srgbClr val="0000FF">
                      <a:alpha val="45000"/>
                    </a:srgbClr>
                  </a:gs>
                  <a:gs pos="100000">
                    <a:schemeClr val="bg1">
                      <a:alpha val="49001"/>
                    </a:schemeClr>
                  </a:gs>
                </a:gsLst>
                <a:lin ang="0" scaled="1"/>
              </a:gradFill>
              <a:ln w="9525" cap="flat" cmpd="sng">
                <a:solidFill>
                  <a:srgbClr val="0000FF">
                    <a:alpha val="50000"/>
                  </a:srgbClr>
                </a:solidFill>
                <a:prstDash val="solid"/>
                <a:round/>
                <a:headEnd type="none" w="lg" len="lg"/>
                <a:tailEnd type="none" w="lg" len="lg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</p:grpSp>
        <p:grpSp>
          <p:nvGrpSpPr>
            <p:cNvPr id="206" name="Group 115"/>
            <p:cNvGrpSpPr>
              <a:grpSpLocks/>
            </p:cNvGrpSpPr>
            <p:nvPr/>
          </p:nvGrpSpPr>
          <p:grpSpPr bwMode="auto">
            <a:xfrm>
              <a:off x="4398" y="193"/>
              <a:ext cx="135" cy="385"/>
              <a:chOff x="275" y="191"/>
              <a:chExt cx="162" cy="385"/>
            </a:xfrm>
          </p:grpSpPr>
          <p:sp>
            <p:nvSpPr>
              <p:cNvPr id="216" name="Oval 116"/>
              <p:cNvSpPr>
                <a:spLocks noChangeArrowheads="1"/>
              </p:cNvSpPr>
              <p:nvPr/>
            </p:nvSpPr>
            <p:spPr bwMode="auto">
              <a:xfrm>
                <a:off x="336" y="480"/>
                <a:ext cx="48" cy="96"/>
              </a:xfrm>
              <a:prstGeom prst="ellipse">
                <a:avLst/>
              </a:prstGeom>
              <a:noFill/>
              <a:ln w="9525">
                <a:solidFill>
                  <a:schemeClr val="tx2"/>
                </a:solidFill>
                <a:round/>
                <a:headEnd type="none" w="lg" len="lg"/>
                <a:tailEnd type="none" w="lg" len="lg"/>
              </a:ln>
            </p:spPr>
            <p:txBody>
              <a:bodyPr wrap="none" anchor="ctr"/>
              <a:lstStyle/>
              <a:p>
                <a:endParaRPr lang="ru-RU">
                  <a:latin typeface="Georgia" pitchFamily="18" charset="0"/>
                </a:endParaRPr>
              </a:p>
            </p:txBody>
          </p:sp>
          <p:sp>
            <p:nvSpPr>
              <p:cNvPr id="217" name="Freeform 117"/>
              <p:cNvSpPr>
                <a:spLocks/>
              </p:cNvSpPr>
              <p:nvPr/>
            </p:nvSpPr>
            <p:spPr bwMode="auto">
              <a:xfrm>
                <a:off x="275" y="191"/>
                <a:ext cx="162" cy="366"/>
              </a:xfrm>
              <a:custGeom>
                <a:avLst/>
                <a:gdLst/>
                <a:ahLst/>
                <a:cxnLst>
                  <a:cxn ang="0">
                    <a:pos x="97" y="295"/>
                  </a:cxn>
                  <a:cxn ang="0">
                    <a:pos x="88" y="363"/>
                  </a:cxn>
                  <a:cxn ang="0">
                    <a:pos x="51" y="319"/>
                  </a:cxn>
                  <a:cxn ang="0">
                    <a:pos x="6" y="216"/>
                  </a:cxn>
                  <a:cxn ang="0">
                    <a:pos x="13" y="95"/>
                  </a:cxn>
                  <a:cxn ang="0">
                    <a:pos x="37" y="25"/>
                  </a:cxn>
                  <a:cxn ang="0">
                    <a:pos x="82" y="0"/>
                  </a:cxn>
                  <a:cxn ang="0">
                    <a:pos x="130" y="25"/>
                  </a:cxn>
                  <a:cxn ang="0">
                    <a:pos x="156" y="81"/>
                  </a:cxn>
                  <a:cxn ang="0">
                    <a:pos x="159" y="198"/>
                  </a:cxn>
                  <a:cxn ang="0">
                    <a:pos x="145" y="198"/>
                  </a:cxn>
                  <a:cxn ang="0">
                    <a:pos x="133" y="195"/>
                  </a:cxn>
                  <a:cxn ang="0">
                    <a:pos x="136" y="134"/>
                  </a:cxn>
                  <a:cxn ang="0">
                    <a:pos x="129" y="85"/>
                  </a:cxn>
                  <a:cxn ang="0">
                    <a:pos x="108" y="53"/>
                  </a:cxn>
                  <a:cxn ang="0">
                    <a:pos x="82" y="43"/>
                  </a:cxn>
                  <a:cxn ang="0">
                    <a:pos x="61" y="53"/>
                  </a:cxn>
                  <a:cxn ang="0">
                    <a:pos x="42" y="111"/>
                  </a:cxn>
                  <a:cxn ang="0">
                    <a:pos x="39" y="193"/>
                  </a:cxn>
                  <a:cxn ang="0">
                    <a:pos x="58" y="264"/>
                  </a:cxn>
                  <a:cxn ang="0">
                    <a:pos x="84" y="292"/>
                  </a:cxn>
                  <a:cxn ang="0">
                    <a:pos x="97" y="295"/>
                  </a:cxn>
                </a:cxnLst>
                <a:rect l="0" t="0" r="r" b="b"/>
                <a:pathLst>
                  <a:path w="161" h="367">
                    <a:moveTo>
                      <a:pt x="97" y="295"/>
                    </a:moveTo>
                    <a:cubicBezTo>
                      <a:pt x="98" y="308"/>
                      <a:pt x="96" y="359"/>
                      <a:pt x="88" y="363"/>
                    </a:cubicBezTo>
                    <a:cubicBezTo>
                      <a:pt x="80" y="367"/>
                      <a:pt x="65" y="344"/>
                      <a:pt x="51" y="319"/>
                    </a:cubicBezTo>
                    <a:cubicBezTo>
                      <a:pt x="37" y="294"/>
                      <a:pt x="12" y="253"/>
                      <a:pt x="6" y="216"/>
                    </a:cubicBezTo>
                    <a:cubicBezTo>
                      <a:pt x="0" y="179"/>
                      <a:pt x="8" y="127"/>
                      <a:pt x="13" y="95"/>
                    </a:cubicBezTo>
                    <a:cubicBezTo>
                      <a:pt x="18" y="63"/>
                      <a:pt x="25" y="41"/>
                      <a:pt x="37" y="25"/>
                    </a:cubicBezTo>
                    <a:cubicBezTo>
                      <a:pt x="49" y="9"/>
                      <a:pt x="67" y="0"/>
                      <a:pt x="82" y="0"/>
                    </a:cubicBezTo>
                    <a:cubicBezTo>
                      <a:pt x="97" y="0"/>
                      <a:pt x="118" y="11"/>
                      <a:pt x="130" y="25"/>
                    </a:cubicBezTo>
                    <a:cubicBezTo>
                      <a:pt x="142" y="39"/>
                      <a:pt x="151" y="52"/>
                      <a:pt x="156" y="81"/>
                    </a:cubicBezTo>
                    <a:cubicBezTo>
                      <a:pt x="161" y="110"/>
                      <a:pt x="161" y="179"/>
                      <a:pt x="159" y="198"/>
                    </a:cubicBezTo>
                    <a:cubicBezTo>
                      <a:pt x="157" y="217"/>
                      <a:pt x="149" y="198"/>
                      <a:pt x="145" y="198"/>
                    </a:cubicBezTo>
                    <a:cubicBezTo>
                      <a:pt x="141" y="198"/>
                      <a:pt x="134" y="206"/>
                      <a:pt x="133" y="195"/>
                    </a:cubicBezTo>
                    <a:cubicBezTo>
                      <a:pt x="132" y="184"/>
                      <a:pt x="137" y="152"/>
                      <a:pt x="136" y="134"/>
                    </a:cubicBezTo>
                    <a:cubicBezTo>
                      <a:pt x="135" y="116"/>
                      <a:pt x="134" y="98"/>
                      <a:pt x="129" y="85"/>
                    </a:cubicBezTo>
                    <a:cubicBezTo>
                      <a:pt x="124" y="72"/>
                      <a:pt x="116" y="60"/>
                      <a:pt x="108" y="53"/>
                    </a:cubicBezTo>
                    <a:cubicBezTo>
                      <a:pt x="100" y="46"/>
                      <a:pt x="90" y="43"/>
                      <a:pt x="82" y="43"/>
                    </a:cubicBezTo>
                    <a:cubicBezTo>
                      <a:pt x="74" y="43"/>
                      <a:pt x="68" y="42"/>
                      <a:pt x="61" y="53"/>
                    </a:cubicBezTo>
                    <a:cubicBezTo>
                      <a:pt x="54" y="64"/>
                      <a:pt x="46" y="88"/>
                      <a:pt x="42" y="111"/>
                    </a:cubicBezTo>
                    <a:cubicBezTo>
                      <a:pt x="38" y="134"/>
                      <a:pt x="36" y="167"/>
                      <a:pt x="39" y="193"/>
                    </a:cubicBezTo>
                    <a:cubicBezTo>
                      <a:pt x="42" y="219"/>
                      <a:pt x="51" y="248"/>
                      <a:pt x="58" y="264"/>
                    </a:cubicBezTo>
                    <a:cubicBezTo>
                      <a:pt x="65" y="280"/>
                      <a:pt x="78" y="287"/>
                      <a:pt x="84" y="292"/>
                    </a:cubicBezTo>
                    <a:cubicBezTo>
                      <a:pt x="90" y="297"/>
                      <a:pt x="94" y="295"/>
                      <a:pt x="97" y="295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49001"/>
                    </a:schemeClr>
                  </a:gs>
                  <a:gs pos="50000">
                    <a:srgbClr val="0000FF">
                      <a:alpha val="45000"/>
                    </a:srgbClr>
                  </a:gs>
                  <a:gs pos="100000">
                    <a:schemeClr val="bg1">
                      <a:alpha val="49001"/>
                    </a:schemeClr>
                  </a:gs>
                </a:gsLst>
                <a:lin ang="0" scaled="1"/>
              </a:gradFill>
              <a:ln w="9525" cap="flat" cmpd="sng">
                <a:solidFill>
                  <a:srgbClr val="0000FF">
                    <a:alpha val="50000"/>
                  </a:srgbClr>
                </a:solidFill>
                <a:prstDash val="solid"/>
                <a:round/>
                <a:headEnd type="none" w="lg" len="lg"/>
                <a:tailEnd type="none" w="lg" len="lg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</p:grpSp>
        <p:grpSp>
          <p:nvGrpSpPr>
            <p:cNvPr id="207" name="Group 118"/>
            <p:cNvGrpSpPr>
              <a:grpSpLocks/>
            </p:cNvGrpSpPr>
            <p:nvPr/>
          </p:nvGrpSpPr>
          <p:grpSpPr bwMode="auto">
            <a:xfrm>
              <a:off x="4878" y="193"/>
              <a:ext cx="135" cy="385"/>
              <a:chOff x="274" y="191"/>
              <a:chExt cx="162" cy="385"/>
            </a:xfrm>
          </p:grpSpPr>
          <p:sp>
            <p:nvSpPr>
              <p:cNvPr id="214" name="Oval 119"/>
              <p:cNvSpPr>
                <a:spLocks noChangeArrowheads="1"/>
              </p:cNvSpPr>
              <p:nvPr/>
            </p:nvSpPr>
            <p:spPr bwMode="auto">
              <a:xfrm>
                <a:off x="336" y="480"/>
                <a:ext cx="48" cy="96"/>
              </a:xfrm>
              <a:prstGeom prst="ellipse">
                <a:avLst/>
              </a:prstGeom>
              <a:noFill/>
              <a:ln w="9525">
                <a:solidFill>
                  <a:schemeClr val="tx2"/>
                </a:solidFill>
                <a:round/>
                <a:headEnd type="none" w="lg" len="lg"/>
                <a:tailEnd type="none" w="lg" len="lg"/>
              </a:ln>
            </p:spPr>
            <p:txBody>
              <a:bodyPr wrap="none" anchor="ctr"/>
              <a:lstStyle/>
              <a:p>
                <a:endParaRPr lang="ru-RU">
                  <a:latin typeface="Georgia" pitchFamily="18" charset="0"/>
                </a:endParaRPr>
              </a:p>
            </p:txBody>
          </p:sp>
          <p:sp>
            <p:nvSpPr>
              <p:cNvPr id="215" name="Freeform 120"/>
              <p:cNvSpPr>
                <a:spLocks/>
              </p:cNvSpPr>
              <p:nvPr/>
            </p:nvSpPr>
            <p:spPr bwMode="auto">
              <a:xfrm>
                <a:off x="274" y="191"/>
                <a:ext cx="162" cy="366"/>
              </a:xfrm>
              <a:custGeom>
                <a:avLst/>
                <a:gdLst/>
                <a:ahLst/>
                <a:cxnLst>
                  <a:cxn ang="0">
                    <a:pos x="97" y="295"/>
                  </a:cxn>
                  <a:cxn ang="0">
                    <a:pos x="88" y="363"/>
                  </a:cxn>
                  <a:cxn ang="0">
                    <a:pos x="51" y="319"/>
                  </a:cxn>
                  <a:cxn ang="0">
                    <a:pos x="6" y="216"/>
                  </a:cxn>
                  <a:cxn ang="0">
                    <a:pos x="13" y="95"/>
                  </a:cxn>
                  <a:cxn ang="0">
                    <a:pos x="37" y="25"/>
                  </a:cxn>
                  <a:cxn ang="0">
                    <a:pos x="82" y="0"/>
                  </a:cxn>
                  <a:cxn ang="0">
                    <a:pos x="130" y="25"/>
                  </a:cxn>
                  <a:cxn ang="0">
                    <a:pos x="156" y="81"/>
                  </a:cxn>
                  <a:cxn ang="0">
                    <a:pos x="159" y="198"/>
                  </a:cxn>
                  <a:cxn ang="0">
                    <a:pos x="145" y="198"/>
                  </a:cxn>
                  <a:cxn ang="0">
                    <a:pos x="133" y="195"/>
                  </a:cxn>
                  <a:cxn ang="0">
                    <a:pos x="136" y="134"/>
                  </a:cxn>
                  <a:cxn ang="0">
                    <a:pos x="129" y="85"/>
                  </a:cxn>
                  <a:cxn ang="0">
                    <a:pos x="108" y="53"/>
                  </a:cxn>
                  <a:cxn ang="0">
                    <a:pos x="82" y="43"/>
                  </a:cxn>
                  <a:cxn ang="0">
                    <a:pos x="61" y="53"/>
                  </a:cxn>
                  <a:cxn ang="0">
                    <a:pos x="42" y="111"/>
                  </a:cxn>
                  <a:cxn ang="0">
                    <a:pos x="39" y="193"/>
                  </a:cxn>
                  <a:cxn ang="0">
                    <a:pos x="58" y="264"/>
                  </a:cxn>
                  <a:cxn ang="0">
                    <a:pos x="84" y="292"/>
                  </a:cxn>
                  <a:cxn ang="0">
                    <a:pos x="97" y="295"/>
                  </a:cxn>
                </a:cxnLst>
                <a:rect l="0" t="0" r="r" b="b"/>
                <a:pathLst>
                  <a:path w="161" h="367">
                    <a:moveTo>
                      <a:pt x="97" y="295"/>
                    </a:moveTo>
                    <a:cubicBezTo>
                      <a:pt x="98" y="308"/>
                      <a:pt x="96" y="359"/>
                      <a:pt x="88" y="363"/>
                    </a:cubicBezTo>
                    <a:cubicBezTo>
                      <a:pt x="80" y="367"/>
                      <a:pt x="65" y="344"/>
                      <a:pt x="51" y="319"/>
                    </a:cubicBezTo>
                    <a:cubicBezTo>
                      <a:pt x="37" y="294"/>
                      <a:pt x="12" y="253"/>
                      <a:pt x="6" y="216"/>
                    </a:cubicBezTo>
                    <a:cubicBezTo>
                      <a:pt x="0" y="179"/>
                      <a:pt x="8" y="127"/>
                      <a:pt x="13" y="95"/>
                    </a:cubicBezTo>
                    <a:cubicBezTo>
                      <a:pt x="18" y="63"/>
                      <a:pt x="25" y="41"/>
                      <a:pt x="37" y="25"/>
                    </a:cubicBezTo>
                    <a:cubicBezTo>
                      <a:pt x="49" y="9"/>
                      <a:pt x="67" y="0"/>
                      <a:pt x="82" y="0"/>
                    </a:cubicBezTo>
                    <a:cubicBezTo>
                      <a:pt x="97" y="0"/>
                      <a:pt x="118" y="11"/>
                      <a:pt x="130" y="25"/>
                    </a:cubicBezTo>
                    <a:cubicBezTo>
                      <a:pt x="142" y="39"/>
                      <a:pt x="151" y="52"/>
                      <a:pt x="156" y="81"/>
                    </a:cubicBezTo>
                    <a:cubicBezTo>
                      <a:pt x="161" y="110"/>
                      <a:pt x="161" y="179"/>
                      <a:pt x="159" y="198"/>
                    </a:cubicBezTo>
                    <a:cubicBezTo>
                      <a:pt x="157" y="217"/>
                      <a:pt x="149" y="198"/>
                      <a:pt x="145" y="198"/>
                    </a:cubicBezTo>
                    <a:cubicBezTo>
                      <a:pt x="141" y="198"/>
                      <a:pt x="134" y="206"/>
                      <a:pt x="133" y="195"/>
                    </a:cubicBezTo>
                    <a:cubicBezTo>
                      <a:pt x="132" y="184"/>
                      <a:pt x="137" y="152"/>
                      <a:pt x="136" y="134"/>
                    </a:cubicBezTo>
                    <a:cubicBezTo>
                      <a:pt x="135" y="116"/>
                      <a:pt x="134" y="98"/>
                      <a:pt x="129" y="85"/>
                    </a:cubicBezTo>
                    <a:cubicBezTo>
                      <a:pt x="124" y="72"/>
                      <a:pt x="116" y="60"/>
                      <a:pt x="108" y="53"/>
                    </a:cubicBezTo>
                    <a:cubicBezTo>
                      <a:pt x="100" y="46"/>
                      <a:pt x="90" y="43"/>
                      <a:pt x="82" y="43"/>
                    </a:cubicBezTo>
                    <a:cubicBezTo>
                      <a:pt x="74" y="43"/>
                      <a:pt x="68" y="42"/>
                      <a:pt x="61" y="53"/>
                    </a:cubicBezTo>
                    <a:cubicBezTo>
                      <a:pt x="54" y="64"/>
                      <a:pt x="46" y="88"/>
                      <a:pt x="42" y="111"/>
                    </a:cubicBezTo>
                    <a:cubicBezTo>
                      <a:pt x="38" y="134"/>
                      <a:pt x="36" y="167"/>
                      <a:pt x="39" y="193"/>
                    </a:cubicBezTo>
                    <a:cubicBezTo>
                      <a:pt x="42" y="219"/>
                      <a:pt x="51" y="248"/>
                      <a:pt x="58" y="264"/>
                    </a:cubicBezTo>
                    <a:cubicBezTo>
                      <a:pt x="65" y="280"/>
                      <a:pt x="78" y="287"/>
                      <a:pt x="84" y="292"/>
                    </a:cubicBezTo>
                    <a:cubicBezTo>
                      <a:pt x="90" y="297"/>
                      <a:pt x="94" y="295"/>
                      <a:pt x="97" y="295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49001"/>
                    </a:schemeClr>
                  </a:gs>
                  <a:gs pos="50000">
                    <a:srgbClr val="0000FF">
                      <a:alpha val="45000"/>
                    </a:srgbClr>
                  </a:gs>
                  <a:gs pos="100000">
                    <a:schemeClr val="bg1">
                      <a:alpha val="49001"/>
                    </a:schemeClr>
                  </a:gs>
                </a:gsLst>
                <a:lin ang="0" scaled="1"/>
              </a:gradFill>
              <a:ln w="9525" cap="flat" cmpd="sng">
                <a:solidFill>
                  <a:srgbClr val="0000FF">
                    <a:alpha val="50000"/>
                  </a:srgbClr>
                </a:solidFill>
                <a:prstDash val="solid"/>
                <a:round/>
                <a:headEnd type="none" w="lg" len="lg"/>
                <a:tailEnd type="none" w="lg" len="lg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</p:grpSp>
        <p:sp>
          <p:nvSpPr>
            <p:cNvPr id="208" name="Freeform 121"/>
            <p:cNvSpPr>
              <a:spLocks/>
            </p:cNvSpPr>
            <p:nvPr/>
          </p:nvSpPr>
          <p:spPr bwMode="auto">
            <a:xfrm>
              <a:off x="4727" y="1560"/>
              <a:ext cx="206" cy="2377"/>
            </a:xfrm>
            <a:custGeom>
              <a:avLst/>
              <a:gdLst>
                <a:gd name="T0" fmla="*/ 206 w 206"/>
                <a:gd name="T1" fmla="*/ 2377 h 2377"/>
                <a:gd name="T2" fmla="*/ 86 w 206"/>
                <a:gd name="T3" fmla="*/ 2100 h 2377"/>
                <a:gd name="T4" fmla="*/ 9 w 206"/>
                <a:gd name="T5" fmla="*/ 1200 h 2377"/>
                <a:gd name="T6" fmla="*/ 33 w 206"/>
                <a:gd name="T7" fmla="*/ 0 h 23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6"/>
                <a:gd name="T13" fmla="*/ 0 h 2377"/>
                <a:gd name="T14" fmla="*/ 206 w 206"/>
                <a:gd name="T15" fmla="*/ 2377 h 23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6" h="2377">
                  <a:moveTo>
                    <a:pt x="206" y="2377"/>
                  </a:moveTo>
                  <a:cubicBezTo>
                    <a:pt x="166" y="2331"/>
                    <a:pt x="119" y="2296"/>
                    <a:pt x="86" y="2100"/>
                  </a:cubicBezTo>
                  <a:cubicBezTo>
                    <a:pt x="53" y="1904"/>
                    <a:pt x="18" y="1550"/>
                    <a:pt x="9" y="1200"/>
                  </a:cubicBezTo>
                  <a:cubicBezTo>
                    <a:pt x="0" y="850"/>
                    <a:pt x="28" y="250"/>
                    <a:pt x="33" y="0"/>
                  </a:cubicBezTo>
                </a:path>
              </a:pathLst>
            </a:custGeom>
            <a:noFill/>
            <a:ln w="9525">
              <a:solidFill>
                <a:srgbClr val="0099FF">
                  <a:alpha val="50195"/>
                </a:srgbClr>
              </a:solidFill>
              <a:round/>
              <a:headEnd type="none" w="lg" len="lg"/>
              <a:tailEnd type="none" w="lg" len="lg"/>
            </a:ln>
          </p:spPr>
          <p:txBody>
            <a:bodyPr/>
            <a:lstStyle/>
            <a:p>
              <a:endParaRPr lang="ru-RU">
                <a:latin typeface="Georgia" pitchFamily="18" charset="0"/>
              </a:endParaRPr>
            </a:p>
          </p:txBody>
        </p:sp>
        <p:sp>
          <p:nvSpPr>
            <p:cNvPr id="209" name="Freeform 122"/>
            <p:cNvSpPr>
              <a:spLocks/>
            </p:cNvSpPr>
            <p:nvPr/>
          </p:nvSpPr>
          <p:spPr bwMode="auto">
            <a:xfrm>
              <a:off x="3892" y="2161"/>
              <a:ext cx="320" cy="1872"/>
            </a:xfrm>
            <a:custGeom>
              <a:avLst/>
              <a:gdLst>
                <a:gd name="T0" fmla="*/ 384 w 384"/>
                <a:gd name="T1" fmla="*/ 1248 h 1248"/>
                <a:gd name="T2" fmla="*/ 240 w 384"/>
                <a:gd name="T3" fmla="*/ 1104 h 1248"/>
                <a:gd name="T4" fmla="*/ 96 w 384"/>
                <a:gd name="T5" fmla="*/ 672 h 1248"/>
                <a:gd name="T6" fmla="*/ 0 w 384"/>
                <a:gd name="T7" fmla="*/ 0 h 12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84"/>
                <a:gd name="T13" fmla="*/ 0 h 1248"/>
                <a:gd name="T14" fmla="*/ 384 w 384"/>
                <a:gd name="T15" fmla="*/ 1248 h 12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84" h="1248">
                  <a:moveTo>
                    <a:pt x="384" y="1248"/>
                  </a:moveTo>
                  <a:cubicBezTo>
                    <a:pt x="336" y="1224"/>
                    <a:pt x="288" y="1200"/>
                    <a:pt x="240" y="1104"/>
                  </a:cubicBezTo>
                  <a:cubicBezTo>
                    <a:pt x="192" y="1008"/>
                    <a:pt x="136" y="856"/>
                    <a:pt x="96" y="672"/>
                  </a:cubicBezTo>
                  <a:cubicBezTo>
                    <a:pt x="56" y="488"/>
                    <a:pt x="28" y="244"/>
                    <a:pt x="0" y="0"/>
                  </a:cubicBezTo>
                </a:path>
              </a:pathLst>
            </a:custGeom>
            <a:noFill/>
            <a:ln w="9525">
              <a:solidFill>
                <a:srgbClr val="0099FF">
                  <a:alpha val="50195"/>
                </a:srgbClr>
              </a:solidFill>
              <a:round/>
              <a:headEnd type="none" w="lg" len="lg"/>
              <a:tailEnd type="none" w="lg" len="lg"/>
            </a:ln>
          </p:spPr>
          <p:txBody>
            <a:bodyPr/>
            <a:lstStyle/>
            <a:p>
              <a:endParaRPr lang="ru-RU">
                <a:latin typeface="Georgia" pitchFamily="18" charset="0"/>
              </a:endParaRPr>
            </a:p>
          </p:txBody>
        </p:sp>
        <p:sp>
          <p:nvSpPr>
            <p:cNvPr id="210" name="Freeform 123"/>
            <p:cNvSpPr>
              <a:spLocks/>
            </p:cNvSpPr>
            <p:nvPr/>
          </p:nvSpPr>
          <p:spPr bwMode="auto">
            <a:xfrm>
              <a:off x="3011" y="2785"/>
              <a:ext cx="321" cy="1296"/>
            </a:xfrm>
            <a:custGeom>
              <a:avLst/>
              <a:gdLst>
                <a:gd name="T0" fmla="*/ 384 w 384"/>
                <a:gd name="T1" fmla="*/ 1248 h 1248"/>
                <a:gd name="T2" fmla="*/ 240 w 384"/>
                <a:gd name="T3" fmla="*/ 1104 h 1248"/>
                <a:gd name="T4" fmla="*/ 96 w 384"/>
                <a:gd name="T5" fmla="*/ 672 h 1248"/>
                <a:gd name="T6" fmla="*/ 0 w 384"/>
                <a:gd name="T7" fmla="*/ 0 h 12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84"/>
                <a:gd name="T13" fmla="*/ 0 h 1248"/>
                <a:gd name="T14" fmla="*/ 384 w 384"/>
                <a:gd name="T15" fmla="*/ 1248 h 12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84" h="1248">
                  <a:moveTo>
                    <a:pt x="384" y="1248"/>
                  </a:moveTo>
                  <a:cubicBezTo>
                    <a:pt x="336" y="1224"/>
                    <a:pt x="288" y="1200"/>
                    <a:pt x="240" y="1104"/>
                  </a:cubicBezTo>
                  <a:cubicBezTo>
                    <a:pt x="192" y="1008"/>
                    <a:pt x="136" y="856"/>
                    <a:pt x="96" y="672"/>
                  </a:cubicBezTo>
                  <a:cubicBezTo>
                    <a:pt x="56" y="488"/>
                    <a:pt x="28" y="244"/>
                    <a:pt x="0" y="0"/>
                  </a:cubicBezTo>
                </a:path>
              </a:pathLst>
            </a:custGeom>
            <a:noFill/>
            <a:ln w="9525">
              <a:solidFill>
                <a:srgbClr val="0099FF">
                  <a:alpha val="50195"/>
                </a:srgbClr>
              </a:solidFill>
              <a:round/>
              <a:headEnd type="none" w="lg" len="lg"/>
              <a:tailEnd type="none" w="lg" len="lg"/>
            </a:ln>
          </p:spPr>
          <p:txBody>
            <a:bodyPr/>
            <a:lstStyle/>
            <a:p>
              <a:endParaRPr lang="ru-RU">
                <a:latin typeface="Georgia" pitchFamily="18" charset="0"/>
              </a:endParaRPr>
            </a:p>
          </p:txBody>
        </p:sp>
        <p:grpSp>
          <p:nvGrpSpPr>
            <p:cNvPr id="211" name="Group 124"/>
            <p:cNvGrpSpPr>
              <a:grpSpLocks/>
            </p:cNvGrpSpPr>
            <p:nvPr/>
          </p:nvGrpSpPr>
          <p:grpSpPr bwMode="auto">
            <a:xfrm>
              <a:off x="5328" y="192"/>
              <a:ext cx="135" cy="385"/>
              <a:chOff x="275" y="191"/>
              <a:chExt cx="162" cy="385"/>
            </a:xfrm>
          </p:grpSpPr>
          <p:sp>
            <p:nvSpPr>
              <p:cNvPr id="212" name="Oval 125"/>
              <p:cNvSpPr>
                <a:spLocks noChangeArrowheads="1"/>
              </p:cNvSpPr>
              <p:nvPr/>
            </p:nvSpPr>
            <p:spPr bwMode="auto">
              <a:xfrm>
                <a:off x="336" y="480"/>
                <a:ext cx="48" cy="96"/>
              </a:xfrm>
              <a:prstGeom prst="ellipse">
                <a:avLst/>
              </a:prstGeom>
              <a:noFill/>
              <a:ln w="9525">
                <a:solidFill>
                  <a:schemeClr val="tx2"/>
                </a:solidFill>
                <a:round/>
                <a:headEnd type="none" w="lg" len="lg"/>
                <a:tailEnd type="none" w="lg" len="lg"/>
              </a:ln>
            </p:spPr>
            <p:txBody>
              <a:bodyPr wrap="none" anchor="ctr"/>
              <a:lstStyle/>
              <a:p>
                <a:endParaRPr lang="ru-RU">
                  <a:latin typeface="Georgia" pitchFamily="18" charset="0"/>
                </a:endParaRPr>
              </a:p>
            </p:txBody>
          </p:sp>
          <p:sp>
            <p:nvSpPr>
              <p:cNvPr id="213" name="Freeform 126"/>
              <p:cNvSpPr>
                <a:spLocks/>
              </p:cNvSpPr>
              <p:nvPr/>
            </p:nvSpPr>
            <p:spPr bwMode="auto">
              <a:xfrm>
                <a:off x="275" y="191"/>
                <a:ext cx="162" cy="366"/>
              </a:xfrm>
              <a:custGeom>
                <a:avLst/>
                <a:gdLst/>
                <a:ahLst/>
                <a:cxnLst>
                  <a:cxn ang="0">
                    <a:pos x="97" y="295"/>
                  </a:cxn>
                  <a:cxn ang="0">
                    <a:pos x="88" y="363"/>
                  </a:cxn>
                  <a:cxn ang="0">
                    <a:pos x="51" y="319"/>
                  </a:cxn>
                  <a:cxn ang="0">
                    <a:pos x="6" y="216"/>
                  </a:cxn>
                  <a:cxn ang="0">
                    <a:pos x="13" y="95"/>
                  </a:cxn>
                  <a:cxn ang="0">
                    <a:pos x="37" y="25"/>
                  </a:cxn>
                  <a:cxn ang="0">
                    <a:pos x="82" y="0"/>
                  </a:cxn>
                  <a:cxn ang="0">
                    <a:pos x="130" y="25"/>
                  </a:cxn>
                  <a:cxn ang="0">
                    <a:pos x="156" y="81"/>
                  </a:cxn>
                  <a:cxn ang="0">
                    <a:pos x="159" y="198"/>
                  </a:cxn>
                  <a:cxn ang="0">
                    <a:pos x="145" y="198"/>
                  </a:cxn>
                  <a:cxn ang="0">
                    <a:pos x="133" y="195"/>
                  </a:cxn>
                  <a:cxn ang="0">
                    <a:pos x="136" y="134"/>
                  </a:cxn>
                  <a:cxn ang="0">
                    <a:pos x="129" y="85"/>
                  </a:cxn>
                  <a:cxn ang="0">
                    <a:pos x="108" y="53"/>
                  </a:cxn>
                  <a:cxn ang="0">
                    <a:pos x="82" y="43"/>
                  </a:cxn>
                  <a:cxn ang="0">
                    <a:pos x="61" y="53"/>
                  </a:cxn>
                  <a:cxn ang="0">
                    <a:pos x="42" y="111"/>
                  </a:cxn>
                  <a:cxn ang="0">
                    <a:pos x="39" y="193"/>
                  </a:cxn>
                  <a:cxn ang="0">
                    <a:pos x="58" y="264"/>
                  </a:cxn>
                  <a:cxn ang="0">
                    <a:pos x="84" y="292"/>
                  </a:cxn>
                  <a:cxn ang="0">
                    <a:pos x="97" y="295"/>
                  </a:cxn>
                </a:cxnLst>
                <a:rect l="0" t="0" r="r" b="b"/>
                <a:pathLst>
                  <a:path w="161" h="367">
                    <a:moveTo>
                      <a:pt x="97" y="295"/>
                    </a:moveTo>
                    <a:cubicBezTo>
                      <a:pt x="98" y="308"/>
                      <a:pt x="96" y="359"/>
                      <a:pt x="88" y="363"/>
                    </a:cubicBezTo>
                    <a:cubicBezTo>
                      <a:pt x="80" y="367"/>
                      <a:pt x="65" y="344"/>
                      <a:pt x="51" y="319"/>
                    </a:cubicBezTo>
                    <a:cubicBezTo>
                      <a:pt x="37" y="294"/>
                      <a:pt x="12" y="253"/>
                      <a:pt x="6" y="216"/>
                    </a:cubicBezTo>
                    <a:cubicBezTo>
                      <a:pt x="0" y="179"/>
                      <a:pt x="8" y="127"/>
                      <a:pt x="13" y="95"/>
                    </a:cubicBezTo>
                    <a:cubicBezTo>
                      <a:pt x="18" y="63"/>
                      <a:pt x="25" y="41"/>
                      <a:pt x="37" y="25"/>
                    </a:cubicBezTo>
                    <a:cubicBezTo>
                      <a:pt x="49" y="9"/>
                      <a:pt x="67" y="0"/>
                      <a:pt x="82" y="0"/>
                    </a:cubicBezTo>
                    <a:cubicBezTo>
                      <a:pt x="97" y="0"/>
                      <a:pt x="118" y="11"/>
                      <a:pt x="130" y="25"/>
                    </a:cubicBezTo>
                    <a:cubicBezTo>
                      <a:pt x="142" y="39"/>
                      <a:pt x="151" y="52"/>
                      <a:pt x="156" y="81"/>
                    </a:cubicBezTo>
                    <a:cubicBezTo>
                      <a:pt x="161" y="110"/>
                      <a:pt x="161" y="179"/>
                      <a:pt x="159" y="198"/>
                    </a:cubicBezTo>
                    <a:cubicBezTo>
                      <a:pt x="157" y="217"/>
                      <a:pt x="149" y="198"/>
                      <a:pt x="145" y="198"/>
                    </a:cubicBezTo>
                    <a:cubicBezTo>
                      <a:pt x="141" y="198"/>
                      <a:pt x="134" y="206"/>
                      <a:pt x="133" y="195"/>
                    </a:cubicBezTo>
                    <a:cubicBezTo>
                      <a:pt x="132" y="184"/>
                      <a:pt x="137" y="152"/>
                      <a:pt x="136" y="134"/>
                    </a:cubicBezTo>
                    <a:cubicBezTo>
                      <a:pt x="135" y="116"/>
                      <a:pt x="134" y="98"/>
                      <a:pt x="129" y="85"/>
                    </a:cubicBezTo>
                    <a:cubicBezTo>
                      <a:pt x="124" y="72"/>
                      <a:pt x="116" y="60"/>
                      <a:pt x="108" y="53"/>
                    </a:cubicBezTo>
                    <a:cubicBezTo>
                      <a:pt x="100" y="46"/>
                      <a:pt x="90" y="43"/>
                      <a:pt x="82" y="43"/>
                    </a:cubicBezTo>
                    <a:cubicBezTo>
                      <a:pt x="74" y="43"/>
                      <a:pt x="68" y="42"/>
                      <a:pt x="61" y="53"/>
                    </a:cubicBezTo>
                    <a:cubicBezTo>
                      <a:pt x="54" y="64"/>
                      <a:pt x="46" y="88"/>
                      <a:pt x="42" y="111"/>
                    </a:cubicBezTo>
                    <a:cubicBezTo>
                      <a:pt x="38" y="134"/>
                      <a:pt x="36" y="167"/>
                      <a:pt x="39" y="193"/>
                    </a:cubicBezTo>
                    <a:cubicBezTo>
                      <a:pt x="42" y="219"/>
                      <a:pt x="51" y="248"/>
                      <a:pt x="58" y="264"/>
                    </a:cubicBezTo>
                    <a:cubicBezTo>
                      <a:pt x="65" y="280"/>
                      <a:pt x="78" y="287"/>
                      <a:pt x="84" y="292"/>
                    </a:cubicBezTo>
                    <a:cubicBezTo>
                      <a:pt x="90" y="297"/>
                      <a:pt x="94" y="295"/>
                      <a:pt x="97" y="295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49001"/>
                    </a:schemeClr>
                  </a:gs>
                  <a:gs pos="50000">
                    <a:srgbClr val="0000FF">
                      <a:alpha val="45000"/>
                    </a:srgbClr>
                  </a:gs>
                  <a:gs pos="100000">
                    <a:schemeClr val="bg1">
                      <a:alpha val="49001"/>
                    </a:schemeClr>
                  </a:gs>
                </a:gsLst>
                <a:lin ang="0" scaled="1"/>
              </a:gradFill>
              <a:ln w="9525" cap="flat" cmpd="sng">
                <a:solidFill>
                  <a:srgbClr val="0000FF">
                    <a:alpha val="50000"/>
                  </a:srgbClr>
                </a:solidFill>
                <a:prstDash val="solid"/>
                <a:round/>
                <a:headEnd type="none" w="lg" len="lg"/>
                <a:tailEnd type="none" w="lg" len="lg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</p:grpSp>
      </p:grpSp>
      <p:sp>
        <p:nvSpPr>
          <p:cNvPr id="252" name="Прямоугольник 251"/>
          <p:cNvSpPr/>
          <p:nvPr/>
        </p:nvSpPr>
        <p:spPr>
          <a:xfrm>
            <a:off x="5214942" y="4500570"/>
            <a:ext cx="19335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задание</a:t>
            </a:r>
          </a:p>
        </p:txBody>
      </p:sp>
      <p:sp>
        <p:nvSpPr>
          <p:cNvPr id="253" name="Прямоугольник 252"/>
          <p:cNvSpPr/>
          <p:nvPr/>
        </p:nvSpPr>
        <p:spPr>
          <a:xfrm>
            <a:off x="7643834" y="4500570"/>
            <a:ext cx="415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endParaRPr lang="ru-RU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54" name="Group 101"/>
          <p:cNvGrpSpPr>
            <a:grpSpLocks/>
          </p:cNvGrpSpPr>
          <p:nvPr/>
        </p:nvGrpSpPr>
        <p:grpSpPr bwMode="auto">
          <a:xfrm>
            <a:off x="6858016" y="928670"/>
            <a:ext cx="2071702" cy="5929330"/>
            <a:chOff x="2064" y="192"/>
            <a:chExt cx="3599" cy="4057"/>
          </a:xfrm>
        </p:grpSpPr>
        <p:sp>
          <p:nvSpPr>
            <p:cNvPr id="255" name="Freeform 102"/>
            <p:cNvSpPr>
              <a:spLocks/>
            </p:cNvSpPr>
            <p:nvPr/>
          </p:nvSpPr>
          <p:spPr bwMode="auto">
            <a:xfrm>
              <a:off x="2064" y="365"/>
              <a:ext cx="3599" cy="3884"/>
            </a:xfrm>
            <a:custGeom>
              <a:avLst/>
              <a:gdLst/>
              <a:ahLst/>
              <a:cxnLst>
                <a:cxn ang="0">
                  <a:pos x="387" y="180"/>
                </a:cxn>
                <a:cxn ang="0">
                  <a:pos x="587" y="20"/>
                </a:cxn>
                <a:cxn ang="0">
                  <a:pos x="801" y="188"/>
                </a:cxn>
                <a:cxn ang="0">
                  <a:pos x="1034" y="4"/>
                </a:cxn>
                <a:cxn ang="0">
                  <a:pos x="1268" y="164"/>
                </a:cxn>
                <a:cxn ang="0">
                  <a:pos x="1508" y="20"/>
                </a:cxn>
                <a:cxn ang="0">
                  <a:pos x="1741" y="180"/>
                </a:cxn>
                <a:cxn ang="0">
                  <a:pos x="1981" y="20"/>
                </a:cxn>
                <a:cxn ang="0">
                  <a:pos x="2208" y="188"/>
                </a:cxn>
                <a:cxn ang="0">
                  <a:pos x="2428" y="20"/>
                </a:cxn>
                <a:cxn ang="0">
                  <a:pos x="2669" y="212"/>
                </a:cxn>
                <a:cxn ang="0">
                  <a:pos x="2882" y="44"/>
                </a:cxn>
                <a:cxn ang="0">
                  <a:pos x="3029" y="260"/>
                </a:cxn>
                <a:cxn ang="0">
                  <a:pos x="3312" y="59"/>
                </a:cxn>
                <a:cxn ang="0">
                  <a:pos x="3480" y="251"/>
                </a:cxn>
                <a:cxn ang="0">
                  <a:pos x="3488" y="827"/>
                </a:cxn>
                <a:cxn ang="0">
                  <a:pos x="3456" y="1763"/>
                </a:cxn>
                <a:cxn ang="0">
                  <a:pos x="3408" y="2499"/>
                </a:cxn>
                <a:cxn ang="0">
                  <a:pos x="3416" y="3083"/>
                </a:cxn>
                <a:cxn ang="0">
                  <a:pos x="3488" y="3419"/>
                </a:cxn>
                <a:cxn ang="0">
                  <a:pos x="3589" y="3524"/>
                </a:cxn>
                <a:cxn ang="0">
                  <a:pos x="3549" y="3572"/>
                </a:cxn>
                <a:cxn ang="0">
                  <a:pos x="3389" y="3668"/>
                </a:cxn>
                <a:cxn ang="0">
                  <a:pos x="3229" y="3668"/>
                </a:cxn>
                <a:cxn ang="0">
                  <a:pos x="2909" y="3572"/>
                </a:cxn>
                <a:cxn ang="0">
                  <a:pos x="2709" y="3764"/>
                </a:cxn>
                <a:cxn ang="0">
                  <a:pos x="2468" y="3860"/>
                </a:cxn>
                <a:cxn ang="0">
                  <a:pos x="2068" y="3668"/>
                </a:cxn>
                <a:cxn ang="0">
                  <a:pos x="1628" y="3860"/>
                </a:cxn>
                <a:cxn ang="0">
                  <a:pos x="1067" y="3668"/>
                </a:cxn>
                <a:cxn ang="0">
                  <a:pos x="627" y="3860"/>
                </a:cxn>
                <a:cxn ang="0">
                  <a:pos x="347" y="3812"/>
                </a:cxn>
                <a:cxn ang="0">
                  <a:pos x="27" y="3620"/>
                </a:cxn>
                <a:cxn ang="0">
                  <a:pos x="187" y="3524"/>
                </a:cxn>
                <a:cxn ang="0">
                  <a:pos x="307" y="3044"/>
                </a:cxn>
                <a:cxn ang="0">
                  <a:pos x="352" y="2331"/>
                </a:cxn>
                <a:cxn ang="0">
                  <a:pos x="347" y="1076"/>
                </a:cxn>
                <a:cxn ang="0">
                  <a:pos x="336" y="523"/>
                </a:cxn>
                <a:cxn ang="0">
                  <a:pos x="389" y="176"/>
                </a:cxn>
              </a:cxnLst>
              <a:rect l="0" t="0" r="r" b="b"/>
              <a:pathLst>
                <a:path w="3599" h="3884">
                  <a:moveTo>
                    <a:pt x="387" y="180"/>
                  </a:moveTo>
                  <a:cubicBezTo>
                    <a:pt x="420" y="155"/>
                    <a:pt x="518" y="19"/>
                    <a:pt x="587" y="20"/>
                  </a:cubicBezTo>
                  <a:cubicBezTo>
                    <a:pt x="656" y="21"/>
                    <a:pt x="726" y="191"/>
                    <a:pt x="801" y="188"/>
                  </a:cubicBezTo>
                  <a:cubicBezTo>
                    <a:pt x="875" y="185"/>
                    <a:pt x="957" y="8"/>
                    <a:pt x="1034" y="4"/>
                  </a:cubicBezTo>
                  <a:cubicBezTo>
                    <a:pt x="1112" y="0"/>
                    <a:pt x="1188" y="161"/>
                    <a:pt x="1268" y="164"/>
                  </a:cubicBezTo>
                  <a:cubicBezTo>
                    <a:pt x="1347" y="167"/>
                    <a:pt x="1429" y="17"/>
                    <a:pt x="1508" y="20"/>
                  </a:cubicBezTo>
                  <a:cubicBezTo>
                    <a:pt x="1587" y="23"/>
                    <a:pt x="1662" y="180"/>
                    <a:pt x="1741" y="180"/>
                  </a:cubicBezTo>
                  <a:cubicBezTo>
                    <a:pt x="1821" y="180"/>
                    <a:pt x="1904" y="19"/>
                    <a:pt x="1981" y="20"/>
                  </a:cubicBezTo>
                  <a:cubicBezTo>
                    <a:pt x="2059" y="21"/>
                    <a:pt x="2134" y="188"/>
                    <a:pt x="2208" y="188"/>
                  </a:cubicBezTo>
                  <a:cubicBezTo>
                    <a:pt x="2283" y="188"/>
                    <a:pt x="2352" y="16"/>
                    <a:pt x="2428" y="20"/>
                  </a:cubicBezTo>
                  <a:cubicBezTo>
                    <a:pt x="2505" y="24"/>
                    <a:pt x="2593" y="208"/>
                    <a:pt x="2669" y="212"/>
                  </a:cubicBezTo>
                  <a:cubicBezTo>
                    <a:pt x="2745" y="216"/>
                    <a:pt x="2822" y="36"/>
                    <a:pt x="2882" y="44"/>
                  </a:cubicBezTo>
                  <a:cubicBezTo>
                    <a:pt x="2942" y="52"/>
                    <a:pt x="2957" y="257"/>
                    <a:pt x="3029" y="260"/>
                  </a:cubicBezTo>
                  <a:cubicBezTo>
                    <a:pt x="3101" y="263"/>
                    <a:pt x="3237" y="60"/>
                    <a:pt x="3312" y="59"/>
                  </a:cubicBezTo>
                  <a:cubicBezTo>
                    <a:pt x="3387" y="58"/>
                    <a:pt x="3451" y="123"/>
                    <a:pt x="3480" y="251"/>
                  </a:cubicBezTo>
                  <a:cubicBezTo>
                    <a:pt x="3509" y="379"/>
                    <a:pt x="3492" y="575"/>
                    <a:pt x="3488" y="827"/>
                  </a:cubicBezTo>
                  <a:cubicBezTo>
                    <a:pt x="3484" y="1079"/>
                    <a:pt x="3469" y="1484"/>
                    <a:pt x="3456" y="1763"/>
                  </a:cubicBezTo>
                  <a:cubicBezTo>
                    <a:pt x="3443" y="2042"/>
                    <a:pt x="3415" y="2279"/>
                    <a:pt x="3408" y="2499"/>
                  </a:cubicBezTo>
                  <a:cubicBezTo>
                    <a:pt x="3401" y="2719"/>
                    <a:pt x="3403" y="2930"/>
                    <a:pt x="3416" y="3083"/>
                  </a:cubicBezTo>
                  <a:cubicBezTo>
                    <a:pt x="3429" y="3236"/>
                    <a:pt x="3459" y="3346"/>
                    <a:pt x="3488" y="3419"/>
                  </a:cubicBezTo>
                  <a:cubicBezTo>
                    <a:pt x="3517" y="3492"/>
                    <a:pt x="3579" y="3499"/>
                    <a:pt x="3589" y="3524"/>
                  </a:cubicBezTo>
                  <a:cubicBezTo>
                    <a:pt x="3599" y="3549"/>
                    <a:pt x="3583" y="3548"/>
                    <a:pt x="3549" y="3572"/>
                  </a:cubicBezTo>
                  <a:cubicBezTo>
                    <a:pt x="3516" y="3596"/>
                    <a:pt x="3443" y="3652"/>
                    <a:pt x="3389" y="3668"/>
                  </a:cubicBezTo>
                  <a:cubicBezTo>
                    <a:pt x="3336" y="3684"/>
                    <a:pt x="3309" y="3684"/>
                    <a:pt x="3229" y="3668"/>
                  </a:cubicBezTo>
                  <a:cubicBezTo>
                    <a:pt x="3149" y="3652"/>
                    <a:pt x="2996" y="3556"/>
                    <a:pt x="2909" y="3572"/>
                  </a:cubicBezTo>
                  <a:cubicBezTo>
                    <a:pt x="2822" y="3588"/>
                    <a:pt x="2782" y="3716"/>
                    <a:pt x="2709" y="3764"/>
                  </a:cubicBezTo>
                  <a:cubicBezTo>
                    <a:pt x="2635" y="3812"/>
                    <a:pt x="2575" y="3876"/>
                    <a:pt x="2468" y="3860"/>
                  </a:cubicBezTo>
                  <a:cubicBezTo>
                    <a:pt x="2362" y="3844"/>
                    <a:pt x="2208" y="3668"/>
                    <a:pt x="2068" y="3668"/>
                  </a:cubicBezTo>
                  <a:cubicBezTo>
                    <a:pt x="1928" y="3668"/>
                    <a:pt x="1795" y="3860"/>
                    <a:pt x="1628" y="3860"/>
                  </a:cubicBezTo>
                  <a:cubicBezTo>
                    <a:pt x="1461" y="3860"/>
                    <a:pt x="1234" y="3668"/>
                    <a:pt x="1067" y="3668"/>
                  </a:cubicBezTo>
                  <a:cubicBezTo>
                    <a:pt x="901" y="3668"/>
                    <a:pt x="747" y="3836"/>
                    <a:pt x="627" y="3860"/>
                  </a:cubicBezTo>
                  <a:cubicBezTo>
                    <a:pt x="507" y="3884"/>
                    <a:pt x="447" y="3852"/>
                    <a:pt x="347" y="3812"/>
                  </a:cubicBezTo>
                  <a:cubicBezTo>
                    <a:pt x="247" y="3772"/>
                    <a:pt x="53" y="3668"/>
                    <a:pt x="27" y="3620"/>
                  </a:cubicBezTo>
                  <a:cubicBezTo>
                    <a:pt x="0" y="3572"/>
                    <a:pt x="140" y="3620"/>
                    <a:pt x="187" y="3524"/>
                  </a:cubicBezTo>
                  <a:cubicBezTo>
                    <a:pt x="234" y="3428"/>
                    <a:pt x="280" y="3243"/>
                    <a:pt x="307" y="3044"/>
                  </a:cubicBezTo>
                  <a:cubicBezTo>
                    <a:pt x="334" y="2845"/>
                    <a:pt x="345" y="2659"/>
                    <a:pt x="352" y="2331"/>
                  </a:cubicBezTo>
                  <a:cubicBezTo>
                    <a:pt x="359" y="2003"/>
                    <a:pt x="350" y="1377"/>
                    <a:pt x="347" y="1076"/>
                  </a:cubicBezTo>
                  <a:cubicBezTo>
                    <a:pt x="344" y="775"/>
                    <a:pt x="329" y="673"/>
                    <a:pt x="336" y="523"/>
                  </a:cubicBezTo>
                  <a:cubicBezTo>
                    <a:pt x="343" y="373"/>
                    <a:pt x="378" y="248"/>
                    <a:pt x="389" y="176"/>
                  </a:cubicBezTo>
                </a:path>
              </a:pathLst>
            </a:custGeom>
            <a:gradFill rotWithShape="1">
              <a:gsLst>
                <a:gs pos="0">
                  <a:schemeClr val="accent1"/>
                </a:gs>
                <a:gs pos="50000">
                  <a:schemeClr val="bg1"/>
                </a:gs>
                <a:gs pos="100000">
                  <a:schemeClr val="accent1"/>
                </a:gs>
              </a:gsLst>
              <a:lin ang="0" scaled="1"/>
            </a:gradFill>
            <a:ln w="9525" cap="flat" cmpd="sng">
              <a:solidFill>
                <a:schemeClr val="tx2"/>
              </a:solidFill>
              <a:prstDash val="solid"/>
              <a:round/>
              <a:headEnd type="none" w="lg" len="lg"/>
              <a:tailEnd type="none" w="lg" len="lg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grpSp>
          <p:nvGrpSpPr>
            <p:cNvPr id="256" name="Group 103"/>
            <p:cNvGrpSpPr>
              <a:grpSpLocks/>
            </p:cNvGrpSpPr>
            <p:nvPr/>
          </p:nvGrpSpPr>
          <p:grpSpPr bwMode="auto">
            <a:xfrm>
              <a:off x="2560" y="192"/>
              <a:ext cx="134" cy="385"/>
              <a:chOff x="275" y="191"/>
              <a:chExt cx="161" cy="385"/>
            </a:xfrm>
          </p:grpSpPr>
          <p:sp>
            <p:nvSpPr>
              <p:cNvPr id="278" name="Oval 104"/>
              <p:cNvSpPr>
                <a:spLocks noChangeArrowheads="1"/>
              </p:cNvSpPr>
              <p:nvPr/>
            </p:nvSpPr>
            <p:spPr bwMode="auto">
              <a:xfrm>
                <a:off x="336" y="480"/>
                <a:ext cx="48" cy="96"/>
              </a:xfrm>
              <a:prstGeom prst="ellipse">
                <a:avLst/>
              </a:prstGeom>
              <a:noFill/>
              <a:ln w="9525">
                <a:solidFill>
                  <a:schemeClr val="tx2"/>
                </a:solidFill>
                <a:round/>
                <a:headEnd type="none" w="lg" len="lg"/>
                <a:tailEnd type="none" w="lg" len="lg"/>
              </a:ln>
            </p:spPr>
            <p:txBody>
              <a:bodyPr wrap="none" anchor="ctr"/>
              <a:lstStyle/>
              <a:p>
                <a:endParaRPr lang="ru-RU">
                  <a:latin typeface="Georgia" pitchFamily="18" charset="0"/>
                </a:endParaRPr>
              </a:p>
            </p:txBody>
          </p:sp>
          <p:sp>
            <p:nvSpPr>
              <p:cNvPr id="279" name="Freeform 105"/>
              <p:cNvSpPr>
                <a:spLocks/>
              </p:cNvSpPr>
              <p:nvPr/>
            </p:nvSpPr>
            <p:spPr bwMode="auto">
              <a:xfrm>
                <a:off x="275" y="191"/>
                <a:ext cx="161" cy="366"/>
              </a:xfrm>
              <a:custGeom>
                <a:avLst/>
                <a:gdLst/>
                <a:ahLst/>
                <a:cxnLst>
                  <a:cxn ang="0">
                    <a:pos x="97" y="295"/>
                  </a:cxn>
                  <a:cxn ang="0">
                    <a:pos x="88" y="363"/>
                  </a:cxn>
                  <a:cxn ang="0">
                    <a:pos x="51" y="319"/>
                  </a:cxn>
                  <a:cxn ang="0">
                    <a:pos x="6" y="216"/>
                  </a:cxn>
                  <a:cxn ang="0">
                    <a:pos x="13" y="95"/>
                  </a:cxn>
                  <a:cxn ang="0">
                    <a:pos x="37" y="25"/>
                  </a:cxn>
                  <a:cxn ang="0">
                    <a:pos x="82" y="0"/>
                  </a:cxn>
                  <a:cxn ang="0">
                    <a:pos x="130" y="25"/>
                  </a:cxn>
                  <a:cxn ang="0">
                    <a:pos x="156" y="81"/>
                  </a:cxn>
                  <a:cxn ang="0">
                    <a:pos x="159" y="198"/>
                  </a:cxn>
                  <a:cxn ang="0">
                    <a:pos x="145" y="198"/>
                  </a:cxn>
                  <a:cxn ang="0">
                    <a:pos x="133" y="195"/>
                  </a:cxn>
                  <a:cxn ang="0">
                    <a:pos x="136" y="134"/>
                  </a:cxn>
                  <a:cxn ang="0">
                    <a:pos x="129" y="85"/>
                  </a:cxn>
                  <a:cxn ang="0">
                    <a:pos x="108" y="53"/>
                  </a:cxn>
                  <a:cxn ang="0">
                    <a:pos x="82" y="43"/>
                  </a:cxn>
                  <a:cxn ang="0">
                    <a:pos x="61" y="53"/>
                  </a:cxn>
                  <a:cxn ang="0">
                    <a:pos x="42" y="111"/>
                  </a:cxn>
                  <a:cxn ang="0">
                    <a:pos x="39" y="193"/>
                  </a:cxn>
                  <a:cxn ang="0">
                    <a:pos x="58" y="264"/>
                  </a:cxn>
                  <a:cxn ang="0">
                    <a:pos x="84" y="292"/>
                  </a:cxn>
                  <a:cxn ang="0">
                    <a:pos x="97" y="295"/>
                  </a:cxn>
                </a:cxnLst>
                <a:rect l="0" t="0" r="r" b="b"/>
                <a:pathLst>
                  <a:path w="161" h="367">
                    <a:moveTo>
                      <a:pt x="97" y="295"/>
                    </a:moveTo>
                    <a:cubicBezTo>
                      <a:pt x="98" y="308"/>
                      <a:pt x="96" y="359"/>
                      <a:pt x="88" y="363"/>
                    </a:cubicBezTo>
                    <a:cubicBezTo>
                      <a:pt x="80" y="367"/>
                      <a:pt x="65" y="344"/>
                      <a:pt x="51" y="319"/>
                    </a:cubicBezTo>
                    <a:cubicBezTo>
                      <a:pt x="37" y="294"/>
                      <a:pt x="12" y="253"/>
                      <a:pt x="6" y="216"/>
                    </a:cubicBezTo>
                    <a:cubicBezTo>
                      <a:pt x="0" y="179"/>
                      <a:pt x="8" y="127"/>
                      <a:pt x="13" y="95"/>
                    </a:cubicBezTo>
                    <a:cubicBezTo>
                      <a:pt x="18" y="63"/>
                      <a:pt x="25" y="41"/>
                      <a:pt x="37" y="25"/>
                    </a:cubicBezTo>
                    <a:cubicBezTo>
                      <a:pt x="49" y="9"/>
                      <a:pt x="67" y="0"/>
                      <a:pt x="82" y="0"/>
                    </a:cubicBezTo>
                    <a:cubicBezTo>
                      <a:pt x="97" y="0"/>
                      <a:pt x="118" y="11"/>
                      <a:pt x="130" y="25"/>
                    </a:cubicBezTo>
                    <a:cubicBezTo>
                      <a:pt x="142" y="39"/>
                      <a:pt x="151" y="52"/>
                      <a:pt x="156" y="81"/>
                    </a:cubicBezTo>
                    <a:cubicBezTo>
                      <a:pt x="161" y="110"/>
                      <a:pt x="161" y="179"/>
                      <a:pt x="159" y="198"/>
                    </a:cubicBezTo>
                    <a:cubicBezTo>
                      <a:pt x="157" y="217"/>
                      <a:pt x="149" y="198"/>
                      <a:pt x="145" y="198"/>
                    </a:cubicBezTo>
                    <a:cubicBezTo>
                      <a:pt x="141" y="198"/>
                      <a:pt x="134" y="206"/>
                      <a:pt x="133" y="195"/>
                    </a:cubicBezTo>
                    <a:cubicBezTo>
                      <a:pt x="132" y="184"/>
                      <a:pt x="137" y="152"/>
                      <a:pt x="136" y="134"/>
                    </a:cubicBezTo>
                    <a:cubicBezTo>
                      <a:pt x="135" y="116"/>
                      <a:pt x="134" y="98"/>
                      <a:pt x="129" y="85"/>
                    </a:cubicBezTo>
                    <a:cubicBezTo>
                      <a:pt x="124" y="72"/>
                      <a:pt x="116" y="60"/>
                      <a:pt x="108" y="53"/>
                    </a:cubicBezTo>
                    <a:cubicBezTo>
                      <a:pt x="100" y="46"/>
                      <a:pt x="90" y="43"/>
                      <a:pt x="82" y="43"/>
                    </a:cubicBezTo>
                    <a:cubicBezTo>
                      <a:pt x="74" y="43"/>
                      <a:pt x="68" y="42"/>
                      <a:pt x="61" y="53"/>
                    </a:cubicBezTo>
                    <a:cubicBezTo>
                      <a:pt x="54" y="64"/>
                      <a:pt x="46" y="88"/>
                      <a:pt x="42" y="111"/>
                    </a:cubicBezTo>
                    <a:cubicBezTo>
                      <a:pt x="38" y="134"/>
                      <a:pt x="36" y="167"/>
                      <a:pt x="39" y="193"/>
                    </a:cubicBezTo>
                    <a:cubicBezTo>
                      <a:pt x="42" y="219"/>
                      <a:pt x="51" y="248"/>
                      <a:pt x="58" y="264"/>
                    </a:cubicBezTo>
                    <a:cubicBezTo>
                      <a:pt x="65" y="280"/>
                      <a:pt x="78" y="287"/>
                      <a:pt x="84" y="292"/>
                    </a:cubicBezTo>
                    <a:cubicBezTo>
                      <a:pt x="90" y="297"/>
                      <a:pt x="94" y="295"/>
                      <a:pt x="97" y="295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49001"/>
                    </a:schemeClr>
                  </a:gs>
                  <a:gs pos="50000">
                    <a:srgbClr val="0000FF">
                      <a:alpha val="45000"/>
                    </a:srgbClr>
                  </a:gs>
                  <a:gs pos="100000">
                    <a:schemeClr val="bg1">
                      <a:alpha val="49001"/>
                    </a:schemeClr>
                  </a:gs>
                </a:gsLst>
                <a:lin ang="0" scaled="1"/>
              </a:gradFill>
              <a:ln w="9525" cap="flat" cmpd="sng">
                <a:solidFill>
                  <a:srgbClr val="0000FF">
                    <a:alpha val="50000"/>
                  </a:srgbClr>
                </a:solidFill>
                <a:prstDash val="solid"/>
                <a:round/>
                <a:headEnd type="none" w="lg" len="lg"/>
                <a:tailEnd type="none" w="lg" len="lg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</p:grpSp>
        <p:grpSp>
          <p:nvGrpSpPr>
            <p:cNvPr id="257" name="Group 106"/>
            <p:cNvGrpSpPr>
              <a:grpSpLocks/>
            </p:cNvGrpSpPr>
            <p:nvPr/>
          </p:nvGrpSpPr>
          <p:grpSpPr bwMode="auto">
            <a:xfrm>
              <a:off x="3010" y="193"/>
              <a:ext cx="134" cy="385"/>
              <a:chOff x="276" y="191"/>
              <a:chExt cx="161" cy="385"/>
            </a:xfrm>
          </p:grpSpPr>
          <p:sp>
            <p:nvSpPr>
              <p:cNvPr id="276" name="Oval 107"/>
              <p:cNvSpPr>
                <a:spLocks noChangeArrowheads="1"/>
              </p:cNvSpPr>
              <p:nvPr/>
            </p:nvSpPr>
            <p:spPr bwMode="auto">
              <a:xfrm>
                <a:off x="336" y="480"/>
                <a:ext cx="48" cy="96"/>
              </a:xfrm>
              <a:prstGeom prst="ellipse">
                <a:avLst/>
              </a:prstGeom>
              <a:noFill/>
              <a:ln w="9525">
                <a:solidFill>
                  <a:schemeClr val="tx2"/>
                </a:solidFill>
                <a:round/>
                <a:headEnd type="none" w="lg" len="lg"/>
                <a:tailEnd type="none" w="lg" len="lg"/>
              </a:ln>
            </p:spPr>
            <p:txBody>
              <a:bodyPr wrap="none" anchor="ctr"/>
              <a:lstStyle/>
              <a:p>
                <a:endParaRPr lang="ru-RU">
                  <a:latin typeface="Georgia" pitchFamily="18" charset="0"/>
                </a:endParaRPr>
              </a:p>
            </p:txBody>
          </p:sp>
          <p:sp>
            <p:nvSpPr>
              <p:cNvPr id="277" name="Freeform 108"/>
              <p:cNvSpPr>
                <a:spLocks/>
              </p:cNvSpPr>
              <p:nvPr/>
            </p:nvSpPr>
            <p:spPr bwMode="auto">
              <a:xfrm>
                <a:off x="276" y="191"/>
                <a:ext cx="161" cy="366"/>
              </a:xfrm>
              <a:custGeom>
                <a:avLst/>
                <a:gdLst/>
                <a:ahLst/>
                <a:cxnLst>
                  <a:cxn ang="0">
                    <a:pos x="97" y="295"/>
                  </a:cxn>
                  <a:cxn ang="0">
                    <a:pos x="88" y="363"/>
                  </a:cxn>
                  <a:cxn ang="0">
                    <a:pos x="51" y="319"/>
                  </a:cxn>
                  <a:cxn ang="0">
                    <a:pos x="6" y="216"/>
                  </a:cxn>
                  <a:cxn ang="0">
                    <a:pos x="13" y="95"/>
                  </a:cxn>
                  <a:cxn ang="0">
                    <a:pos x="37" y="25"/>
                  </a:cxn>
                  <a:cxn ang="0">
                    <a:pos x="82" y="0"/>
                  </a:cxn>
                  <a:cxn ang="0">
                    <a:pos x="130" y="25"/>
                  </a:cxn>
                  <a:cxn ang="0">
                    <a:pos x="156" y="81"/>
                  </a:cxn>
                  <a:cxn ang="0">
                    <a:pos x="159" y="198"/>
                  </a:cxn>
                  <a:cxn ang="0">
                    <a:pos x="145" y="198"/>
                  </a:cxn>
                  <a:cxn ang="0">
                    <a:pos x="133" y="195"/>
                  </a:cxn>
                  <a:cxn ang="0">
                    <a:pos x="136" y="134"/>
                  </a:cxn>
                  <a:cxn ang="0">
                    <a:pos x="129" y="85"/>
                  </a:cxn>
                  <a:cxn ang="0">
                    <a:pos x="108" y="53"/>
                  </a:cxn>
                  <a:cxn ang="0">
                    <a:pos x="82" y="43"/>
                  </a:cxn>
                  <a:cxn ang="0">
                    <a:pos x="61" y="53"/>
                  </a:cxn>
                  <a:cxn ang="0">
                    <a:pos x="42" y="111"/>
                  </a:cxn>
                  <a:cxn ang="0">
                    <a:pos x="39" y="193"/>
                  </a:cxn>
                  <a:cxn ang="0">
                    <a:pos x="58" y="264"/>
                  </a:cxn>
                  <a:cxn ang="0">
                    <a:pos x="84" y="292"/>
                  </a:cxn>
                  <a:cxn ang="0">
                    <a:pos x="97" y="295"/>
                  </a:cxn>
                </a:cxnLst>
                <a:rect l="0" t="0" r="r" b="b"/>
                <a:pathLst>
                  <a:path w="161" h="367">
                    <a:moveTo>
                      <a:pt x="97" y="295"/>
                    </a:moveTo>
                    <a:cubicBezTo>
                      <a:pt x="98" y="308"/>
                      <a:pt x="96" y="359"/>
                      <a:pt x="88" y="363"/>
                    </a:cubicBezTo>
                    <a:cubicBezTo>
                      <a:pt x="80" y="367"/>
                      <a:pt x="65" y="344"/>
                      <a:pt x="51" y="319"/>
                    </a:cubicBezTo>
                    <a:cubicBezTo>
                      <a:pt x="37" y="294"/>
                      <a:pt x="12" y="253"/>
                      <a:pt x="6" y="216"/>
                    </a:cubicBezTo>
                    <a:cubicBezTo>
                      <a:pt x="0" y="179"/>
                      <a:pt x="8" y="127"/>
                      <a:pt x="13" y="95"/>
                    </a:cubicBezTo>
                    <a:cubicBezTo>
                      <a:pt x="18" y="63"/>
                      <a:pt x="25" y="41"/>
                      <a:pt x="37" y="25"/>
                    </a:cubicBezTo>
                    <a:cubicBezTo>
                      <a:pt x="49" y="9"/>
                      <a:pt x="67" y="0"/>
                      <a:pt x="82" y="0"/>
                    </a:cubicBezTo>
                    <a:cubicBezTo>
                      <a:pt x="97" y="0"/>
                      <a:pt x="118" y="11"/>
                      <a:pt x="130" y="25"/>
                    </a:cubicBezTo>
                    <a:cubicBezTo>
                      <a:pt x="142" y="39"/>
                      <a:pt x="151" y="52"/>
                      <a:pt x="156" y="81"/>
                    </a:cubicBezTo>
                    <a:cubicBezTo>
                      <a:pt x="161" y="110"/>
                      <a:pt x="161" y="179"/>
                      <a:pt x="159" y="198"/>
                    </a:cubicBezTo>
                    <a:cubicBezTo>
                      <a:pt x="157" y="217"/>
                      <a:pt x="149" y="198"/>
                      <a:pt x="145" y="198"/>
                    </a:cubicBezTo>
                    <a:cubicBezTo>
                      <a:pt x="141" y="198"/>
                      <a:pt x="134" y="206"/>
                      <a:pt x="133" y="195"/>
                    </a:cubicBezTo>
                    <a:cubicBezTo>
                      <a:pt x="132" y="184"/>
                      <a:pt x="137" y="152"/>
                      <a:pt x="136" y="134"/>
                    </a:cubicBezTo>
                    <a:cubicBezTo>
                      <a:pt x="135" y="116"/>
                      <a:pt x="134" y="98"/>
                      <a:pt x="129" y="85"/>
                    </a:cubicBezTo>
                    <a:cubicBezTo>
                      <a:pt x="124" y="72"/>
                      <a:pt x="116" y="60"/>
                      <a:pt x="108" y="53"/>
                    </a:cubicBezTo>
                    <a:cubicBezTo>
                      <a:pt x="100" y="46"/>
                      <a:pt x="90" y="43"/>
                      <a:pt x="82" y="43"/>
                    </a:cubicBezTo>
                    <a:cubicBezTo>
                      <a:pt x="74" y="43"/>
                      <a:pt x="68" y="42"/>
                      <a:pt x="61" y="53"/>
                    </a:cubicBezTo>
                    <a:cubicBezTo>
                      <a:pt x="54" y="64"/>
                      <a:pt x="46" y="88"/>
                      <a:pt x="42" y="111"/>
                    </a:cubicBezTo>
                    <a:cubicBezTo>
                      <a:pt x="38" y="134"/>
                      <a:pt x="36" y="167"/>
                      <a:pt x="39" y="193"/>
                    </a:cubicBezTo>
                    <a:cubicBezTo>
                      <a:pt x="42" y="219"/>
                      <a:pt x="51" y="248"/>
                      <a:pt x="58" y="264"/>
                    </a:cubicBezTo>
                    <a:cubicBezTo>
                      <a:pt x="65" y="280"/>
                      <a:pt x="78" y="287"/>
                      <a:pt x="84" y="292"/>
                    </a:cubicBezTo>
                    <a:cubicBezTo>
                      <a:pt x="90" y="297"/>
                      <a:pt x="94" y="295"/>
                      <a:pt x="97" y="295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49001"/>
                    </a:schemeClr>
                  </a:gs>
                  <a:gs pos="50000">
                    <a:srgbClr val="0000FF">
                      <a:alpha val="45000"/>
                    </a:srgbClr>
                  </a:gs>
                  <a:gs pos="100000">
                    <a:schemeClr val="bg1">
                      <a:alpha val="49001"/>
                    </a:schemeClr>
                  </a:gs>
                </a:gsLst>
                <a:lin ang="0" scaled="1"/>
              </a:gradFill>
              <a:ln w="9525" cap="flat" cmpd="sng">
                <a:solidFill>
                  <a:srgbClr val="0000FF">
                    <a:alpha val="50000"/>
                  </a:srgbClr>
                </a:solidFill>
                <a:prstDash val="solid"/>
                <a:round/>
                <a:headEnd type="none" w="lg" len="lg"/>
                <a:tailEnd type="none" w="lg" len="lg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</p:grpSp>
        <p:grpSp>
          <p:nvGrpSpPr>
            <p:cNvPr id="258" name="Group 109"/>
            <p:cNvGrpSpPr>
              <a:grpSpLocks/>
            </p:cNvGrpSpPr>
            <p:nvPr/>
          </p:nvGrpSpPr>
          <p:grpSpPr bwMode="auto">
            <a:xfrm>
              <a:off x="3491" y="193"/>
              <a:ext cx="135" cy="385"/>
              <a:chOff x="274" y="191"/>
              <a:chExt cx="162" cy="385"/>
            </a:xfrm>
          </p:grpSpPr>
          <p:sp>
            <p:nvSpPr>
              <p:cNvPr id="274" name="Oval 110"/>
              <p:cNvSpPr>
                <a:spLocks noChangeArrowheads="1"/>
              </p:cNvSpPr>
              <p:nvPr/>
            </p:nvSpPr>
            <p:spPr bwMode="auto">
              <a:xfrm>
                <a:off x="336" y="480"/>
                <a:ext cx="48" cy="96"/>
              </a:xfrm>
              <a:prstGeom prst="ellipse">
                <a:avLst/>
              </a:prstGeom>
              <a:noFill/>
              <a:ln w="9525">
                <a:solidFill>
                  <a:schemeClr val="tx2"/>
                </a:solidFill>
                <a:round/>
                <a:headEnd type="none" w="lg" len="lg"/>
                <a:tailEnd type="none" w="lg" len="lg"/>
              </a:ln>
            </p:spPr>
            <p:txBody>
              <a:bodyPr wrap="none" anchor="ctr"/>
              <a:lstStyle/>
              <a:p>
                <a:endParaRPr lang="ru-RU">
                  <a:latin typeface="Georgia" pitchFamily="18" charset="0"/>
                </a:endParaRPr>
              </a:p>
            </p:txBody>
          </p:sp>
          <p:sp>
            <p:nvSpPr>
              <p:cNvPr id="275" name="Freeform 111"/>
              <p:cNvSpPr>
                <a:spLocks/>
              </p:cNvSpPr>
              <p:nvPr/>
            </p:nvSpPr>
            <p:spPr bwMode="auto">
              <a:xfrm>
                <a:off x="274" y="191"/>
                <a:ext cx="162" cy="366"/>
              </a:xfrm>
              <a:custGeom>
                <a:avLst/>
                <a:gdLst/>
                <a:ahLst/>
                <a:cxnLst>
                  <a:cxn ang="0">
                    <a:pos x="97" y="295"/>
                  </a:cxn>
                  <a:cxn ang="0">
                    <a:pos x="88" y="363"/>
                  </a:cxn>
                  <a:cxn ang="0">
                    <a:pos x="51" y="319"/>
                  </a:cxn>
                  <a:cxn ang="0">
                    <a:pos x="6" y="216"/>
                  </a:cxn>
                  <a:cxn ang="0">
                    <a:pos x="13" y="95"/>
                  </a:cxn>
                  <a:cxn ang="0">
                    <a:pos x="37" y="25"/>
                  </a:cxn>
                  <a:cxn ang="0">
                    <a:pos x="82" y="0"/>
                  </a:cxn>
                  <a:cxn ang="0">
                    <a:pos x="130" y="25"/>
                  </a:cxn>
                  <a:cxn ang="0">
                    <a:pos x="156" y="81"/>
                  </a:cxn>
                  <a:cxn ang="0">
                    <a:pos x="159" y="198"/>
                  </a:cxn>
                  <a:cxn ang="0">
                    <a:pos x="145" y="198"/>
                  </a:cxn>
                  <a:cxn ang="0">
                    <a:pos x="133" y="195"/>
                  </a:cxn>
                  <a:cxn ang="0">
                    <a:pos x="136" y="134"/>
                  </a:cxn>
                  <a:cxn ang="0">
                    <a:pos x="129" y="85"/>
                  </a:cxn>
                  <a:cxn ang="0">
                    <a:pos x="108" y="53"/>
                  </a:cxn>
                  <a:cxn ang="0">
                    <a:pos x="82" y="43"/>
                  </a:cxn>
                  <a:cxn ang="0">
                    <a:pos x="61" y="53"/>
                  </a:cxn>
                  <a:cxn ang="0">
                    <a:pos x="42" y="111"/>
                  </a:cxn>
                  <a:cxn ang="0">
                    <a:pos x="39" y="193"/>
                  </a:cxn>
                  <a:cxn ang="0">
                    <a:pos x="58" y="264"/>
                  </a:cxn>
                  <a:cxn ang="0">
                    <a:pos x="84" y="292"/>
                  </a:cxn>
                  <a:cxn ang="0">
                    <a:pos x="97" y="295"/>
                  </a:cxn>
                </a:cxnLst>
                <a:rect l="0" t="0" r="r" b="b"/>
                <a:pathLst>
                  <a:path w="161" h="367">
                    <a:moveTo>
                      <a:pt x="97" y="295"/>
                    </a:moveTo>
                    <a:cubicBezTo>
                      <a:pt x="98" y="308"/>
                      <a:pt x="96" y="359"/>
                      <a:pt x="88" y="363"/>
                    </a:cubicBezTo>
                    <a:cubicBezTo>
                      <a:pt x="80" y="367"/>
                      <a:pt x="65" y="344"/>
                      <a:pt x="51" y="319"/>
                    </a:cubicBezTo>
                    <a:cubicBezTo>
                      <a:pt x="37" y="294"/>
                      <a:pt x="12" y="253"/>
                      <a:pt x="6" y="216"/>
                    </a:cubicBezTo>
                    <a:cubicBezTo>
                      <a:pt x="0" y="179"/>
                      <a:pt x="8" y="127"/>
                      <a:pt x="13" y="95"/>
                    </a:cubicBezTo>
                    <a:cubicBezTo>
                      <a:pt x="18" y="63"/>
                      <a:pt x="25" y="41"/>
                      <a:pt x="37" y="25"/>
                    </a:cubicBezTo>
                    <a:cubicBezTo>
                      <a:pt x="49" y="9"/>
                      <a:pt x="67" y="0"/>
                      <a:pt x="82" y="0"/>
                    </a:cubicBezTo>
                    <a:cubicBezTo>
                      <a:pt x="97" y="0"/>
                      <a:pt x="118" y="11"/>
                      <a:pt x="130" y="25"/>
                    </a:cubicBezTo>
                    <a:cubicBezTo>
                      <a:pt x="142" y="39"/>
                      <a:pt x="151" y="52"/>
                      <a:pt x="156" y="81"/>
                    </a:cubicBezTo>
                    <a:cubicBezTo>
                      <a:pt x="161" y="110"/>
                      <a:pt x="161" y="179"/>
                      <a:pt x="159" y="198"/>
                    </a:cubicBezTo>
                    <a:cubicBezTo>
                      <a:pt x="157" y="217"/>
                      <a:pt x="149" y="198"/>
                      <a:pt x="145" y="198"/>
                    </a:cubicBezTo>
                    <a:cubicBezTo>
                      <a:pt x="141" y="198"/>
                      <a:pt x="134" y="206"/>
                      <a:pt x="133" y="195"/>
                    </a:cubicBezTo>
                    <a:cubicBezTo>
                      <a:pt x="132" y="184"/>
                      <a:pt x="137" y="152"/>
                      <a:pt x="136" y="134"/>
                    </a:cubicBezTo>
                    <a:cubicBezTo>
                      <a:pt x="135" y="116"/>
                      <a:pt x="134" y="98"/>
                      <a:pt x="129" y="85"/>
                    </a:cubicBezTo>
                    <a:cubicBezTo>
                      <a:pt x="124" y="72"/>
                      <a:pt x="116" y="60"/>
                      <a:pt x="108" y="53"/>
                    </a:cubicBezTo>
                    <a:cubicBezTo>
                      <a:pt x="100" y="46"/>
                      <a:pt x="90" y="43"/>
                      <a:pt x="82" y="43"/>
                    </a:cubicBezTo>
                    <a:cubicBezTo>
                      <a:pt x="74" y="43"/>
                      <a:pt x="68" y="42"/>
                      <a:pt x="61" y="53"/>
                    </a:cubicBezTo>
                    <a:cubicBezTo>
                      <a:pt x="54" y="64"/>
                      <a:pt x="46" y="88"/>
                      <a:pt x="42" y="111"/>
                    </a:cubicBezTo>
                    <a:cubicBezTo>
                      <a:pt x="38" y="134"/>
                      <a:pt x="36" y="167"/>
                      <a:pt x="39" y="193"/>
                    </a:cubicBezTo>
                    <a:cubicBezTo>
                      <a:pt x="42" y="219"/>
                      <a:pt x="51" y="248"/>
                      <a:pt x="58" y="264"/>
                    </a:cubicBezTo>
                    <a:cubicBezTo>
                      <a:pt x="65" y="280"/>
                      <a:pt x="78" y="287"/>
                      <a:pt x="84" y="292"/>
                    </a:cubicBezTo>
                    <a:cubicBezTo>
                      <a:pt x="90" y="297"/>
                      <a:pt x="94" y="295"/>
                      <a:pt x="97" y="295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49001"/>
                    </a:schemeClr>
                  </a:gs>
                  <a:gs pos="50000">
                    <a:srgbClr val="0000FF">
                      <a:alpha val="45000"/>
                    </a:srgbClr>
                  </a:gs>
                  <a:gs pos="100000">
                    <a:schemeClr val="bg1">
                      <a:alpha val="49001"/>
                    </a:schemeClr>
                  </a:gs>
                </a:gsLst>
                <a:lin ang="0" scaled="1"/>
              </a:gradFill>
              <a:ln w="9525" cap="flat" cmpd="sng">
                <a:solidFill>
                  <a:srgbClr val="0000FF">
                    <a:alpha val="50000"/>
                  </a:srgbClr>
                </a:solidFill>
                <a:prstDash val="solid"/>
                <a:round/>
                <a:headEnd type="none" w="lg" len="lg"/>
                <a:tailEnd type="none" w="lg" len="lg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</p:grpSp>
        <p:grpSp>
          <p:nvGrpSpPr>
            <p:cNvPr id="259" name="Group 112"/>
            <p:cNvGrpSpPr>
              <a:grpSpLocks/>
            </p:cNvGrpSpPr>
            <p:nvPr/>
          </p:nvGrpSpPr>
          <p:grpSpPr bwMode="auto">
            <a:xfrm>
              <a:off x="3973" y="193"/>
              <a:ext cx="134" cy="385"/>
              <a:chOff x="276" y="191"/>
              <a:chExt cx="161" cy="385"/>
            </a:xfrm>
          </p:grpSpPr>
          <p:sp>
            <p:nvSpPr>
              <p:cNvPr id="272" name="Oval 113"/>
              <p:cNvSpPr>
                <a:spLocks noChangeArrowheads="1"/>
              </p:cNvSpPr>
              <p:nvPr/>
            </p:nvSpPr>
            <p:spPr bwMode="auto">
              <a:xfrm>
                <a:off x="336" y="480"/>
                <a:ext cx="48" cy="96"/>
              </a:xfrm>
              <a:prstGeom prst="ellipse">
                <a:avLst/>
              </a:prstGeom>
              <a:noFill/>
              <a:ln w="9525">
                <a:solidFill>
                  <a:schemeClr val="tx2"/>
                </a:solidFill>
                <a:round/>
                <a:headEnd type="none" w="lg" len="lg"/>
                <a:tailEnd type="none" w="lg" len="lg"/>
              </a:ln>
            </p:spPr>
            <p:txBody>
              <a:bodyPr wrap="none" anchor="ctr"/>
              <a:lstStyle/>
              <a:p>
                <a:endParaRPr lang="ru-RU">
                  <a:latin typeface="Georgia" pitchFamily="18" charset="0"/>
                </a:endParaRPr>
              </a:p>
            </p:txBody>
          </p:sp>
          <p:sp>
            <p:nvSpPr>
              <p:cNvPr id="273" name="Freeform 114"/>
              <p:cNvSpPr>
                <a:spLocks/>
              </p:cNvSpPr>
              <p:nvPr/>
            </p:nvSpPr>
            <p:spPr bwMode="auto">
              <a:xfrm>
                <a:off x="276" y="191"/>
                <a:ext cx="161" cy="366"/>
              </a:xfrm>
              <a:custGeom>
                <a:avLst/>
                <a:gdLst/>
                <a:ahLst/>
                <a:cxnLst>
                  <a:cxn ang="0">
                    <a:pos x="97" y="295"/>
                  </a:cxn>
                  <a:cxn ang="0">
                    <a:pos x="88" y="363"/>
                  </a:cxn>
                  <a:cxn ang="0">
                    <a:pos x="51" y="319"/>
                  </a:cxn>
                  <a:cxn ang="0">
                    <a:pos x="6" y="216"/>
                  </a:cxn>
                  <a:cxn ang="0">
                    <a:pos x="13" y="95"/>
                  </a:cxn>
                  <a:cxn ang="0">
                    <a:pos x="37" y="25"/>
                  </a:cxn>
                  <a:cxn ang="0">
                    <a:pos x="82" y="0"/>
                  </a:cxn>
                  <a:cxn ang="0">
                    <a:pos x="130" y="25"/>
                  </a:cxn>
                  <a:cxn ang="0">
                    <a:pos x="156" y="81"/>
                  </a:cxn>
                  <a:cxn ang="0">
                    <a:pos x="159" y="198"/>
                  </a:cxn>
                  <a:cxn ang="0">
                    <a:pos x="145" y="198"/>
                  </a:cxn>
                  <a:cxn ang="0">
                    <a:pos x="133" y="195"/>
                  </a:cxn>
                  <a:cxn ang="0">
                    <a:pos x="136" y="134"/>
                  </a:cxn>
                  <a:cxn ang="0">
                    <a:pos x="129" y="85"/>
                  </a:cxn>
                  <a:cxn ang="0">
                    <a:pos x="108" y="53"/>
                  </a:cxn>
                  <a:cxn ang="0">
                    <a:pos x="82" y="43"/>
                  </a:cxn>
                  <a:cxn ang="0">
                    <a:pos x="61" y="53"/>
                  </a:cxn>
                  <a:cxn ang="0">
                    <a:pos x="42" y="111"/>
                  </a:cxn>
                  <a:cxn ang="0">
                    <a:pos x="39" y="193"/>
                  </a:cxn>
                  <a:cxn ang="0">
                    <a:pos x="58" y="264"/>
                  </a:cxn>
                  <a:cxn ang="0">
                    <a:pos x="84" y="292"/>
                  </a:cxn>
                  <a:cxn ang="0">
                    <a:pos x="97" y="295"/>
                  </a:cxn>
                </a:cxnLst>
                <a:rect l="0" t="0" r="r" b="b"/>
                <a:pathLst>
                  <a:path w="161" h="367">
                    <a:moveTo>
                      <a:pt x="97" y="295"/>
                    </a:moveTo>
                    <a:cubicBezTo>
                      <a:pt x="98" y="308"/>
                      <a:pt x="96" y="359"/>
                      <a:pt x="88" y="363"/>
                    </a:cubicBezTo>
                    <a:cubicBezTo>
                      <a:pt x="80" y="367"/>
                      <a:pt x="65" y="344"/>
                      <a:pt x="51" y="319"/>
                    </a:cubicBezTo>
                    <a:cubicBezTo>
                      <a:pt x="37" y="294"/>
                      <a:pt x="12" y="253"/>
                      <a:pt x="6" y="216"/>
                    </a:cubicBezTo>
                    <a:cubicBezTo>
                      <a:pt x="0" y="179"/>
                      <a:pt x="8" y="127"/>
                      <a:pt x="13" y="95"/>
                    </a:cubicBezTo>
                    <a:cubicBezTo>
                      <a:pt x="18" y="63"/>
                      <a:pt x="25" y="41"/>
                      <a:pt x="37" y="25"/>
                    </a:cubicBezTo>
                    <a:cubicBezTo>
                      <a:pt x="49" y="9"/>
                      <a:pt x="67" y="0"/>
                      <a:pt x="82" y="0"/>
                    </a:cubicBezTo>
                    <a:cubicBezTo>
                      <a:pt x="97" y="0"/>
                      <a:pt x="118" y="11"/>
                      <a:pt x="130" y="25"/>
                    </a:cubicBezTo>
                    <a:cubicBezTo>
                      <a:pt x="142" y="39"/>
                      <a:pt x="151" y="52"/>
                      <a:pt x="156" y="81"/>
                    </a:cubicBezTo>
                    <a:cubicBezTo>
                      <a:pt x="161" y="110"/>
                      <a:pt x="161" y="179"/>
                      <a:pt x="159" y="198"/>
                    </a:cubicBezTo>
                    <a:cubicBezTo>
                      <a:pt x="157" y="217"/>
                      <a:pt x="149" y="198"/>
                      <a:pt x="145" y="198"/>
                    </a:cubicBezTo>
                    <a:cubicBezTo>
                      <a:pt x="141" y="198"/>
                      <a:pt x="134" y="206"/>
                      <a:pt x="133" y="195"/>
                    </a:cubicBezTo>
                    <a:cubicBezTo>
                      <a:pt x="132" y="184"/>
                      <a:pt x="137" y="152"/>
                      <a:pt x="136" y="134"/>
                    </a:cubicBezTo>
                    <a:cubicBezTo>
                      <a:pt x="135" y="116"/>
                      <a:pt x="134" y="98"/>
                      <a:pt x="129" y="85"/>
                    </a:cubicBezTo>
                    <a:cubicBezTo>
                      <a:pt x="124" y="72"/>
                      <a:pt x="116" y="60"/>
                      <a:pt x="108" y="53"/>
                    </a:cubicBezTo>
                    <a:cubicBezTo>
                      <a:pt x="100" y="46"/>
                      <a:pt x="90" y="43"/>
                      <a:pt x="82" y="43"/>
                    </a:cubicBezTo>
                    <a:cubicBezTo>
                      <a:pt x="74" y="43"/>
                      <a:pt x="68" y="42"/>
                      <a:pt x="61" y="53"/>
                    </a:cubicBezTo>
                    <a:cubicBezTo>
                      <a:pt x="54" y="64"/>
                      <a:pt x="46" y="88"/>
                      <a:pt x="42" y="111"/>
                    </a:cubicBezTo>
                    <a:cubicBezTo>
                      <a:pt x="38" y="134"/>
                      <a:pt x="36" y="167"/>
                      <a:pt x="39" y="193"/>
                    </a:cubicBezTo>
                    <a:cubicBezTo>
                      <a:pt x="42" y="219"/>
                      <a:pt x="51" y="248"/>
                      <a:pt x="58" y="264"/>
                    </a:cubicBezTo>
                    <a:cubicBezTo>
                      <a:pt x="65" y="280"/>
                      <a:pt x="78" y="287"/>
                      <a:pt x="84" y="292"/>
                    </a:cubicBezTo>
                    <a:cubicBezTo>
                      <a:pt x="90" y="297"/>
                      <a:pt x="94" y="295"/>
                      <a:pt x="97" y="295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49001"/>
                    </a:schemeClr>
                  </a:gs>
                  <a:gs pos="50000">
                    <a:srgbClr val="0000FF">
                      <a:alpha val="45000"/>
                    </a:srgbClr>
                  </a:gs>
                  <a:gs pos="100000">
                    <a:schemeClr val="bg1">
                      <a:alpha val="49001"/>
                    </a:schemeClr>
                  </a:gs>
                </a:gsLst>
                <a:lin ang="0" scaled="1"/>
              </a:gradFill>
              <a:ln w="9525" cap="flat" cmpd="sng">
                <a:solidFill>
                  <a:srgbClr val="0000FF">
                    <a:alpha val="50000"/>
                  </a:srgbClr>
                </a:solidFill>
                <a:prstDash val="solid"/>
                <a:round/>
                <a:headEnd type="none" w="lg" len="lg"/>
                <a:tailEnd type="none" w="lg" len="lg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</p:grpSp>
        <p:grpSp>
          <p:nvGrpSpPr>
            <p:cNvPr id="260" name="Group 115"/>
            <p:cNvGrpSpPr>
              <a:grpSpLocks/>
            </p:cNvGrpSpPr>
            <p:nvPr/>
          </p:nvGrpSpPr>
          <p:grpSpPr bwMode="auto">
            <a:xfrm>
              <a:off x="4398" y="193"/>
              <a:ext cx="135" cy="385"/>
              <a:chOff x="275" y="191"/>
              <a:chExt cx="162" cy="385"/>
            </a:xfrm>
          </p:grpSpPr>
          <p:sp>
            <p:nvSpPr>
              <p:cNvPr id="270" name="Oval 116"/>
              <p:cNvSpPr>
                <a:spLocks noChangeArrowheads="1"/>
              </p:cNvSpPr>
              <p:nvPr/>
            </p:nvSpPr>
            <p:spPr bwMode="auto">
              <a:xfrm>
                <a:off x="336" y="480"/>
                <a:ext cx="48" cy="96"/>
              </a:xfrm>
              <a:prstGeom prst="ellipse">
                <a:avLst/>
              </a:prstGeom>
              <a:noFill/>
              <a:ln w="9525">
                <a:solidFill>
                  <a:schemeClr val="tx2"/>
                </a:solidFill>
                <a:round/>
                <a:headEnd type="none" w="lg" len="lg"/>
                <a:tailEnd type="none" w="lg" len="lg"/>
              </a:ln>
            </p:spPr>
            <p:txBody>
              <a:bodyPr wrap="none" anchor="ctr"/>
              <a:lstStyle/>
              <a:p>
                <a:endParaRPr lang="ru-RU">
                  <a:latin typeface="Georgia" pitchFamily="18" charset="0"/>
                </a:endParaRPr>
              </a:p>
            </p:txBody>
          </p:sp>
          <p:sp>
            <p:nvSpPr>
              <p:cNvPr id="271" name="Freeform 117"/>
              <p:cNvSpPr>
                <a:spLocks/>
              </p:cNvSpPr>
              <p:nvPr/>
            </p:nvSpPr>
            <p:spPr bwMode="auto">
              <a:xfrm>
                <a:off x="275" y="191"/>
                <a:ext cx="162" cy="366"/>
              </a:xfrm>
              <a:custGeom>
                <a:avLst/>
                <a:gdLst/>
                <a:ahLst/>
                <a:cxnLst>
                  <a:cxn ang="0">
                    <a:pos x="97" y="295"/>
                  </a:cxn>
                  <a:cxn ang="0">
                    <a:pos x="88" y="363"/>
                  </a:cxn>
                  <a:cxn ang="0">
                    <a:pos x="51" y="319"/>
                  </a:cxn>
                  <a:cxn ang="0">
                    <a:pos x="6" y="216"/>
                  </a:cxn>
                  <a:cxn ang="0">
                    <a:pos x="13" y="95"/>
                  </a:cxn>
                  <a:cxn ang="0">
                    <a:pos x="37" y="25"/>
                  </a:cxn>
                  <a:cxn ang="0">
                    <a:pos x="82" y="0"/>
                  </a:cxn>
                  <a:cxn ang="0">
                    <a:pos x="130" y="25"/>
                  </a:cxn>
                  <a:cxn ang="0">
                    <a:pos x="156" y="81"/>
                  </a:cxn>
                  <a:cxn ang="0">
                    <a:pos x="159" y="198"/>
                  </a:cxn>
                  <a:cxn ang="0">
                    <a:pos x="145" y="198"/>
                  </a:cxn>
                  <a:cxn ang="0">
                    <a:pos x="133" y="195"/>
                  </a:cxn>
                  <a:cxn ang="0">
                    <a:pos x="136" y="134"/>
                  </a:cxn>
                  <a:cxn ang="0">
                    <a:pos x="129" y="85"/>
                  </a:cxn>
                  <a:cxn ang="0">
                    <a:pos x="108" y="53"/>
                  </a:cxn>
                  <a:cxn ang="0">
                    <a:pos x="82" y="43"/>
                  </a:cxn>
                  <a:cxn ang="0">
                    <a:pos x="61" y="53"/>
                  </a:cxn>
                  <a:cxn ang="0">
                    <a:pos x="42" y="111"/>
                  </a:cxn>
                  <a:cxn ang="0">
                    <a:pos x="39" y="193"/>
                  </a:cxn>
                  <a:cxn ang="0">
                    <a:pos x="58" y="264"/>
                  </a:cxn>
                  <a:cxn ang="0">
                    <a:pos x="84" y="292"/>
                  </a:cxn>
                  <a:cxn ang="0">
                    <a:pos x="97" y="295"/>
                  </a:cxn>
                </a:cxnLst>
                <a:rect l="0" t="0" r="r" b="b"/>
                <a:pathLst>
                  <a:path w="161" h="367">
                    <a:moveTo>
                      <a:pt x="97" y="295"/>
                    </a:moveTo>
                    <a:cubicBezTo>
                      <a:pt x="98" y="308"/>
                      <a:pt x="96" y="359"/>
                      <a:pt x="88" y="363"/>
                    </a:cubicBezTo>
                    <a:cubicBezTo>
                      <a:pt x="80" y="367"/>
                      <a:pt x="65" y="344"/>
                      <a:pt x="51" y="319"/>
                    </a:cubicBezTo>
                    <a:cubicBezTo>
                      <a:pt x="37" y="294"/>
                      <a:pt x="12" y="253"/>
                      <a:pt x="6" y="216"/>
                    </a:cubicBezTo>
                    <a:cubicBezTo>
                      <a:pt x="0" y="179"/>
                      <a:pt x="8" y="127"/>
                      <a:pt x="13" y="95"/>
                    </a:cubicBezTo>
                    <a:cubicBezTo>
                      <a:pt x="18" y="63"/>
                      <a:pt x="25" y="41"/>
                      <a:pt x="37" y="25"/>
                    </a:cubicBezTo>
                    <a:cubicBezTo>
                      <a:pt x="49" y="9"/>
                      <a:pt x="67" y="0"/>
                      <a:pt x="82" y="0"/>
                    </a:cubicBezTo>
                    <a:cubicBezTo>
                      <a:pt x="97" y="0"/>
                      <a:pt x="118" y="11"/>
                      <a:pt x="130" y="25"/>
                    </a:cubicBezTo>
                    <a:cubicBezTo>
                      <a:pt x="142" y="39"/>
                      <a:pt x="151" y="52"/>
                      <a:pt x="156" y="81"/>
                    </a:cubicBezTo>
                    <a:cubicBezTo>
                      <a:pt x="161" y="110"/>
                      <a:pt x="161" y="179"/>
                      <a:pt x="159" y="198"/>
                    </a:cubicBezTo>
                    <a:cubicBezTo>
                      <a:pt x="157" y="217"/>
                      <a:pt x="149" y="198"/>
                      <a:pt x="145" y="198"/>
                    </a:cubicBezTo>
                    <a:cubicBezTo>
                      <a:pt x="141" y="198"/>
                      <a:pt x="134" y="206"/>
                      <a:pt x="133" y="195"/>
                    </a:cubicBezTo>
                    <a:cubicBezTo>
                      <a:pt x="132" y="184"/>
                      <a:pt x="137" y="152"/>
                      <a:pt x="136" y="134"/>
                    </a:cubicBezTo>
                    <a:cubicBezTo>
                      <a:pt x="135" y="116"/>
                      <a:pt x="134" y="98"/>
                      <a:pt x="129" y="85"/>
                    </a:cubicBezTo>
                    <a:cubicBezTo>
                      <a:pt x="124" y="72"/>
                      <a:pt x="116" y="60"/>
                      <a:pt x="108" y="53"/>
                    </a:cubicBezTo>
                    <a:cubicBezTo>
                      <a:pt x="100" y="46"/>
                      <a:pt x="90" y="43"/>
                      <a:pt x="82" y="43"/>
                    </a:cubicBezTo>
                    <a:cubicBezTo>
                      <a:pt x="74" y="43"/>
                      <a:pt x="68" y="42"/>
                      <a:pt x="61" y="53"/>
                    </a:cubicBezTo>
                    <a:cubicBezTo>
                      <a:pt x="54" y="64"/>
                      <a:pt x="46" y="88"/>
                      <a:pt x="42" y="111"/>
                    </a:cubicBezTo>
                    <a:cubicBezTo>
                      <a:pt x="38" y="134"/>
                      <a:pt x="36" y="167"/>
                      <a:pt x="39" y="193"/>
                    </a:cubicBezTo>
                    <a:cubicBezTo>
                      <a:pt x="42" y="219"/>
                      <a:pt x="51" y="248"/>
                      <a:pt x="58" y="264"/>
                    </a:cubicBezTo>
                    <a:cubicBezTo>
                      <a:pt x="65" y="280"/>
                      <a:pt x="78" y="287"/>
                      <a:pt x="84" y="292"/>
                    </a:cubicBezTo>
                    <a:cubicBezTo>
                      <a:pt x="90" y="297"/>
                      <a:pt x="94" y="295"/>
                      <a:pt x="97" y="295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49001"/>
                    </a:schemeClr>
                  </a:gs>
                  <a:gs pos="50000">
                    <a:srgbClr val="0000FF">
                      <a:alpha val="45000"/>
                    </a:srgbClr>
                  </a:gs>
                  <a:gs pos="100000">
                    <a:schemeClr val="bg1">
                      <a:alpha val="49001"/>
                    </a:schemeClr>
                  </a:gs>
                </a:gsLst>
                <a:lin ang="0" scaled="1"/>
              </a:gradFill>
              <a:ln w="9525" cap="flat" cmpd="sng">
                <a:solidFill>
                  <a:srgbClr val="0000FF">
                    <a:alpha val="50000"/>
                  </a:srgbClr>
                </a:solidFill>
                <a:prstDash val="solid"/>
                <a:round/>
                <a:headEnd type="none" w="lg" len="lg"/>
                <a:tailEnd type="none" w="lg" len="lg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</p:grpSp>
        <p:grpSp>
          <p:nvGrpSpPr>
            <p:cNvPr id="261" name="Group 118"/>
            <p:cNvGrpSpPr>
              <a:grpSpLocks/>
            </p:cNvGrpSpPr>
            <p:nvPr/>
          </p:nvGrpSpPr>
          <p:grpSpPr bwMode="auto">
            <a:xfrm>
              <a:off x="4878" y="193"/>
              <a:ext cx="135" cy="385"/>
              <a:chOff x="274" y="191"/>
              <a:chExt cx="162" cy="385"/>
            </a:xfrm>
          </p:grpSpPr>
          <p:sp>
            <p:nvSpPr>
              <p:cNvPr id="268" name="Oval 119"/>
              <p:cNvSpPr>
                <a:spLocks noChangeArrowheads="1"/>
              </p:cNvSpPr>
              <p:nvPr/>
            </p:nvSpPr>
            <p:spPr bwMode="auto">
              <a:xfrm>
                <a:off x="336" y="480"/>
                <a:ext cx="48" cy="96"/>
              </a:xfrm>
              <a:prstGeom prst="ellipse">
                <a:avLst/>
              </a:prstGeom>
              <a:noFill/>
              <a:ln w="9525">
                <a:solidFill>
                  <a:schemeClr val="tx2"/>
                </a:solidFill>
                <a:round/>
                <a:headEnd type="none" w="lg" len="lg"/>
                <a:tailEnd type="none" w="lg" len="lg"/>
              </a:ln>
            </p:spPr>
            <p:txBody>
              <a:bodyPr wrap="none" anchor="ctr"/>
              <a:lstStyle/>
              <a:p>
                <a:endParaRPr lang="ru-RU">
                  <a:latin typeface="Georgia" pitchFamily="18" charset="0"/>
                </a:endParaRPr>
              </a:p>
            </p:txBody>
          </p:sp>
          <p:sp>
            <p:nvSpPr>
              <p:cNvPr id="269" name="Freeform 120"/>
              <p:cNvSpPr>
                <a:spLocks/>
              </p:cNvSpPr>
              <p:nvPr/>
            </p:nvSpPr>
            <p:spPr bwMode="auto">
              <a:xfrm>
                <a:off x="274" y="191"/>
                <a:ext cx="162" cy="366"/>
              </a:xfrm>
              <a:custGeom>
                <a:avLst/>
                <a:gdLst/>
                <a:ahLst/>
                <a:cxnLst>
                  <a:cxn ang="0">
                    <a:pos x="97" y="295"/>
                  </a:cxn>
                  <a:cxn ang="0">
                    <a:pos x="88" y="363"/>
                  </a:cxn>
                  <a:cxn ang="0">
                    <a:pos x="51" y="319"/>
                  </a:cxn>
                  <a:cxn ang="0">
                    <a:pos x="6" y="216"/>
                  </a:cxn>
                  <a:cxn ang="0">
                    <a:pos x="13" y="95"/>
                  </a:cxn>
                  <a:cxn ang="0">
                    <a:pos x="37" y="25"/>
                  </a:cxn>
                  <a:cxn ang="0">
                    <a:pos x="82" y="0"/>
                  </a:cxn>
                  <a:cxn ang="0">
                    <a:pos x="130" y="25"/>
                  </a:cxn>
                  <a:cxn ang="0">
                    <a:pos x="156" y="81"/>
                  </a:cxn>
                  <a:cxn ang="0">
                    <a:pos x="159" y="198"/>
                  </a:cxn>
                  <a:cxn ang="0">
                    <a:pos x="145" y="198"/>
                  </a:cxn>
                  <a:cxn ang="0">
                    <a:pos x="133" y="195"/>
                  </a:cxn>
                  <a:cxn ang="0">
                    <a:pos x="136" y="134"/>
                  </a:cxn>
                  <a:cxn ang="0">
                    <a:pos x="129" y="85"/>
                  </a:cxn>
                  <a:cxn ang="0">
                    <a:pos x="108" y="53"/>
                  </a:cxn>
                  <a:cxn ang="0">
                    <a:pos x="82" y="43"/>
                  </a:cxn>
                  <a:cxn ang="0">
                    <a:pos x="61" y="53"/>
                  </a:cxn>
                  <a:cxn ang="0">
                    <a:pos x="42" y="111"/>
                  </a:cxn>
                  <a:cxn ang="0">
                    <a:pos x="39" y="193"/>
                  </a:cxn>
                  <a:cxn ang="0">
                    <a:pos x="58" y="264"/>
                  </a:cxn>
                  <a:cxn ang="0">
                    <a:pos x="84" y="292"/>
                  </a:cxn>
                  <a:cxn ang="0">
                    <a:pos x="97" y="295"/>
                  </a:cxn>
                </a:cxnLst>
                <a:rect l="0" t="0" r="r" b="b"/>
                <a:pathLst>
                  <a:path w="161" h="367">
                    <a:moveTo>
                      <a:pt x="97" y="295"/>
                    </a:moveTo>
                    <a:cubicBezTo>
                      <a:pt x="98" y="308"/>
                      <a:pt x="96" y="359"/>
                      <a:pt x="88" y="363"/>
                    </a:cubicBezTo>
                    <a:cubicBezTo>
                      <a:pt x="80" y="367"/>
                      <a:pt x="65" y="344"/>
                      <a:pt x="51" y="319"/>
                    </a:cubicBezTo>
                    <a:cubicBezTo>
                      <a:pt x="37" y="294"/>
                      <a:pt x="12" y="253"/>
                      <a:pt x="6" y="216"/>
                    </a:cubicBezTo>
                    <a:cubicBezTo>
                      <a:pt x="0" y="179"/>
                      <a:pt x="8" y="127"/>
                      <a:pt x="13" y="95"/>
                    </a:cubicBezTo>
                    <a:cubicBezTo>
                      <a:pt x="18" y="63"/>
                      <a:pt x="25" y="41"/>
                      <a:pt x="37" y="25"/>
                    </a:cubicBezTo>
                    <a:cubicBezTo>
                      <a:pt x="49" y="9"/>
                      <a:pt x="67" y="0"/>
                      <a:pt x="82" y="0"/>
                    </a:cubicBezTo>
                    <a:cubicBezTo>
                      <a:pt x="97" y="0"/>
                      <a:pt x="118" y="11"/>
                      <a:pt x="130" y="25"/>
                    </a:cubicBezTo>
                    <a:cubicBezTo>
                      <a:pt x="142" y="39"/>
                      <a:pt x="151" y="52"/>
                      <a:pt x="156" y="81"/>
                    </a:cubicBezTo>
                    <a:cubicBezTo>
                      <a:pt x="161" y="110"/>
                      <a:pt x="161" y="179"/>
                      <a:pt x="159" y="198"/>
                    </a:cubicBezTo>
                    <a:cubicBezTo>
                      <a:pt x="157" y="217"/>
                      <a:pt x="149" y="198"/>
                      <a:pt x="145" y="198"/>
                    </a:cubicBezTo>
                    <a:cubicBezTo>
                      <a:pt x="141" y="198"/>
                      <a:pt x="134" y="206"/>
                      <a:pt x="133" y="195"/>
                    </a:cubicBezTo>
                    <a:cubicBezTo>
                      <a:pt x="132" y="184"/>
                      <a:pt x="137" y="152"/>
                      <a:pt x="136" y="134"/>
                    </a:cubicBezTo>
                    <a:cubicBezTo>
                      <a:pt x="135" y="116"/>
                      <a:pt x="134" y="98"/>
                      <a:pt x="129" y="85"/>
                    </a:cubicBezTo>
                    <a:cubicBezTo>
                      <a:pt x="124" y="72"/>
                      <a:pt x="116" y="60"/>
                      <a:pt x="108" y="53"/>
                    </a:cubicBezTo>
                    <a:cubicBezTo>
                      <a:pt x="100" y="46"/>
                      <a:pt x="90" y="43"/>
                      <a:pt x="82" y="43"/>
                    </a:cubicBezTo>
                    <a:cubicBezTo>
                      <a:pt x="74" y="43"/>
                      <a:pt x="68" y="42"/>
                      <a:pt x="61" y="53"/>
                    </a:cubicBezTo>
                    <a:cubicBezTo>
                      <a:pt x="54" y="64"/>
                      <a:pt x="46" y="88"/>
                      <a:pt x="42" y="111"/>
                    </a:cubicBezTo>
                    <a:cubicBezTo>
                      <a:pt x="38" y="134"/>
                      <a:pt x="36" y="167"/>
                      <a:pt x="39" y="193"/>
                    </a:cubicBezTo>
                    <a:cubicBezTo>
                      <a:pt x="42" y="219"/>
                      <a:pt x="51" y="248"/>
                      <a:pt x="58" y="264"/>
                    </a:cubicBezTo>
                    <a:cubicBezTo>
                      <a:pt x="65" y="280"/>
                      <a:pt x="78" y="287"/>
                      <a:pt x="84" y="292"/>
                    </a:cubicBezTo>
                    <a:cubicBezTo>
                      <a:pt x="90" y="297"/>
                      <a:pt x="94" y="295"/>
                      <a:pt x="97" y="295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49001"/>
                    </a:schemeClr>
                  </a:gs>
                  <a:gs pos="50000">
                    <a:srgbClr val="0000FF">
                      <a:alpha val="45000"/>
                    </a:srgbClr>
                  </a:gs>
                  <a:gs pos="100000">
                    <a:schemeClr val="bg1">
                      <a:alpha val="49001"/>
                    </a:schemeClr>
                  </a:gs>
                </a:gsLst>
                <a:lin ang="0" scaled="1"/>
              </a:gradFill>
              <a:ln w="9525" cap="flat" cmpd="sng">
                <a:solidFill>
                  <a:srgbClr val="0000FF">
                    <a:alpha val="50000"/>
                  </a:srgbClr>
                </a:solidFill>
                <a:prstDash val="solid"/>
                <a:round/>
                <a:headEnd type="none" w="lg" len="lg"/>
                <a:tailEnd type="none" w="lg" len="lg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</p:grpSp>
        <p:sp>
          <p:nvSpPr>
            <p:cNvPr id="262" name="Freeform 121"/>
            <p:cNvSpPr>
              <a:spLocks/>
            </p:cNvSpPr>
            <p:nvPr/>
          </p:nvSpPr>
          <p:spPr bwMode="auto">
            <a:xfrm>
              <a:off x="4727" y="1560"/>
              <a:ext cx="206" cy="2377"/>
            </a:xfrm>
            <a:custGeom>
              <a:avLst/>
              <a:gdLst>
                <a:gd name="T0" fmla="*/ 206 w 206"/>
                <a:gd name="T1" fmla="*/ 2377 h 2377"/>
                <a:gd name="T2" fmla="*/ 86 w 206"/>
                <a:gd name="T3" fmla="*/ 2100 h 2377"/>
                <a:gd name="T4" fmla="*/ 9 w 206"/>
                <a:gd name="T5" fmla="*/ 1200 h 2377"/>
                <a:gd name="T6" fmla="*/ 33 w 206"/>
                <a:gd name="T7" fmla="*/ 0 h 23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6"/>
                <a:gd name="T13" fmla="*/ 0 h 2377"/>
                <a:gd name="T14" fmla="*/ 206 w 206"/>
                <a:gd name="T15" fmla="*/ 2377 h 23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6" h="2377">
                  <a:moveTo>
                    <a:pt x="206" y="2377"/>
                  </a:moveTo>
                  <a:cubicBezTo>
                    <a:pt x="166" y="2331"/>
                    <a:pt x="119" y="2296"/>
                    <a:pt x="86" y="2100"/>
                  </a:cubicBezTo>
                  <a:cubicBezTo>
                    <a:pt x="53" y="1904"/>
                    <a:pt x="18" y="1550"/>
                    <a:pt x="9" y="1200"/>
                  </a:cubicBezTo>
                  <a:cubicBezTo>
                    <a:pt x="0" y="850"/>
                    <a:pt x="28" y="250"/>
                    <a:pt x="33" y="0"/>
                  </a:cubicBezTo>
                </a:path>
              </a:pathLst>
            </a:custGeom>
            <a:noFill/>
            <a:ln w="9525">
              <a:solidFill>
                <a:srgbClr val="0099FF">
                  <a:alpha val="50195"/>
                </a:srgbClr>
              </a:solidFill>
              <a:round/>
              <a:headEnd type="none" w="lg" len="lg"/>
              <a:tailEnd type="none" w="lg" len="lg"/>
            </a:ln>
          </p:spPr>
          <p:txBody>
            <a:bodyPr/>
            <a:lstStyle/>
            <a:p>
              <a:endParaRPr lang="ru-RU">
                <a:latin typeface="Georgia" pitchFamily="18" charset="0"/>
              </a:endParaRPr>
            </a:p>
          </p:txBody>
        </p:sp>
        <p:sp>
          <p:nvSpPr>
            <p:cNvPr id="263" name="Freeform 122"/>
            <p:cNvSpPr>
              <a:spLocks/>
            </p:cNvSpPr>
            <p:nvPr/>
          </p:nvSpPr>
          <p:spPr bwMode="auto">
            <a:xfrm>
              <a:off x="3892" y="2161"/>
              <a:ext cx="320" cy="1872"/>
            </a:xfrm>
            <a:custGeom>
              <a:avLst/>
              <a:gdLst>
                <a:gd name="T0" fmla="*/ 384 w 384"/>
                <a:gd name="T1" fmla="*/ 1248 h 1248"/>
                <a:gd name="T2" fmla="*/ 240 w 384"/>
                <a:gd name="T3" fmla="*/ 1104 h 1248"/>
                <a:gd name="T4" fmla="*/ 96 w 384"/>
                <a:gd name="T5" fmla="*/ 672 h 1248"/>
                <a:gd name="T6" fmla="*/ 0 w 384"/>
                <a:gd name="T7" fmla="*/ 0 h 12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84"/>
                <a:gd name="T13" fmla="*/ 0 h 1248"/>
                <a:gd name="T14" fmla="*/ 384 w 384"/>
                <a:gd name="T15" fmla="*/ 1248 h 12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84" h="1248">
                  <a:moveTo>
                    <a:pt x="384" y="1248"/>
                  </a:moveTo>
                  <a:cubicBezTo>
                    <a:pt x="336" y="1224"/>
                    <a:pt x="288" y="1200"/>
                    <a:pt x="240" y="1104"/>
                  </a:cubicBezTo>
                  <a:cubicBezTo>
                    <a:pt x="192" y="1008"/>
                    <a:pt x="136" y="856"/>
                    <a:pt x="96" y="672"/>
                  </a:cubicBezTo>
                  <a:cubicBezTo>
                    <a:pt x="56" y="488"/>
                    <a:pt x="28" y="244"/>
                    <a:pt x="0" y="0"/>
                  </a:cubicBezTo>
                </a:path>
              </a:pathLst>
            </a:custGeom>
            <a:noFill/>
            <a:ln w="9525">
              <a:solidFill>
                <a:srgbClr val="0099FF">
                  <a:alpha val="50195"/>
                </a:srgbClr>
              </a:solidFill>
              <a:round/>
              <a:headEnd type="none" w="lg" len="lg"/>
              <a:tailEnd type="none" w="lg" len="lg"/>
            </a:ln>
          </p:spPr>
          <p:txBody>
            <a:bodyPr/>
            <a:lstStyle/>
            <a:p>
              <a:endParaRPr lang="ru-RU">
                <a:latin typeface="Georgia" pitchFamily="18" charset="0"/>
              </a:endParaRPr>
            </a:p>
          </p:txBody>
        </p:sp>
        <p:sp>
          <p:nvSpPr>
            <p:cNvPr id="264" name="Freeform 123"/>
            <p:cNvSpPr>
              <a:spLocks/>
            </p:cNvSpPr>
            <p:nvPr/>
          </p:nvSpPr>
          <p:spPr bwMode="auto">
            <a:xfrm>
              <a:off x="3011" y="2785"/>
              <a:ext cx="321" cy="1296"/>
            </a:xfrm>
            <a:custGeom>
              <a:avLst/>
              <a:gdLst>
                <a:gd name="T0" fmla="*/ 384 w 384"/>
                <a:gd name="T1" fmla="*/ 1248 h 1248"/>
                <a:gd name="T2" fmla="*/ 240 w 384"/>
                <a:gd name="T3" fmla="*/ 1104 h 1248"/>
                <a:gd name="T4" fmla="*/ 96 w 384"/>
                <a:gd name="T5" fmla="*/ 672 h 1248"/>
                <a:gd name="T6" fmla="*/ 0 w 384"/>
                <a:gd name="T7" fmla="*/ 0 h 12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84"/>
                <a:gd name="T13" fmla="*/ 0 h 1248"/>
                <a:gd name="T14" fmla="*/ 384 w 384"/>
                <a:gd name="T15" fmla="*/ 1248 h 12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84" h="1248">
                  <a:moveTo>
                    <a:pt x="384" y="1248"/>
                  </a:moveTo>
                  <a:cubicBezTo>
                    <a:pt x="336" y="1224"/>
                    <a:pt x="288" y="1200"/>
                    <a:pt x="240" y="1104"/>
                  </a:cubicBezTo>
                  <a:cubicBezTo>
                    <a:pt x="192" y="1008"/>
                    <a:pt x="136" y="856"/>
                    <a:pt x="96" y="672"/>
                  </a:cubicBezTo>
                  <a:cubicBezTo>
                    <a:pt x="56" y="488"/>
                    <a:pt x="28" y="244"/>
                    <a:pt x="0" y="0"/>
                  </a:cubicBezTo>
                </a:path>
              </a:pathLst>
            </a:custGeom>
            <a:noFill/>
            <a:ln w="9525">
              <a:solidFill>
                <a:srgbClr val="0099FF">
                  <a:alpha val="50195"/>
                </a:srgbClr>
              </a:solidFill>
              <a:round/>
              <a:headEnd type="none" w="lg" len="lg"/>
              <a:tailEnd type="none" w="lg" len="lg"/>
            </a:ln>
          </p:spPr>
          <p:txBody>
            <a:bodyPr/>
            <a:lstStyle/>
            <a:p>
              <a:endParaRPr lang="ru-RU">
                <a:latin typeface="Georgia" pitchFamily="18" charset="0"/>
              </a:endParaRPr>
            </a:p>
          </p:txBody>
        </p:sp>
        <p:grpSp>
          <p:nvGrpSpPr>
            <p:cNvPr id="265" name="Group 124"/>
            <p:cNvGrpSpPr>
              <a:grpSpLocks/>
            </p:cNvGrpSpPr>
            <p:nvPr/>
          </p:nvGrpSpPr>
          <p:grpSpPr bwMode="auto">
            <a:xfrm>
              <a:off x="5328" y="192"/>
              <a:ext cx="135" cy="385"/>
              <a:chOff x="275" y="191"/>
              <a:chExt cx="162" cy="385"/>
            </a:xfrm>
          </p:grpSpPr>
          <p:sp>
            <p:nvSpPr>
              <p:cNvPr id="266" name="Oval 125"/>
              <p:cNvSpPr>
                <a:spLocks noChangeArrowheads="1"/>
              </p:cNvSpPr>
              <p:nvPr/>
            </p:nvSpPr>
            <p:spPr bwMode="auto">
              <a:xfrm>
                <a:off x="336" y="480"/>
                <a:ext cx="48" cy="96"/>
              </a:xfrm>
              <a:prstGeom prst="ellipse">
                <a:avLst/>
              </a:prstGeom>
              <a:noFill/>
              <a:ln w="9525">
                <a:solidFill>
                  <a:schemeClr val="tx2"/>
                </a:solidFill>
                <a:round/>
                <a:headEnd type="none" w="lg" len="lg"/>
                <a:tailEnd type="none" w="lg" len="lg"/>
              </a:ln>
            </p:spPr>
            <p:txBody>
              <a:bodyPr wrap="none" anchor="ctr"/>
              <a:lstStyle/>
              <a:p>
                <a:endParaRPr lang="ru-RU">
                  <a:latin typeface="Georgia" pitchFamily="18" charset="0"/>
                </a:endParaRPr>
              </a:p>
            </p:txBody>
          </p:sp>
          <p:sp>
            <p:nvSpPr>
              <p:cNvPr id="267" name="Freeform 126"/>
              <p:cNvSpPr>
                <a:spLocks/>
              </p:cNvSpPr>
              <p:nvPr/>
            </p:nvSpPr>
            <p:spPr bwMode="auto">
              <a:xfrm>
                <a:off x="275" y="191"/>
                <a:ext cx="162" cy="366"/>
              </a:xfrm>
              <a:custGeom>
                <a:avLst/>
                <a:gdLst/>
                <a:ahLst/>
                <a:cxnLst>
                  <a:cxn ang="0">
                    <a:pos x="97" y="295"/>
                  </a:cxn>
                  <a:cxn ang="0">
                    <a:pos x="88" y="363"/>
                  </a:cxn>
                  <a:cxn ang="0">
                    <a:pos x="51" y="319"/>
                  </a:cxn>
                  <a:cxn ang="0">
                    <a:pos x="6" y="216"/>
                  </a:cxn>
                  <a:cxn ang="0">
                    <a:pos x="13" y="95"/>
                  </a:cxn>
                  <a:cxn ang="0">
                    <a:pos x="37" y="25"/>
                  </a:cxn>
                  <a:cxn ang="0">
                    <a:pos x="82" y="0"/>
                  </a:cxn>
                  <a:cxn ang="0">
                    <a:pos x="130" y="25"/>
                  </a:cxn>
                  <a:cxn ang="0">
                    <a:pos x="156" y="81"/>
                  </a:cxn>
                  <a:cxn ang="0">
                    <a:pos x="159" y="198"/>
                  </a:cxn>
                  <a:cxn ang="0">
                    <a:pos x="145" y="198"/>
                  </a:cxn>
                  <a:cxn ang="0">
                    <a:pos x="133" y="195"/>
                  </a:cxn>
                  <a:cxn ang="0">
                    <a:pos x="136" y="134"/>
                  </a:cxn>
                  <a:cxn ang="0">
                    <a:pos x="129" y="85"/>
                  </a:cxn>
                  <a:cxn ang="0">
                    <a:pos x="108" y="53"/>
                  </a:cxn>
                  <a:cxn ang="0">
                    <a:pos x="82" y="43"/>
                  </a:cxn>
                  <a:cxn ang="0">
                    <a:pos x="61" y="53"/>
                  </a:cxn>
                  <a:cxn ang="0">
                    <a:pos x="42" y="111"/>
                  </a:cxn>
                  <a:cxn ang="0">
                    <a:pos x="39" y="193"/>
                  </a:cxn>
                  <a:cxn ang="0">
                    <a:pos x="58" y="264"/>
                  </a:cxn>
                  <a:cxn ang="0">
                    <a:pos x="84" y="292"/>
                  </a:cxn>
                  <a:cxn ang="0">
                    <a:pos x="97" y="295"/>
                  </a:cxn>
                </a:cxnLst>
                <a:rect l="0" t="0" r="r" b="b"/>
                <a:pathLst>
                  <a:path w="161" h="367">
                    <a:moveTo>
                      <a:pt x="97" y="295"/>
                    </a:moveTo>
                    <a:cubicBezTo>
                      <a:pt x="98" y="308"/>
                      <a:pt x="96" y="359"/>
                      <a:pt x="88" y="363"/>
                    </a:cubicBezTo>
                    <a:cubicBezTo>
                      <a:pt x="80" y="367"/>
                      <a:pt x="65" y="344"/>
                      <a:pt x="51" y="319"/>
                    </a:cubicBezTo>
                    <a:cubicBezTo>
                      <a:pt x="37" y="294"/>
                      <a:pt x="12" y="253"/>
                      <a:pt x="6" y="216"/>
                    </a:cubicBezTo>
                    <a:cubicBezTo>
                      <a:pt x="0" y="179"/>
                      <a:pt x="8" y="127"/>
                      <a:pt x="13" y="95"/>
                    </a:cubicBezTo>
                    <a:cubicBezTo>
                      <a:pt x="18" y="63"/>
                      <a:pt x="25" y="41"/>
                      <a:pt x="37" y="25"/>
                    </a:cubicBezTo>
                    <a:cubicBezTo>
                      <a:pt x="49" y="9"/>
                      <a:pt x="67" y="0"/>
                      <a:pt x="82" y="0"/>
                    </a:cubicBezTo>
                    <a:cubicBezTo>
                      <a:pt x="97" y="0"/>
                      <a:pt x="118" y="11"/>
                      <a:pt x="130" y="25"/>
                    </a:cubicBezTo>
                    <a:cubicBezTo>
                      <a:pt x="142" y="39"/>
                      <a:pt x="151" y="52"/>
                      <a:pt x="156" y="81"/>
                    </a:cubicBezTo>
                    <a:cubicBezTo>
                      <a:pt x="161" y="110"/>
                      <a:pt x="161" y="179"/>
                      <a:pt x="159" y="198"/>
                    </a:cubicBezTo>
                    <a:cubicBezTo>
                      <a:pt x="157" y="217"/>
                      <a:pt x="149" y="198"/>
                      <a:pt x="145" y="198"/>
                    </a:cubicBezTo>
                    <a:cubicBezTo>
                      <a:pt x="141" y="198"/>
                      <a:pt x="134" y="206"/>
                      <a:pt x="133" y="195"/>
                    </a:cubicBezTo>
                    <a:cubicBezTo>
                      <a:pt x="132" y="184"/>
                      <a:pt x="137" y="152"/>
                      <a:pt x="136" y="134"/>
                    </a:cubicBezTo>
                    <a:cubicBezTo>
                      <a:pt x="135" y="116"/>
                      <a:pt x="134" y="98"/>
                      <a:pt x="129" y="85"/>
                    </a:cubicBezTo>
                    <a:cubicBezTo>
                      <a:pt x="124" y="72"/>
                      <a:pt x="116" y="60"/>
                      <a:pt x="108" y="53"/>
                    </a:cubicBezTo>
                    <a:cubicBezTo>
                      <a:pt x="100" y="46"/>
                      <a:pt x="90" y="43"/>
                      <a:pt x="82" y="43"/>
                    </a:cubicBezTo>
                    <a:cubicBezTo>
                      <a:pt x="74" y="43"/>
                      <a:pt x="68" y="42"/>
                      <a:pt x="61" y="53"/>
                    </a:cubicBezTo>
                    <a:cubicBezTo>
                      <a:pt x="54" y="64"/>
                      <a:pt x="46" y="88"/>
                      <a:pt x="42" y="111"/>
                    </a:cubicBezTo>
                    <a:cubicBezTo>
                      <a:pt x="38" y="134"/>
                      <a:pt x="36" y="167"/>
                      <a:pt x="39" y="193"/>
                    </a:cubicBezTo>
                    <a:cubicBezTo>
                      <a:pt x="42" y="219"/>
                      <a:pt x="51" y="248"/>
                      <a:pt x="58" y="264"/>
                    </a:cubicBezTo>
                    <a:cubicBezTo>
                      <a:pt x="65" y="280"/>
                      <a:pt x="78" y="287"/>
                      <a:pt x="84" y="292"/>
                    </a:cubicBezTo>
                    <a:cubicBezTo>
                      <a:pt x="90" y="297"/>
                      <a:pt x="94" y="295"/>
                      <a:pt x="97" y="295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49001"/>
                    </a:schemeClr>
                  </a:gs>
                  <a:gs pos="50000">
                    <a:srgbClr val="0000FF">
                      <a:alpha val="45000"/>
                    </a:srgbClr>
                  </a:gs>
                  <a:gs pos="100000">
                    <a:schemeClr val="bg1">
                      <a:alpha val="49001"/>
                    </a:schemeClr>
                  </a:gs>
                </a:gsLst>
                <a:lin ang="0" scaled="1"/>
              </a:gradFill>
              <a:ln w="9525" cap="flat" cmpd="sng">
                <a:solidFill>
                  <a:srgbClr val="0000FF">
                    <a:alpha val="50000"/>
                  </a:srgbClr>
                </a:solidFill>
                <a:prstDash val="solid"/>
                <a:round/>
                <a:headEnd type="none" w="lg" len="lg"/>
                <a:tailEnd type="none" w="lg" len="lg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2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2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10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1000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1000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5" grpId="0"/>
      <p:bldP spid="23" grpId="0"/>
      <p:bldP spid="31" grpId="0"/>
      <p:bldP spid="33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60" grpId="0"/>
      <p:bldP spid="61" grpId="0"/>
      <p:bldP spid="72" grpId="0" animBg="1"/>
      <p:bldP spid="73" grpId="0"/>
      <p:bldP spid="199" grpId="0"/>
      <p:bldP spid="25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4" name="Rectangle 8"/>
          <p:cNvSpPr>
            <a:spLocks noGrp="1" noChangeArrowheads="1"/>
          </p:cNvSpPr>
          <p:nvPr>
            <p:ph type="title"/>
          </p:nvPr>
        </p:nvSpPr>
        <p:spPr>
          <a:xfrm>
            <a:off x="755650" y="26035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ru-RU" b="1" i="1" dirty="0">
                <a:latin typeface="Bookman Old Style" pitchFamily="18" charset="0"/>
              </a:rPr>
              <a:t>Задача №1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>
            <p:ph sz="half" idx="1"/>
          </p:nvPr>
        </p:nvGraphicFramePr>
        <p:xfrm flipH="1">
          <a:off x="8001024" y="357166"/>
          <a:ext cx="646113" cy="1389063"/>
        </p:xfrm>
        <a:graphic>
          <a:graphicData uri="http://schemas.openxmlformats.org/presentationml/2006/ole">
            <p:oleObj spid="_x0000_s1026" name="Clip" r:id="rId3" imgW="1857600" imgH="3995640" progId="">
              <p:embed/>
            </p:oleObj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>
            <p:ph sz="half" idx="2"/>
          </p:nvPr>
        </p:nvGraphicFramePr>
        <p:xfrm>
          <a:off x="323850" y="333375"/>
          <a:ext cx="1655763" cy="1243013"/>
        </p:xfrm>
        <a:graphic>
          <a:graphicData uri="http://schemas.openxmlformats.org/presentationml/2006/ole">
            <p:oleObj spid="_x0000_s1027" name="Clip" r:id="rId4" imgW="4716000" imgH="3542760" progId="">
              <p:embed/>
            </p:oleObj>
          </a:graphicData>
        </a:graphic>
      </p:graphicFrame>
      <p:sp>
        <p:nvSpPr>
          <p:cNvPr id="1029" name="Text Box 13"/>
          <p:cNvSpPr txBox="1">
            <a:spLocks noChangeArrowheads="1"/>
          </p:cNvSpPr>
          <p:nvPr/>
        </p:nvSpPr>
        <p:spPr bwMode="auto">
          <a:xfrm>
            <a:off x="1476375" y="1196975"/>
            <a:ext cx="62642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i="1" dirty="0">
                <a:latin typeface="Bookman Old Style" pitchFamily="18" charset="0"/>
              </a:rPr>
              <a:t>Найти площадь трапеции </a:t>
            </a:r>
            <a:r>
              <a:rPr lang="en-US" i="1" dirty="0" smtClean="0">
                <a:latin typeface="Bookman Old Style" pitchFamily="18" charset="0"/>
              </a:rPr>
              <a:t>ABCD</a:t>
            </a:r>
            <a:endParaRPr lang="ru-RU" dirty="0"/>
          </a:p>
        </p:txBody>
      </p:sp>
      <p:grpSp>
        <p:nvGrpSpPr>
          <p:cNvPr id="1030" name="Group 30"/>
          <p:cNvGrpSpPr>
            <a:grpSpLocks/>
          </p:cNvGrpSpPr>
          <p:nvPr/>
        </p:nvGrpSpPr>
        <p:grpSpPr bwMode="auto">
          <a:xfrm>
            <a:off x="323850" y="1844675"/>
            <a:ext cx="7121525" cy="3624263"/>
            <a:chOff x="340" y="1344"/>
            <a:chExt cx="4486" cy="2283"/>
          </a:xfrm>
        </p:grpSpPr>
        <p:grpSp>
          <p:nvGrpSpPr>
            <p:cNvPr id="1038" name="Group 22"/>
            <p:cNvGrpSpPr>
              <a:grpSpLocks/>
            </p:cNvGrpSpPr>
            <p:nvPr/>
          </p:nvGrpSpPr>
          <p:grpSpPr bwMode="auto">
            <a:xfrm>
              <a:off x="340" y="1344"/>
              <a:ext cx="4486" cy="2264"/>
              <a:chOff x="385" y="1389"/>
              <a:chExt cx="4486" cy="2264"/>
            </a:xfrm>
          </p:grpSpPr>
          <p:grpSp>
            <p:nvGrpSpPr>
              <p:cNvPr id="1044" name="Group 16"/>
              <p:cNvGrpSpPr>
                <a:grpSpLocks/>
              </p:cNvGrpSpPr>
              <p:nvPr/>
            </p:nvGrpSpPr>
            <p:grpSpPr bwMode="auto">
              <a:xfrm>
                <a:off x="385" y="1389"/>
                <a:ext cx="4486" cy="2264"/>
                <a:chOff x="431" y="1480"/>
                <a:chExt cx="4486" cy="2264"/>
              </a:xfrm>
            </p:grpSpPr>
            <p:pic>
              <p:nvPicPr>
                <p:cNvPr id="1047" name="Picture 14" descr="1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 rot="-5400000">
                  <a:off x="431" y="1480"/>
                  <a:ext cx="2264" cy="22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48" name="Picture 15" descr="1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 rot="10800000">
                  <a:off x="2653" y="1480"/>
                  <a:ext cx="2264" cy="22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045" name="Freeform 19"/>
              <p:cNvSpPr>
                <a:spLocks/>
              </p:cNvSpPr>
              <p:nvPr/>
            </p:nvSpPr>
            <p:spPr bwMode="auto">
              <a:xfrm>
                <a:off x="612" y="1842"/>
                <a:ext cx="2404" cy="1588"/>
              </a:xfrm>
              <a:custGeom>
                <a:avLst/>
                <a:gdLst>
                  <a:gd name="T0" fmla="*/ 0 w 2404"/>
                  <a:gd name="T1" fmla="*/ 1588 h 1588"/>
                  <a:gd name="T2" fmla="*/ 680 w 2404"/>
                  <a:gd name="T3" fmla="*/ 0 h 1588"/>
                  <a:gd name="T4" fmla="*/ 2177 w 2404"/>
                  <a:gd name="T5" fmla="*/ 0 h 1588"/>
                  <a:gd name="T6" fmla="*/ 2404 w 2404"/>
                  <a:gd name="T7" fmla="*/ 1588 h 1588"/>
                  <a:gd name="T8" fmla="*/ 0 w 2404"/>
                  <a:gd name="T9" fmla="*/ 1588 h 15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04"/>
                  <a:gd name="T16" fmla="*/ 0 h 1588"/>
                  <a:gd name="T17" fmla="*/ 2404 w 2404"/>
                  <a:gd name="T18" fmla="*/ 1588 h 15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04" h="1588">
                    <a:moveTo>
                      <a:pt x="0" y="1588"/>
                    </a:moveTo>
                    <a:lnTo>
                      <a:pt x="680" y="0"/>
                    </a:lnTo>
                    <a:lnTo>
                      <a:pt x="2177" y="0"/>
                    </a:lnTo>
                    <a:lnTo>
                      <a:pt x="2404" y="1588"/>
                    </a:lnTo>
                    <a:lnTo>
                      <a:pt x="0" y="1588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46" name="Line 21"/>
              <p:cNvSpPr>
                <a:spLocks noChangeShapeType="1"/>
              </p:cNvSpPr>
              <p:nvPr/>
            </p:nvSpPr>
            <p:spPr bwMode="auto">
              <a:xfrm>
                <a:off x="1292" y="1842"/>
                <a:ext cx="0" cy="15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039" name="Text Box 23"/>
            <p:cNvSpPr txBox="1">
              <a:spLocks noChangeArrowheads="1"/>
            </p:cNvSpPr>
            <p:nvPr/>
          </p:nvSpPr>
          <p:spPr bwMode="auto">
            <a:xfrm>
              <a:off x="385" y="3339"/>
              <a:ext cx="231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/>
                <a:t>A                         21</a:t>
              </a:r>
              <a:endParaRPr lang="ru-RU" b="1"/>
            </a:p>
          </p:txBody>
        </p:sp>
        <p:sp>
          <p:nvSpPr>
            <p:cNvPr id="1040" name="Text Box 24"/>
            <p:cNvSpPr txBox="1">
              <a:spLocks noChangeArrowheads="1"/>
            </p:cNvSpPr>
            <p:nvPr/>
          </p:nvSpPr>
          <p:spPr bwMode="auto">
            <a:xfrm>
              <a:off x="1157" y="1525"/>
              <a:ext cx="104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/>
                <a:t>B           17</a:t>
              </a:r>
              <a:endParaRPr lang="ru-RU" b="1"/>
            </a:p>
          </p:txBody>
        </p:sp>
        <p:sp>
          <p:nvSpPr>
            <p:cNvPr id="1041" name="Text Box 26"/>
            <p:cNvSpPr txBox="1">
              <a:spLocks noChangeArrowheads="1"/>
            </p:cNvSpPr>
            <p:nvPr/>
          </p:nvSpPr>
          <p:spPr bwMode="auto">
            <a:xfrm>
              <a:off x="2608" y="1525"/>
              <a:ext cx="36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/>
                <a:t>C</a:t>
              </a:r>
              <a:endParaRPr lang="ru-RU" b="1"/>
            </a:p>
          </p:txBody>
        </p:sp>
        <p:sp>
          <p:nvSpPr>
            <p:cNvPr id="1042" name="Text Box 27"/>
            <p:cNvSpPr txBox="1">
              <a:spLocks noChangeArrowheads="1"/>
            </p:cNvSpPr>
            <p:nvPr/>
          </p:nvSpPr>
          <p:spPr bwMode="auto">
            <a:xfrm>
              <a:off x="2971" y="3294"/>
              <a:ext cx="36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/>
                <a:t>D</a:t>
              </a:r>
              <a:endParaRPr lang="ru-RU" b="1"/>
            </a:p>
          </p:txBody>
        </p:sp>
        <p:sp>
          <p:nvSpPr>
            <p:cNvPr id="1043" name="Text Box 29"/>
            <p:cNvSpPr txBox="1">
              <a:spLocks noChangeArrowheads="1"/>
            </p:cNvSpPr>
            <p:nvPr/>
          </p:nvSpPr>
          <p:spPr bwMode="auto">
            <a:xfrm>
              <a:off x="1202" y="2523"/>
              <a:ext cx="36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/>
                <a:t>7</a:t>
              </a:r>
              <a:endParaRPr lang="ru-RU" b="1"/>
            </a:p>
          </p:txBody>
        </p:sp>
      </p:grpSp>
      <p:sp>
        <p:nvSpPr>
          <p:cNvPr id="1031" name="Text Box 31"/>
          <p:cNvSpPr txBox="1">
            <a:spLocks noChangeArrowheads="1"/>
          </p:cNvSpPr>
          <p:nvPr/>
        </p:nvSpPr>
        <p:spPr bwMode="auto">
          <a:xfrm>
            <a:off x="2916238" y="5661025"/>
            <a:ext cx="46815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i="1">
                <a:latin typeface="Bookman Old Style" pitchFamily="18" charset="0"/>
              </a:rPr>
              <a:t>Выбери правильный ответ</a:t>
            </a:r>
          </a:p>
        </p:txBody>
      </p:sp>
      <p:sp>
        <p:nvSpPr>
          <p:cNvPr id="1032" name="WordArt 33">
            <a:hlinkClick r:id="rId6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7596188" y="2205038"/>
            <a:ext cx="1152525" cy="5032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u="sng" kern="10" dirty="0">
                <a:ln w="9525">
                  <a:noFill/>
                  <a:round/>
                  <a:headEnd/>
                  <a:tailEnd/>
                </a:ln>
                <a:solidFill>
                  <a:srgbClr val="41349E"/>
                </a:solidFill>
                <a:latin typeface="Times New Roman"/>
                <a:cs typeface="Times New Roman"/>
              </a:rPr>
              <a:t>a</a:t>
            </a:r>
            <a:r>
              <a:rPr lang="en-US" sz="3600" u="sng" kern="10" dirty="0" smtClean="0">
                <a:ln w="9525">
                  <a:noFill/>
                  <a:round/>
                  <a:headEnd/>
                  <a:tailEnd/>
                </a:ln>
                <a:solidFill>
                  <a:srgbClr val="41349E"/>
                </a:solidFill>
                <a:latin typeface="Times New Roman"/>
                <a:cs typeface="Times New Roman"/>
              </a:rPr>
              <a:t>) 144</a:t>
            </a:r>
            <a:endParaRPr lang="ru-RU" sz="3600" u="sng" kern="10" dirty="0">
              <a:ln w="9525">
                <a:noFill/>
                <a:round/>
                <a:headEnd/>
                <a:tailEnd/>
              </a:ln>
              <a:solidFill>
                <a:srgbClr val="41349E"/>
              </a:solidFill>
              <a:latin typeface="Times New Roman"/>
              <a:cs typeface="Times New Roman"/>
            </a:endParaRPr>
          </a:p>
        </p:txBody>
      </p:sp>
      <p:sp>
        <p:nvSpPr>
          <p:cNvPr id="1033" name="WordArt 34">
            <a:hlinkClick r:id="rId7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7596188" y="3068638"/>
            <a:ext cx="1079500" cy="5032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u="sng" kern="10" dirty="0" smtClean="0">
                <a:ln w="9525">
                  <a:noFill/>
                  <a:round/>
                  <a:headEnd/>
                  <a:tailEnd/>
                </a:ln>
                <a:solidFill>
                  <a:srgbClr val="41349E"/>
                </a:solidFill>
                <a:latin typeface="Times New Roman"/>
                <a:cs typeface="Times New Roman"/>
              </a:rPr>
              <a:t>b) 133</a:t>
            </a:r>
            <a:endParaRPr lang="ru-RU" sz="3600" u="sng" kern="10" dirty="0">
              <a:ln w="9525">
                <a:noFill/>
                <a:round/>
                <a:headEnd/>
                <a:tailEnd/>
              </a:ln>
              <a:solidFill>
                <a:srgbClr val="41349E"/>
              </a:solidFill>
              <a:latin typeface="Times New Roman"/>
              <a:cs typeface="Times New Roman"/>
            </a:endParaRPr>
          </a:p>
        </p:txBody>
      </p:sp>
      <p:sp>
        <p:nvSpPr>
          <p:cNvPr id="1034" name="WordArt 35">
            <a:hlinkClick r:id="rId6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7596188" y="3860800"/>
            <a:ext cx="1119187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u="sng" kern="10" dirty="0" smtClean="0">
                <a:ln w="9525">
                  <a:noFill/>
                  <a:round/>
                  <a:headEnd/>
                  <a:tailEnd/>
                </a:ln>
                <a:solidFill>
                  <a:srgbClr val="41349E"/>
                </a:solidFill>
                <a:latin typeface="Times New Roman"/>
                <a:cs typeface="Times New Roman"/>
              </a:rPr>
              <a:t>c) 266</a:t>
            </a:r>
            <a:endParaRPr lang="ru-RU" sz="3600" kern="10" dirty="0">
              <a:ln w="9525">
                <a:noFill/>
                <a:round/>
                <a:headEnd/>
                <a:tailEnd/>
              </a:ln>
              <a:solidFill>
                <a:srgbClr val="7030A0"/>
              </a:solidFill>
              <a:latin typeface="Times New Roman"/>
              <a:cs typeface="Times New Roman"/>
            </a:endParaRPr>
          </a:p>
        </p:txBody>
      </p:sp>
      <p:sp>
        <p:nvSpPr>
          <p:cNvPr id="1035" name="WordArt 36">
            <a:hlinkClick r:id="rId6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7570788" y="4724400"/>
            <a:ext cx="1033462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u="sng" kern="10" dirty="0" smtClean="0">
                <a:ln w="9525">
                  <a:noFill/>
                  <a:round/>
                  <a:headEnd/>
                  <a:tailEnd/>
                </a:ln>
                <a:solidFill>
                  <a:srgbClr val="41349E"/>
                </a:solidFill>
                <a:latin typeface="Times New Roman"/>
                <a:cs typeface="Times New Roman"/>
              </a:rPr>
              <a:t>d)  19</a:t>
            </a:r>
            <a:endParaRPr lang="ru-RU" sz="3600" u="sng" kern="10" dirty="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latin typeface="Times New Roman"/>
              <a:cs typeface="Times New Roman"/>
            </a:endParaRPr>
          </a:p>
        </p:txBody>
      </p:sp>
      <p:sp>
        <p:nvSpPr>
          <p:cNvPr id="1037" name="AutoShape 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6858000" y="5572125"/>
            <a:ext cx="504825" cy="504825"/>
          </a:xfrm>
          <a:prstGeom prst="actionButtonForwardNext">
            <a:avLst/>
          </a:prstGeom>
          <a:gradFill rotWithShape="1">
            <a:gsLst>
              <a:gs pos="0">
                <a:schemeClr val="bg1"/>
              </a:gs>
              <a:gs pos="100000">
                <a:srgbClr val="FF000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4" name="Rectangle 8"/>
          <p:cNvSpPr>
            <a:spLocks noGrp="1" noChangeArrowheads="1"/>
          </p:cNvSpPr>
          <p:nvPr>
            <p:ph type="title"/>
          </p:nvPr>
        </p:nvSpPr>
        <p:spPr>
          <a:xfrm>
            <a:off x="755650" y="26035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ru-RU" b="1" i="1" dirty="0">
                <a:latin typeface="Bookman Old Style" pitchFamily="18" charset="0"/>
              </a:rPr>
              <a:t>Задача </a:t>
            </a:r>
            <a:r>
              <a:rPr lang="ru-RU" b="1" i="1" dirty="0" smtClean="0">
                <a:latin typeface="Bookman Old Style" pitchFamily="18" charset="0"/>
              </a:rPr>
              <a:t>№2</a:t>
            </a:r>
            <a:endParaRPr lang="ru-RU" b="1" i="1" dirty="0">
              <a:latin typeface="Bookman Old Style" pitchFamily="18" charset="0"/>
            </a:endParaRPr>
          </a:p>
        </p:txBody>
      </p:sp>
      <p:graphicFrame>
        <p:nvGraphicFramePr>
          <p:cNvPr id="2051" name="Object 3"/>
          <p:cNvGraphicFramePr>
            <a:graphicFrameLocks noChangeAspect="1"/>
          </p:cNvGraphicFramePr>
          <p:nvPr>
            <p:ph sz="half" idx="2"/>
          </p:nvPr>
        </p:nvGraphicFramePr>
        <p:xfrm>
          <a:off x="323850" y="333375"/>
          <a:ext cx="1655763" cy="1243013"/>
        </p:xfrm>
        <a:graphic>
          <a:graphicData uri="http://schemas.openxmlformats.org/presentationml/2006/ole">
            <p:oleObj spid="_x0000_s2051" name="Clip" r:id="rId3" imgW="4716000" imgH="3542760" progId="">
              <p:embed/>
            </p:oleObj>
          </a:graphicData>
        </a:graphic>
      </p:graphicFrame>
      <p:sp>
        <p:nvSpPr>
          <p:cNvPr id="2053" name="Text Box 13"/>
          <p:cNvSpPr txBox="1">
            <a:spLocks noChangeArrowheads="1"/>
          </p:cNvSpPr>
          <p:nvPr/>
        </p:nvSpPr>
        <p:spPr bwMode="auto">
          <a:xfrm>
            <a:off x="1476375" y="1196975"/>
            <a:ext cx="62642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i="1" dirty="0">
                <a:latin typeface="Bookman Old Style" pitchFamily="18" charset="0"/>
              </a:rPr>
              <a:t>Найти площадь параллелограмма </a:t>
            </a:r>
            <a:r>
              <a:rPr lang="en-US" i="1" dirty="0" smtClean="0">
                <a:latin typeface="Bookman Old Style" pitchFamily="18" charset="0"/>
              </a:rPr>
              <a:t>ABCD</a:t>
            </a:r>
            <a:endParaRPr lang="ru-RU" dirty="0"/>
          </a:p>
        </p:txBody>
      </p:sp>
      <p:grpSp>
        <p:nvGrpSpPr>
          <p:cNvPr id="2054" name="Group 30"/>
          <p:cNvGrpSpPr>
            <a:grpSpLocks/>
          </p:cNvGrpSpPr>
          <p:nvPr/>
        </p:nvGrpSpPr>
        <p:grpSpPr bwMode="auto">
          <a:xfrm>
            <a:off x="323850" y="1844675"/>
            <a:ext cx="7121525" cy="3594100"/>
            <a:chOff x="340" y="1344"/>
            <a:chExt cx="4486" cy="2264"/>
          </a:xfrm>
        </p:grpSpPr>
        <p:grpSp>
          <p:nvGrpSpPr>
            <p:cNvPr id="2067" name="Group 22"/>
            <p:cNvGrpSpPr>
              <a:grpSpLocks/>
            </p:cNvGrpSpPr>
            <p:nvPr/>
          </p:nvGrpSpPr>
          <p:grpSpPr bwMode="auto">
            <a:xfrm>
              <a:off x="340" y="1344"/>
              <a:ext cx="4486" cy="2264"/>
              <a:chOff x="385" y="1389"/>
              <a:chExt cx="4486" cy="2264"/>
            </a:xfrm>
          </p:grpSpPr>
          <p:grpSp>
            <p:nvGrpSpPr>
              <p:cNvPr id="2073" name="Group 16"/>
              <p:cNvGrpSpPr>
                <a:grpSpLocks/>
              </p:cNvGrpSpPr>
              <p:nvPr/>
            </p:nvGrpSpPr>
            <p:grpSpPr bwMode="auto">
              <a:xfrm>
                <a:off x="385" y="1389"/>
                <a:ext cx="4486" cy="2264"/>
                <a:chOff x="431" y="1480"/>
                <a:chExt cx="4486" cy="2264"/>
              </a:xfrm>
            </p:grpSpPr>
            <p:pic>
              <p:nvPicPr>
                <p:cNvPr id="2075" name="Picture 14" descr="1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 rot="-5400000">
                  <a:off x="431" y="1480"/>
                  <a:ext cx="2264" cy="22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076" name="Picture 15" descr="1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 rot="10800000">
                  <a:off x="2653" y="1480"/>
                  <a:ext cx="2264" cy="22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2074" name="Line 21"/>
              <p:cNvSpPr>
                <a:spLocks noChangeShapeType="1"/>
              </p:cNvSpPr>
              <p:nvPr/>
            </p:nvSpPr>
            <p:spPr bwMode="auto">
              <a:xfrm>
                <a:off x="1292" y="1842"/>
                <a:ext cx="0" cy="15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068" name="Text Box 23"/>
            <p:cNvSpPr txBox="1">
              <a:spLocks noChangeArrowheads="1"/>
            </p:cNvSpPr>
            <p:nvPr/>
          </p:nvSpPr>
          <p:spPr bwMode="auto">
            <a:xfrm>
              <a:off x="811" y="3339"/>
              <a:ext cx="188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/>
                <a:t>A       </a:t>
              </a:r>
              <a:r>
                <a:rPr lang="ru-RU" b="1"/>
                <a:t>К</a:t>
              </a:r>
            </a:p>
          </p:txBody>
        </p:sp>
        <p:sp>
          <p:nvSpPr>
            <p:cNvPr id="2069" name="Text Box 24"/>
            <p:cNvSpPr txBox="1">
              <a:spLocks noChangeArrowheads="1"/>
            </p:cNvSpPr>
            <p:nvPr/>
          </p:nvSpPr>
          <p:spPr bwMode="auto">
            <a:xfrm>
              <a:off x="1157" y="1525"/>
              <a:ext cx="104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/>
                <a:t>B           </a:t>
              </a:r>
              <a:r>
                <a:rPr lang="ru-RU" b="1"/>
                <a:t>8</a:t>
              </a:r>
            </a:p>
          </p:txBody>
        </p:sp>
        <p:sp>
          <p:nvSpPr>
            <p:cNvPr id="2070" name="Text Box 26"/>
            <p:cNvSpPr txBox="1">
              <a:spLocks noChangeArrowheads="1"/>
            </p:cNvSpPr>
            <p:nvPr/>
          </p:nvSpPr>
          <p:spPr bwMode="auto">
            <a:xfrm>
              <a:off x="3016" y="1577"/>
              <a:ext cx="36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/>
                <a:t>C</a:t>
              </a:r>
              <a:endParaRPr lang="ru-RU" b="1"/>
            </a:p>
          </p:txBody>
        </p:sp>
        <p:sp>
          <p:nvSpPr>
            <p:cNvPr id="2071" name="Text Box 27"/>
            <p:cNvSpPr txBox="1">
              <a:spLocks noChangeArrowheads="1"/>
            </p:cNvSpPr>
            <p:nvPr/>
          </p:nvSpPr>
          <p:spPr bwMode="auto">
            <a:xfrm>
              <a:off x="2971" y="3294"/>
              <a:ext cx="36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/>
                <a:t>D</a:t>
              </a:r>
              <a:endParaRPr lang="ru-RU" b="1"/>
            </a:p>
          </p:txBody>
        </p:sp>
        <p:sp>
          <p:nvSpPr>
            <p:cNvPr id="2072" name="Text Box 29"/>
            <p:cNvSpPr txBox="1">
              <a:spLocks noChangeArrowheads="1"/>
            </p:cNvSpPr>
            <p:nvPr/>
          </p:nvSpPr>
          <p:spPr bwMode="auto">
            <a:xfrm>
              <a:off x="1202" y="2523"/>
              <a:ext cx="36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/>
                <a:t>7</a:t>
              </a:r>
              <a:endParaRPr lang="ru-RU" b="1"/>
            </a:p>
          </p:txBody>
        </p:sp>
      </p:grpSp>
      <p:sp>
        <p:nvSpPr>
          <p:cNvPr id="2055" name="Text Box 31"/>
          <p:cNvSpPr txBox="1">
            <a:spLocks noChangeArrowheads="1"/>
          </p:cNvSpPr>
          <p:nvPr/>
        </p:nvSpPr>
        <p:spPr bwMode="auto">
          <a:xfrm>
            <a:off x="2916238" y="5661025"/>
            <a:ext cx="46815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i="1">
                <a:latin typeface="Bookman Old Style" pitchFamily="18" charset="0"/>
              </a:rPr>
              <a:t>Выбери правильный ответ</a:t>
            </a:r>
          </a:p>
        </p:txBody>
      </p:sp>
      <p:sp>
        <p:nvSpPr>
          <p:cNvPr id="2056" name="WordArt 33">
            <a:hlinkClick r:id="rId5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7596188" y="2205038"/>
            <a:ext cx="904875" cy="4381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a)20</a:t>
            </a:r>
            <a:endParaRPr lang="ru-RU" sz="3600" kern="10" dirty="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57" name="WordArt 34">
            <a:hlinkClick r:id="rId5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7596188" y="3068638"/>
            <a:ext cx="1079500" cy="5032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b)40</a:t>
            </a:r>
            <a:endParaRPr lang="ru-RU" sz="3600" kern="1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58" name="WordArt 35">
            <a:hlinkClick r:id="rId6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7596188" y="3860800"/>
            <a:ext cx="1119187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c)32</a:t>
            </a:r>
            <a:endParaRPr lang="ru-RU" sz="3600" kern="1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6" name="Параллелограмм 25"/>
          <p:cNvSpPr/>
          <p:nvPr/>
        </p:nvSpPr>
        <p:spPr>
          <a:xfrm>
            <a:off x="1143000" y="2500313"/>
            <a:ext cx="3714750" cy="2571750"/>
          </a:xfrm>
          <a:prstGeom prst="parallelogram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 rot="5400000">
            <a:off x="498475" y="3786188"/>
            <a:ext cx="2573337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1785938" y="2500313"/>
            <a:ext cx="2857500" cy="7143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3" name="TextBox 30"/>
          <p:cNvSpPr txBox="1">
            <a:spLocks noChangeArrowheads="1"/>
          </p:cNvSpPr>
          <p:nvPr/>
        </p:nvSpPr>
        <p:spPr bwMode="auto">
          <a:xfrm>
            <a:off x="1857375" y="3429000"/>
            <a:ext cx="714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4</a:t>
            </a:r>
          </a:p>
        </p:txBody>
      </p:sp>
      <p:sp>
        <p:nvSpPr>
          <p:cNvPr id="2064" name="TextBox 31"/>
          <p:cNvSpPr txBox="1">
            <a:spLocks noChangeArrowheads="1"/>
          </p:cNvSpPr>
          <p:nvPr/>
        </p:nvSpPr>
        <p:spPr bwMode="auto">
          <a:xfrm>
            <a:off x="1000125" y="3429000"/>
            <a:ext cx="571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5</a:t>
            </a:r>
          </a:p>
        </p:txBody>
      </p:sp>
      <p:sp>
        <p:nvSpPr>
          <p:cNvPr id="2065" name="TextBox 32"/>
          <p:cNvSpPr txBox="1">
            <a:spLocks noChangeArrowheads="1"/>
          </p:cNvSpPr>
          <p:nvPr/>
        </p:nvSpPr>
        <p:spPr bwMode="auto">
          <a:xfrm>
            <a:off x="4714875" y="3143250"/>
            <a:ext cx="642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H</a:t>
            </a:r>
            <a:endParaRPr lang="ru-RU" b="1"/>
          </a:p>
        </p:txBody>
      </p:sp>
      <p:sp>
        <p:nvSpPr>
          <p:cNvPr id="2066" name="AutoShape 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000875" y="5643563"/>
            <a:ext cx="504825" cy="504825"/>
          </a:xfrm>
          <a:prstGeom prst="actionButtonForwardNext">
            <a:avLst/>
          </a:prstGeom>
          <a:gradFill rotWithShape="1">
            <a:gsLst>
              <a:gs pos="0">
                <a:schemeClr val="bg1"/>
              </a:gs>
              <a:gs pos="100000">
                <a:srgbClr val="FF000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2052" name="Object 2"/>
          <p:cNvGraphicFramePr>
            <a:graphicFrameLocks noChangeAspect="1"/>
          </p:cNvGraphicFramePr>
          <p:nvPr/>
        </p:nvGraphicFramePr>
        <p:xfrm flipH="1">
          <a:off x="8001000" y="285750"/>
          <a:ext cx="646113" cy="1389063"/>
        </p:xfrm>
        <a:graphic>
          <a:graphicData uri="http://schemas.openxmlformats.org/presentationml/2006/ole">
            <p:oleObj spid="_x0000_s2052" name="Clip" r:id="rId7" imgW="1857600" imgH="3995640" progId="">
              <p:embed/>
            </p:oleObj>
          </a:graphicData>
        </a:graphic>
      </p:graphicFrame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ru-RU" b="1" i="1" dirty="0">
                <a:latin typeface="Bookman Old Style" pitchFamily="18" charset="0"/>
              </a:rPr>
              <a:t>Задача </a:t>
            </a:r>
            <a:r>
              <a:rPr lang="ru-RU" b="1" i="1" dirty="0" smtClean="0">
                <a:latin typeface="Bookman Old Style" pitchFamily="18" charset="0"/>
              </a:rPr>
              <a:t>№3</a:t>
            </a:r>
            <a:endParaRPr lang="ru-RU" b="1" i="1" dirty="0">
              <a:latin typeface="Bookman Old Style" pitchFamily="18" charset="0"/>
            </a:endParaRPr>
          </a:p>
        </p:txBody>
      </p:sp>
      <p:sp>
        <p:nvSpPr>
          <p:cNvPr id="3076" name="Text Box 7"/>
          <p:cNvSpPr txBox="1">
            <a:spLocks noChangeArrowheads="1"/>
          </p:cNvSpPr>
          <p:nvPr/>
        </p:nvSpPr>
        <p:spPr bwMode="auto">
          <a:xfrm>
            <a:off x="1619250" y="981075"/>
            <a:ext cx="62642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i="1" dirty="0">
                <a:latin typeface="Bookman Old Style" pitchFamily="18" charset="0"/>
              </a:rPr>
              <a:t>Найти площадь трапеции </a:t>
            </a:r>
            <a:r>
              <a:rPr lang="en-US" i="1" dirty="0" smtClean="0">
                <a:latin typeface="Bookman Old Style" pitchFamily="18" charset="0"/>
              </a:rPr>
              <a:t>ABCD</a:t>
            </a:r>
            <a:endParaRPr lang="ru-RU" dirty="0"/>
          </a:p>
        </p:txBody>
      </p:sp>
      <p:grpSp>
        <p:nvGrpSpPr>
          <p:cNvPr id="3077" name="Group 33"/>
          <p:cNvGrpSpPr>
            <a:grpSpLocks/>
          </p:cNvGrpSpPr>
          <p:nvPr/>
        </p:nvGrpSpPr>
        <p:grpSpPr bwMode="auto">
          <a:xfrm>
            <a:off x="323850" y="1851025"/>
            <a:ext cx="7121525" cy="3594100"/>
            <a:chOff x="158" y="1298"/>
            <a:chExt cx="4486" cy="2264"/>
          </a:xfrm>
        </p:grpSpPr>
        <p:grpSp>
          <p:nvGrpSpPr>
            <p:cNvPr id="3085" name="Group 8"/>
            <p:cNvGrpSpPr>
              <a:grpSpLocks/>
            </p:cNvGrpSpPr>
            <p:nvPr/>
          </p:nvGrpSpPr>
          <p:grpSpPr bwMode="auto">
            <a:xfrm>
              <a:off x="158" y="1298"/>
              <a:ext cx="4486" cy="2264"/>
              <a:chOff x="295" y="1026"/>
              <a:chExt cx="4486" cy="2264"/>
            </a:xfrm>
          </p:grpSpPr>
          <p:pic>
            <p:nvPicPr>
              <p:cNvPr id="3096" name="Picture 4" descr="1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95" y="1026"/>
                <a:ext cx="2264" cy="22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97" name="Picture 5" descr="1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517" y="1026"/>
                <a:ext cx="2264" cy="22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3086" name="Group 32"/>
            <p:cNvGrpSpPr>
              <a:grpSpLocks/>
            </p:cNvGrpSpPr>
            <p:nvPr/>
          </p:nvGrpSpPr>
          <p:grpSpPr bwMode="auto">
            <a:xfrm>
              <a:off x="158" y="1480"/>
              <a:ext cx="3085" cy="1920"/>
              <a:chOff x="204" y="1344"/>
              <a:chExt cx="3085" cy="1920"/>
            </a:xfrm>
          </p:grpSpPr>
          <p:grpSp>
            <p:nvGrpSpPr>
              <p:cNvPr id="3087" name="Group 12"/>
              <p:cNvGrpSpPr>
                <a:grpSpLocks/>
              </p:cNvGrpSpPr>
              <p:nvPr/>
            </p:nvGrpSpPr>
            <p:grpSpPr bwMode="auto">
              <a:xfrm>
                <a:off x="385" y="1616"/>
                <a:ext cx="2676" cy="1315"/>
                <a:chOff x="385" y="1616"/>
                <a:chExt cx="2676" cy="1315"/>
              </a:xfrm>
            </p:grpSpPr>
            <p:sp>
              <p:nvSpPr>
                <p:cNvPr id="7178" name="Freeform 10"/>
                <p:cNvSpPr>
                  <a:spLocks/>
                </p:cNvSpPr>
                <p:nvPr/>
              </p:nvSpPr>
              <p:spPr bwMode="auto">
                <a:xfrm>
                  <a:off x="385" y="1616"/>
                  <a:ext cx="2676" cy="1315"/>
                </a:xfrm>
                <a:custGeom>
                  <a:avLst/>
                  <a:gdLst/>
                  <a:ahLst/>
                  <a:cxnLst>
                    <a:cxn ang="0">
                      <a:pos x="0" y="862"/>
                    </a:cxn>
                    <a:cxn ang="0">
                      <a:pos x="227" y="0"/>
                    </a:cxn>
                    <a:cxn ang="0">
                      <a:pos x="907" y="0"/>
                    </a:cxn>
                    <a:cxn ang="0">
                      <a:pos x="2223" y="862"/>
                    </a:cxn>
                    <a:cxn ang="0">
                      <a:pos x="0" y="862"/>
                    </a:cxn>
                  </a:cxnLst>
                  <a:rect l="0" t="0" r="r" b="b"/>
                  <a:pathLst>
                    <a:path w="2223" h="862">
                      <a:moveTo>
                        <a:pt x="0" y="862"/>
                      </a:moveTo>
                      <a:lnTo>
                        <a:pt x="227" y="0"/>
                      </a:lnTo>
                      <a:lnTo>
                        <a:pt x="907" y="0"/>
                      </a:lnTo>
                      <a:lnTo>
                        <a:pt x="2223" y="862"/>
                      </a:lnTo>
                      <a:lnTo>
                        <a:pt x="0" y="86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107763" dir="81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179" name="Arc 11"/>
                <p:cNvSpPr>
                  <a:spLocks/>
                </p:cNvSpPr>
                <p:nvPr/>
              </p:nvSpPr>
              <p:spPr bwMode="auto">
                <a:xfrm rot="11564578">
                  <a:off x="2517" y="2568"/>
                  <a:ext cx="57" cy="349"/>
                </a:xfrm>
                <a:custGeom>
                  <a:avLst/>
                  <a:gdLst>
                    <a:gd name="G0" fmla="+- 938 0 0"/>
                    <a:gd name="G1" fmla="+- 15481 0 0"/>
                    <a:gd name="G2" fmla="+- 21600 0 0"/>
                    <a:gd name="T0" fmla="*/ 16001 w 22538"/>
                    <a:gd name="T1" fmla="*/ 0 h 37081"/>
                    <a:gd name="T2" fmla="*/ 0 w 22538"/>
                    <a:gd name="T3" fmla="*/ 37061 h 37081"/>
                    <a:gd name="T4" fmla="*/ 938 w 22538"/>
                    <a:gd name="T5" fmla="*/ 15481 h 370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2538" h="37081" fill="none" extrusionOk="0">
                      <a:moveTo>
                        <a:pt x="16001" y="-1"/>
                      </a:moveTo>
                      <a:cubicBezTo>
                        <a:pt x="20180" y="4066"/>
                        <a:pt x="22538" y="9649"/>
                        <a:pt x="22538" y="15481"/>
                      </a:cubicBezTo>
                      <a:cubicBezTo>
                        <a:pt x="22538" y="27410"/>
                        <a:pt x="12867" y="37081"/>
                        <a:pt x="938" y="37081"/>
                      </a:cubicBezTo>
                      <a:cubicBezTo>
                        <a:pt x="625" y="37081"/>
                        <a:pt x="312" y="37074"/>
                        <a:pt x="0" y="37060"/>
                      </a:cubicBezTo>
                    </a:path>
                    <a:path w="22538" h="37081" stroke="0" extrusionOk="0">
                      <a:moveTo>
                        <a:pt x="16001" y="-1"/>
                      </a:moveTo>
                      <a:cubicBezTo>
                        <a:pt x="20180" y="4066"/>
                        <a:pt x="22538" y="9649"/>
                        <a:pt x="22538" y="15481"/>
                      </a:cubicBezTo>
                      <a:cubicBezTo>
                        <a:pt x="22538" y="27410"/>
                        <a:pt x="12867" y="37081"/>
                        <a:pt x="938" y="37081"/>
                      </a:cubicBezTo>
                      <a:cubicBezTo>
                        <a:pt x="625" y="37081"/>
                        <a:pt x="312" y="37074"/>
                        <a:pt x="0" y="37060"/>
                      </a:cubicBezTo>
                      <a:lnTo>
                        <a:pt x="938" y="15481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107763" dir="81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sp>
            <p:nvSpPr>
              <p:cNvPr id="3088" name="Text Box 13"/>
              <p:cNvSpPr txBox="1">
                <a:spLocks noChangeArrowheads="1"/>
              </p:cNvSpPr>
              <p:nvPr/>
            </p:nvSpPr>
            <p:spPr bwMode="auto">
              <a:xfrm>
                <a:off x="2154" y="2523"/>
                <a:ext cx="409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b="1"/>
                  <a:t>30</a:t>
                </a:r>
                <a:r>
                  <a:rPr lang="en-US" b="1">
                    <a:cs typeface="Times New Roman" pitchFamily="18" charset="0"/>
                  </a:rPr>
                  <a:t>º</a:t>
                </a:r>
              </a:p>
            </p:txBody>
          </p:sp>
          <p:sp>
            <p:nvSpPr>
              <p:cNvPr id="3089" name="Text Box 26"/>
              <p:cNvSpPr txBox="1">
                <a:spLocks noChangeArrowheads="1"/>
              </p:cNvSpPr>
              <p:nvPr/>
            </p:nvSpPr>
            <p:spPr bwMode="auto">
              <a:xfrm>
                <a:off x="204" y="2976"/>
                <a:ext cx="2132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b="1"/>
                  <a:t>A                      16</a:t>
                </a:r>
                <a:endParaRPr lang="ru-RU" b="1"/>
              </a:p>
            </p:txBody>
          </p:sp>
          <p:sp>
            <p:nvSpPr>
              <p:cNvPr id="3090" name="Text Box 27"/>
              <p:cNvSpPr txBox="1">
                <a:spLocks noChangeArrowheads="1"/>
              </p:cNvSpPr>
              <p:nvPr/>
            </p:nvSpPr>
            <p:spPr bwMode="auto">
              <a:xfrm>
                <a:off x="431" y="1344"/>
                <a:ext cx="861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b="1"/>
                  <a:t>B        2</a:t>
                </a:r>
                <a:endParaRPr lang="ru-RU" b="1"/>
              </a:p>
            </p:txBody>
          </p:sp>
          <p:sp>
            <p:nvSpPr>
              <p:cNvPr id="3091" name="Text Box 28"/>
              <p:cNvSpPr txBox="1">
                <a:spLocks noChangeArrowheads="1"/>
              </p:cNvSpPr>
              <p:nvPr/>
            </p:nvSpPr>
            <p:spPr bwMode="auto">
              <a:xfrm>
                <a:off x="1429" y="1344"/>
                <a:ext cx="318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b="1"/>
                  <a:t>C</a:t>
                </a:r>
                <a:endParaRPr lang="ru-RU" b="1"/>
              </a:p>
            </p:txBody>
          </p:sp>
          <p:sp>
            <p:nvSpPr>
              <p:cNvPr id="3092" name="Text Box 29"/>
              <p:cNvSpPr txBox="1">
                <a:spLocks noChangeArrowheads="1"/>
              </p:cNvSpPr>
              <p:nvPr/>
            </p:nvSpPr>
            <p:spPr bwMode="auto">
              <a:xfrm>
                <a:off x="2971" y="2931"/>
                <a:ext cx="318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b="1"/>
                  <a:t>D</a:t>
                </a:r>
                <a:endParaRPr lang="ru-RU" b="1"/>
              </a:p>
            </p:txBody>
          </p:sp>
          <p:sp>
            <p:nvSpPr>
              <p:cNvPr id="3093" name="Text Box 30"/>
              <p:cNvSpPr txBox="1">
                <a:spLocks noChangeArrowheads="1"/>
              </p:cNvSpPr>
              <p:nvPr/>
            </p:nvSpPr>
            <p:spPr bwMode="auto">
              <a:xfrm>
                <a:off x="2154" y="1979"/>
                <a:ext cx="272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b="1"/>
                  <a:t>8</a:t>
                </a:r>
                <a:endParaRPr lang="ru-RU" b="1"/>
              </a:p>
            </p:txBody>
          </p:sp>
        </p:grpSp>
      </p:grpSp>
      <p:sp>
        <p:nvSpPr>
          <p:cNvPr id="3078" name="Text Box 31"/>
          <p:cNvSpPr txBox="1">
            <a:spLocks noChangeArrowheads="1"/>
          </p:cNvSpPr>
          <p:nvPr/>
        </p:nvSpPr>
        <p:spPr bwMode="auto">
          <a:xfrm>
            <a:off x="2843213" y="5734050"/>
            <a:ext cx="46815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i="1">
                <a:latin typeface="Bookman Old Style" pitchFamily="18" charset="0"/>
              </a:rPr>
              <a:t>Выбери правильный ответ</a:t>
            </a:r>
          </a:p>
        </p:txBody>
      </p:sp>
      <p:sp>
        <p:nvSpPr>
          <p:cNvPr id="3079" name="WordArt 35">
            <a:hlinkClick r:id="rId4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7451725" y="1773238"/>
            <a:ext cx="1366838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a)36</a:t>
            </a:r>
            <a:endParaRPr lang="ru-RU" sz="3600" kern="1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80" name="WordArt 36">
            <a:hlinkClick r:id="rId5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7451725" y="2781300"/>
            <a:ext cx="1152525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b)9</a:t>
            </a:r>
            <a:endParaRPr lang="ru-RU" sz="3600" kern="1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81" name="WordArt 37">
            <a:hlinkClick r:id="rId5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7453313" y="3644900"/>
            <a:ext cx="1366837" cy="574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c)72</a:t>
            </a:r>
            <a:endParaRPr lang="ru-RU" sz="3600" kern="1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82" name="WordArt 38">
            <a:hlinkClick r:id="rId5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7451725" y="4652963"/>
            <a:ext cx="1296988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d)63</a:t>
            </a:r>
            <a:endParaRPr lang="ru-RU" sz="3600" kern="1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>
            <p:ph idx="1"/>
          </p:nvPr>
        </p:nvGraphicFramePr>
        <p:xfrm>
          <a:off x="395288" y="260350"/>
          <a:ext cx="1495425" cy="1123950"/>
        </p:xfrm>
        <a:graphic>
          <a:graphicData uri="http://schemas.openxmlformats.org/presentationml/2006/ole">
            <p:oleObj spid="_x0000_s3074" name="Clip" r:id="rId6" imgW="4716000" imgH="3542760" progId="">
              <p:embed/>
            </p:oleObj>
          </a:graphicData>
        </a:graphic>
      </p:graphicFrame>
      <p:sp>
        <p:nvSpPr>
          <p:cNvPr id="3084" name="AutoShape 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6858000" y="5572125"/>
            <a:ext cx="504825" cy="504825"/>
          </a:xfrm>
          <a:prstGeom prst="actionButtonForwardNext">
            <a:avLst/>
          </a:prstGeom>
          <a:gradFill rotWithShape="1">
            <a:gsLst>
              <a:gs pos="0">
                <a:schemeClr val="bg1"/>
              </a:gs>
              <a:gs pos="100000">
                <a:srgbClr val="FF000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3075" name="Object 2"/>
          <p:cNvGraphicFramePr>
            <a:graphicFrameLocks noChangeAspect="1"/>
          </p:cNvGraphicFramePr>
          <p:nvPr/>
        </p:nvGraphicFramePr>
        <p:xfrm flipH="1">
          <a:off x="8001000" y="285750"/>
          <a:ext cx="646113" cy="1389063"/>
        </p:xfrm>
        <a:graphic>
          <a:graphicData uri="http://schemas.openxmlformats.org/presentationml/2006/ole">
            <p:oleObj spid="_x0000_s3075" name="Clip" r:id="rId7" imgW="1857600" imgH="3995640" progId="">
              <p:embed/>
            </p:oleObj>
          </a:graphicData>
        </a:graphic>
      </p:graphicFrame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ru-RU" b="1" i="1" dirty="0">
                <a:latin typeface="Bookman Old Style" pitchFamily="18" charset="0"/>
              </a:rPr>
              <a:t>Задача </a:t>
            </a:r>
            <a:r>
              <a:rPr lang="ru-RU" b="1" i="1" dirty="0" smtClean="0">
                <a:latin typeface="Bookman Old Style" pitchFamily="18" charset="0"/>
              </a:rPr>
              <a:t>№4</a:t>
            </a:r>
            <a:endParaRPr lang="ru-RU" b="1" i="1" dirty="0">
              <a:latin typeface="Bookman Old Style" pitchFamily="18" charset="0"/>
            </a:endParaRPr>
          </a:p>
        </p:txBody>
      </p:sp>
      <p:sp>
        <p:nvSpPr>
          <p:cNvPr id="4100" name="Text Box 7"/>
          <p:cNvSpPr txBox="1">
            <a:spLocks noChangeArrowheads="1"/>
          </p:cNvSpPr>
          <p:nvPr/>
        </p:nvSpPr>
        <p:spPr bwMode="auto">
          <a:xfrm>
            <a:off x="1619250" y="981075"/>
            <a:ext cx="62642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i="1" dirty="0">
                <a:latin typeface="Bookman Old Style" pitchFamily="18" charset="0"/>
              </a:rPr>
              <a:t>Найти площадь ромба </a:t>
            </a:r>
            <a:r>
              <a:rPr lang="en-US" i="1" dirty="0" smtClean="0">
                <a:latin typeface="Bookman Old Style" pitchFamily="18" charset="0"/>
              </a:rPr>
              <a:t>ABCD</a:t>
            </a:r>
            <a:r>
              <a:rPr lang="ru-RU" i="1" baseline="-25000" dirty="0" smtClean="0">
                <a:latin typeface="Bookman Old Style" pitchFamily="18" charset="0"/>
              </a:rPr>
              <a:t>.</a:t>
            </a:r>
            <a:endParaRPr lang="ru-RU" dirty="0"/>
          </a:p>
        </p:txBody>
      </p:sp>
      <p:grpSp>
        <p:nvGrpSpPr>
          <p:cNvPr id="4101" name="Group 33"/>
          <p:cNvGrpSpPr>
            <a:grpSpLocks/>
          </p:cNvGrpSpPr>
          <p:nvPr/>
        </p:nvGrpSpPr>
        <p:grpSpPr bwMode="auto">
          <a:xfrm>
            <a:off x="357188" y="1857375"/>
            <a:ext cx="6429375" cy="3594100"/>
            <a:chOff x="158" y="1298"/>
            <a:chExt cx="4486" cy="2264"/>
          </a:xfrm>
        </p:grpSpPr>
        <p:grpSp>
          <p:nvGrpSpPr>
            <p:cNvPr id="4116" name="Group 8"/>
            <p:cNvGrpSpPr>
              <a:grpSpLocks/>
            </p:cNvGrpSpPr>
            <p:nvPr/>
          </p:nvGrpSpPr>
          <p:grpSpPr bwMode="auto">
            <a:xfrm>
              <a:off x="158" y="1298"/>
              <a:ext cx="4486" cy="2264"/>
              <a:chOff x="295" y="1026"/>
              <a:chExt cx="4486" cy="2264"/>
            </a:xfrm>
          </p:grpSpPr>
          <p:pic>
            <p:nvPicPr>
              <p:cNvPr id="4123" name="Picture 4" descr="1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95" y="1026"/>
                <a:ext cx="2264" cy="22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124" name="Picture 5" descr="1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517" y="1026"/>
                <a:ext cx="2264" cy="22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4117" name="Group 32"/>
            <p:cNvGrpSpPr>
              <a:grpSpLocks/>
            </p:cNvGrpSpPr>
            <p:nvPr/>
          </p:nvGrpSpPr>
          <p:grpSpPr bwMode="auto">
            <a:xfrm>
              <a:off x="359" y="1527"/>
              <a:ext cx="2291" cy="1358"/>
              <a:chOff x="405" y="1391"/>
              <a:chExt cx="2291" cy="1358"/>
            </a:xfrm>
          </p:grpSpPr>
          <p:sp>
            <p:nvSpPr>
              <p:cNvPr id="4118" name="Text Box 13"/>
              <p:cNvSpPr txBox="1">
                <a:spLocks noChangeArrowheads="1"/>
              </p:cNvSpPr>
              <p:nvPr/>
            </p:nvSpPr>
            <p:spPr bwMode="auto">
              <a:xfrm>
                <a:off x="1710" y="2516"/>
                <a:ext cx="887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b="1">
                    <a:cs typeface="Times New Roman" pitchFamily="18" charset="0"/>
                  </a:rPr>
                  <a:t>ВД=16</a:t>
                </a:r>
                <a:endParaRPr lang="en-US" b="1">
                  <a:cs typeface="Times New Roman" pitchFamily="18" charset="0"/>
                </a:endParaRPr>
              </a:p>
            </p:txBody>
          </p:sp>
          <p:sp>
            <p:nvSpPr>
              <p:cNvPr id="4119" name="Text Box 26"/>
              <p:cNvSpPr txBox="1">
                <a:spLocks noChangeArrowheads="1"/>
              </p:cNvSpPr>
              <p:nvPr/>
            </p:nvSpPr>
            <p:spPr bwMode="auto">
              <a:xfrm>
                <a:off x="405" y="2291"/>
                <a:ext cx="336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b="1"/>
                  <a:t>A</a:t>
                </a:r>
                <a:endParaRPr lang="ru-RU" b="1"/>
              </a:p>
            </p:txBody>
          </p:sp>
          <p:sp>
            <p:nvSpPr>
              <p:cNvPr id="4120" name="Text Box 27"/>
              <p:cNvSpPr txBox="1">
                <a:spLocks noChangeArrowheads="1"/>
              </p:cNvSpPr>
              <p:nvPr/>
            </p:nvSpPr>
            <p:spPr bwMode="auto">
              <a:xfrm>
                <a:off x="945" y="1391"/>
                <a:ext cx="334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b="1"/>
                  <a:t>B        </a:t>
                </a:r>
                <a:endParaRPr lang="ru-RU" b="1"/>
              </a:p>
            </p:txBody>
          </p:sp>
          <p:sp>
            <p:nvSpPr>
              <p:cNvPr id="4121" name="Text Box 28"/>
              <p:cNvSpPr txBox="1">
                <a:spLocks noChangeArrowheads="1"/>
              </p:cNvSpPr>
              <p:nvPr/>
            </p:nvSpPr>
            <p:spPr bwMode="auto">
              <a:xfrm>
                <a:off x="1440" y="2291"/>
                <a:ext cx="318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b="1"/>
                  <a:t>C</a:t>
                </a:r>
                <a:endParaRPr lang="ru-RU" b="1"/>
              </a:p>
            </p:txBody>
          </p:sp>
          <p:sp>
            <p:nvSpPr>
              <p:cNvPr id="4122" name="Text Box 30"/>
              <p:cNvSpPr txBox="1">
                <a:spLocks noChangeArrowheads="1"/>
              </p:cNvSpPr>
              <p:nvPr/>
            </p:nvSpPr>
            <p:spPr bwMode="auto">
              <a:xfrm>
                <a:off x="1665" y="1976"/>
                <a:ext cx="1031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b="1"/>
                  <a:t>АС=10</a:t>
                </a:r>
              </a:p>
            </p:txBody>
          </p:sp>
        </p:grpSp>
      </p:grpSp>
      <p:sp>
        <p:nvSpPr>
          <p:cNvPr id="4102" name="Text Box 31"/>
          <p:cNvSpPr txBox="1">
            <a:spLocks noChangeArrowheads="1"/>
          </p:cNvSpPr>
          <p:nvPr/>
        </p:nvSpPr>
        <p:spPr bwMode="auto">
          <a:xfrm>
            <a:off x="2843213" y="5734050"/>
            <a:ext cx="46815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i="1">
                <a:latin typeface="Bookman Old Style" pitchFamily="18" charset="0"/>
              </a:rPr>
              <a:t>Выбери правильный ответ</a:t>
            </a:r>
          </a:p>
        </p:txBody>
      </p:sp>
      <p:sp>
        <p:nvSpPr>
          <p:cNvPr id="4103" name="WordArt 35">
            <a:hlinkClick r:id="rId4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7451725" y="1773238"/>
            <a:ext cx="1366838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a)80</a:t>
            </a:r>
            <a:endParaRPr lang="ru-RU" sz="3600" kern="10" dirty="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104" name="WordArt 36">
            <a:hlinkClick r:id="rId5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7358082" y="2643182"/>
            <a:ext cx="1643074" cy="5746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kern="10" dirty="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b)160</a:t>
            </a:r>
            <a:endParaRPr lang="ru-RU" sz="4000" kern="10" dirty="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105" name="WordArt 37">
            <a:hlinkClick r:id="rId5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7453313" y="3644900"/>
            <a:ext cx="1366837" cy="574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c)90</a:t>
            </a:r>
            <a:endParaRPr lang="ru-RU" sz="3600" kern="1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>
            <p:ph idx="1"/>
          </p:nvPr>
        </p:nvGraphicFramePr>
        <p:xfrm>
          <a:off x="395288" y="260350"/>
          <a:ext cx="1495425" cy="1123950"/>
        </p:xfrm>
        <a:graphic>
          <a:graphicData uri="http://schemas.openxmlformats.org/presentationml/2006/ole">
            <p:oleObj spid="_x0000_s4098" name="Clip" r:id="rId6" imgW="4716000" imgH="3542760" progId="">
              <p:embed/>
            </p:oleObj>
          </a:graphicData>
        </a:graphic>
      </p:graphicFrame>
      <p:sp>
        <p:nvSpPr>
          <p:cNvPr id="25" name="Ромб 24"/>
          <p:cNvSpPr/>
          <p:nvPr/>
        </p:nvSpPr>
        <p:spPr>
          <a:xfrm>
            <a:off x="1000125" y="2643188"/>
            <a:ext cx="1285875" cy="2357437"/>
          </a:xfrm>
          <a:prstGeom prst="diamond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108" name="TextBox 25"/>
          <p:cNvSpPr txBox="1">
            <a:spLocks noChangeArrowheads="1"/>
          </p:cNvSpPr>
          <p:nvPr/>
        </p:nvSpPr>
        <p:spPr bwMode="auto">
          <a:xfrm>
            <a:off x="1428750" y="5072063"/>
            <a:ext cx="571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Д</a:t>
            </a: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 rot="5400000">
            <a:off x="1785938" y="3143250"/>
            <a:ext cx="285750" cy="2857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1071563" y="3143250"/>
            <a:ext cx="428625" cy="2857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V="1">
            <a:off x="1071563" y="4214813"/>
            <a:ext cx="357187" cy="2143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1785938" y="4143375"/>
            <a:ext cx="428625" cy="2857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>
            <a:stCxn id="25" idx="0"/>
            <a:endCxn id="25" idx="2"/>
          </p:cNvCxnSpPr>
          <p:nvPr/>
        </p:nvCxnSpPr>
        <p:spPr>
          <a:xfrm rot="16200000" flipH="1">
            <a:off x="462756" y="3821907"/>
            <a:ext cx="2359025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>
            <a:stCxn id="25" idx="1"/>
            <a:endCxn id="25" idx="3"/>
          </p:cNvCxnSpPr>
          <p:nvPr/>
        </p:nvCxnSpPr>
        <p:spPr>
          <a:xfrm rot="10800000" flipH="1">
            <a:off x="1000125" y="3822700"/>
            <a:ext cx="1285875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15" name="AutoShape 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6786563" y="5786438"/>
            <a:ext cx="504825" cy="504825"/>
          </a:xfrm>
          <a:prstGeom prst="actionButtonForwardNext">
            <a:avLst/>
          </a:prstGeom>
          <a:gradFill rotWithShape="1">
            <a:gsLst>
              <a:gs pos="0">
                <a:schemeClr val="bg1"/>
              </a:gs>
              <a:gs pos="100000">
                <a:srgbClr val="FF000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4099" name="Object 2"/>
          <p:cNvGraphicFramePr>
            <a:graphicFrameLocks noChangeAspect="1"/>
          </p:cNvGraphicFramePr>
          <p:nvPr/>
        </p:nvGraphicFramePr>
        <p:xfrm flipH="1">
          <a:off x="7929586" y="214290"/>
          <a:ext cx="646113" cy="1389063"/>
        </p:xfrm>
        <a:graphic>
          <a:graphicData uri="http://schemas.openxmlformats.org/presentationml/2006/ole">
            <p:oleObj spid="_x0000_s4099" name="Clip" r:id="rId7" imgW="1857600" imgH="3995640" progId="">
              <p:embed/>
            </p:oleObj>
          </a:graphicData>
        </a:graphic>
      </p:graphicFrame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ru-RU" b="1" i="1" dirty="0">
                <a:latin typeface="Bookman Old Style" pitchFamily="18" charset="0"/>
              </a:rPr>
              <a:t>Задача </a:t>
            </a:r>
            <a:r>
              <a:rPr lang="ru-RU" b="1" i="1" dirty="0" smtClean="0">
                <a:latin typeface="Bookman Old Style" pitchFamily="18" charset="0"/>
              </a:rPr>
              <a:t>№5</a:t>
            </a:r>
            <a:endParaRPr lang="ru-RU" b="1" i="1" dirty="0">
              <a:latin typeface="Bookman Old Style" pitchFamily="18" charset="0"/>
            </a:endParaRP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619250" y="981075"/>
            <a:ext cx="62642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i="1" dirty="0">
                <a:latin typeface="Bookman Old Style" pitchFamily="18" charset="0"/>
              </a:rPr>
              <a:t>Найти площадь треугольника </a:t>
            </a:r>
            <a:r>
              <a:rPr lang="en-US" i="1" dirty="0" smtClean="0">
                <a:latin typeface="Bookman Old Style" pitchFamily="18" charset="0"/>
              </a:rPr>
              <a:t>ABC</a:t>
            </a:r>
            <a:endParaRPr lang="ru-RU" dirty="0"/>
          </a:p>
        </p:txBody>
      </p:sp>
      <p:grpSp>
        <p:nvGrpSpPr>
          <p:cNvPr id="5125" name="Group 33"/>
          <p:cNvGrpSpPr>
            <a:grpSpLocks/>
          </p:cNvGrpSpPr>
          <p:nvPr/>
        </p:nvGrpSpPr>
        <p:grpSpPr bwMode="auto">
          <a:xfrm>
            <a:off x="285750" y="1857375"/>
            <a:ext cx="6429375" cy="3594100"/>
            <a:chOff x="158" y="1298"/>
            <a:chExt cx="4486" cy="2264"/>
          </a:xfrm>
        </p:grpSpPr>
        <p:grpSp>
          <p:nvGrpSpPr>
            <p:cNvPr id="5142" name="Group 8"/>
            <p:cNvGrpSpPr>
              <a:grpSpLocks/>
            </p:cNvGrpSpPr>
            <p:nvPr/>
          </p:nvGrpSpPr>
          <p:grpSpPr bwMode="auto">
            <a:xfrm>
              <a:off x="158" y="1298"/>
              <a:ext cx="4486" cy="2264"/>
              <a:chOff x="295" y="1026"/>
              <a:chExt cx="4486" cy="2264"/>
            </a:xfrm>
          </p:grpSpPr>
          <p:pic>
            <p:nvPicPr>
              <p:cNvPr id="5147" name="Picture 4" descr="1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95" y="1026"/>
                <a:ext cx="2264" cy="22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48" name="Picture 5" descr="1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517" y="1026"/>
                <a:ext cx="2264" cy="22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5143" name="Group 32"/>
            <p:cNvGrpSpPr>
              <a:grpSpLocks/>
            </p:cNvGrpSpPr>
            <p:nvPr/>
          </p:nvGrpSpPr>
          <p:grpSpPr bwMode="auto">
            <a:xfrm>
              <a:off x="208" y="1703"/>
              <a:ext cx="2960" cy="1368"/>
              <a:chOff x="254" y="1567"/>
              <a:chExt cx="2960" cy="1368"/>
            </a:xfrm>
          </p:grpSpPr>
          <p:sp>
            <p:nvSpPr>
              <p:cNvPr id="5144" name="Text Box 26"/>
              <p:cNvSpPr txBox="1">
                <a:spLocks noChangeArrowheads="1"/>
              </p:cNvSpPr>
              <p:nvPr/>
            </p:nvSpPr>
            <p:spPr bwMode="auto">
              <a:xfrm>
                <a:off x="254" y="2692"/>
                <a:ext cx="336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b="1"/>
                  <a:t>A</a:t>
                </a:r>
                <a:endParaRPr lang="ru-RU" b="1"/>
              </a:p>
            </p:txBody>
          </p:sp>
          <p:sp>
            <p:nvSpPr>
              <p:cNvPr id="5145" name="Text Box 27"/>
              <p:cNvSpPr txBox="1">
                <a:spLocks noChangeArrowheads="1"/>
              </p:cNvSpPr>
              <p:nvPr/>
            </p:nvSpPr>
            <p:spPr bwMode="auto">
              <a:xfrm>
                <a:off x="1600" y="1567"/>
                <a:ext cx="334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b="1"/>
                  <a:t>B        </a:t>
                </a:r>
                <a:endParaRPr lang="ru-RU" b="1"/>
              </a:p>
            </p:txBody>
          </p:sp>
          <p:sp>
            <p:nvSpPr>
              <p:cNvPr id="5146" name="Text Box 28"/>
              <p:cNvSpPr txBox="1">
                <a:spLocks noChangeArrowheads="1"/>
              </p:cNvSpPr>
              <p:nvPr/>
            </p:nvSpPr>
            <p:spPr bwMode="auto">
              <a:xfrm>
                <a:off x="2896" y="2647"/>
                <a:ext cx="318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b="1"/>
                  <a:t>C</a:t>
                </a:r>
                <a:endParaRPr lang="ru-RU" b="1"/>
              </a:p>
            </p:txBody>
          </p:sp>
        </p:grpSp>
      </p:grpSp>
      <p:sp>
        <p:nvSpPr>
          <p:cNvPr id="5126" name="Text Box 31"/>
          <p:cNvSpPr txBox="1">
            <a:spLocks noChangeArrowheads="1"/>
          </p:cNvSpPr>
          <p:nvPr/>
        </p:nvSpPr>
        <p:spPr bwMode="auto">
          <a:xfrm>
            <a:off x="2843213" y="5734050"/>
            <a:ext cx="46815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i="1">
                <a:latin typeface="Bookman Old Style" pitchFamily="18" charset="0"/>
              </a:rPr>
              <a:t>Выбери правильный ответ</a:t>
            </a:r>
          </a:p>
        </p:txBody>
      </p:sp>
      <p:sp>
        <p:nvSpPr>
          <p:cNvPr id="5127" name="WordArt 35">
            <a:hlinkClick r:id="rId4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7451725" y="1773238"/>
            <a:ext cx="1366838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  <a:hlinkClick r:id="rId4" action="ppaction://hlinksldjump"/>
              </a:rPr>
              <a:t>a)</a:t>
            </a:r>
            <a:r>
              <a:rPr lang="en-US" sz="3600" u="sng" kern="10" dirty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  <a:hlinkClick r:id="rId4" action="ppaction://hlinksldjump"/>
              </a:rPr>
              <a:t>112</a:t>
            </a:r>
            <a:endParaRPr lang="ru-RU" sz="3600" u="sng" kern="10" dirty="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129" name="WordArt 37">
            <a:hlinkClick r:id="rId4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7453313" y="3644900"/>
            <a:ext cx="1366837" cy="574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  <a:hlinkClick r:id="rId4" action="ppaction://hlinksldjump"/>
              </a:rPr>
              <a:t>c)</a:t>
            </a:r>
            <a:r>
              <a:rPr lang="en-US" sz="3600" u="sng" kern="10" dirty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  <a:hlinkClick r:id="rId4" action="ppaction://hlinksldjump"/>
              </a:rPr>
              <a:t>56</a:t>
            </a:r>
            <a:endParaRPr lang="ru-RU" sz="3600" u="sng" kern="10" dirty="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>
            <p:ph idx="1"/>
          </p:nvPr>
        </p:nvGraphicFramePr>
        <p:xfrm>
          <a:off x="395288" y="260350"/>
          <a:ext cx="1495425" cy="1123950"/>
        </p:xfrm>
        <a:graphic>
          <a:graphicData uri="http://schemas.openxmlformats.org/presentationml/2006/ole">
            <p:oleObj spid="_x0000_s5122" name="Clip" r:id="rId5" imgW="4716000" imgH="3542760" progId="">
              <p:embed/>
            </p:oleObj>
          </a:graphicData>
        </a:graphic>
      </p:graphicFrame>
      <p:sp>
        <p:nvSpPr>
          <p:cNvPr id="29" name="Равнобедренный треугольник 28"/>
          <p:cNvSpPr/>
          <p:nvPr/>
        </p:nvSpPr>
        <p:spPr>
          <a:xfrm>
            <a:off x="714348" y="2786058"/>
            <a:ext cx="3500438" cy="1714500"/>
          </a:xfrm>
          <a:prstGeom prst="triangle">
            <a:avLst>
              <a:gd name="adj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132" name="TextBox 31"/>
          <p:cNvSpPr txBox="1">
            <a:spLocks noChangeArrowheads="1"/>
          </p:cNvSpPr>
          <p:nvPr/>
        </p:nvSpPr>
        <p:spPr bwMode="auto">
          <a:xfrm>
            <a:off x="2071688" y="4429125"/>
            <a:ext cx="157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14</a:t>
            </a:r>
          </a:p>
        </p:txBody>
      </p:sp>
      <p:sp>
        <p:nvSpPr>
          <p:cNvPr id="5133" name="TextBox 33"/>
          <p:cNvSpPr txBox="1">
            <a:spLocks noChangeArrowheads="1"/>
          </p:cNvSpPr>
          <p:nvPr/>
        </p:nvSpPr>
        <p:spPr bwMode="auto">
          <a:xfrm>
            <a:off x="1285875" y="3143250"/>
            <a:ext cx="714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8</a:t>
            </a:r>
          </a:p>
        </p:txBody>
      </p:sp>
      <p:sp>
        <p:nvSpPr>
          <p:cNvPr id="38" name="Дуга 37"/>
          <p:cNvSpPr/>
          <p:nvPr/>
        </p:nvSpPr>
        <p:spPr>
          <a:xfrm rot="8040988">
            <a:off x="2135188" y="2422525"/>
            <a:ext cx="658812" cy="655638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9" name="Дуга 38"/>
          <p:cNvSpPr/>
          <p:nvPr/>
        </p:nvSpPr>
        <p:spPr>
          <a:xfrm rot="14251949">
            <a:off x="3552825" y="3983038"/>
            <a:ext cx="658813" cy="655637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0" name="Дуга 39"/>
          <p:cNvSpPr/>
          <p:nvPr/>
        </p:nvSpPr>
        <p:spPr>
          <a:xfrm rot="14130713">
            <a:off x="3746500" y="4097338"/>
            <a:ext cx="508000" cy="520700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137" name="TextBox 40"/>
          <p:cNvSpPr txBox="1">
            <a:spLocks noChangeArrowheads="1"/>
          </p:cNvSpPr>
          <p:nvPr/>
        </p:nvSpPr>
        <p:spPr bwMode="auto">
          <a:xfrm>
            <a:off x="2286000" y="3286125"/>
            <a:ext cx="642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100</a:t>
            </a:r>
          </a:p>
        </p:txBody>
      </p:sp>
      <p:sp>
        <p:nvSpPr>
          <p:cNvPr id="42" name="Блок-схема: узел 41"/>
          <p:cNvSpPr/>
          <p:nvPr/>
        </p:nvSpPr>
        <p:spPr>
          <a:xfrm>
            <a:off x="2857500" y="3357563"/>
            <a:ext cx="46038" cy="71437"/>
          </a:xfrm>
          <a:prstGeom prst="flowChartConnecto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139" name="TextBox 42"/>
          <p:cNvSpPr txBox="1">
            <a:spLocks noChangeArrowheads="1"/>
          </p:cNvSpPr>
          <p:nvPr/>
        </p:nvSpPr>
        <p:spPr bwMode="auto">
          <a:xfrm>
            <a:off x="3000375" y="4000500"/>
            <a:ext cx="5000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50</a:t>
            </a:r>
          </a:p>
        </p:txBody>
      </p:sp>
      <p:sp>
        <p:nvSpPr>
          <p:cNvPr id="44" name="Блок-схема: узел 43"/>
          <p:cNvSpPr/>
          <p:nvPr/>
        </p:nvSpPr>
        <p:spPr>
          <a:xfrm>
            <a:off x="3429000" y="4071938"/>
            <a:ext cx="46038" cy="71437"/>
          </a:xfrm>
          <a:prstGeom prst="flowChartConnector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141" name="AutoShape 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6572250" y="5643563"/>
            <a:ext cx="504825" cy="504825"/>
          </a:xfrm>
          <a:prstGeom prst="actionButtonForwardNext">
            <a:avLst/>
          </a:prstGeom>
          <a:gradFill rotWithShape="1">
            <a:gsLst>
              <a:gs pos="0">
                <a:schemeClr val="bg1"/>
              </a:gs>
              <a:gs pos="100000">
                <a:srgbClr val="FF000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" name="WordArt 35">
            <a:hlinkClick r:id="rId4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7429520" y="2786058"/>
            <a:ext cx="1366838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dirty="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  <a:hlinkClick r:id="rId4" action="ppaction://hlinksldjump"/>
              </a:rPr>
              <a:t>b)28</a:t>
            </a:r>
            <a:endParaRPr lang="ru-RU" sz="3600" u="sng" kern="10" dirty="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aphicFrame>
        <p:nvGraphicFramePr>
          <p:cNvPr id="5123" name="Object 2"/>
          <p:cNvGraphicFramePr>
            <a:graphicFrameLocks noChangeAspect="1"/>
          </p:cNvGraphicFramePr>
          <p:nvPr/>
        </p:nvGraphicFramePr>
        <p:xfrm flipH="1">
          <a:off x="8001024" y="214290"/>
          <a:ext cx="646113" cy="1389063"/>
        </p:xfrm>
        <a:graphic>
          <a:graphicData uri="http://schemas.openxmlformats.org/presentationml/2006/ole">
            <p:oleObj spid="_x0000_s5123" name="Clip" r:id="rId6" imgW="1857600" imgH="3995640" progId="">
              <p:embed/>
            </p:oleObj>
          </a:graphicData>
        </a:graphic>
      </p:graphicFrame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212725" y="-11113"/>
            <a:ext cx="72850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>
                <a:solidFill>
                  <a:srgbClr val="000000"/>
                </a:solidFill>
                <a:latin typeface="Arial" charset="0"/>
              </a:rPr>
              <a:t>1.Найти площадь параллелограмма </a:t>
            </a:r>
            <a:r>
              <a:rPr lang="en-US" sz="2800">
                <a:solidFill>
                  <a:srgbClr val="000000"/>
                </a:solidFill>
                <a:latin typeface="Arial" charset="0"/>
              </a:rPr>
              <a:t>ABCD</a:t>
            </a:r>
            <a:endParaRPr lang="ru-RU" sz="280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1066800" y="838200"/>
            <a:ext cx="5983288" cy="3657600"/>
            <a:chOff x="422" y="576"/>
            <a:chExt cx="3769" cy="2304"/>
          </a:xfrm>
        </p:grpSpPr>
        <p:grpSp>
          <p:nvGrpSpPr>
            <p:cNvPr id="23564" name="Group 18"/>
            <p:cNvGrpSpPr>
              <a:grpSpLocks/>
            </p:cNvGrpSpPr>
            <p:nvPr/>
          </p:nvGrpSpPr>
          <p:grpSpPr bwMode="auto">
            <a:xfrm>
              <a:off x="422" y="576"/>
              <a:ext cx="3769" cy="2304"/>
              <a:chOff x="422" y="576"/>
              <a:chExt cx="3769" cy="2304"/>
            </a:xfrm>
          </p:grpSpPr>
          <p:sp>
            <p:nvSpPr>
              <p:cNvPr id="23567" name="Freeform 5"/>
              <p:cNvSpPr>
                <a:spLocks/>
              </p:cNvSpPr>
              <p:nvPr/>
            </p:nvSpPr>
            <p:spPr bwMode="auto">
              <a:xfrm>
                <a:off x="576" y="864"/>
                <a:ext cx="3600" cy="1728"/>
              </a:xfrm>
              <a:custGeom>
                <a:avLst/>
                <a:gdLst>
                  <a:gd name="T0" fmla="*/ 0 w 3600"/>
                  <a:gd name="T1" fmla="*/ 1728 h 1728"/>
                  <a:gd name="T2" fmla="*/ 960 w 3600"/>
                  <a:gd name="T3" fmla="*/ 0 h 1728"/>
                  <a:gd name="T4" fmla="*/ 3600 w 3600"/>
                  <a:gd name="T5" fmla="*/ 0 h 1728"/>
                  <a:gd name="T6" fmla="*/ 2688 w 3600"/>
                  <a:gd name="T7" fmla="*/ 1728 h 1728"/>
                  <a:gd name="T8" fmla="*/ 0 w 3600"/>
                  <a:gd name="T9" fmla="*/ 1728 h 17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0"/>
                  <a:gd name="T16" fmla="*/ 0 h 1728"/>
                  <a:gd name="T17" fmla="*/ 3600 w 3600"/>
                  <a:gd name="T18" fmla="*/ 1728 h 17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0" h="1728">
                    <a:moveTo>
                      <a:pt x="0" y="1728"/>
                    </a:moveTo>
                    <a:lnTo>
                      <a:pt x="960" y="0"/>
                    </a:lnTo>
                    <a:lnTo>
                      <a:pt x="3600" y="0"/>
                    </a:lnTo>
                    <a:lnTo>
                      <a:pt x="2688" y="1728"/>
                    </a:lnTo>
                    <a:lnTo>
                      <a:pt x="0" y="1728"/>
                    </a:lnTo>
                    <a:close/>
                  </a:path>
                </a:pathLst>
              </a:custGeom>
              <a:solidFill>
                <a:schemeClr val="accent1"/>
              </a:solidFill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568" name="Line 6"/>
              <p:cNvSpPr>
                <a:spLocks noChangeShapeType="1"/>
              </p:cNvSpPr>
              <p:nvPr/>
            </p:nvSpPr>
            <p:spPr bwMode="auto">
              <a:xfrm flipV="1">
                <a:off x="576" y="864"/>
                <a:ext cx="3600" cy="1728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569" name="Freeform 7"/>
              <p:cNvSpPr>
                <a:spLocks/>
              </p:cNvSpPr>
              <p:nvPr/>
            </p:nvSpPr>
            <p:spPr bwMode="auto">
              <a:xfrm>
                <a:off x="1094" y="2342"/>
                <a:ext cx="152" cy="240"/>
              </a:xfrm>
              <a:custGeom>
                <a:avLst/>
                <a:gdLst>
                  <a:gd name="T0" fmla="*/ 0 w 152"/>
                  <a:gd name="T1" fmla="*/ 0 h 240"/>
                  <a:gd name="T2" fmla="*/ 96 w 152"/>
                  <a:gd name="T3" fmla="*/ 48 h 240"/>
                  <a:gd name="T4" fmla="*/ 144 w 152"/>
                  <a:gd name="T5" fmla="*/ 144 h 240"/>
                  <a:gd name="T6" fmla="*/ 144 w 152"/>
                  <a:gd name="T7" fmla="*/ 240 h 24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2"/>
                  <a:gd name="T13" fmla="*/ 0 h 240"/>
                  <a:gd name="T14" fmla="*/ 152 w 152"/>
                  <a:gd name="T15" fmla="*/ 240 h 24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2" h="240">
                    <a:moveTo>
                      <a:pt x="0" y="0"/>
                    </a:moveTo>
                    <a:cubicBezTo>
                      <a:pt x="36" y="12"/>
                      <a:pt x="72" y="24"/>
                      <a:pt x="96" y="48"/>
                    </a:cubicBezTo>
                    <a:cubicBezTo>
                      <a:pt x="120" y="72"/>
                      <a:pt x="136" y="112"/>
                      <a:pt x="144" y="144"/>
                    </a:cubicBezTo>
                    <a:cubicBezTo>
                      <a:pt x="152" y="176"/>
                      <a:pt x="144" y="224"/>
                      <a:pt x="144" y="240"/>
                    </a:cubicBezTo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570" name="Text Box 8"/>
              <p:cNvSpPr txBox="1">
                <a:spLocks noChangeArrowheads="1"/>
              </p:cNvSpPr>
              <p:nvPr/>
            </p:nvSpPr>
            <p:spPr bwMode="auto">
              <a:xfrm>
                <a:off x="422" y="2569"/>
                <a:ext cx="244" cy="288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400">
                    <a:solidFill>
                      <a:srgbClr val="000000"/>
                    </a:solidFill>
                    <a:latin typeface="Arial" charset="0"/>
                  </a:rPr>
                  <a:t>A</a:t>
                </a:r>
                <a:endParaRPr lang="ru-RU" sz="24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3571" name="Text Box 9"/>
              <p:cNvSpPr txBox="1">
                <a:spLocks noChangeArrowheads="1"/>
              </p:cNvSpPr>
              <p:nvPr/>
            </p:nvSpPr>
            <p:spPr bwMode="auto">
              <a:xfrm>
                <a:off x="1536" y="576"/>
                <a:ext cx="244" cy="288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400">
                    <a:solidFill>
                      <a:srgbClr val="000000"/>
                    </a:solidFill>
                    <a:latin typeface="Arial" charset="0"/>
                  </a:rPr>
                  <a:t>B</a:t>
                </a:r>
                <a:endParaRPr lang="ru-RU" sz="24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3572" name="Text Box 11"/>
              <p:cNvSpPr txBox="1">
                <a:spLocks noChangeArrowheads="1"/>
              </p:cNvSpPr>
              <p:nvPr/>
            </p:nvSpPr>
            <p:spPr bwMode="auto">
              <a:xfrm>
                <a:off x="3072" y="2592"/>
                <a:ext cx="255" cy="288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400">
                    <a:solidFill>
                      <a:srgbClr val="000000"/>
                    </a:solidFill>
                    <a:latin typeface="Arial" charset="0"/>
                  </a:rPr>
                  <a:t>D</a:t>
                </a:r>
                <a:endParaRPr lang="ru-RU" sz="24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3573" name="Text Box 12"/>
              <p:cNvSpPr txBox="1">
                <a:spLocks noChangeArrowheads="1"/>
              </p:cNvSpPr>
              <p:nvPr/>
            </p:nvSpPr>
            <p:spPr bwMode="auto">
              <a:xfrm>
                <a:off x="3936" y="576"/>
                <a:ext cx="255" cy="288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400">
                    <a:solidFill>
                      <a:srgbClr val="000000"/>
                    </a:solidFill>
                    <a:latin typeface="Arial" charset="0"/>
                  </a:rPr>
                  <a:t>C</a:t>
                </a:r>
                <a:endParaRPr lang="ru-RU" sz="24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3574" name="Text Box 17"/>
              <p:cNvSpPr txBox="1">
                <a:spLocks noChangeArrowheads="1"/>
              </p:cNvSpPr>
              <p:nvPr/>
            </p:nvSpPr>
            <p:spPr bwMode="auto">
              <a:xfrm>
                <a:off x="1392" y="2255"/>
                <a:ext cx="407" cy="288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400">
                    <a:solidFill>
                      <a:srgbClr val="000000"/>
                    </a:solidFill>
                    <a:latin typeface="Arial" charset="0"/>
                  </a:rPr>
                  <a:t>30</a:t>
                </a:r>
                <a:r>
                  <a:rPr lang="en-US" sz="2400">
                    <a:solidFill>
                      <a:srgbClr val="000000"/>
                    </a:solidFill>
                    <a:latin typeface="Microsoft Sans Serif" pitchFamily="34" charset="0"/>
                    <a:cs typeface="Microsoft Sans Serif" pitchFamily="34" charset="0"/>
                  </a:rPr>
                  <a:t>°</a:t>
                </a:r>
              </a:p>
            </p:txBody>
          </p:sp>
        </p:grpSp>
        <p:sp>
          <p:nvSpPr>
            <p:cNvPr id="23565" name="Text Box 19"/>
            <p:cNvSpPr txBox="1">
              <a:spLocks noChangeArrowheads="1"/>
            </p:cNvSpPr>
            <p:nvPr/>
          </p:nvSpPr>
          <p:spPr bwMode="auto">
            <a:xfrm>
              <a:off x="1766" y="2569"/>
              <a:ext cx="38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000000"/>
                  </a:solidFill>
                  <a:latin typeface="Arial" charset="0"/>
                </a:rPr>
                <a:t>8,1</a:t>
              </a:r>
              <a:endParaRPr lang="ru-RU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3566" name="Text Box 20"/>
            <p:cNvSpPr txBox="1">
              <a:spLocks noChangeArrowheads="1"/>
            </p:cNvSpPr>
            <p:nvPr/>
          </p:nvSpPr>
          <p:spPr bwMode="auto">
            <a:xfrm>
              <a:off x="1968" y="1392"/>
              <a:ext cx="33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000000"/>
                  </a:solidFill>
                  <a:latin typeface="Arial" charset="0"/>
                </a:rPr>
                <a:t>14</a:t>
              </a:r>
              <a:endParaRPr lang="ru-RU" sz="240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5143" name="Line 23"/>
          <p:cNvSpPr>
            <a:spLocks noChangeShapeType="1"/>
          </p:cNvSpPr>
          <p:nvPr/>
        </p:nvSpPr>
        <p:spPr bwMode="auto">
          <a:xfrm>
            <a:off x="5562600" y="4038600"/>
            <a:ext cx="2057400" cy="0"/>
          </a:xfrm>
          <a:prstGeom prst="line">
            <a:avLst/>
          </a:prstGeom>
          <a:noFill/>
          <a:ln w="2857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4" name="Line 24"/>
          <p:cNvSpPr>
            <a:spLocks noChangeShapeType="1"/>
          </p:cNvSpPr>
          <p:nvPr/>
        </p:nvSpPr>
        <p:spPr bwMode="auto">
          <a:xfrm>
            <a:off x="7010400" y="1295400"/>
            <a:ext cx="0" cy="2743200"/>
          </a:xfrm>
          <a:prstGeom prst="line">
            <a:avLst/>
          </a:prstGeom>
          <a:noFill/>
          <a:ln w="2857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6781800" y="3810000"/>
            <a:ext cx="228600" cy="228600"/>
            <a:chOff x="4272" y="2400"/>
            <a:chExt cx="144" cy="144"/>
          </a:xfrm>
        </p:grpSpPr>
        <p:sp>
          <p:nvSpPr>
            <p:cNvPr id="23562" name="Line 25"/>
            <p:cNvSpPr>
              <a:spLocks noChangeShapeType="1"/>
            </p:cNvSpPr>
            <p:nvPr/>
          </p:nvSpPr>
          <p:spPr bwMode="auto">
            <a:xfrm flipV="1">
              <a:off x="4272" y="2400"/>
              <a:ext cx="0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63" name="Line 26"/>
            <p:cNvSpPr>
              <a:spLocks noChangeShapeType="1"/>
            </p:cNvSpPr>
            <p:nvPr/>
          </p:nvSpPr>
          <p:spPr bwMode="auto">
            <a:xfrm>
              <a:off x="4272" y="2400"/>
              <a:ext cx="14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148" name="Text Box 28"/>
          <p:cNvSpPr txBox="1">
            <a:spLocks noChangeArrowheads="1"/>
          </p:cNvSpPr>
          <p:nvPr/>
        </p:nvSpPr>
        <p:spPr bwMode="auto">
          <a:xfrm>
            <a:off x="6858000" y="40386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Arial" charset="0"/>
              </a:rPr>
              <a:t>H</a:t>
            </a:r>
            <a:endParaRPr lang="ru-RU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857250" y="4786313"/>
            <a:ext cx="72151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S=8,1x7=56,7(</a:t>
            </a:r>
            <a:r>
              <a:rPr lang="ru-RU" sz="2800" b="1">
                <a:solidFill>
                  <a:srgbClr val="FF0000"/>
                </a:solidFill>
              </a:rPr>
              <a:t>кв.ед)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7215188" y="2214563"/>
            <a:ext cx="6429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FF0000"/>
                </a:solidFill>
              </a:rPr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/>
      <p:bldP spid="5143" grpId="0" animBg="1"/>
      <p:bldP spid="5144" grpId="0" animBg="1"/>
      <p:bldP spid="514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304800"/>
            <a:ext cx="7010400" cy="1524000"/>
          </a:xfrm>
        </p:spPr>
        <p:txBody>
          <a:bodyPr/>
          <a:lstStyle/>
          <a:p>
            <a:pPr eaLnBrk="1" hangingPunct="1">
              <a:defRPr/>
            </a:pPr>
            <a:r>
              <a:rPr lang="ru-RU" sz="48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Цели урока:</a:t>
            </a:r>
            <a:r>
              <a:rPr lang="ru-RU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 </a:t>
            </a:r>
            <a:br>
              <a:rPr lang="ru-RU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sz="28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38200" y="1905000"/>
            <a:ext cx="7848600" cy="4648200"/>
          </a:xfrm>
        </p:spPr>
        <p:txBody>
          <a:bodyPr/>
          <a:lstStyle/>
          <a:p>
            <a:pPr algn="l" eaLnBrk="1" hangingPunct="1">
              <a:buFont typeface="Wingdings" pitchFamily="2" charset="2"/>
              <a:buChar char="n"/>
              <a:defRPr/>
            </a:pPr>
            <a:r>
              <a:rPr lang="ru-RU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Обобщить теоретический материал по теме «Площади»</a:t>
            </a:r>
          </a:p>
          <a:p>
            <a:pPr algn="l" eaLnBrk="1" hangingPunct="1">
              <a:buFont typeface="Wingdings" pitchFamily="2" charset="2"/>
              <a:buChar char="n"/>
              <a:defRPr/>
            </a:pPr>
            <a:r>
              <a:rPr lang="ru-RU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  Совершенствовать навыки решения задач на применение формул вычисления площадей</a:t>
            </a:r>
          </a:p>
          <a:p>
            <a:pPr algn="l" eaLnBrk="1" hangingPunct="1">
              <a:defRPr/>
            </a:pPr>
            <a:endParaRPr lang="ru-RU" sz="36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2292" name="Picture 11" descr="J030125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86600" y="228600"/>
            <a:ext cx="182880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2" name="Rectangle 4"/>
          <p:cNvSpPr>
            <a:spLocks noChangeArrowheads="1"/>
          </p:cNvSpPr>
          <p:nvPr/>
        </p:nvSpPr>
        <p:spPr bwMode="auto">
          <a:xfrm>
            <a:off x="152400" y="0"/>
            <a:ext cx="73247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>
                <a:solidFill>
                  <a:srgbClr val="000000"/>
                </a:solidFill>
                <a:latin typeface="Arial" charset="0"/>
              </a:rPr>
              <a:t>2.Найти площадь параллелограмма </a:t>
            </a:r>
            <a:r>
              <a:rPr lang="en-US" sz="2800">
                <a:solidFill>
                  <a:srgbClr val="000000"/>
                </a:solidFill>
                <a:latin typeface="Arial" charset="0"/>
              </a:rPr>
              <a:t>MNPK</a:t>
            </a:r>
            <a:endParaRPr lang="ru-RU" sz="280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371600" y="1676400"/>
            <a:ext cx="6407150" cy="2514600"/>
            <a:chOff x="432" y="2352"/>
            <a:chExt cx="4036" cy="1584"/>
          </a:xfrm>
        </p:grpSpPr>
        <p:sp>
          <p:nvSpPr>
            <p:cNvPr id="24583" name="AutoShape 6"/>
            <p:cNvSpPr>
              <a:spLocks noChangeArrowheads="1"/>
            </p:cNvSpPr>
            <p:nvPr/>
          </p:nvSpPr>
          <p:spPr bwMode="auto">
            <a:xfrm>
              <a:off x="624" y="2592"/>
              <a:ext cx="3648" cy="1056"/>
            </a:xfrm>
            <a:prstGeom prst="parallelogram">
              <a:avLst>
                <a:gd name="adj" fmla="val 86364"/>
              </a:avLst>
            </a:prstGeom>
            <a:solidFill>
              <a:schemeClr val="accent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584" name="Text Box 7"/>
            <p:cNvSpPr txBox="1">
              <a:spLocks noChangeArrowheads="1"/>
            </p:cNvSpPr>
            <p:nvPr/>
          </p:nvSpPr>
          <p:spPr bwMode="auto">
            <a:xfrm>
              <a:off x="432" y="3600"/>
              <a:ext cx="27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000000"/>
                  </a:solidFill>
                  <a:latin typeface="Arial" charset="0"/>
                </a:rPr>
                <a:t>M</a:t>
              </a:r>
              <a:endParaRPr lang="ru-RU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4585" name="Text Box 8"/>
            <p:cNvSpPr txBox="1">
              <a:spLocks noChangeArrowheads="1"/>
            </p:cNvSpPr>
            <p:nvPr/>
          </p:nvSpPr>
          <p:spPr bwMode="auto">
            <a:xfrm>
              <a:off x="1344" y="2352"/>
              <a:ext cx="25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000000"/>
                  </a:solidFill>
                  <a:latin typeface="Arial" charset="0"/>
                </a:rPr>
                <a:t>N</a:t>
              </a:r>
              <a:endParaRPr lang="ru-RU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4586" name="Text Box 9"/>
            <p:cNvSpPr txBox="1">
              <a:spLocks noChangeArrowheads="1"/>
            </p:cNvSpPr>
            <p:nvPr/>
          </p:nvSpPr>
          <p:spPr bwMode="auto">
            <a:xfrm>
              <a:off x="4224" y="2352"/>
              <a:ext cx="24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000000"/>
                  </a:solidFill>
                  <a:latin typeface="Arial" charset="0"/>
                </a:rPr>
                <a:t>P</a:t>
              </a:r>
              <a:endParaRPr lang="ru-RU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4587" name="Text Box 10"/>
            <p:cNvSpPr txBox="1">
              <a:spLocks noChangeArrowheads="1"/>
            </p:cNvSpPr>
            <p:nvPr/>
          </p:nvSpPr>
          <p:spPr bwMode="auto">
            <a:xfrm>
              <a:off x="3312" y="3600"/>
              <a:ext cx="24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000000"/>
                  </a:solidFill>
                  <a:latin typeface="Arial" charset="0"/>
                </a:rPr>
                <a:t>K</a:t>
              </a:r>
              <a:endParaRPr lang="ru-RU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4588" name="Text Box 11"/>
            <p:cNvSpPr txBox="1">
              <a:spLocks noChangeArrowheads="1"/>
            </p:cNvSpPr>
            <p:nvPr/>
          </p:nvSpPr>
          <p:spPr bwMode="auto">
            <a:xfrm>
              <a:off x="1920" y="3648"/>
              <a:ext cx="45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2400">
                  <a:solidFill>
                    <a:srgbClr val="000000"/>
                  </a:solidFill>
                  <a:latin typeface="Arial" charset="0"/>
                </a:rPr>
                <a:t>8см</a:t>
              </a:r>
            </a:p>
          </p:txBody>
        </p:sp>
        <p:sp>
          <p:nvSpPr>
            <p:cNvPr id="24589" name="Text Box 12"/>
            <p:cNvSpPr txBox="1">
              <a:spLocks noChangeArrowheads="1"/>
            </p:cNvSpPr>
            <p:nvPr/>
          </p:nvSpPr>
          <p:spPr bwMode="auto">
            <a:xfrm>
              <a:off x="1008" y="3263"/>
              <a:ext cx="40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2400">
                  <a:solidFill>
                    <a:srgbClr val="000000"/>
                  </a:solidFill>
                  <a:latin typeface="Arial" charset="0"/>
                </a:rPr>
                <a:t>60</a:t>
              </a:r>
              <a:r>
                <a:rPr lang="en-US" sz="2400">
                  <a:solidFill>
                    <a:srgbClr val="000000"/>
                  </a:solidFill>
                  <a:latin typeface="Microsoft Sans Serif" pitchFamily="34" charset="0"/>
                  <a:cs typeface="Microsoft Sans Serif" pitchFamily="34" charset="0"/>
                </a:rPr>
                <a:t>°</a:t>
              </a:r>
            </a:p>
          </p:txBody>
        </p:sp>
        <p:sp>
          <p:nvSpPr>
            <p:cNvPr id="24590" name="Text Box 13"/>
            <p:cNvSpPr txBox="1">
              <a:spLocks noChangeArrowheads="1"/>
            </p:cNvSpPr>
            <p:nvPr/>
          </p:nvSpPr>
          <p:spPr bwMode="auto">
            <a:xfrm>
              <a:off x="2496" y="2784"/>
              <a:ext cx="45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000000"/>
                  </a:solidFill>
                  <a:latin typeface="Arial" charset="0"/>
                </a:rPr>
                <a:t>5</a:t>
              </a:r>
              <a:r>
                <a:rPr lang="ru-RU" sz="2400">
                  <a:solidFill>
                    <a:srgbClr val="000000"/>
                  </a:solidFill>
                  <a:latin typeface="Arial" charset="0"/>
                </a:rPr>
                <a:t>см</a:t>
              </a:r>
            </a:p>
          </p:txBody>
        </p:sp>
        <p:sp>
          <p:nvSpPr>
            <p:cNvPr id="24591" name="Line 14"/>
            <p:cNvSpPr>
              <a:spLocks noChangeShapeType="1"/>
            </p:cNvSpPr>
            <p:nvPr/>
          </p:nvSpPr>
          <p:spPr bwMode="auto">
            <a:xfrm>
              <a:off x="1536" y="2592"/>
              <a:ext cx="1824" cy="105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24592" name="Group 15"/>
            <p:cNvGrpSpPr>
              <a:grpSpLocks/>
            </p:cNvGrpSpPr>
            <p:nvPr/>
          </p:nvGrpSpPr>
          <p:grpSpPr bwMode="auto">
            <a:xfrm>
              <a:off x="1450" y="2678"/>
              <a:ext cx="230" cy="106"/>
              <a:chOff x="1440" y="2678"/>
              <a:chExt cx="230" cy="106"/>
            </a:xfrm>
          </p:grpSpPr>
          <p:sp>
            <p:nvSpPr>
              <p:cNvPr id="24594" name="Line 16"/>
              <p:cNvSpPr>
                <a:spLocks noChangeShapeType="1"/>
              </p:cNvSpPr>
              <p:nvPr/>
            </p:nvSpPr>
            <p:spPr bwMode="auto">
              <a:xfrm>
                <a:off x="1440" y="2688"/>
                <a:ext cx="144" cy="96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595" name="Line 17"/>
              <p:cNvSpPr>
                <a:spLocks noChangeShapeType="1"/>
              </p:cNvSpPr>
              <p:nvPr/>
            </p:nvSpPr>
            <p:spPr bwMode="auto">
              <a:xfrm flipV="1">
                <a:off x="1584" y="2678"/>
                <a:ext cx="86" cy="106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4593" name="Freeform 18"/>
            <p:cNvSpPr>
              <a:spLocks/>
            </p:cNvSpPr>
            <p:nvPr/>
          </p:nvSpPr>
          <p:spPr bwMode="auto">
            <a:xfrm>
              <a:off x="788" y="3456"/>
              <a:ext cx="192" cy="192"/>
            </a:xfrm>
            <a:custGeom>
              <a:avLst/>
              <a:gdLst>
                <a:gd name="T0" fmla="*/ 0 w 192"/>
                <a:gd name="T1" fmla="*/ 0 h 192"/>
                <a:gd name="T2" fmla="*/ 96 w 192"/>
                <a:gd name="T3" fmla="*/ 48 h 192"/>
                <a:gd name="T4" fmla="*/ 144 w 192"/>
                <a:gd name="T5" fmla="*/ 96 h 192"/>
                <a:gd name="T6" fmla="*/ 192 w 192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192"/>
                <a:gd name="T14" fmla="*/ 192 w 192"/>
                <a:gd name="T15" fmla="*/ 192 h 1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192">
                  <a:moveTo>
                    <a:pt x="0" y="0"/>
                  </a:moveTo>
                  <a:cubicBezTo>
                    <a:pt x="36" y="16"/>
                    <a:pt x="72" y="32"/>
                    <a:pt x="96" y="48"/>
                  </a:cubicBezTo>
                  <a:cubicBezTo>
                    <a:pt x="120" y="64"/>
                    <a:pt x="128" y="72"/>
                    <a:pt x="144" y="96"/>
                  </a:cubicBezTo>
                  <a:cubicBezTo>
                    <a:pt x="160" y="120"/>
                    <a:pt x="176" y="156"/>
                    <a:pt x="192" y="192"/>
                  </a:cubicBezTo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500188" y="2428875"/>
            <a:ext cx="10715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FF0000"/>
                </a:solidFill>
              </a:rPr>
              <a:t>4 см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214438" y="4286250"/>
            <a:ext cx="61436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S=</a:t>
            </a:r>
            <a:r>
              <a:rPr lang="ru-RU" sz="3600" b="1">
                <a:solidFill>
                  <a:srgbClr val="FF0000"/>
                </a:solidFill>
              </a:rPr>
              <a:t>4</a:t>
            </a:r>
            <a:r>
              <a:rPr lang="en-US" sz="3600" b="1">
                <a:solidFill>
                  <a:srgbClr val="FF0000"/>
                </a:solidFill>
              </a:rPr>
              <a:t>x</a:t>
            </a:r>
            <a:r>
              <a:rPr lang="ru-RU" sz="3600" b="1">
                <a:solidFill>
                  <a:srgbClr val="FF0000"/>
                </a:solidFill>
              </a:rPr>
              <a:t>5</a:t>
            </a:r>
            <a:r>
              <a:rPr lang="en-US" sz="3600" b="1">
                <a:solidFill>
                  <a:srgbClr val="FF0000"/>
                </a:solidFill>
              </a:rPr>
              <a:t>=</a:t>
            </a:r>
            <a:r>
              <a:rPr lang="ru-RU" sz="3600" b="1">
                <a:solidFill>
                  <a:srgbClr val="FF0000"/>
                </a:solidFill>
              </a:rPr>
              <a:t>20</a:t>
            </a:r>
            <a:r>
              <a:rPr lang="en-US" sz="3600" b="1">
                <a:solidFill>
                  <a:srgbClr val="FF0000"/>
                </a:solidFill>
              </a:rPr>
              <a:t>(</a:t>
            </a:r>
            <a:r>
              <a:rPr lang="ru-RU" sz="3600" b="1">
                <a:solidFill>
                  <a:srgbClr val="FF0000"/>
                </a:solidFill>
              </a:rPr>
              <a:t>кв.ед)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500563" y="3286125"/>
            <a:ext cx="1143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FF0000"/>
                </a:solidFill>
              </a:rPr>
              <a:t>30</a:t>
            </a:r>
            <a:r>
              <a:rPr lang="ru-RU" b="1" baseline="30000">
                <a:solidFill>
                  <a:srgbClr val="FF0000"/>
                </a:solidFill>
              </a:rPr>
              <a:t>0</a:t>
            </a:r>
            <a:endParaRPr lang="ru-RU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3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2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381000" y="304800"/>
            <a:ext cx="62150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>
                <a:solidFill>
                  <a:srgbClr val="000000"/>
                </a:solidFill>
                <a:latin typeface="Arial" charset="0"/>
              </a:rPr>
              <a:t>3.Найти площадь треугольника</a:t>
            </a:r>
            <a:r>
              <a:rPr lang="en-US" sz="2800">
                <a:solidFill>
                  <a:srgbClr val="000000"/>
                </a:solidFill>
                <a:latin typeface="Arial" charset="0"/>
              </a:rPr>
              <a:t> ABC</a:t>
            </a:r>
            <a:endParaRPr lang="ru-RU" sz="280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609600" y="1143000"/>
            <a:ext cx="7451725" cy="4325938"/>
            <a:chOff x="384" y="720"/>
            <a:chExt cx="4694" cy="2725"/>
          </a:xfrm>
        </p:grpSpPr>
        <p:grpSp>
          <p:nvGrpSpPr>
            <p:cNvPr id="25607" name="Group 15"/>
            <p:cNvGrpSpPr>
              <a:grpSpLocks/>
            </p:cNvGrpSpPr>
            <p:nvPr/>
          </p:nvGrpSpPr>
          <p:grpSpPr bwMode="auto">
            <a:xfrm>
              <a:off x="624" y="1008"/>
              <a:ext cx="4224" cy="2016"/>
              <a:chOff x="624" y="1008"/>
              <a:chExt cx="4224" cy="2016"/>
            </a:xfrm>
          </p:grpSpPr>
          <p:sp>
            <p:nvSpPr>
              <p:cNvPr id="25615" name="Freeform 7"/>
              <p:cNvSpPr>
                <a:spLocks/>
              </p:cNvSpPr>
              <p:nvPr/>
            </p:nvSpPr>
            <p:spPr bwMode="auto">
              <a:xfrm>
                <a:off x="624" y="1008"/>
                <a:ext cx="4224" cy="2016"/>
              </a:xfrm>
              <a:custGeom>
                <a:avLst/>
                <a:gdLst>
                  <a:gd name="T0" fmla="*/ 0 w 4224"/>
                  <a:gd name="T1" fmla="*/ 0 h 2016"/>
                  <a:gd name="T2" fmla="*/ 0 w 4224"/>
                  <a:gd name="T3" fmla="*/ 2016 h 2016"/>
                  <a:gd name="T4" fmla="*/ 4224 w 4224"/>
                  <a:gd name="T5" fmla="*/ 2016 h 2016"/>
                  <a:gd name="T6" fmla="*/ 0 w 4224"/>
                  <a:gd name="T7" fmla="*/ 0 h 20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224"/>
                  <a:gd name="T13" fmla="*/ 0 h 2016"/>
                  <a:gd name="T14" fmla="*/ 4224 w 4224"/>
                  <a:gd name="T15" fmla="*/ 2016 h 20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224" h="2016">
                    <a:moveTo>
                      <a:pt x="0" y="0"/>
                    </a:moveTo>
                    <a:lnTo>
                      <a:pt x="0" y="2016"/>
                    </a:lnTo>
                    <a:lnTo>
                      <a:pt x="4224" y="20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616" name="Line 9"/>
              <p:cNvSpPr>
                <a:spLocks noChangeShapeType="1"/>
              </p:cNvSpPr>
              <p:nvPr/>
            </p:nvSpPr>
            <p:spPr bwMode="auto">
              <a:xfrm>
                <a:off x="624" y="1008"/>
                <a:ext cx="2304" cy="2016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25617" name="Group 12"/>
              <p:cNvGrpSpPr>
                <a:grpSpLocks/>
              </p:cNvGrpSpPr>
              <p:nvPr/>
            </p:nvGrpSpPr>
            <p:grpSpPr bwMode="auto">
              <a:xfrm>
                <a:off x="624" y="2832"/>
                <a:ext cx="192" cy="192"/>
                <a:chOff x="672" y="2832"/>
                <a:chExt cx="192" cy="192"/>
              </a:xfrm>
            </p:grpSpPr>
            <p:sp>
              <p:nvSpPr>
                <p:cNvPr id="25619" name="Line 10"/>
                <p:cNvSpPr>
                  <a:spLocks noChangeShapeType="1"/>
                </p:cNvSpPr>
                <p:nvPr/>
              </p:nvSpPr>
              <p:spPr bwMode="auto">
                <a:xfrm>
                  <a:off x="672" y="2832"/>
                  <a:ext cx="192" cy="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5620" name="Line 11"/>
                <p:cNvSpPr>
                  <a:spLocks noChangeShapeType="1"/>
                </p:cNvSpPr>
                <p:nvPr/>
              </p:nvSpPr>
              <p:spPr bwMode="auto">
                <a:xfrm>
                  <a:off x="864" y="2832"/>
                  <a:ext cx="0" cy="192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25618" name="Freeform 14"/>
              <p:cNvSpPr>
                <a:spLocks/>
              </p:cNvSpPr>
              <p:nvPr/>
            </p:nvSpPr>
            <p:spPr bwMode="auto">
              <a:xfrm>
                <a:off x="2816" y="2904"/>
                <a:ext cx="336" cy="112"/>
              </a:xfrm>
              <a:custGeom>
                <a:avLst/>
                <a:gdLst>
                  <a:gd name="T0" fmla="*/ 0 w 336"/>
                  <a:gd name="T1" fmla="*/ 16 h 112"/>
                  <a:gd name="T2" fmla="*/ 192 w 336"/>
                  <a:gd name="T3" fmla="*/ 16 h 112"/>
                  <a:gd name="T4" fmla="*/ 336 w 336"/>
                  <a:gd name="T5" fmla="*/ 112 h 112"/>
                  <a:gd name="T6" fmla="*/ 0 60000 65536"/>
                  <a:gd name="T7" fmla="*/ 0 60000 65536"/>
                  <a:gd name="T8" fmla="*/ 0 60000 65536"/>
                  <a:gd name="T9" fmla="*/ 0 w 336"/>
                  <a:gd name="T10" fmla="*/ 0 h 112"/>
                  <a:gd name="T11" fmla="*/ 336 w 336"/>
                  <a:gd name="T12" fmla="*/ 112 h 1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36" h="112">
                    <a:moveTo>
                      <a:pt x="0" y="16"/>
                    </a:moveTo>
                    <a:cubicBezTo>
                      <a:pt x="68" y="8"/>
                      <a:pt x="136" y="0"/>
                      <a:pt x="192" y="16"/>
                    </a:cubicBezTo>
                    <a:cubicBezTo>
                      <a:pt x="248" y="32"/>
                      <a:pt x="312" y="88"/>
                      <a:pt x="336" y="112"/>
                    </a:cubicBezTo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5608" name="Text Box 16"/>
            <p:cNvSpPr txBox="1">
              <a:spLocks noChangeArrowheads="1"/>
            </p:cNvSpPr>
            <p:nvPr/>
          </p:nvSpPr>
          <p:spPr bwMode="auto">
            <a:xfrm>
              <a:off x="384" y="3072"/>
              <a:ext cx="278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>
                  <a:solidFill>
                    <a:srgbClr val="000000"/>
                  </a:solidFill>
                  <a:latin typeface="Arial" charset="0"/>
                </a:rPr>
                <a:t>D</a:t>
              </a:r>
              <a:endParaRPr lang="ru-RU" sz="2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5609" name="Text Box 17"/>
            <p:cNvSpPr txBox="1">
              <a:spLocks noChangeArrowheads="1"/>
            </p:cNvSpPr>
            <p:nvPr/>
          </p:nvSpPr>
          <p:spPr bwMode="auto">
            <a:xfrm>
              <a:off x="384" y="720"/>
              <a:ext cx="265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>
                  <a:solidFill>
                    <a:srgbClr val="000000"/>
                  </a:solidFill>
                  <a:latin typeface="Arial" charset="0"/>
                </a:rPr>
                <a:t>A</a:t>
              </a:r>
              <a:endParaRPr lang="ru-RU" sz="2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5610" name="Text Box 18"/>
            <p:cNvSpPr txBox="1">
              <a:spLocks noChangeArrowheads="1"/>
            </p:cNvSpPr>
            <p:nvPr/>
          </p:nvSpPr>
          <p:spPr bwMode="auto">
            <a:xfrm>
              <a:off x="4800" y="3072"/>
              <a:ext cx="278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>
                  <a:solidFill>
                    <a:srgbClr val="000000"/>
                  </a:solidFill>
                  <a:latin typeface="Arial" charset="0"/>
                </a:rPr>
                <a:t>C</a:t>
              </a:r>
              <a:endParaRPr lang="ru-RU" sz="2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5611" name="Text Box 19"/>
            <p:cNvSpPr txBox="1">
              <a:spLocks noChangeArrowheads="1"/>
            </p:cNvSpPr>
            <p:nvPr/>
          </p:nvSpPr>
          <p:spPr bwMode="auto">
            <a:xfrm rot="10730370" flipV="1">
              <a:off x="2736" y="3118"/>
              <a:ext cx="255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800">
                  <a:solidFill>
                    <a:srgbClr val="000000"/>
                  </a:solidFill>
                  <a:latin typeface="Arial" charset="0"/>
                </a:rPr>
                <a:t>B</a:t>
              </a:r>
              <a:endParaRPr lang="ru-RU" sz="2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5612" name="Text Box 20"/>
            <p:cNvSpPr txBox="1">
              <a:spLocks noChangeArrowheads="1"/>
            </p:cNvSpPr>
            <p:nvPr/>
          </p:nvSpPr>
          <p:spPr bwMode="auto">
            <a:xfrm rot="10730370" flipV="1">
              <a:off x="2877" y="2585"/>
              <a:ext cx="62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2400" b="1">
                  <a:solidFill>
                    <a:srgbClr val="000000"/>
                  </a:solidFill>
                  <a:latin typeface="Arial" charset="0"/>
                </a:rPr>
                <a:t>135</a:t>
              </a:r>
              <a:r>
                <a:rPr lang="en-US" sz="2400" b="1">
                  <a:solidFill>
                    <a:srgbClr val="000000"/>
                  </a:solidFill>
                  <a:latin typeface="Microsoft Sans Serif" pitchFamily="34" charset="0"/>
                  <a:cs typeface="Microsoft Sans Serif" pitchFamily="34" charset="0"/>
                </a:rPr>
                <a:t>°</a:t>
              </a:r>
            </a:p>
          </p:txBody>
        </p:sp>
        <p:sp>
          <p:nvSpPr>
            <p:cNvPr id="25613" name="Text Box 21"/>
            <p:cNvSpPr txBox="1">
              <a:spLocks noChangeArrowheads="1"/>
            </p:cNvSpPr>
            <p:nvPr/>
          </p:nvSpPr>
          <p:spPr bwMode="auto">
            <a:xfrm rot="10730370" flipV="1">
              <a:off x="1631" y="3069"/>
              <a:ext cx="5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2400" b="1">
                  <a:solidFill>
                    <a:srgbClr val="000000"/>
                  </a:solidFill>
                  <a:latin typeface="Arial" charset="0"/>
                </a:rPr>
                <a:t>8см</a:t>
              </a:r>
            </a:p>
          </p:txBody>
        </p:sp>
        <p:sp>
          <p:nvSpPr>
            <p:cNvPr id="25614" name="Text Box 22"/>
            <p:cNvSpPr txBox="1">
              <a:spLocks noChangeArrowheads="1"/>
            </p:cNvSpPr>
            <p:nvPr/>
          </p:nvSpPr>
          <p:spPr bwMode="auto">
            <a:xfrm rot="10730370" flipV="1">
              <a:off x="3551" y="3022"/>
              <a:ext cx="63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 b="1">
                  <a:solidFill>
                    <a:srgbClr val="000000"/>
                  </a:solidFill>
                  <a:latin typeface="Arial" charset="0"/>
                </a:rPr>
                <a:t>7</a:t>
              </a:r>
              <a:r>
                <a:rPr lang="ru-RU" sz="2400" b="1">
                  <a:solidFill>
                    <a:srgbClr val="000000"/>
                  </a:solidFill>
                  <a:latin typeface="Arial" charset="0"/>
                </a:rPr>
                <a:t>см</a:t>
              </a:r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85750" y="2857500"/>
            <a:ext cx="64293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8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071813" y="4286250"/>
            <a:ext cx="1000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FF0000"/>
                </a:solidFill>
              </a:rPr>
              <a:t>45</a:t>
            </a:r>
            <a:r>
              <a:rPr lang="ru-RU" b="1" baseline="30000">
                <a:solidFill>
                  <a:srgbClr val="FF0000"/>
                </a:solidFill>
              </a:rPr>
              <a:t>0</a:t>
            </a:r>
            <a:endParaRPr lang="ru-RU" b="1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857250" y="5429250"/>
            <a:ext cx="72151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S=1/2x7x8=28 (</a:t>
            </a:r>
            <a:r>
              <a:rPr lang="ru-RU" sz="3600" b="1">
                <a:solidFill>
                  <a:srgbClr val="FF0000"/>
                </a:solidFill>
              </a:rPr>
              <a:t>кв. ед)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381000" y="304800"/>
            <a:ext cx="78184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>
                <a:solidFill>
                  <a:srgbClr val="000000"/>
                </a:solidFill>
                <a:latin typeface="Arial" charset="0"/>
              </a:rPr>
              <a:t>4.Найти отношение площадей треугольников </a:t>
            </a: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838200" y="1295400"/>
            <a:ext cx="8116888" cy="4405313"/>
            <a:chOff x="528" y="816"/>
            <a:chExt cx="5113" cy="2775"/>
          </a:xfrm>
        </p:grpSpPr>
        <p:sp>
          <p:nvSpPr>
            <p:cNvPr id="26629" name="Freeform 6"/>
            <p:cNvSpPr>
              <a:spLocks/>
            </p:cNvSpPr>
            <p:nvPr/>
          </p:nvSpPr>
          <p:spPr bwMode="auto">
            <a:xfrm>
              <a:off x="720" y="1104"/>
              <a:ext cx="1776" cy="2208"/>
            </a:xfrm>
            <a:custGeom>
              <a:avLst/>
              <a:gdLst>
                <a:gd name="T0" fmla="*/ 0 w 1776"/>
                <a:gd name="T1" fmla="*/ 2208 h 2208"/>
                <a:gd name="T2" fmla="*/ 1776 w 1776"/>
                <a:gd name="T3" fmla="*/ 2208 h 2208"/>
                <a:gd name="T4" fmla="*/ 672 w 1776"/>
                <a:gd name="T5" fmla="*/ 0 h 2208"/>
                <a:gd name="T6" fmla="*/ 0 w 1776"/>
                <a:gd name="T7" fmla="*/ 2208 h 22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76"/>
                <a:gd name="T13" fmla="*/ 0 h 2208"/>
                <a:gd name="T14" fmla="*/ 1776 w 1776"/>
                <a:gd name="T15" fmla="*/ 2208 h 22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76" h="2208">
                  <a:moveTo>
                    <a:pt x="0" y="2208"/>
                  </a:moveTo>
                  <a:lnTo>
                    <a:pt x="1776" y="2208"/>
                  </a:lnTo>
                  <a:lnTo>
                    <a:pt x="672" y="0"/>
                  </a:lnTo>
                  <a:lnTo>
                    <a:pt x="0" y="2208"/>
                  </a:lnTo>
                  <a:close/>
                </a:path>
              </a:pathLst>
            </a:custGeom>
            <a:solidFill>
              <a:schemeClr val="accent1"/>
            </a:solidFill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630" name="Freeform 7"/>
            <p:cNvSpPr>
              <a:spLocks/>
            </p:cNvSpPr>
            <p:nvPr/>
          </p:nvSpPr>
          <p:spPr bwMode="auto">
            <a:xfrm>
              <a:off x="2736" y="1824"/>
              <a:ext cx="2640" cy="864"/>
            </a:xfrm>
            <a:custGeom>
              <a:avLst/>
              <a:gdLst>
                <a:gd name="T0" fmla="*/ 0 w 2688"/>
                <a:gd name="T1" fmla="*/ 864 h 864"/>
                <a:gd name="T2" fmla="*/ 2245 w 2688"/>
                <a:gd name="T3" fmla="*/ 864 h 864"/>
                <a:gd name="T4" fmla="*/ 200 w 2688"/>
                <a:gd name="T5" fmla="*/ 0 h 864"/>
                <a:gd name="T6" fmla="*/ 0 w 2688"/>
                <a:gd name="T7" fmla="*/ 864 h 8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88"/>
                <a:gd name="T13" fmla="*/ 0 h 864"/>
                <a:gd name="T14" fmla="*/ 2688 w 2688"/>
                <a:gd name="T15" fmla="*/ 864 h 8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88" h="864">
                  <a:moveTo>
                    <a:pt x="0" y="864"/>
                  </a:moveTo>
                  <a:lnTo>
                    <a:pt x="2688" y="864"/>
                  </a:lnTo>
                  <a:lnTo>
                    <a:pt x="240" y="0"/>
                  </a:lnTo>
                  <a:lnTo>
                    <a:pt x="0" y="864"/>
                  </a:lnTo>
                  <a:close/>
                </a:path>
              </a:pathLst>
            </a:custGeom>
            <a:solidFill>
              <a:schemeClr val="accent1"/>
            </a:solidFill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631" name="Text Box 9"/>
            <p:cNvSpPr txBox="1">
              <a:spLocks noChangeArrowheads="1"/>
            </p:cNvSpPr>
            <p:nvPr/>
          </p:nvSpPr>
          <p:spPr bwMode="auto">
            <a:xfrm>
              <a:off x="528" y="3264"/>
              <a:ext cx="265" cy="327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>
                  <a:solidFill>
                    <a:srgbClr val="000000"/>
                  </a:solidFill>
                  <a:latin typeface="Arial" charset="0"/>
                </a:rPr>
                <a:t>A</a:t>
              </a:r>
              <a:endParaRPr lang="ru-RU" sz="2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6632" name="Text Box 10"/>
            <p:cNvSpPr txBox="1">
              <a:spLocks noChangeArrowheads="1"/>
            </p:cNvSpPr>
            <p:nvPr/>
          </p:nvSpPr>
          <p:spPr bwMode="auto">
            <a:xfrm>
              <a:off x="720" y="2016"/>
              <a:ext cx="241" cy="327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>
                  <a:solidFill>
                    <a:srgbClr val="000000"/>
                  </a:solidFill>
                  <a:latin typeface="Arial" charset="0"/>
                </a:rPr>
                <a:t>5</a:t>
              </a:r>
              <a:endParaRPr lang="ru-RU" sz="2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6633" name="Text Box 11"/>
            <p:cNvSpPr txBox="1">
              <a:spLocks noChangeArrowheads="1"/>
            </p:cNvSpPr>
            <p:nvPr/>
          </p:nvSpPr>
          <p:spPr bwMode="auto">
            <a:xfrm>
              <a:off x="1248" y="816"/>
              <a:ext cx="265" cy="327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>
                  <a:solidFill>
                    <a:srgbClr val="000000"/>
                  </a:solidFill>
                  <a:latin typeface="Arial" charset="0"/>
                </a:rPr>
                <a:t>B</a:t>
              </a:r>
              <a:endParaRPr lang="ru-RU" sz="2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6634" name="Text Box 12"/>
            <p:cNvSpPr txBox="1">
              <a:spLocks noChangeArrowheads="1"/>
            </p:cNvSpPr>
            <p:nvPr/>
          </p:nvSpPr>
          <p:spPr bwMode="auto">
            <a:xfrm>
              <a:off x="2448" y="3264"/>
              <a:ext cx="278" cy="327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>
                  <a:solidFill>
                    <a:srgbClr val="000000"/>
                  </a:solidFill>
                  <a:latin typeface="Arial" charset="0"/>
                </a:rPr>
                <a:t>C</a:t>
              </a:r>
              <a:endParaRPr lang="ru-RU" sz="2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6635" name="Text Box 13"/>
            <p:cNvSpPr txBox="1">
              <a:spLocks noChangeArrowheads="1"/>
            </p:cNvSpPr>
            <p:nvPr/>
          </p:nvSpPr>
          <p:spPr bwMode="auto">
            <a:xfrm>
              <a:off x="2448" y="2496"/>
              <a:ext cx="303" cy="327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>
                  <a:solidFill>
                    <a:srgbClr val="000000"/>
                  </a:solidFill>
                  <a:latin typeface="Arial" charset="0"/>
                </a:rPr>
                <a:t>M</a:t>
              </a:r>
              <a:endParaRPr lang="ru-RU" sz="2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6636" name="Text Box 14"/>
            <p:cNvSpPr txBox="1">
              <a:spLocks noChangeArrowheads="1"/>
            </p:cNvSpPr>
            <p:nvPr/>
          </p:nvSpPr>
          <p:spPr bwMode="auto">
            <a:xfrm>
              <a:off x="2784" y="1488"/>
              <a:ext cx="278" cy="327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>
                  <a:solidFill>
                    <a:srgbClr val="000000"/>
                  </a:solidFill>
                  <a:latin typeface="Arial" charset="0"/>
                </a:rPr>
                <a:t>N</a:t>
              </a:r>
              <a:endParaRPr lang="ru-RU" sz="2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6637" name="Text Box 15"/>
            <p:cNvSpPr txBox="1">
              <a:spLocks noChangeArrowheads="1"/>
            </p:cNvSpPr>
            <p:nvPr/>
          </p:nvSpPr>
          <p:spPr bwMode="auto">
            <a:xfrm>
              <a:off x="5376" y="2544"/>
              <a:ext cx="265" cy="327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>
                  <a:solidFill>
                    <a:srgbClr val="000000"/>
                  </a:solidFill>
                  <a:latin typeface="Arial" charset="0"/>
                </a:rPr>
                <a:t>P</a:t>
              </a:r>
              <a:endParaRPr lang="ru-RU" sz="2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6638" name="Text Box 16"/>
            <p:cNvSpPr txBox="1">
              <a:spLocks noChangeArrowheads="1"/>
            </p:cNvSpPr>
            <p:nvPr/>
          </p:nvSpPr>
          <p:spPr bwMode="auto">
            <a:xfrm>
              <a:off x="3792" y="2736"/>
              <a:ext cx="241" cy="327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>
                  <a:solidFill>
                    <a:srgbClr val="000000"/>
                  </a:solidFill>
                  <a:latin typeface="Arial" charset="0"/>
                </a:rPr>
                <a:t>7</a:t>
              </a:r>
              <a:endParaRPr lang="ru-RU" sz="2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6639" name="Text Box 17"/>
            <p:cNvSpPr txBox="1">
              <a:spLocks noChangeArrowheads="1"/>
            </p:cNvSpPr>
            <p:nvPr/>
          </p:nvSpPr>
          <p:spPr bwMode="auto">
            <a:xfrm>
              <a:off x="2496" y="1968"/>
              <a:ext cx="241" cy="327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>
                  <a:solidFill>
                    <a:srgbClr val="000000"/>
                  </a:solidFill>
                  <a:latin typeface="Arial" charset="0"/>
                </a:rPr>
                <a:t>2</a:t>
              </a:r>
              <a:endParaRPr lang="ru-RU" sz="2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6640" name="Text Box 18"/>
            <p:cNvSpPr txBox="1">
              <a:spLocks noChangeArrowheads="1"/>
            </p:cNvSpPr>
            <p:nvPr/>
          </p:nvSpPr>
          <p:spPr bwMode="auto">
            <a:xfrm>
              <a:off x="1440" y="3264"/>
              <a:ext cx="241" cy="327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>
                  <a:solidFill>
                    <a:srgbClr val="000000"/>
                  </a:solidFill>
                  <a:latin typeface="Arial" charset="0"/>
                </a:rPr>
                <a:t>3</a:t>
              </a:r>
              <a:endParaRPr lang="ru-RU" sz="2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6641" name="Freeform 19"/>
            <p:cNvSpPr>
              <a:spLocks/>
            </p:cNvSpPr>
            <p:nvPr/>
          </p:nvSpPr>
          <p:spPr bwMode="auto">
            <a:xfrm>
              <a:off x="788" y="3072"/>
              <a:ext cx="288" cy="240"/>
            </a:xfrm>
            <a:custGeom>
              <a:avLst/>
              <a:gdLst>
                <a:gd name="T0" fmla="*/ 0 w 288"/>
                <a:gd name="T1" fmla="*/ 0 h 240"/>
                <a:gd name="T2" fmla="*/ 144 w 288"/>
                <a:gd name="T3" fmla="*/ 48 h 240"/>
                <a:gd name="T4" fmla="*/ 240 w 288"/>
                <a:gd name="T5" fmla="*/ 144 h 240"/>
                <a:gd name="T6" fmla="*/ 288 w 288"/>
                <a:gd name="T7" fmla="*/ 240 h 2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8"/>
                <a:gd name="T13" fmla="*/ 0 h 240"/>
                <a:gd name="T14" fmla="*/ 288 w 288"/>
                <a:gd name="T15" fmla="*/ 240 h 2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8" h="240">
                  <a:moveTo>
                    <a:pt x="0" y="0"/>
                  </a:moveTo>
                  <a:cubicBezTo>
                    <a:pt x="52" y="12"/>
                    <a:pt x="104" y="24"/>
                    <a:pt x="144" y="48"/>
                  </a:cubicBezTo>
                  <a:cubicBezTo>
                    <a:pt x="184" y="72"/>
                    <a:pt x="216" y="112"/>
                    <a:pt x="240" y="144"/>
                  </a:cubicBezTo>
                  <a:cubicBezTo>
                    <a:pt x="264" y="176"/>
                    <a:pt x="276" y="208"/>
                    <a:pt x="288" y="240"/>
                  </a:cubicBezTo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642" name="Freeform 20"/>
            <p:cNvSpPr>
              <a:spLocks/>
            </p:cNvSpPr>
            <p:nvPr/>
          </p:nvSpPr>
          <p:spPr bwMode="auto">
            <a:xfrm>
              <a:off x="2802" y="2448"/>
              <a:ext cx="288" cy="240"/>
            </a:xfrm>
            <a:custGeom>
              <a:avLst/>
              <a:gdLst>
                <a:gd name="T0" fmla="*/ 0 w 288"/>
                <a:gd name="T1" fmla="*/ 0 h 240"/>
                <a:gd name="T2" fmla="*/ 144 w 288"/>
                <a:gd name="T3" fmla="*/ 48 h 240"/>
                <a:gd name="T4" fmla="*/ 240 w 288"/>
                <a:gd name="T5" fmla="*/ 144 h 240"/>
                <a:gd name="T6" fmla="*/ 288 w 288"/>
                <a:gd name="T7" fmla="*/ 240 h 2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8"/>
                <a:gd name="T13" fmla="*/ 0 h 240"/>
                <a:gd name="T14" fmla="*/ 288 w 288"/>
                <a:gd name="T15" fmla="*/ 240 h 2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8" h="240">
                  <a:moveTo>
                    <a:pt x="0" y="0"/>
                  </a:moveTo>
                  <a:cubicBezTo>
                    <a:pt x="52" y="12"/>
                    <a:pt x="104" y="24"/>
                    <a:pt x="144" y="48"/>
                  </a:cubicBezTo>
                  <a:cubicBezTo>
                    <a:pt x="184" y="72"/>
                    <a:pt x="216" y="112"/>
                    <a:pt x="240" y="144"/>
                  </a:cubicBezTo>
                  <a:cubicBezTo>
                    <a:pt x="264" y="176"/>
                    <a:pt x="276" y="208"/>
                    <a:pt x="288" y="240"/>
                  </a:cubicBezTo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428750" y="5786438"/>
            <a:ext cx="72866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S</a:t>
            </a:r>
            <a:r>
              <a:rPr lang="en-US" sz="4000" b="1" baseline="-25000">
                <a:solidFill>
                  <a:srgbClr val="FF0000"/>
                </a:solidFill>
              </a:rPr>
              <a:t>1</a:t>
            </a:r>
            <a:r>
              <a:rPr lang="ru-RU" sz="4000" b="1">
                <a:solidFill>
                  <a:srgbClr val="FF0000"/>
                </a:solidFill>
              </a:rPr>
              <a:t>: </a:t>
            </a:r>
            <a:r>
              <a:rPr lang="en-US" sz="4000" b="1">
                <a:solidFill>
                  <a:srgbClr val="FF0000"/>
                </a:solidFill>
              </a:rPr>
              <a:t>S</a:t>
            </a:r>
            <a:r>
              <a:rPr lang="en-US" sz="4000" b="1" baseline="-25000">
                <a:solidFill>
                  <a:srgbClr val="FF0000"/>
                </a:solidFill>
              </a:rPr>
              <a:t>2</a:t>
            </a:r>
            <a:r>
              <a:rPr lang="en-US" sz="4000" b="1">
                <a:solidFill>
                  <a:srgbClr val="FF0000"/>
                </a:solidFill>
              </a:rPr>
              <a:t>=15</a:t>
            </a:r>
            <a:r>
              <a:rPr lang="ru-RU" sz="4000" b="1">
                <a:solidFill>
                  <a:srgbClr val="FF0000"/>
                </a:solidFill>
              </a:rPr>
              <a:t>:14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381000" y="304800"/>
            <a:ext cx="47767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>
                <a:solidFill>
                  <a:srgbClr val="000000"/>
                </a:solidFill>
                <a:latin typeface="Arial" charset="0"/>
              </a:rPr>
              <a:t>5.Найти площадь трапеции</a:t>
            </a: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457200" y="1524000"/>
            <a:ext cx="8305800" cy="3109913"/>
            <a:chOff x="278" y="960"/>
            <a:chExt cx="5232" cy="1959"/>
          </a:xfrm>
        </p:grpSpPr>
        <p:grpSp>
          <p:nvGrpSpPr>
            <p:cNvPr id="27656" name="Group 16"/>
            <p:cNvGrpSpPr>
              <a:grpSpLocks/>
            </p:cNvGrpSpPr>
            <p:nvPr/>
          </p:nvGrpSpPr>
          <p:grpSpPr bwMode="auto">
            <a:xfrm>
              <a:off x="480" y="1296"/>
              <a:ext cx="4800" cy="1296"/>
              <a:chOff x="480" y="1296"/>
              <a:chExt cx="4800" cy="1296"/>
            </a:xfrm>
          </p:grpSpPr>
          <p:sp>
            <p:nvSpPr>
              <p:cNvPr id="27665" name="AutoShape 7"/>
              <p:cNvSpPr>
                <a:spLocks noChangeArrowheads="1"/>
              </p:cNvSpPr>
              <p:nvPr/>
            </p:nvSpPr>
            <p:spPr bwMode="auto">
              <a:xfrm rot="10800000">
                <a:off x="480" y="1296"/>
                <a:ext cx="4800" cy="129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500 h 21600"/>
                  <a:gd name="T14" fmla="*/ 17100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66" name="Line 8"/>
              <p:cNvSpPr>
                <a:spLocks noChangeShapeType="1"/>
              </p:cNvSpPr>
              <p:nvPr/>
            </p:nvSpPr>
            <p:spPr bwMode="auto">
              <a:xfrm>
                <a:off x="1056" y="1872"/>
                <a:ext cx="144" cy="48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67" name="Line 9"/>
              <p:cNvSpPr>
                <a:spLocks noChangeShapeType="1"/>
              </p:cNvSpPr>
              <p:nvPr/>
            </p:nvSpPr>
            <p:spPr bwMode="auto">
              <a:xfrm flipH="1">
                <a:off x="4512" y="1824"/>
                <a:ext cx="144" cy="96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68" name="Freeform 10"/>
              <p:cNvSpPr>
                <a:spLocks/>
              </p:cNvSpPr>
              <p:nvPr/>
            </p:nvSpPr>
            <p:spPr bwMode="auto">
              <a:xfrm>
                <a:off x="654" y="2400"/>
                <a:ext cx="192" cy="192"/>
              </a:xfrm>
              <a:custGeom>
                <a:avLst/>
                <a:gdLst>
                  <a:gd name="T0" fmla="*/ 0 w 192"/>
                  <a:gd name="T1" fmla="*/ 0 h 192"/>
                  <a:gd name="T2" fmla="*/ 96 w 192"/>
                  <a:gd name="T3" fmla="*/ 48 h 192"/>
                  <a:gd name="T4" fmla="*/ 144 w 192"/>
                  <a:gd name="T5" fmla="*/ 96 h 192"/>
                  <a:gd name="T6" fmla="*/ 192 w 192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2"/>
                  <a:gd name="T13" fmla="*/ 0 h 192"/>
                  <a:gd name="T14" fmla="*/ 192 w 192"/>
                  <a:gd name="T15" fmla="*/ 192 h 19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2" h="192">
                    <a:moveTo>
                      <a:pt x="0" y="0"/>
                    </a:moveTo>
                    <a:cubicBezTo>
                      <a:pt x="36" y="16"/>
                      <a:pt x="72" y="32"/>
                      <a:pt x="96" y="48"/>
                    </a:cubicBezTo>
                    <a:cubicBezTo>
                      <a:pt x="120" y="64"/>
                      <a:pt x="128" y="72"/>
                      <a:pt x="144" y="96"/>
                    </a:cubicBezTo>
                    <a:cubicBezTo>
                      <a:pt x="160" y="120"/>
                      <a:pt x="192" y="176"/>
                      <a:pt x="192" y="192"/>
                    </a:cubicBezTo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69" name="Line 12"/>
              <p:cNvSpPr>
                <a:spLocks noChangeShapeType="1"/>
              </p:cNvSpPr>
              <p:nvPr/>
            </p:nvSpPr>
            <p:spPr bwMode="auto">
              <a:xfrm>
                <a:off x="1680" y="1296"/>
                <a:ext cx="0" cy="1296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27670" name="Group 15"/>
              <p:cNvGrpSpPr>
                <a:grpSpLocks/>
              </p:cNvGrpSpPr>
              <p:nvPr/>
            </p:nvGrpSpPr>
            <p:grpSpPr bwMode="auto">
              <a:xfrm>
                <a:off x="1680" y="2448"/>
                <a:ext cx="96" cy="144"/>
                <a:chOff x="1680" y="2448"/>
                <a:chExt cx="96" cy="144"/>
              </a:xfrm>
            </p:grpSpPr>
            <p:sp>
              <p:nvSpPr>
                <p:cNvPr id="27671" name="Line 13"/>
                <p:cNvSpPr>
                  <a:spLocks noChangeShapeType="1"/>
                </p:cNvSpPr>
                <p:nvPr/>
              </p:nvSpPr>
              <p:spPr bwMode="auto">
                <a:xfrm>
                  <a:off x="1680" y="2448"/>
                  <a:ext cx="96" cy="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7672" name="Line 14"/>
                <p:cNvSpPr>
                  <a:spLocks noChangeShapeType="1"/>
                </p:cNvSpPr>
                <p:nvPr/>
              </p:nvSpPr>
              <p:spPr bwMode="auto">
                <a:xfrm>
                  <a:off x="1776" y="2448"/>
                  <a:ext cx="0" cy="144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  <p:sp>
          <p:nvSpPr>
            <p:cNvPr id="27657" name="Text Box 17"/>
            <p:cNvSpPr txBox="1">
              <a:spLocks noChangeArrowheads="1"/>
            </p:cNvSpPr>
            <p:nvPr/>
          </p:nvSpPr>
          <p:spPr bwMode="auto">
            <a:xfrm>
              <a:off x="278" y="2585"/>
              <a:ext cx="265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>
                  <a:solidFill>
                    <a:srgbClr val="000000"/>
                  </a:solidFill>
                  <a:latin typeface="Arial" charset="0"/>
                </a:rPr>
                <a:t>A</a:t>
              </a:r>
              <a:endParaRPr lang="ru-RU" sz="2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7658" name="Text Box 18"/>
            <p:cNvSpPr txBox="1">
              <a:spLocks noChangeArrowheads="1"/>
            </p:cNvSpPr>
            <p:nvPr/>
          </p:nvSpPr>
          <p:spPr bwMode="auto">
            <a:xfrm>
              <a:off x="1344" y="960"/>
              <a:ext cx="265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>
                  <a:solidFill>
                    <a:srgbClr val="000000"/>
                  </a:solidFill>
                  <a:latin typeface="Arial" charset="0"/>
                </a:rPr>
                <a:t>B</a:t>
              </a:r>
              <a:endParaRPr lang="ru-RU" sz="2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7659" name="Text Box 19"/>
            <p:cNvSpPr txBox="1">
              <a:spLocks noChangeArrowheads="1"/>
            </p:cNvSpPr>
            <p:nvPr/>
          </p:nvSpPr>
          <p:spPr bwMode="auto">
            <a:xfrm>
              <a:off x="4080" y="1008"/>
              <a:ext cx="278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>
                  <a:solidFill>
                    <a:srgbClr val="000000"/>
                  </a:solidFill>
                  <a:latin typeface="Arial" charset="0"/>
                </a:rPr>
                <a:t>C</a:t>
              </a:r>
              <a:endParaRPr lang="ru-RU" sz="2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7660" name="Text Box 20"/>
            <p:cNvSpPr txBox="1">
              <a:spLocks noChangeArrowheads="1"/>
            </p:cNvSpPr>
            <p:nvPr/>
          </p:nvSpPr>
          <p:spPr bwMode="auto">
            <a:xfrm>
              <a:off x="5232" y="2592"/>
              <a:ext cx="278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>
                  <a:solidFill>
                    <a:srgbClr val="000000"/>
                  </a:solidFill>
                  <a:latin typeface="Arial" charset="0"/>
                </a:rPr>
                <a:t>D</a:t>
              </a:r>
              <a:endParaRPr lang="ru-RU" sz="2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7661" name="Text Box 21"/>
            <p:cNvSpPr txBox="1">
              <a:spLocks noChangeArrowheads="1"/>
            </p:cNvSpPr>
            <p:nvPr/>
          </p:nvSpPr>
          <p:spPr bwMode="auto">
            <a:xfrm>
              <a:off x="1536" y="2592"/>
              <a:ext cx="278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>
                  <a:solidFill>
                    <a:srgbClr val="000000"/>
                  </a:solidFill>
                  <a:latin typeface="Arial" charset="0"/>
                </a:rPr>
                <a:t>H</a:t>
              </a:r>
              <a:endParaRPr lang="ru-RU" sz="2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7662" name="Text Box 23"/>
            <p:cNvSpPr txBox="1">
              <a:spLocks noChangeArrowheads="1"/>
            </p:cNvSpPr>
            <p:nvPr/>
          </p:nvSpPr>
          <p:spPr bwMode="auto">
            <a:xfrm>
              <a:off x="864" y="2238"/>
              <a:ext cx="40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000000"/>
                  </a:solidFill>
                  <a:latin typeface="Microsoft Sans Serif" pitchFamily="34" charset="0"/>
                  <a:cs typeface="Microsoft Sans Serif" pitchFamily="34" charset="0"/>
                </a:rPr>
                <a:t>45°</a:t>
              </a:r>
            </a:p>
          </p:txBody>
        </p:sp>
        <p:sp>
          <p:nvSpPr>
            <p:cNvPr id="27663" name="Text Box 24"/>
            <p:cNvSpPr txBox="1">
              <a:spLocks noChangeArrowheads="1"/>
            </p:cNvSpPr>
            <p:nvPr/>
          </p:nvSpPr>
          <p:spPr bwMode="auto">
            <a:xfrm>
              <a:off x="960" y="2592"/>
              <a:ext cx="507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>
                  <a:solidFill>
                    <a:srgbClr val="000000"/>
                  </a:solidFill>
                  <a:latin typeface="Arial" charset="0"/>
                </a:rPr>
                <a:t>6</a:t>
              </a:r>
              <a:r>
                <a:rPr lang="ru-RU" sz="2800">
                  <a:solidFill>
                    <a:srgbClr val="000000"/>
                  </a:solidFill>
                  <a:latin typeface="Arial" charset="0"/>
                </a:rPr>
                <a:t>см</a:t>
              </a:r>
            </a:p>
          </p:txBody>
        </p:sp>
        <p:sp>
          <p:nvSpPr>
            <p:cNvPr id="27664" name="Text Box 25"/>
            <p:cNvSpPr txBox="1">
              <a:spLocks noChangeArrowheads="1"/>
            </p:cNvSpPr>
            <p:nvPr/>
          </p:nvSpPr>
          <p:spPr bwMode="auto">
            <a:xfrm>
              <a:off x="3360" y="2592"/>
              <a:ext cx="63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>
                  <a:solidFill>
                    <a:srgbClr val="000000"/>
                  </a:solidFill>
                  <a:latin typeface="Arial" charset="0"/>
                </a:rPr>
                <a:t>16</a:t>
              </a:r>
              <a:r>
                <a:rPr lang="ru-RU" sz="2800">
                  <a:solidFill>
                    <a:srgbClr val="000000"/>
                  </a:solidFill>
                  <a:latin typeface="Arial" charset="0"/>
                </a:rPr>
                <a:t>см</a:t>
              </a:r>
            </a:p>
          </p:txBody>
        </p:sp>
      </p:grp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929063" y="1500188"/>
            <a:ext cx="22145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FF0000"/>
                </a:solidFill>
              </a:rPr>
              <a:t>10</a:t>
            </a: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 rot="5400000">
            <a:off x="5465763" y="3106738"/>
            <a:ext cx="2071687" cy="15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2786063" y="2857500"/>
            <a:ext cx="5000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714375" y="4929188"/>
            <a:ext cx="821531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S=1/2x(10+22)x6=32x3=96 </a:t>
            </a:r>
            <a:r>
              <a:rPr lang="ru-RU" sz="3200" b="1">
                <a:solidFill>
                  <a:srgbClr val="FF0000"/>
                </a:solidFill>
              </a:rPr>
              <a:t>(кв. ед)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63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81000"/>
            <a:ext cx="7772400" cy="2895600"/>
          </a:xfrm>
        </p:spPr>
        <p:txBody>
          <a:bodyPr/>
          <a:lstStyle/>
          <a:p>
            <a:pPr eaLnBrk="1" hangingPunct="1">
              <a:defRPr/>
            </a:pPr>
            <a:r>
              <a:rPr lang="ru-RU" sz="5400" dirty="0" smtClean="0">
                <a:solidFill>
                  <a:srgbClr val="FF66CC"/>
                </a:solidFill>
              </a:rPr>
              <a:t>Самостоятельная работа.</a:t>
            </a:r>
            <a:br>
              <a:rPr lang="ru-RU" sz="5400" dirty="0" smtClean="0">
                <a:solidFill>
                  <a:srgbClr val="FF66CC"/>
                </a:solidFill>
              </a:rPr>
            </a:br>
            <a:r>
              <a:rPr lang="ru-RU" sz="5400" dirty="0" smtClean="0">
                <a:solidFill>
                  <a:srgbClr val="FF66CC"/>
                </a:solidFill>
              </a:rPr>
              <a:t>1, 2 вариант</a:t>
            </a:r>
            <a:endParaRPr lang="ru-RU" sz="3200" dirty="0" smtClean="0">
              <a:solidFill>
                <a:srgbClr val="FF66CC"/>
              </a:solidFill>
            </a:endParaRPr>
          </a:p>
        </p:txBody>
      </p:sp>
      <p:pic>
        <p:nvPicPr>
          <p:cNvPr id="28675" name="Picture 10" descr="3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12" y="3321209"/>
            <a:ext cx="3714776" cy="309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226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226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2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226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ph type="tbl" idx="1"/>
          </p:nvPr>
        </p:nvGraphicFramePr>
        <p:xfrm>
          <a:off x="857250" y="1714500"/>
          <a:ext cx="7072361" cy="2344020"/>
        </p:xfrm>
        <a:graphic>
          <a:graphicData uri="http://schemas.openxmlformats.org/drawingml/2006/table">
            <a:tbl>
              <a:tblPr/>
              <a:tblGrid>
                <a:gridCol w="1644735"/>
                <a:gridCol w="1315788"/>
                <a:gridCol w="1315788"/>
                <a:gridCol w="1315788"/>
                <a:gridCol w="1480262"/>
              </a:tblGrid>
              <a:tr h="6106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задание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(1балл)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задание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(2 балла)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задание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(2 балла)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задание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(2 балла)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60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вариант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 кв. см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 кв. см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 кв. см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378 кв. см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06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вариант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 кв. см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кв. см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 кв. см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кв. см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9724" name="Rectangle 1"/>
          <p:cNvSpPr>
            <a:spLocks noChangeArrowheads="1"/>
          </p:cNvSpPr>
          <p:nvPr/>
        </p:nvSpPr>
        <p:spPr bwMode="auto">
          <a:xfrm>
            <a:off x="1285875" y="500063"/>
            <a:ext cx="6929438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sz="3200" b="1" i="1" dirty="0" smtClean="0">
                <a:solidFill>
                  <a:srgbClr val="FF0000"/>
                </a:solidFill>
                <a:cs typeface="Times New Roman" pitchFamily="18" charset="0"/>
              </a:rPr>
              <a:t>Проверь себя! </a:t>
            </a:r>
            <a:endParaRPr lang="ru-RU" sz="3200" b="1" i="1" dirty="0">
              <a:solidFill>
                <a:srgbClr val="FF0000"/>
              </a:solidFill>
            </a:endParaRPr>
          </a:p>
          <a:p>
            <a:pPr eaLnBrk="0" hangingPunct="0"/>
            <a:endParaRPr lang="ru-RU" sz="3200" b="1" i="1" dirty="0">
              <a:solidFill>
                <a:srgbClr val="FF0000"/>
              </a:solidFill>
            </a:endParaRPr>
          </a:p>
        </p:txBody>
      </p:sp>
      <p:pic>
        <p:nvPicPr>
          <p:cNvPr id="8" name="Picture 66" descr="кот4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1925" y="3786188"/>
            <a:ext cx="8829675" cy="284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0">
    <p:sndAc>
      <p:stSnd>
        <p:snd r:embed="rId2" name="applaus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212725" y="168275"/>
            <a:ext cx="21066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>
                <a:solidFill>
                  <a:srgbClr val="660033"/>
                </a:solidFill>
                <a:latin typeface="Arial" charset="0"/>
              </a:rPr>
              <a:t>Вариант 1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136525" y="930275"/>
            <a:ext cx="5222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>
                <a:solidFill>
                  <a:srgbClr val="660033"/>
                </a:solidFill>
                <a:latin typeface="Arial" charset="0"/>
              </a:rPr>
              <a:t>1.</a:t>
            </a:r>
          </a:p>
        </p:txBody>
      </p:sp>
      <p:sp>
        <p:nvSpPr>
          <p:cNvPr id="5126" name="AutoShape 6"/>
          <p:cNvSpPr>
            <a:spLocks noChangeArrowheads="1"/>
          </p:cNvSpPr>
          <p:nvPr/>
        </p:nvSpPr>
        <p:spPr bwMode="auto">
          <a:xfrm>
            <a:off x="381000" y="914400"/>
            <a:ext cx="3200400" cy="4191000"/>
          </a:xfrm>
          <a:prstGeom prst="triangle">
            <a:avLst>
              <a:gd name="adj" fmla="val 77148"/>
            </a:avLst>
          </a:prstGeom>
          <a:solidFill>
            <a:schemeClr val="accent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>
              <a:solidFill>
                <a:srgbClr val="000000"/>
              </a:solidFill>
            </a:endParaRP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1524000" y="5016500"/>
            <a:ext cx="8921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>
                <a:solidFill>
                  <a:srgbClr val="660033"/>
                </a:solidFill>
                <a:latin typeface="Arial" charset="0"/>
              </a:rPr>
              <a:t>5см</a:t>
            </a:r>
          </a:p>
        </p:txBody>
      </p:sp>
      <p:sp>
        <p:nvSpPr>
          <p:cNvPr id="5128" name="Line 8"/>
          <p:cNvSpPr>
            <a:spLocks noChangeShapeType="1"/>
          </p:cNvSpPr>
          <p:nvPr/>
        </p:nvSpPr>
        <p:spPr bwMode="auto">
          <a:xfrm>
            <a:off x="2835275" y="911225"/>
            <a:ext cx="0" cy="4191000"/>
          </a:xfrm>
          <a:prstGeom prst="line">
            <a:avLst/>
          </a:prstGeom>
          <a:noFill/>
          <a:ln w="28575">
            <a:solidFill>
              <a:srgbClr val="000000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2590800" y="4953000"/>
            <a:ext cx="228600" cy="152400"/>
            <a:chOff x="4368" y="2976"/>
            <a:chExt cx="96" cy="96"/>
          </a:xfrm>
        </p:grpSpPr>
        <p:sp>
          <p:nvSpPr>
            <p:cNvPr id="30741" name="Line 9"/>
            <p:cNvSpPr>
              <a:spLocks noChangeShapeType="1"/>
            </p:cNvSpPr>
            <p:nvPr/>
          </p:nvSpPr>
          <p:spPr bwMode="auto">
            <a:xfrm flipH="1">
              <a:off x="4368" y="2976"/>
              <a:ext cx="9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742" name="Line 10"/>
            <p:cNvSpPr>
              <a:spLocks noChangeShapeType="1"/>
            </p:cNvSpPr>
            <p:nvPr/>
          </p:nvSpPr>
          <p:spPr bwMode="auto">
            <a:xfrm>
              <a:off x="4368" y="2976"/>
              <a:ext cx="0" cy="9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1828800" y="3200400"/>
            <a:ext cx="1117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>
                <a:solidFill>
                  <a:srgbClr val="660033"/>
                </a:solidFill>
                <a:latin typeface="Arial" charset="0"/>
              </a:rPr>
              <a:t>10см</a:t>
            </a:r>
          </a:p>
        </p:txBody>
      </p:sp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304800" y="5562600"/>
            <a:ext cx="451277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660033"/>
                </a:solidFill>
                <a:latin typeface="Arial" charset="0"/>
                <a:cs typeface="Arial" charset="0"/>
              </a:rPr>
              <a:t>S=½·a·h;</a:t>
            </a:r>
            <a:r>
              <a:rPr lang="ru-RU" sz="3200" dirty="0">
                <a:solidFill>
                  <a:srgbClr val="660033"/>
                </a:solidFill>
                <a:latin typeface="Arial" charset="0"/>
                <a:cs typeface="Arial" charset="0"/>
              </a:rPr>
              <a:t> </a:t>
            </a:r>
            <a:r>
              <a:rPr lang="en-US" sz="3200" dirty="0" smtClean="0">
                <a:solidFill>
                  <a:srgbClr val="660033"/>
                </a:solidFill>
                <a:latin typeface="Arial" charset="0"/>
                <a:cs typeface="Arial" charset="0"/>
              </a:rPr>
              <a:t>h=2·5=10</a:t>
            </a:r>
            <a:r>
              <a:rPr lang="ru-RU" sz="3200" dirty="0" smtClean="0">
                <a:solidFill>
                  <a:srgbClr val="660033"/>
                </a:solidFill>
                <a:latin typeface="Arial" charset="0"/>
                <a:cs typeface="Arial" charset="0"/>
              </a:rPr>
              <a:t>(см)</a:t>
            </a:r>
            <a:endParaRPr lang="en-US" sz="3200" dirty="0">
              <a:solidFill>
                <a:srgbClr val="660033"/>
              </a:solidFill>
              <a:latin typeface="Arial" charset="0"/>
              <a:cs typeface="Arial" charset="0"/>
            </a:endParaRPr>
          </a:p>
          <a:p>
            <a:r>
              <a:rPr lang="en-US" sz="3200" dirty="0">
                <a:solidFill>
                  <a:srgbClr val="660033"/>
                </a:solidFill>
                <a:latin typeface="Arial" charset="0"/>
                <a:cs typeface="Arial" charset="0"/>
              </a:rPr>
              <a:t>S=½·</a:t>
            </a:r>
            <a:r>
              <a:rPr lang="en-US" sz="3200" dirty="0" smtClean="0">
                <a:solidFill>
                  <a:srgbClr val="660033"/>
                </a:solidFill>
                <a:latin typeface="Arial" charset="0"/>
                <a:cs typeface="Arial" charset="0"/>
              </a:rPr>
              <a:t>5·10=25</a:t>
            </a:r>
            <a:r>
              <a:rPr lang="ru-RU" sz="3200" dirty="0" smtClean="0">
                <a:solidFill>
                  <a:srgbClr val="660033"/>
                </a:solidFill>
                <a:latin typeface="Arial" charset="0"/>
                <a:cs typeface="Arial" charset="0"/>
              </a:rPr>
              <a:t>(см</a:t>
            </a:r>
            <a:r>
              <a:rPr lang="ru-RU" sz="3200" baseline="30000" dirty="0" smtClean="0">
                <a:solidFill>
                  <a:srgbClr val="660033"/>
                </a:solidFill>
                <a:latin typeface="Arial" charset="0"/>
                <a:cs typeface="Arial" charset="0"/>
              </a:rPr>
              <a:t>2</a:t>
            </a:r>
            <a:r>
              <a:rPr lang="ru-RU" sz="3200" dirty="0" smtClean="0">
                <a:solidFill>
                  <a:srgbClr val="660033"/>
                </a:solidFill>
                <a:latin typeface="Arial" charset="0"/>
                <a:cs typeface="Arial" charset="0"/>
              </a:rPr>
              <a:t>)</a:t>
            </a:r>
            <a:endParaRPr lang="en-US" sz="3200" dirty="0">
              <a:solidFill>
                <a:srgbClr val="660033"/>
              </a:solidFill>
              <a:latin typeface="Arial" charset="0"/>
              <a:cs typeface="Arial" charset="0"/>
            </a:endParaRP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860925" y="171450"/>
            <a:ext cx="21066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>
                <a:solidFill>
                  <a:srgbClr val="660033"/>
                </a:solidFill>
                <a:latin typeface="Arial" charset="0"/>
              </a:rPr>
              <a:t>Вариант 2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4937125" y="889000"/>
            <a:ext cx="5222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>
                <a:solidFill>
                  <a:srgbClr val="660033"/>
                </a:solidFill>
                <a:latin typeface="Arial" charset="0"/>
              </a:rPr>
              <a:t>1.</a:t>
            </a:r>
          </a:p>
        </p:txBody>
      </p:sp>
      <p:sp>
        <p:nvSpPr>
          <p:cNvPr id="5137" name="AutoShape 17"/>
          <p:cNvSpPr>
            <a:spLocks noChangeArrowheads="1"/>
          </p:cNvSpPr>
          <p:nvPr/>
        </p:nvSpPr>
        <p:spPr bwMode="auto">
          <a:xfrm>
            <a:off x="4953000" y="1371600"/>
            <a:ext cx="3962400" cy="1752600"/>
          </a:xfrm>
          <a:prstGeom prst="triangle">
            <a:avLst>
              <a:gd name="adj" fmla="val 21241"/>
            </a:avLst>
          </a:prstGeom>
          <a:solidFill>
            <a:schemeClr val="accent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733" name="Line 20"/>
          <p:cNvSpPr>
            <a:spLocks noChangeShapeType="1"/>
          </p:cNvSpPr>
          <p:nvPr/>
        </p:nvSpPr>
        <p:spPr bwMode="auto">
          <a:xfrm>
            <a:off x="4572000" y="457200"/>
            <a:ext cx="0" cy="6096000"/>
          </a:xfrm>
          <a:prstGeom prst="line">
            <a:avLst/>
          </a:prstGeom>
          <a:noFill/>
          <a:ln w="9525">
            <a:solidFill>
              <a:schemeClr val="tx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1" name="Line 21"/>
          <p:cNvSpPr>
            <a:spLocks noChangeShapeType="1"/>
          </p:cNvSpPr>
          <p:nvPr/>
        </p:nvSpPr>
        <p:spPr bwMode="auto">
          <a:xfrm>
            <a:off x="5807075" y="1371600"/>
            <a:ext cx="0" cy="1752600"/>
          </a:xfrm>
          <a:prstGeom prst="line">
            <a:avLst/>
          </a:prstGeom>
          <a:noFill/>
          <a:ln w="28575">
            <a:solidFill>
              <a:srgbClr val="000000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5638800" y="2971800"/>
            <a:ext cx="152400" cy="152400"/>
            <a:chOff x="3552" y="1872"/>
            <a:chExt cx="96" cy="96"/>
          </a:xfrm>
        </p:grpSpPr>
        <p:sp>
          <p:nvSpPr>
            <p:cNvPr id="30739" name="Line 22"/>
            <p:cNvSpPr>
              <a:spLocks noChangeShapeType="1"/>
            </p:cNvSpPr>
            <p:nvPr/>
          </p:nvSpPr>
          <p:spPr bwMode="auto">
            <a:xfrm flipV="1">
              <a:off x="3552" y="1872"/>
              <a:ext cx="0" cy="9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740" name="Line 23"/>
            <p:cNvSpPr>
              <a:spLocks noChangeShapeType="1"/>
            </p:cNvSpPr>
            <p:nvPr/>
          </p:nvSpPr>
          <p:spPr bwMode="auto">
            <a:xfrm>
              <a:off x="3552" y="1872"/>
              <a:ext cx="9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145" name="Text Box 25"/>
          <p:cNvSpPr txBox="1">
            <a:spLocks noChangeArrowheads="1"/>
          </p:cNvSpPr>
          <p:nvPr/>
        </p:nvSpPr>
        <p:spPr bwMode="auto">
          <a:xfrm>
            <a:off x="5791200" y="2133600"/>
            <a:ext cx="8921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>
                <a:solidFill>
                  <a:srgbClr val="660033"/>
                </a:solidFill>
                <a:latin typeface="Arial" charset="0"/>
              </a:rPr>
              <a:t>6см</a:t>
            </a:r>
          </a:p>
        </p:txBody>
      </p:sp>
      <p:sp>
        <p:nvSpPr>
          <p:cNvPr id="5146" name="Text Box 26"/>
          <p:cNvSpPr txBox="1">
            <a:spLocks noChangeArrowheads="1"/>
          </p:cNvSpPr>
          <p:nvPr/>
        </p:nvSpPr>
        <p:spPr bwMode="auto">
          <a:xfrm>
            <a:off x="6324600" y="3048000"/>
            <a:ext cx="1117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>
                <a:solidFill>
                  <a:srgbClr val="660033"/>
                </a:solidFill>
                <a:latin typeface="Arial" charset="0"/>
              </a:rPr>
              <a:t>18см</a:t>
            </a:r>
          </a:p>
        </p:txBody>
      </p:sp>
      <p:sp>
        <p:nvSpPr>
          <p:cNvPr id="5151" name="Text Box 31"/>
          <p:cNvSpPr txBox="1">
            <a:spLocks noChangeArrowheads="1"/>
          </p:cNvSpPr>
          <p:nvPr/>
        </p:nvSpPr>
        <p:spPr bwMode="auto">
          <a:xfrm>
            <a:off x="4876800" y="4343400"/>
            <a:ext cx="365125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dirty="0">
                <a:solidFill>
                  <a:srgbClr val="660033"/>
                </a:solidFill>
                <a:latin typeface="Arial" charset="0"/>
              </a:rPr>
              <a:t>S=½·a·h;</a:t>
            </a:r>
            <a:r>
              <a:rPr lang="ru-RU" sz="3200" dirty="0">
                <a:solidFill>
                  <a:srgbClr val="660033"/>
                </a:solidFill>
                <a:latin typeface="Arial" charset="0"/>
              </a:rPr>
              <a:t> </a:t>
            </a:r>
            <a:r>
              <a:rPr lang="en-US" sz="3200" dirty="0">
                <a:solidFill>
                  <a:srgbClr val="660033"/>
                </a:solidFill>
                <a:latin typeface="Arial" charset="0"/>
              </a:rPr>
              <a:t>h=</a:t>
            </a:r>
            <a:r>
              <a:rPr lang="ru-RU" sz="3200" dirty="0" smtClean="0">
                <a:solidFill>
                  <a:srgbClr val="660033"/>
                </a:solidFill>
                <a:latin typeface="Arial" charset="0"/>
              </a:rPr>
              <a:t>18:3=6</a:t>
            </a:r>
            <a:r>
              <a:rPr lang="en-US" sz="3200" dirty="0" smtClean="0">
                <a:solidFill>
                  <a:srgbClr val="660033"/>
                </a:solidFill>
                <a:latin typeface="Arial" charset="0"/>
              </a:rPr>
              <a:t>9(c</a:t>
            </a:r>
            <a:r>
              <a:rPr lang="ru-RU" sz="3200" dirty="0" smtClean="0">
                <a:solidFill>
                  <a:srgbClr val="660033"/>
                </a:solidFill>
                <a:latin typeface="Arial" charset="0"/>
              </a:rPr>
              <a:t>м)</a:t>
            </a:r>
            <a:endParaRPr lang="en-US" sz="3200" dirty="0">
              <a:solidFill>
                <a:srgbClr val="660033"/>
              </a:solidFill>
              <a:latin typeface="Arial" charset="0"/>
            </a:endParaRPr>
          </a:p>
          <a:p>
            <a:r>
              <a:rPr lang="en-US" sz="3200" dirty="0">
                <a:solidFill>
                  <a:srgbClr val="660033"/>
                </a:solidFill>
                <a:latin typeface="Arial" charset="0"/>
              </a:rPr>
              <a:t>S=½·</a:t>
            </a:r>
            <a:r>
              <a:rPr lang="ru-RU" sz="3200" dirty="0">
                <a:solidFill>
                  <a:srgbClr val="660033"/>
                </a:solidFill>
                <a:latin typeface="Arial" charset="0"/>
              </a:rPr>
              <a:t>18</a:t>
            </a:r>
            <a:r>
              <a:rPr lang="en-US" sz="3200" dirty="0">
                <a:solidFill>
                  <a:srgbClr val="660033"/>
                </a:solidFill>
                <a:latin typeface="Arial" charset="0"/>
                <a:cs typeface="Arial" charset="0"/>
              </a:rPr>
              <a:t>·</a:t>
            </a:r>
            <a:r>
              <a:rPr lang="ru-RU" sz="3200" dirty="0" smtClean="0">
                <a:solidFill>
                  <a:srgbClr val="660033"/>
                </a:solidFill>
                <a:latin typeface="Arial" charset="0"/>
                <a:cs typeface="Arial" charset="0"/>
              </a:rPr>
              <a:t>6=54(</a:t>
            </a:r>
            <a:r>
              <a:rPr lang="ru-RU" sz="3200" dirty="0" smtClean="0">
                <a:solidFill>
                  <a:srgbClr val="660033"/>
                </a:solidFill>
                <a:latin typeface="Arial" charset="0"/>
              </a:rPr>
              <a:t>см</a:t>
            </a:r>
            <a:r>
              <a:rPr lang="ru-RU" sz="3200" baseline="30000" dirty="0" smtClean="0">
                <a:solidFill>
                  <a:srgbClr val="660033"/>
                </a:solidFill>
                <a:latin typeface="Arial" charset="0"/>
              </a:rPr>
              <a:t>2</a:t>
            </a:r>
            <a:r>
              <a:rPr lang="ru-RU" sz="3200" dirty="0" smtClean="0">
                <a:solidFill>
                  <a:srgbClr val="660033"/>
                </a:solidFill>
                <a:latin typeface="Arial" charset="0"/>
              </a:rPr>
              <a:t>)</a:t>
            </a:r>
            <a:endParaRPr lang="ru-RU" sz="3200" baseline="30000" dirty="0">
              <a:solidFill>
                <a:srgbClr val="660033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/>
      <p:bldP spid="5125" grpId="0"/>
      <p:bldP spid="5126" grpId="0" animBg="1"/>
      <p:bldP spid="5127" grpId="0"/>
      <p:bldP spid="5128" grpId="0" animBg="1"/>
      <p:bldP spid="5132" grpId="0"/>
      <p:bldP spid="5133" grpId="0"/>
      <p:bldP spid="5134" grpId="0"/>
      <p:bldP spid="5135" grpId="0"/>
      <p:bldP spid="5137" grpId="0" animBg="1"/>
      <p:bldP spid="5141" grpId="0" animBg="1"/>
      <p:bldP spid="5145" grpId="0"/>
      <p:bldP spid="5146" grpId="0"/>
      <p:bldP spid="515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212725" y="168275"/>
            <a:ext cx="21066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>
                <a:solidFill>
                  <a:srgbClr val="660033"/>
                </a:solidFill>
                <a:latin typeface="Arial" charset="0"/>
              </a:rPr>
              <a:t>Вариант 1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4860925" y="171450"/>
            <a:ext cx="21066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>
                <a:solidFill>
                  <a:srgbClr val="660033"/>
                </a:solidFill>
                <a:latin typeface="Arial" charset="0"/>
              </a:rPr>
              <a:t>Вариант 2</a:t>
            </a: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136525" y="930275"/>
            <a:ext cx="5222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>
                <a:solidFill>
                  <a:srgbClr val="660033"/>
                </a:solidFill>
                <a:latin typeface="Arial" charset="0"/>
              </a:rPr>
              <a:t>2.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4937125" y="889000"/>
            <a:ext cx="5222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>
                <a:solidFill>
                  <a:srgbClr val="660033"/>
                </a:solidFill>
                <a:latin typeface="Arial" charset="0"/>
              </a:rPr>
              <a:t>2.</a:t>
            </a:r>
          </a:p>
        </p:txBody>
      </p:sp>
      <p:sp>
        <p:nvSpPr>
          <p:cNvPr id="31750" name="Line 9"/>
          <p:cNvSpPr>
            <a:spLocks noChangeShapeType="1"/>
          </p:cNvSpPr>
          <p:nvPr/>
        </p:nvSpPr>
        <p:spPr bwMode="auto">
          <a:xfrm>
            <a:off x="4572000" y="457200"/>
            <a:ext cx="0" cy="6096000"/>
          </a:xfrm>
          <a:prstGeom prst="line">
            <a:avLst/>
          </a:prstGeom>
          <a:noFill/>
          <a:ln w="9525">
            <a:solidFill>
              <a:schemeClr val="tx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178" name="AutoShape 10"/>
          <p:cNvSpPr>
            <a:spLocks noChangeArrowheads="1"/>
          </p:cNvSpPr>
          <p:nvPr/>
        </p:nvSpPr>
        <p:spPr bwMode="auto">
          <a:xfrm>
            <a:off x="228600" y="1981200"/>
            <a:ext cx="4267200" cy="685800"/>
          </a:xfrm>
          <a:prstGeom prst="parallelogram">
            <a:avLst>
              <a:gd name="adj" fmla="val 155556"/>
            </a:avLst>
          </a:prstGeom>
          <a:solidFill>
            <a:schemeClr val="accent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>
              <a:latin typeface="Arial" charset="0"/>
            </a:endParaRPr>
          </a:p>
        </p:txBody>
      </p:sp>
      <p:sp>
        <p:nvSpPr>
          <p:cNvPr id="7179" name="Line 11"/>
          <p:cNvSpPr>
            <a:spLocks noChangeShapeType="1"/>
          </p:cNvSpPr>
          <p:nvPr/>
        </p:nvSpPr>
        <p:spPr bwMode="auto">
          <a:xfrm>
            <a:off x="1295400" y="1981200"/>
            <a:ext cx="0" cy="685800"/>
          </a:xfrm>
          <a:prstGeom prst="line">
            <a:avLst/>
          </a:prstGeom>
          <a:noFill/>
          <a:ln w="28575">
            <a:solidFill>
              <a:srgbClr val="000000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1143000" y="2514600"/>
            <a:ext cx="152400" cy="152400"/>
            <a:chOff x="720" y="1584"/>
            <a:chExt cx="96" cy="96"/>
          </a:xfrm>
        </p:grpSpPr>
        <p:sp>
          <p:nvSpPr>
            <p:cNvPr id="31769" name="Line 12"/>
            <p:cNvSpPr>
              <a:spLocks noChangeShapeType="1"/>
            </p:cNvSpPr>
            <p:nvPr/>
          </p:nvSpPr>
          <p:spPr bwMode="auto">
            <a:xfrm flipV="1">
              <a:off x="720" y="1584"/>
              <a:ext cx="0" cy="9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70" name="Line 13"/>
            <p:cNvSpPr>
              <a:spLocks noChangeShapeType="1"/>
            </p:cNvSpPr>
            <p:nvPr/>
          </p:nvSpPr>
          <p:spPr bwMode="auto">
            <a:xfrm>
              <a:off x="720" y="1584"/>
              <a:ext cx="9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7184" name="Text Box 16"/>
          <p:cNvSpPr txBox="1">
            <a:spLocks noChangeArrowheads="1"/>
          </p:cNvSpPr>
          <p:nvPr/>
        </p:nvSpPr>
        <p:spPr bwMode="auto">
          <a:xfrm>
            <a:off x="457200" y="2362200"/>
            <a:ext cx="5222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660033"/>
                </a:solidFill>
                <a:latin typeface="Arial" charset="0"/>
              </a:rPr>
              <a:t>30</a:t>
            </a:r>
            <a:r>
              <a:rPr lang="en-US">
                <a:solidFill>
                  <a:srgbClr val="660033"/>
                </a:solidFill>
                <a:latin typeface="Arial" charset="0"/>
                <a:cs typeface="Arial" charset="0"/>
              </a:rPr>
              <a:t>º</a:t>
            </a:r>
          </a:p>
        </p:txBody>
      </p:sp>
      <p:sp>
        <p:nvSpPr>
          <p:cNvPr id="7185" name="Text Box 17"/>
          <p:cNvSpPr txBox="1">
            <a:spLocks noChangeArrowheads="1"/>
          </p:cNvSpPr>
          <p:nvPr/>
        </p:nvSpPr>
        <p:spPr bwMode="auto">
          <a:xfrm>
            <a:off x="1812925" y="2606675"/>
            <a:ext cx="8921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>
                <a:solidFill>
                  <a:srgbClr val="660033"/>
                </a:solidFill>
                <a:latin typeface="Arial" charset="0"/>
              </a:rPr>
              <a:t>8см</a:t>
            </a:r>
          </a:p>
        </p:txBody>
      </p:sp>
      <p:sp>
        <p:nvSpPr>
          <p:cNvPr id="7186" name="Text Box 18"/>
          <p:cNvSpPr txBox="1">
            <a:spLocks noChangeArrowheads="1"/>
          </p:cNvSpPr>
          <p:nvPr/>
        </p:nvSpPr>
        <p:spPr bwMode="auto">
          <a:xfrm>
            <a:off x="228600" y="1752600"/>
            <a:ext cx="8921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>
                <a:solidFill>
                  <a:srgbClr val="660033"/>
                </a:solidFill>
                <a:latin typeface="Arial" charset="0"/>
              </a:rPr>
              <a:t>6см</a:t>
            </a:r>
          </a:p>
        </p:txBody>
      </p:sp>
      <p:sp>
        <p:nvSpPr>
          <p:cNvPr id="7187" name="Text Box 19"/>
          <p:cNvSpPr txBox="1">
            <a:spLocks noChangeArrowheads="1"/>
          </p:cNvSpPr>
          <p:nvPr/>
        </p:nvSpPr>
        <p:spPr bwMode="auto">
          <a:xfrm>
            <a:off x="593725" y="3673475"/>
            <a:ext cx="323999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660033"/>
                </a:solidFill>
                <a:latin typeface="Arial" charset="0"/>
                <a:cs typeface="Arial" charset="0"/>
              </a:rPr>
              <a:t>S</a:t>
            </a:r>
            <a:r>
              <a:rPr lang="ru-RU" sz="3200" dirty="0">
                <a:solidFill>
                  <a:srgbClr val="660033"/>
                </a:solidFill>
                <a:latin typeface="Arial" charset="0"/>
                <a:cs typeface="Arial" charset="0"/>
              </a:rPr>
              <a:t> </a:t>
            </a:r>
            <a:r>
              <a:rPr lang="en-US" sz="3200" dirty="0">
                <a:solidFill>
                  <a:srgbClr val="660033"/>
                </a:solidFill>
                <a:latin typeface="Arial" charset="0"/>
                <a:cs typeface="Arial" charset="0"/>
              </a:rPr>
              <a:t>=</a:t>
            </a:r>
            <a:r>
              <a:rPr lang="ru-RU" sz="3200" dirty="0">
                <a:solidFill>
                  <a:srgbClr val="660033"/>
                </a:solidFill>
                <a:latin typeface="Arial" charset="0"/>
                <a:cs typeface="Arial" charset="0"/>
              </a:rPr>
              <a:t> </a:t>
            </a:r>
            <a:r>
              <a:rPr lang="en-US" sz="3200" dirty="0" err="1">
                <a:solidFill>
                  <a:srgbClr val="660033"/>
                </a:solidFill>
                <a:latin typeface="Arial" charset="0"/>
                <a:cs typeface="Arial" charset="0"/>
              </a:rPr>
              <a:t>a·h</a:t>
            </a:r>
            <a:r>
              <a:rPr lang="en-US" sz="3200" dirty="0">
                <a:solidFill>
                  <a:srgbClr val="660033"/>
                </a:solidFill>
                <a:latin typeface="Arial" charset="0"/>
                <a:cs typeface="Arial" charset="0"/>
              </a:rPr>
              <a:t>;</a:t>
            </a:r>
            <a:r>
              <a:rPr lang="ru-RU" sz="3200" dirty="0">
                <a:solidFill>
                  <a:srgbClr val="660033"/>
                </a:solidFill>
                <a:latin typeface="Arial" charset="0"/>
                <a:cs typeface="Arial" charset="0"/>
              </a:rPr>
              <a:t> </a:t>
            </a:r>
          </a:p>
          <a:p>
            <a:r>
              <a:rPr lang="en-US" sz="3200" dirty="0">
                <a:solidFill>
                  <a:srgbClr val="660033"/>
                </a:solidFill>
                <a:latin typeface="Arial" charset="0"/>
                <a:cs typeface="Arial" charset="0"/>
              </a:rPr>
              <a:t>h</a:t>
            </a:r>
            <a:r>
              <a:rPr lang="ru-RU" sz="3200" dirty="0">
                <a:solidFill>
                  <a:srgbClr val="660033"/>
                </a:solidFill>
                <a:latin typeface="Arial" charset="0"/>
                <a:cs typeface="Arial" charset="0"/>
              </a:rPr>
              <a:t> </a:t>
            </a:r>
            <a:r>
              <a:rPr lang="en-US" sz="3200" dirty="0">
                <a:solidFill>
                  <a:srgbClr val="660033"/>
                </a:solidFill>
                <a:latin typeface="Arial" charset="0"/>
                <a:cs typeface="Arial" charset="0"/>
              </a:rPr>
              <a:t>= ½·</a:t>
            </a:r>
            <a:r>
              <a:rPr lang="en-US" sz="3200" dirty="0" smtClean="0">
                <a:solidFill>
                  <a:srgbClr val="660033"/>
                </a:solidFill>
                <a:latin typeface="Arial" charset="0"/>
                <a:cs typeface="Arial" charset="0"/>
              </a:rPr>
              <a:t>6=3</a:t>
            </a:r>
            <a:r>
              <a:rPr lang="ru-RU" sz="3200" dirty="0" smtClean="0">
                <a:solidFill>
                  <a:srgbClr val="660033"/>
                </a:solidFill>
                <a:latin typeface="Arial" charset="0"/>
                <a:cs typeface="Arial" charset="0"/>
              </a:rPr>
              <a:t>(см)</a:t>
            </a:r>
            <a:r>
              <a:rPr lang="en-US" sz="3200" dirty="0" smtClean="0">
                <a:solidFill>
                  <a:srgbClr val="660033"/>
                </a:solidFill>
                <a:latin typeface="Arial" charset="0"/>
                <a:cs typeface="Arial" charset="0"/>
              </a:rPr>
              <a:t>;</a:t>
            </a:r>
            <a:r>
              <a:rPr lang="ru-RU" sz="3200" dirty="0" smtClean="0">
                <a:solidFill>
                  <a:srgbClr val="660033"/>
                </a:solidFill>
                <a:latin typeface="Arial" charset="0"/>
                <a:cs typeface="Arial" charset="0"/>
              </a:rPr>
              <a:t> </a:t>
            </a:r>
            <a:endParaRPr lang="ru-RU" sz="3200" dirty="0">
              <a:solidFill>
                <a:srgbClr val="660033"/>
              </a:solidFill>
              <a:latin typeface="Arial" charset="0"/>
              <a:cs typeface="Arial" charset="0"/>
            </a:endParaRPr>
          </a:p>
          <a:p>
            <a:r>
              <a:rPr lang="en-US" sz="3200" dirty="0">
                <a:solidFill>
                  <a:srgbClr val="660033"/>
                </a:solidFill>
                <a:latin typeface="Arial" charset="0"/>
                <a:cs typeface="Arial" charset="0"/>
              </a:rPr>
              <a:t>S = 8·</a:t>
            </a:r>
            <a:r>
              <a:rPr lang="ru-RU" sz="3200" dirty="0">
                <a:solidFill>
                  <a:srgbClr val="660033"/>
                </a:solidFill>
                <a:latin typeface="Arial" charset="0"/>
                <a:cs typeface="Arial" charset="0"/>
              </a:rPr>
              <a:t>3</a:t>
            </a:r>
            <a:r>
              <a:rPr lang="en-US" sz="3200" dirty="0" smtClean="0">
                <a:solidFill>
                  <a:srgbClr val="660033"/>
                </a:solidFill>
                <a:latin typeface="Arial" charset="0"/>
                <a:cs typeface="Arial" charset="0"/>
              </a:rPr>
              <a:t>=24</a:t>
            </a:r>
            <a:r>
              <a:rPr lang="ru-RU" sz="3200" dirty="0" smtClean="0">
                <a:solidFill>
                  <a:srgbClr val="660033"/>
                </a:solidFill>
                <a:latin typeface="Arial" charset="0"/>
                <a:cs typeface="Arial" charset="0"/>
              </a:rPr>
              <a:t>(см</a:t>
            </a:r>
            <a:r>
              <a:rPr lang="ru-RU" sz="3200" baseline="30000" dirty="0" smtClean="0">
                <a:solidFill>
                  <a:srgbClr val="660033"/>
                </a:solidFill>
                <a:latin typeface="Arial" charset="0"/>
                <a:cs typeface="Arial" charset="0"/>
              </a:rPr>
              <a:t>2</a:t>
            </a:r>
            <a:r>
              <a:rPr lang="ru-RU" sz="3200" dirty="0" smtClean="0">
                <a:solidFill>
                  <a:srgbClr val="660033"/>
                </a:solidFill>
                <a:latin typeface="Arial" charset="0"/>
                <a:cs typeface="Arial" charset="0"/>
              </a:rPr>
              <a:t>)</a:t>
            </a:r>
            <a:endParaRPr lang="en-US" sz="3200" dirty="0">
              <a:solidFill>
                <a:srgbClr val="660033"/>
              </a:solidFill>
              <a:latin typeface="Arial" charset="0"/>
              <a:cs typeface="Arial" charset="0"/>
            </a:endParaRPr>
          </a:p>
        </p:txBody>
      </p:sp>
      <p:sp>
        <p:nvSpPr>
          <p:cNvPr id="7188" name="AutoShape 20"/>
          <p:cNvSpPr>
            <a:spLocks noChangeArrowheads="1"/>
          </p:cNvSpPr>
          <p:nvPr/>
        </p:nvSpPr>
        <p:spPr bwMode="auto">
          <a:xfrm>
            <a:off x="4953000" y="1752600"/>
            <a:ext cx="3810000" cy="914400"/>
          </a:xfrm>
          <a:prstGeom prst="parallelogram">
            <a:avLst>
              <a:gd name="adj" fmla="val 104167"/>
            </a:avLst>
          </a:prstGeom>
          <a:solidFill>
            <a:schemeClr val="accent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189" name="Text Box 21"/>
          <p:cNvSpPr txBox="1">
            <a:spLocks noChangeArrowheads="1"/>
          </p:cNvSpPr>
          <p:nvPr/>
        </p:nvSpPr>
        <p:spPr bwMode="auto">
          <a:xfrm>
            <a:off x="5105400" y="2362200"/>
            <a:ext cx="5222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660033"/>
                </a:solidFill>
                <a:latin typeface="Arial" charset="0"/>
              </a:rPr>
              <a:t>30</a:t>
            </a:r>
            <a:r>
              <a:rPr lang="en-US">
                <a:solidFill>
                  <a:srgbClr val="660033"/>
                </a:solidFill>
                <a:latin typeface="Arial" charset="0"/>
                <a:cs typeface="Arial" charset="0"/>
              </a:rPr>
              <a:t>º</a:t>
            </a:r>
          </a:p>
        </p:txBody>
      </p:sp>
      <p:sp>
        <p:nvSpPr>
          <p:cNvPr id="7190" name="Text Box 22"/>
          <p:cNvSpPr txBox="1">
            <a:spLocks noChangeArrowheads="1"/>
          </p:cNvSpPr>
          <p:nvPr/>
        </p:nvSpPr>
        <p:spPr bwMode="auto">
          <a:xfrm>
            <a:off x="5943600" y="1752600"/>
            <a:ext cx="6492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660033"/>
                </a:solidFill>
                <a:latin typeface="Arial" charset="0"/>
                <a:cs typeface="Arial" charset="0"/>
              </a:rPr>
              <a:t>150º</a:t>
            </a:r>
          </a:p>
        </p:txBody>
      </p:sp>
      <p:sp>
        <p:nvSpPr>
          <p:cNvPr id="7191" name="Line 23"/>
          <p:cNvSpPr>
            <a:spLocks noChangeShapeType="1"/>
          </p:cNvSpPr>
          <p:nvPr/>
        </p:nvSpPr>
        <p:spPr bwMode="auto">
          <a:xfrm>
            <a:off x="5911850" y="1752600"/>
            <a:ext cx="0" cy="914400"/>
          </a:xfrm>
          <a:prstGeom prst="line">
            <a:avLst/>
          </a:prstGeom>
          <a:noFill/>
          <a:ln w="28575">
            <a:solidFill>
              <a:srgbClr val="000000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5746750" y="2501900"/>
            <a:ext cx="152400" cy="152400"/>
            <a:chOff x="720" y="1584"/>
            <a:chExt cx="96" cy="96"/>
          </a:xfrm>
        </p:grpSpPr>
        <p:sp>
          <p:nvSpPr>
            <p:cNvPr id="31767" name="Line 25"/>
            <p:cNvSpPr>
              <a:spLocks noChangeShapeType="1"/>
            </p:cNvSpPr>
            <p:nvPr/>
          </p:nvSpPr>
          <p:spPr bwMode="auto">
            <a:xfrm flipV="1">
              <a:off x="720" y="1584"/>
              <a:ext cx="0" cy="9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68" name="Line 26"/>
            <p:cNvSpPr>
              <a:spLocks noChangeShapeType="1"/>
            </p:cNvSpPr>
            <p:nvPr/>
          </p:nvSpPr>
          <p:spPr bwMode="auto">
            <a:xfrm>
              <a:off x="720" y="1584"/>
              <a:ext cx="9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7195" name="Freeform 27"/>
          <p:cNvSpPr>
            <a:spLocks/>
          </p:cNvSpPr>
          <p:nvPr/>
        </p:nvSpPr>
        <p:spPr bwMode="auto">
          <a:xfrm>
            <a:off x="5715000" y="1752600"/>
            <a:ext cx="304800" cy="228600"/>
          </a:xfrm>
          <a:custGeom>
            <a:avLst/>
            <a:gdLst>
              <a:gd name="T0" fmla="*/ 2147483647 w 144"/>
              <a:gd name="T1" fmla="*/ 0 h 112"/>
              <a:gd name="T2" fmla="*/ 2147483647 w 144"/>
              <a:gd name="T3" fmla="*/ 2147483647 h 112"/>
              <a:gd name="T4" fmla="*/ 0 w 144"/>
              <a:gd name="T5" fmla="*/ 2147483647 h 112"/>
              <a:gd name="T6" fmla="*/ 0 60000 65536"/>
              <a:gd name="T7" fmla="*/ 0 60000 65536"/>
              <a:gd name="T8" fmla="*/ 0 60000 65536"/>
              <a:gd name="T9" fmla="*/ 0 w 144"/>
              <a:gd name="T10" fmla="*/ 0 h 112"/>
              <a:gd name="T11" fmla="*/ 144 w 144"/>
              <a:gd name="T12" fmla="*/ 112 h 1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12">
                <a:moveTo>
                  <a:pt x="144" y="0"/>
                </a:moveTo>
                <a:cubicBezTo>
                  <a:pt x="132" y="40"/>
                  <a:pt x="120" y="80"/>
                  <a:pt x="96" y="96"/>
                </a:cubicBezTo>
                <a:cubicBezTo>
                  <a:pt x="72" y="112"/>
                  <a:pt x="36" y="104"/>
                  <a:pt x="0" y="96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196" name="Text Box 28"/>
          <p:cNvSpPr txBox="1">
            <a:spLocks noChangeArrowheads="1"/>
          </p:cNvSpPr>
          <p:nvPr/>
        </p:nvSpPr>
        <p:spPr bwMode="auto">
          <a:xfrm>
            <a:off x="5334000" y="3581400"/>
            <a:ext cx="323999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660033"/>
                </a:solidFill>
                <a:latin typeface="Arial" charset="0"/>
              </a:rPr>
              <a:t>S</a:t>
            </a:r>
            <a:r>
              <a:rPr lang="ru-RU" sz="3200" dirty="0">
                <a:solidFill>
                  <a:srgbClr val="660033"/>
                </a:solidFill>
                <a:latin typeface="Arial" charset="0"/>
              </a:rPr>
              <a:t> </a:t>
            </a:r>
            <a:r>
              <a:rPr lang="en-US" sz="3200" dirty="0">
                <a:solidFill>
                  <a:srgbClr val="660033"/>
                </a:solidFill>
                <a:latin typeface="Arial" charset="0"/>
              </a:rPr>
              <a:t>=</a:t>
            </a:r>
            <a:r>
              <a:rPr lang="ru-RU" sz="3200" dirty="0">
                <a:solidFill>
                  <a:srgbClr val="660033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660033"/>
                </a:solidFill>
                <a:latin typeface="Arial" charset="0"/>
              </a:rPr>
              <a:t>a·h</a:t>
            </a:r>
            <a:r>
              <a:rPr lang="en-US" sz="3200" dirty="0">
                <a:solidFill>
                  <a:srgbClr val="660033"/>
                </a:solidFill>
                <a:latin typeface="Arial" charset="0"/>
              </a:rPr>
              <a:t>;</a:t>
            </a:r>
            <a:r>
              <a:rPr lang="ru-RU" sz="3200" dirty="0">
                <a:solidFill>
                  <a:srgbClr val="660033"/>
                </a:solidFill>
                <a:latin typeface="Arial" charset="0"/>
              </a:rPr>
              <a:t> </a:t>
            </a:r>
          </a:p>
          <a:p>
            <a:r>
              <a:rPr lang="en-US" sz="3200" dirty="0">
                <a:solidFill>
                  <a:srgbClr val="660033"/>
                </a:solidFill>
                <a:latin typeface="Arial" charset="0"/>
              </a:rPr>
              <a:t>h</a:t>
            </a:r>
            <a:r>
              <a:rPr lang="ru-RU" sz="3200" dirty="0">
                <a:solidFill>
                  <a:srgbClr val="660033"/>
                </a:solidFill>
                <a:latin typeface="Arial" charset="0"/>
              </a:rPr>
              <a:t> </a:t>
            </a:r>
            <a:r>
              <a:rPr lang="en-US" sz="3200" dirty="0">
                <a:solidFill>
                  <a:srgbClr val="660033"/>
                </a:solidFill>
                <a:latin typeface="Arial" charset="0"/>
              </a:rPr>
              <a:t>= ½·4=2;</a:t>
            </a:r>
            <a:r>
              <a:rPr lang="ru-RU" sz="3200" dirty="0">
                <a:solidFill>
                  <a:srgbClr val="660033"/>
                </a:solidFill>
                <a:latin typeface="Arial" charset="0"/>
              </a:rPr>
              <a:t> </a:t>
            </a:r>
          </a:p>
          <a:p>
            <a:r>
              <a:rPr lang="en-US" sz="3200" dirty="0">
                <a:solidFill>
                  <a:srgbClr val="660033"/>
                </a:solidFill>
                <a:latin typeface="Arial" charset="0"/>
              </a:rPr>
              <a:t>S = </a:t>
            </a:r>
            <a:r>
              <a:rPr lang="en-US" sz="3200" dirty="0" smtClean="0">
                <a:solidFill>
                  <a:srgbClr val="660033"/>
                </a:solidFill>
                <a:latin typeface="Arial" charset="0"/>
              </a:rPr>
              <a:t>7·2=14</a:t>
            </a:r>
            <a:r>
              <a:rPr lang="ru-RU" sz="3200" dirty="0" smtClean="0">
                <a:solidFill>
                  <a:srgbClr val="660033"/>
                </a:solidFill>
                <a:latin typeface="Arial" charset="0"/>
              </a:rPr>
              <a:t>(см</a:t>
            </a:r>
            <a:r>
              <a:rPr lang="ru-RU" sz="3200" baseline="30000" dirty="0" smtClean="0">
                <a:solidFill>
                  <a:srgbClr val="660033"/>
                </a:solidFill>
                <a:latin typeface="Arial" charset="0"/>
              </a:rPr>
              <a:t>2</a:t>
            </a:r>
            <a:r>
              <a:rPr lang="ru-RU" sz="3200" dirty="0" smtClean="0">
                <a:solidFill>
                  <a:srgbClr val="660033"/>
                </a:solidFill>
                <a:latin typeface="Arial" charset="0"/>
              </a:rPr>
              <a:t>)</a:t>
            </a:r>
            <a:endParaRPr lang="en-US" sz="3200" baseline="30000" dirty="0">
              <a:solidFill>
                <a:srgbClr val="660033"/>
              </a:solidFill>
              <a:latin typeface="Arial" charset="0"/>
            </a:endParaRPr>
          </a:p>
          <a:p>
            <a:endParaRPr lang="ru-RU" sz="3200" dirty="0">
              <a:solidFill>
                <a:srgbClr val="660033"/>
              </a:solidFill>
              <a:latin typeface="Arial" charset="0"/>
            </a:endParaRPr>
          </a:p>
        </p:txBody>
      </p:sp>
      <p:sp>
        <p:nvSpPr>
          <p:cNvPr id="7197" name="Text Box 29"/>
          <p:cNvSpPr txBox="1">
            <a:spLocks noChangeArrowheads="1"/>
          </p:cNvSpPr>
          <p:nvPr/>
        </p:nvSpPr>
        <p:spPr bwMode="auto">
          <a:xfrm>
            <a:off x="6019800" y="2667000"/>
            <a:ext cx="8921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660033"/>
                </a:solidFill>
                <a:latin typeface="Arial" charset="0"/>
              </a:rPr>
              <a:t>7</a:t>
            </a:r>
            <a:r>
              <a:rPr lang="ru-RU" sz="3200">
                <a:solidFill>
                  <a:srgbClr val="660033"/>
                </a:solidFill>
                <a:latin typeface="Arial" charset="0"/>
              </a:rPr>
              <a:t>см</a:t>
            </a:r>
          </a:p>
        </p:txBody>
      </p:sp>
      <p:sp>
        <p:nvSpPr>
          <p:cNvPr id="7198" name="Text Box 30"/>
          <p:cNvSpPr txBox="1">
            <a:spLocks noChangeArrowheads="1"/>
          </p:cNvSpPr>
          <p:nvPr/>
        </p:nvSpPr>
        <p:spPr bwMode="auto">
          <a:xfrm>
            <a:off x="4724400" y="1676400"/>
            <a:ext cx="8921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660033"/>
                </a:solidFill>
                <a:latin typeface="Arial" charset="0"/>
              </a:rPr>
              <a:t>4</a:t>
            </a:r>
            <a:r>
              <a:rPr lang="ru-RU" sz="3200">
                <a:solidFill>
                  <a:srgbClr val="660033"/>
                </a:solidFill>
                <a:latin typeface="Arial" charset="0"/>
              </a:rPr>
              <a:t>см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7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7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7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7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/>
      <p:bldP spid="7174" grpId="0"/>
      <p:bldP spid="7175" grpId="0"/>
      <p:bldP spid="7176" grpId="0"/>
      <p:bldP spid="7178" grpId="0" animBg="1"/>
      <p:bldP spid="7179" grpId="0" animBg="1"/>
      <p:bldP spid="7184" grpId="0"/>
      <p:bldP spid="7185" grpId="0"/>
      <p:bldP spid="7186" grpId="0"/>
      <p:bldP spid="7187" grpId="0"/>
      <p:bldP spid="7188" grpId="0" animBg="1"/>
      <p:bldP spid="7189" grpId="0"/>
      <p:bldP spid="7190" grpId="0"/>
      <p:bldP spid="7191" grpId="0" animBg="1"/>
      <p:bldP spid="7195" grpId="0" animBg="1"/>
      <p:bldP spid="7196" grpId="0"/>
      <p:bldP spid="7197" grpId="0"/>
      <p:bldP spid="719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212725" y="168275"/>
            <a:ext cx="21066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>
                <a:solidFill>
                  <a:srgbClr val="660033"/>
                </a:solidFill>
                <a:latin typeface="Arial" charset="0"/>
              </a:rPr>
              <a:t>Вариант 1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4860925" y="171450"/>
            <a:ext cx="21066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>
                <a:solidFill>
                  <a:srgbClr val="660033"/>
                </a:solidFill>
                <a:latin typeface="Arial" charset="0"/>
              </a:rPr>
              <a:t>Вариант 2</a:t>
            </a: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136525" y="930275"/>
            <a:ext cx="5222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660033"/>
                </a:solidFill>
                <a:latin typeface="Arial" charset="0"/>
              </a:rPr>
              <a:t>3</a:t>
            </a:r>
            <a:r>
              <a:rPr lang="ru-RU" sz="3200">
                <a:solidFill>
                  <a:srgbClr val="660033"/>
                </a:solidFill>
                <a:latin typeface="Arial" charset="0"/>
              </a:rPr>
              <a:t>.</a:t>
            </a: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4937125" y="889000"/>
            <a:ext cx="5222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660033"/>
                </a:solidFill>
                <a:latin typeface="Arial" charset="0"/>
              </a:rPr>
              <a:t>3</a:t>
            </a:r>
            <a:r>
              <a:rPr lang="ru-RU" sz="3200">
                <a:solidFill>
                  <a:srgbClr val="660033"/>
                </a:solidFill>
                <a:latin typeface="Arial" charset="0"/>
              </a:rPr>
              <a:t>.</a:t>
            </a:r>
          </a:p>
        </p:txBody>
      </p:sp>
      <p:sp>
        <p:nvSpPr>
          <p:cNvPr id="32774" name="Line 8"/>
          <p:cNvSpPr>
            <a:spLocks noChangeShapeType="1"/>
          </p:cNvSpPr>
          <p:nvPr/>
        </p:nvSpPr>
        <p:spPr bwMode="auto">
          <a:xfrm>
            <a:off x="4572000" y="457200"/>
            <a:ext cx="0" cy="6096000"/>
          </a:xfrm>
          <a:prstGeom prst="line">
            <a:avLst/>
          </a:prstGeom>
          <a:noFill/>
          <a:ln w="9525">
            <a:solidFill>
              <a:schemeClr val="tx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204" name="Freeform 12"/>
          <p:cNvSpPr>
            <a:spLocks/>
          </p:cNvSpPr>
          <p:nvPr/>
        </p:nvSpPr>
        <p:spPr bwMode="auto">
          <a:xfrm>
            <a:off x="762000" y="1219200"/>
            <a:ext cx="3657600" cy="2362200"/>
          </a:xfrm>
          <a:custGeom>
            <a:avLst/>
            <a:gdLst>
              <a:gd name="T0" fmla="*/ 0 w 2304"/>
              <a:gd name="T1" fmla="*/ 0 h 1488"/>
              <a:gd name="T2" fmla="*/ 0 w 2304"/>
              <a:gd name="T3" fmla="*/ 2147483647 h 1488"/>
              <a:gd name="T4" fmla="*/ 2147483647 w 2304"/>
              <a:gd name="T5" fmla="*/ 2147483647 h 1488"/>
              <a:gd name="T6" fmla="*/ 2147483647 w 2304"/>
              <a:gd name="T7" fmla="*/ 0 h 1488"/>
              <a:gd name="T8" fmla="*/ 0 w 2304"/>
              <a:gd name="T9" fmla="*/ 0 h 14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4"/>
              <a:gd name="T16" fmla="*/ 0 h 1488"/>
              <a:gd name="T17" fmla="*/ 2304 w 2304"/>
              <a:gd name="T18" fmla="*/ 1488 h 14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4" h="1488">
                <a:moveTo>
                  <a:pt x="0" y="0"/>
                </a:moveTo>
                <a:lnTo>
                  <a:pt x="0" y="1488"/>
                </a:lnTo>
                <a:lnTo>
                  <a:pt x="2304" y="1488"/>
                </a:lnTo>
                <a:lnTo>
                  <a:pt x="86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762000" y="3429000"/>
            <a:ext cx="152400" cy="152400"/>
            <a:chOff x="480" y="2160"/>
            <a:chExt cx="96" cy="96"/>
          </a:xfrm>
        </p:grpSpPr>
        <p:sp>
          <p:nvSpPr>
            <p:cNvPr id="32823" name="Line 15"/>
            <p:cNvSpPr>
              <a:spLocks noChangeShapeType="1"/>
            </p:cNvSpPr>
            <p:nvPr/>
          </p:nvSpPr>
          <p:spPr bwMode="auto">
            <a:xfrm>
              <a:off x="480" y="2160"/>
              <a:ext cx="9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824" name="Line 16"/>
            <p:cNvSpPr>
              <a:spLocks noChangeShapeType="1"/>
            </p:cNvSpPr>
            <p:nvPr/>
          </p:nvSpPr>
          <p:spPr bwMode="auto">
            <a:xfrm>
              <a:off x="576" y="2160"/>
              <a:ext cx="0" cy="9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8211" name="AutoShape 19"/>
          <p:cNvSpPr>
            <a:spLocks/>
          </p:cNvSpPr>
          <p:nvPr/>
        </p:nvSpPr>
        <p:spPr bwMode="auto">
          <a:xfrm rot="-5400000">
            <a:off x="2438400" y="1981200"/>
            <a:ext cx="304800" cy="3657600"/>
          </a:xfrm>
          <a:prstGeom prst="leftBrace">
            <a:avLst>
              <a:gd name="adj1" fmla="val 100000"/>
              <a:gd name="adj2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12" name="Text Box 20"/>
          <p:cNvSpPr txBox="1">
            <a:spLocks noChangeArrowheads="1"/>
          </p:cNvSpPr>
          <p:nvPr/>
        </p:nvSpPr>
        <p:spPr bwMode="auto">
          <a:xfrm>
            <a:off x="2133600" y="3886200"/>
            <a:ext cx="10033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660033"/>
                </a:solidFill>
                <a:latin typeface="Arial" charset="0"/>
              </a:rPr>
              <a:t>11c</a:t>
            </a:r>
            <a:r>
              <a:rPr lang="ru-RU" sz="2800">
                <a:solidFill>
                  <a:srgbClr val="660033"/>
                </a:solidFill>
                <a:latin typeface="Arial" charset="0"/>
              </a:rPr>
              <a:t>м</a:t>
            </a:r>
          </a:p>
        </p:txBody>
      </p:sp>
      <p:sp>
        <p:nvSpPr>
          <p:cNvPr id="8213" name="Text Box 21"/>
          <p:cNvSpPr txBox="1">
            <a:spLocks noChangeArrowheads="1"/>
          </p:cNvSpPr>
          <p:nvPr/>
        </p:nvSpPr>
        <p:spPr bwMode="auto">
          <a:xfrm>
            <a:off x="981075" y="762000"/>
            <a:ext cx="8048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>
                <a:solidFill>
                  <a:srgbClr val="660033"/>
                </a:solidFill>
                <a:latin typeface="Arial" charset="0"/>
              </a:rPr>
              <a:t>7</a:t>
            </a:r>
            <a:r>
              <a:rPr lang="en-US" sz="2800">
                <a:solidFill>
                  <a:srgbClr val="660033"/>
                </a:solidFill>
                <a:latin typeface="Arial" charset="0"/>
              </a:rPr>
              <a:t>c</a:t>
            </a:r>
            <a:r>
              <a:rPr lang="ru-RU" sz="2800">
                <a:solidFill>
                  <a:srgbClr val="660033"/>
                </a:solidFill>
                <a:latin typeface="Arial" charset="0"/>
              </a:rPr>
              <a:t>м</a:t>
            </a:r>
          </a:p>
        </p:txBody>
      </p:sp>
      <p:sp>
        <p:nvSpPr>
          <p:cNvPr id="8215" name="Line 23"/>
          <p:cNvSpPr>
            <a:spLocks noChangeShapeType="1"/>
          </p:cNvSpPr>
          <p:nvPr/>
        </p:nvSpPr>
        <p:spPr bwMode="auto">
          <a:xfrm>
            <a:off x="2117725" y="1219200"/>
            <a:ext cx="0" cy="2362200"/>
          </a:xfrm>
          <a:prstGeom prst="line">
            <a:avLst/>
          </a:prstGeom>
          <a:noFill/>
          <a:ln w="28575">
            <a:solidFill>
              <a:srgbClr val="000000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2120900" y="3429000"/>
            <a:ext cx="152400" cy="152400"/>
            <a:chOff x="480" y="2160"/>
            <a:chExt cx="96" cy="96"/>
          </a:xfrm>
        </p:grpSpPr>
        <p:sp>
          <p:nvSpPr>
            <p:cNvPr id="32821" name="Line 25"/>
            <p:cNvSpPr>
              <a:spLocks noChangeShapeType="1"/>
            </p:cNvSpPr>
            <p:nvPr/>
          </p:nvSpPr>
          <p:spPr bwMode="auto">
            <a:xfrm>
              <a:off x="480" y="2160"/>
              <a:ext cx="9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822" name="Line 26"/>
            <p:cNvSpPr>
              <a:spLocks noChangeShapeType="1"/>
            </p:cNvSpPr>
            <p:nvPr/>
          </p:nvSpPr>
          <p:spPr bwMode="auto">
            <a:xfrm>
              <a:off x="576" y="2160"/>
              <a:ext cx="0" cy="9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8219" name="Text Box 27"/>
          <p:cNvSpPr txBox="1">
            <a:spLocks noChangeArrowheads="1"/>
          </p:cNvSpPr>
          <p:nvPr/>
        </p:nvSpPr>
        <p:spPr bwMode="auto">
          <a:xfrm>
            <a:off x="3505200" y="3127375"/>
            <a:ext cx="63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solidFill>
                  <a:srgbClr val="660033"/>
                </a:solidFill>
                <a:latin typeface="Arial" charset="0"/>
              </a:rPr>
              <a:t>45</a:t>
            </a:r>
            <a:r>
              <a:rPr lang="en-US" sz="2400">
                <a:solidFill>
                  <a:srgbClr val="660033"/>
                </a:solidFill>
                <a:latin typeface="Arial" charset="0"/>
                <a:cs typeface="Arial" charset="0"/>
              </a:rPr>
              <a:t>º</a:t>
            </a:r>
          </a:p>
        </p:txBody>
      </p:sp>
      <p:sp>
        <p:nvSpPr>
          <p:cNvPr id="8220" name="Line 28"/>
          <p:cNvSpPr>
            <a:spLocks noChangeShapeType="1"/>
          </p:cNvSpPr>
          <p:nvPr/>
        </p:nvSpPr>
        <p:spPr bwMode="auto">
          <a:xfrm flipH="1">
            <a:off x="3048000" y="3505200"/>
            <a:ext cx="7620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221" name="Line 29"/>
          <p:cNvSpPr>
            <a:spLocks noChangeShapeType="1"/>
          </p:cNvSpPr>
          <p:nvPr/>
        </p:nvSpPr>
        <p:spPr bwMode="auto">
          <a:xfrm flipH="1">
            <a:off x="1981200" y="2438400"/>
            <a:ext cx="228600" cy="76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222" name="Line 30"/>
          <p:cNvSpPr>
            <a:spLocks noChangeShapeType="1"/>
          </p:cNvSpPr>
          <p:nvPr/>
        </p:nvSpPr>
        <p:spPr bwMode="auto">
          <a:xfrm flipH="1">
            <a:off x="1981200" y="2362200"/>
            <a:ext cx="228600" cy="76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223" name="Line 31"/>
          <p:cNvSpPr>
            <a:spLocks noChangeShapeType="1"/>
          </p:cNvSpPr>
          <p:nvPr/>
        </p:nvSpPr>
        <p:spPr bwMode="auto">
          <a:xfrm flipH="1">
            <a:off x="2971800" y="3505200"/>
            <a:ext cx="7620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224" name="Text Box 32"/>
          <p:cNvSpPr txBox="1">
            <a:spLocks noChangeArrowheads="1"/>
          </p:cNvSpPr>
          <p:nvPr/>
        </p:nvSpPr>
        <p:spPr bwMode="auto">
          <a:xfrm>
            <a:off x="517525" y="4233863"/>
            <a:ext cx="327948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660033"/>
                </a:solidFill>
                <a:latin typeface="Arial" charset="0"/>
              </a:rPr>
              <a:t>S=</a:t>
            </a:r>
            <a:r>
              <a:rPr lang="en-US" sz="3600" dirty="0">
                <a:solidFill>
                  <a:srgbClr val="660033"/>
                </a:solidFill>
                <a:latin typeface="Arial" charset="0"/>
                <a:cs typeface="Arial" charset="0"/>
              </a:rPr>
              <a:t>½·(</a:t>
            </a:r>
            <a:r>
              <a:rPr lang="en-US" sz="3600" dirty="0" err="1">
                <a:solidFill>
                  <a:srgbClr val="660033"/>
                </a:solidFill>
                <a:latin typeface="Arial" charset="0"/>
                <a:cs typeface="Arial" charset="0"/>
              </a:rPr>
              <a:t>a+b</a:t>
            </a:r>
            <a:r>
              <a:rPr lang="en-US" sz="3600" dirty="0">
                <a:solidFill>
                  <a:srgbClr val="660033"/>
                </a:solidFill>
                <a:latin typeface="Arial" charset="0"/>
                <a:cs typeface="Arial" charset="0"/>
              </a:rPr>
              <a:t>)·h;</a:t>
            </a:r>
          </a:p>
          <a:p>
            <a:r>
              <a:rPr lang="en-US" sz="3600" dirty="0" smtClean="0">
                <a:solidFill>
                  <a:srgbClr val="660033"/>
                </a:solidFill>
                <a:latin typeface="Arial" charset="0"/>
                <a:cs typeface="Arial" charset="0"/>
              </a:rPr>
              <a:t>h=4</a:t>
            </a:r>
            <a:r>
              <a:rPr lang="ru-RU" sz="3600" dirty="0" smtClean="0">
                <a:solidFill>
                  <a:srgbClr val="660033"/>
                </a:solidFill>
                <a:latin typeface="Arial" charset="0"/>
                <a:cs typeface="Arial" charset="0"/>
              </a:rPr>
              <a:t>см</a:t>
            </a:r>
            <a:r>
              <a:rPr lang="en-US" sz="3600" dirty="0" smtClean="0">
                <a:solidFill>
                  <a:srgbClr val="660033"/>
                </a:solidFill>
                <a:latin typeface="Arial" charset="0"/>
                <a:cs typeface="Arial" charset="0"/>
              </a:rPr>
              <a:t>; </a:t>
            </a:r>
            <a:endParaRPr lang="en-US" sz="3600" dirty="0">
              <a:solidFill>
                <a:srgbClr val="660033"/>
              </a:solidFill>
              <a:latin typeface="Arial" charset="0"/>
              <a:cs typeface="Arial" charset="0"/>
            </a:endParaRPr>
          </a:p>
          <a:p>
            <a:r>
              <a:rPr lang="en-US" sz="3600" dirty="0">
                <a:solidFill>
                  <a:srgbClr val="660033"/>
                </a:solidFill>
                <a:latin typeface="Arial" charset="0"/>
                <a:cs typeface="Arial" charset="0"/>
              </a:rPr>
              <a:t>S=½·(11+7)·4; </a:t>
            </a:r>
          </a:p>
          <a:p>
            <a:r>
              <a:rPr lang="en-US" sz="3600" dirty="0">
                <a:solidFill>
                  <a:srgbClr val="660033"/>
                </a:solidFill>
                <a:latin typeface="Arial" charset="0"/>
                <a:cs typeface="Arial" charset="0"/>
              </a:rPr>
              <a:t>S=36</a:t>
            </a:r>
            <a:r>
              <a:rPr lang="ru-RU" sz="3600" dirty="0">
                <a:solidFill>
                  <a:srgbClr val="660033"/>
                </a:solidFill>
                <a:latin typeface="Arial" charset="0"/>
                <a:cs typeface="Arial" charset="0"/>
              </a:rPr>
              <a:t>см</a:t>
            </a:r>
            <a:r>
              <a:rPr lang="ru-RU" sz="3600" baseline="30000" dirty="0">
                <a:solidFill>
                  <a:srgbClr val="660033"/>
                </a:solidFill>
                <a:latin typeface="Arial" charset="0"/>
                <a:cs typeface="Arial" charset="0"/>
              </a:rPr>
              <a:t>2</a:t>
            </a:r>
            <a:endParaRPr lang="en-US" sz="3600" baseline="30000" dirty="0">
              <a:solidFill>
                <a:srgbClr val="660033"/>
              </a:solidFill>
              <a:latin typeface="Arial" charset="0"/>
              <a:cs typeface="Arial" charset="0"/>
            </a:endParaRPr>
          </a:p>
        </p:txBody>
      </p:sp>
      <p:grpSp>
        <p:nvGrpSpPr>
          <p:cNvPr id="4" name="Group 41"/>
          <p:cNvGrpSpPr>
            <a:grpSpLocks/>
          </p:cNvGrpSpPr>
          <p:nvPr/>
        </p:nvGrpSpPr>
        <p:grpSpPr bwMode="auto">
          <a:xfrm>
            <a:off x="4800600" y="1524000"/>
            <a:ext cx="4114800" cy="1295400"/>
            <a:chOff x="3024" y="1440"/>
            <a:chExt cx="2592" cy="816"/>
          </a:xfrm>
        </p:grpSpPr>
        <p:sp>
          <p:nvSpPr>
            <p:cNvPr id="32814" name="AutoShape 33"/>
            <p:cNvSpPr>
              <a:spLocks noChangeArrowheads="1"/>
            </p:cNvSpPr>
            <p:nvPr/>
          </p:nvSpPr>
          <p:spPr bwMode="auto">
            <a:xfrm rot="10800000">
              <a:off x="3024" y="1440"/>
              <a:ext cx="2592" cy="8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32815" name="Group 39"/>
            <p:cNvGrpSpPr>
              <a:grpSpLocks/>
            </p:cNvGrpSpPr>
            <p:nvPr/>
          </p:nvGrpSpPr>
          <p:grpSpPr bwMode="auto">
            <a:xfrm>
              <a:off x="3312" y="1728"/>
              <a:ext cx="144" cy="192"/>
              <a:chOff x="3312" y="1440"/>
              <a:chExt cx="144" cy="192"/>
            </a:xfrm>
          </p:grpSpPr>
          <p:sp>
            <p:nvSpPr>
              <p:cNvPr id="32819" name="Line 34"/>
              <p:cNvSpPr>
                <a:spLocks noChangeShapeType="1"/>
              </p:cNvSpPr>
              <p:nvPr/>
            </p:nvSpPr>
            <p:spPr bwMode="auto">
              <a:xfrm>
                <a:off x="3312" y="1440"/>
                <a:ext cx="144" cy="14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2820" name="Line 35"/>
              <p:cNvSpPr>
                <a:spLocks noChangeShapeType="1"/>
              </p:cNvSpPr>
              <p:nvPr/>
            </p:nvSpPr>
            <p:spPr bwMode="auto">
              <a:xfrm>
                <a:off x="3312" y="1488"/>
                <a:ext cx="144" cy="14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32816" name="Group 38"/>
            <p:cNvGrpSpPr>
              <a:grpSpLocks/>
            </p:cNvGrpSpPr>
            <p:nvPr/>
          </p:nvGrpSpPr>
          <p:grpSpPr bwMode="auto">
            <a:xfrm>
              <a:off x="5136" y="1632"/>
              <a:ext cx="96" cy="212"/>
              <a:chOff x="5184" y="1392"/>
              <a:chExt cx="96" cy="212"/>
            </a:xfrm>
          </p:grpSpPr>
          <p:sp>
            <p:nvSpPr>
              <p:cNvPr id="32817" name="Line 36"/>
              <p:cNvSpPr>
                <a:spLocks noChangeShapeType="1"/>
              </p:cNvSpPr>
              <p:nvPr/>
            </p:nvSpPr>
            <p:spPr bwMode="auto">
              <a:xfrm flipH="1">
                <a:off x="5184" y="1392"/>
                <a:ext cx="96" cy="14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2818" name="Line 37"/>
              <p:cNvSpPr>
                <a:spLocks noChangeShapeType="1"/>
              </p:cNvSpPr>
              <p:nvPr/>
            </p:nvSpPr>
            <p:spPr bwMode="auto">
              <a:xfrm flipH="1">
                <a:off x="5184" y="1460"/>
                <a:ext cx="96" cy="14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8234" name="Text Box 42"/>
          <p:cNvSpPr txBox="1">
            <a:spLocks noChangeArrowheads="1"/>
          </p:cNvSpPr>
          <p:nvPr/>
        </p:nvSpPr>
        <p:spPr bwMode="auto">
          <a:xfrm>
            <a:off x="4953000" y="2362200"/>
            <a:ext cx="63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solidFill>
                  <a:srgbClr val="660033"/>
                </a:solidFill>
                <a:latin typeface="Arial" charset="0"/>
              </a:rPr>
              <a:t>45</a:t>
            </a:r>
            <a:r>
              <a:rPr lang="en-US" sz="2400">
                <a:solidFill>
                  <a:srgbClr val="660033"/>
                </a:solidFill>
                <a:latin typeface="Arial" charset="0"/>
                <a:cs typeface="Arial" charset="0"/>
              </a:rPr>
              <a:t>º</a:t>
            </a:r>
          </a:p>
        </p:txBody>
      </p:sp>
      <p:sp>
        <p:nvSpPr>
          <p:cNvPr id="8235" name="Line 43"/>
          <p:cNvSpPr>
            <a:spLocks noChangeShapeType="1"/>
          </p:cNvSpPr>
          <p:nvPr/>
        </p:nvSpPr>
        <p:spPr bwMode="auto">
          <a:xfrm>
            <a:off x="5835650" y="1524000"/>
            <a:ext cx="0" cy="1295400"/>
          </a:xfrm>
          <a:prstGeom prst="line">
            <a:avLst/>
          </a:prstGeom>
          <a:noFill/>
          <a:ln w="28575">
            <a:solidFill>
              <a:srgbClr val="000000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236" name="Line 44"/>
          <p:cNvSpPr>
            <a:spLocks noChangeShapeType="1"/>
          </p:cNvSpPr>
          <p:nvPr/>
        </p:nvSpPr>
        <p:spPr bwMode="auto">
          <a:xfrm>
            <a:off x="7880350" y="1536700"/>
            <a:ext cx="0" cy="1295400"/>
          </a:xfrm>
          <a:prstGeom prst="line">
            <a:avLst/>
          </a:prstGeom>
          <a:noFill/>
          <a:ln w="28575">
            <a:solidFill>
              <a:srgbClr val="000000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7" name="Group 45"/>
          <p:cNvGrpSpPr>
            <a:grpSpLocks/>
          </p:cNvGrpSpPr>
          <p:nvPr/>
        </p:nvGrpSpPr>
        <p:grpSpPr bwMode="auto">
          <a:xfrm>
            <a:off x="5867400" y="2651125"/>
            <a:ext cx="152400" cy="152400"/>
            <a:chOff x="480" y="2160"/>
            <a:chExt cx="96" cy="96"/>
          </a:xfrm>
        </p:grpSpPr>
        <p:sp>
          <p:nvSpPr>
            <p:cNvPr id="32812" name="Line 46"/>
            <p:cNvSpPr>
              <a:spLocks noChangeShapeType="1"/>
            </p:cNvSpPr>
            <p:nvPr/>
          </p:nvSpPr>
          <p:spPr bwMode="auto">
            <a:xfrm>
              <a:off x="480" y="2160"/>
              <a:ext cx="9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813" name="Line 47"/>
            <p:cNvSpPr>
              <a:spLocks noChangeShapeType="1"/>
            </p:cNvSpPr>
            <p:nvPr/>
          </p:nvSpPr>
          <p:spPr bwMode="auto">
            <a:xfrm>
              <a:off x="576" y="2160"/>
              <a:ext cx="0" cy="9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8" name="Group 48"/>
          <p:cNvGrpSpPr>
            <a:grpSpLocks/>
          </p:cNvGrpSpPr>
          <p:nvPr/>
        </p:nvGrpSpPr>
        <p:grpSpPr bwMode="auto">
          <a:xfrm>
            <a:off x="7908925" y="2654300"/>
            <a:ext cx="152400" cy="152400"/>
            <a:chOff x="480" y="2160"/>
            <a:chExt cx="96" cy="96"/>
          </a:xfrm>
        </p:grpSpPr>
        <p:sp>
          <p:nvSpPr>
            <p:cNvPr id="32810" name="Line 49"/>
            <p:cNvSpPr>
              <a:spLocks noChangeShapeType="1"/>
            </p:cNvSpPr>
            <p:nvPr/>
          </p:nvSpPr>
          <p:spPr bwMode="auto">
            <a:xfrm>
              <a:off x="480" y="2160"/>
              <a:ext cx="9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811" name="Line 50"/>
            <p:cNvSpPr>
              <a:spLocks noChangeShapeType="1"/>
            </p:cNvSpPr>
            <p:nvPr/>
          </p:nvSpPr>
          <p:spPr bwMode="auto">
            <a:xfrm>
              <a:off x="576" y="2160"/>
              <a:ext cx="0" cy="9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8243" name="AutoShape 51"/>
          <p:cNvSpPr>
            <a:spLocks/>
          </p:cNvSpPr>
          <p:nvPr/>
        </p:nvSpPr>
        <p:spPr bwMode="auto">
          <a:xfrm rot="-5400000">
            <a:off x="6667500" y="1181100"/>
            <a:ext cx="381000" cy="4114800"/>
          </a:xfrm>
          <a:prstGeom prst="leftBrace">
            <a:avLst>
              <a:gd name="adj1" fmla="val 90000"/>
              <a:gd name="adj2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44" name="Text Box 52"/>
          <p:cNvSpPr txBox="1">
            <a:spLocks noChangeArrowheads="1"/>
          </p:cNvSpPr>
          <p:nvPr/>
        </p:nvSpPr>
        <p:spPr bwMode="auto">
          <a:xfrm>
            <a:off x="6356350" y="3429000"/>
            <a:ext cx="10033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>
                <a:solidFill>
                  <a:srgbClr val="660033"/>
                </a:solidFill>
                <a:latin typeface="Arial" charset="0"/>
              </a:rPr>
              <a:t>20</a:t>
            </a:r>
            <a:r>
              <a:rPr lang="en-US" sz="2800">
                <a:solidFill>
                  <a:srgbClr val="660033"/>
                </a:solidFill>
                <a:latin typeface="Arial" charset="0"/>
              </a:rPr>
              <a:t>c</a:t>
            </a:r>
            <a:r>
              <a:rPr lang="ru-RU" sz="2800">
                <a:solidFill>
                  <a:srgbClr val="660033"/>
                </a:solidFill>
                <a:latin typeface="Arial" charset="0"/>
              </a:rPr>
              <a:t>м</a:t>
            </a:r>
          </a:p>
        </p:txBody>
      </p:sp>
      <p:sp>
        <p:nvSpPr>
          <p:cNvPr id="8245" name="Text Box 53"/>
          <p:cNvSpPr txBox="1">
            <a:spLocks noChangeArrowheads="1"/>
          </p:cNvSpPr>
          <p:nvPr/>
        </p:nvSpPr>
        <p:spPr bwMode="auto">
          <a:xfrm>
            <a:off x="4876800" y="2743200"/>
            <a:ext cx="8048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>
                <a:solidFill>
                  <a:srgbClr val="660033"/>
                </a:solidFill>
                <a:latin typeface="Arial" charset="0"/>
              </a:rPr>
              <a:t>6</a:t>
            </a:r>
            <a:r>
              <a:rPr lang="en-US" sz="2800">
                <a:solidFill>
                  <a:srgbClr val="660033"/>
                </a:solidFill>
                <a:latin typeface="Arial" charset="0"/>
              </a:rPr>
              <a:t>c</a:t>
            </a:r>
            <a:r>
              <a:rPr lang="ru-RU" sz="2800">
                <a:solidFill>
                  <a:srgbClr val="660033"/>
                </a:solidFill>
                <a:latin typeface="Arial" charset="0"/>
              </a:rPr>
              <a:t>м</a:t>
            </a:r>
          </a:p>
        </p:txBody>
      </p:sp>
      <p:sp>
        <p:nvSpPr>
          <p:cNvPr id="8248" name="AutoShape 56"/>
          <p:cNvSpPr>
            <a:spLocks/>
          </p:cNvSpPr>
          <p:nvPr/>
        </p:nvSpPr>
        <p:spPr bwMode="auto">
          <a:xfrm rot="5400000">
            <a:off x="6667500" y="266700"/>
            <a:ext cx="304800" cy="2057400"/>
          </a:xfrm>
          <a:prstGeom prst="leftBrace">
            <a:avLst>
              <a:gd name="adj1" fmla="val 56250"/>
              <a:gd name="adj2" fmla="val 50694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50" name="Text Box 58"/>
          <p:cNvSpPr txBox="1">
            <a:spLocks noChangeArrowheads="1"/>
          </p:cNvSpPr>
          <p:nvPr/>
        </p:nvSpPr>
        <p:spPr bwMode="auto">
          <a:xfrm>
            <a:off x="6400800" y="685800"/>
            <a:ext cx="8048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>
                <a:solidFill>
                  <a:srgbClr val="660033"/>
                </a:solidFill>
                <a:latin typeface="Arial" charset="0"/>
              </a:rPr>
              <a:t>8</a:t>
            </a:r>
            <a:r>
              <a:rPr lang="en-US" sz="2800">
                <a:solidFill>
                  <a:srgbClr val="660033"/>
                </a:solidFill>
                <a:latin typeface="Arial" charset="0"/>
              </a:rPr>
              <a:t>c</a:t>
            </a:r>
            <a:r>
              <a:rPr lang="ru-RU" sz="2800">
                <a:solidFill>
                  <a:srgbClr val="660033"/>
                </a:solidFill>
                <a:latin typeface="Arial" charset="0"/>
              </a:rPr>
              <a:t>м</a:t>
            </a:r>
          </a:p>
        </p:txBody>
      </p:sp>
      <p:sp>
        <p:nvSpPr>
          <p:cNvPr id="8251" name="Text Box 59"/>
          <p:cNvSpPr txBox="1">
            <a:spLocks noChangeArrowheads="1"/>
          </p:cNvSpPr>
          <p:nvPr/>
        </p:nvSpPr>
        <p:spPr bwMode="auto">
          <a:xfrm>
            <a:off x="4572000" y="4114800"/>
            <a:ext cx="481574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660033"/>
                </a:solidFill>
                <a:latin typeface="Arial" charset="0"/>
                <a:cs typeface="Arial" charset="0"/>
              </a:rPr>
              <a:t>S=½·(</a:t>
            </a:r>
            <a:r>
              <a:rPr lang="en-US" sz="3600" dirty="0" err="1">
                <a:solidFill>
                  <a:srgbClr val="660033"/>
                </a:solidFill>
                <a:latin typeface="Arial" charset="0"/>
                <a:cs typeface="Arial" charset="0"/>
              </a:rPr>
              <a:t>a+b</a:t>
            </a:r>
            <a:r>
              <a:rPr lang="en-US" sz="3600" dirty="0">
                <a:solidFill>
                  <a:srgbClr val="660033"/>
                </a:solidFill>
                <a:latin typeface="Arial" charset="0"/>
                <a:cs typeface="Arial" charset="0"/>
              </a:rPr>
              <a:t>)·h;</a:t>
            </a:r>
            <a:r>
              <a:rPr lang="ru-RU" sz="3600" dirty="0">
                <a:solidFill>
                  <a:srgbClr val="660033"/>
                </a:solidFill>
                <a:latin typeface="Arial" charset="0"/>
                <a:cs typeface="Arial" charset="0"/>
              </a:rPr>
              <a:t> </a:t>
            </a:r>
          </a:p>
          <a:p>
            <a:r>
              <a:rPr lang="en-US" sz="3600" dirty="0" smtClean="0">
                <a:solidFill>
                  <a:srgbClr val="660033"/>
                </a:solidFill>
                <a:latin typeface="Arial" charset="0"/>
                <a:cs typeface="Arial" charset="0"/>
              </a:rPr>
              <a:t>h=6</a:t>
            </a:r>
            <a:r>
              <a:rPr lang="ru-RU" sz="3600" dirty="0" smtClean="0">
                <a:solidFill>
                  <a:srgbClr val="660033"/>
                </a:solidFill>
                <a:latin typeface="Arial" charset="0"/>
                <a:cs typeface="Arial" charset="0"/>
              </a:rPr>
              <a:t>см</a:t>
            </a:r>
            <a:r>
              <a:rPr lang="en-US" sz="3600" dirty="0" smtClean="0">
                <a:solidFill>
                  <a:srgbClr val="660033"/>
                </a:solidFill>
                <a:latin typeface="Arial" charset="0"/>
                <a:cs typeface="Arial" charset="0"/>
              </a:rPr>
              <a:t>;</a:t>
            </a:r>
            <a:r>
              <a:rPr lang="ru-RU" sz="3600" dirty="0" smtClean="0">
                <a:solidFill>
                  <a:srgbClr val="660033"/>
                </a:solidFill>
                <a:latin typeface="Arial" charset="0"/>
                <a:cs typeface="Arial" charset="0"/>
              </a:rPr>
              <a:t> </a:t>
            </a:r>
            <a:endParaRPr lang="ru-RU" sz="3600" dirty="0">
              <a:solidFill>
                <a:srgbClr val="660033"/>
              </a:solidFill>
              <a:latin typeface="Arial" charset="0"/>
              <a:cs typeface="Arial" charset="0"/>
            </a:endParaRPr>
          </a:p>
          <a:p>
            <a:r>
              <a:rPr lang="en-US" sz="3600" dirty="0">
                <a:solidFill>
                  <a:srgbClr val="660033"/>
                </a:solidFill>
                <a:latin typeface="Arial" charset="0"/>
                <a:cs typeface="Arial" charset="0"/>
              </a:rPr>
              <a:t>b=2O</a:t>
            </a:r>
            <a:r>
              <a:rPr lang="ru-RU" sz="3600" dirty="0">
                <a:solidFill>
                  <a:srgbClr val="660033"/>
                </a:solidFill>
                <a:latin typeface="Arial" charset="0"/>
                <a:cs typeface="Arial" charset="0"/>
              </a:rPr>
              <a:t>-</a:t>
            </a:r>
            <a:r>
              <a:rPr lang="en-US" sz="3600" dirty="0" smtClean="0">
                <a:solidFill>
                  <a:srgbClr val="660033"/>
                </a:solidFill>
                <a:latin typeface="Arial" charset="0"/>
                <a:cs typeface="Arial" charset="0"/>
              </a:rPr>
              <a:t>2·6=8</a:t>
            </a:r>
            <a:r>
              <a:rPr lang="ru-RU" sz="3600" dirty="0" smtClean="0">
                <a:solidFill>
                  <a:srgbClr val="660033"/>
                </a:solidFill>
                <a:latin typeface="Arial" charset="0"/>
                <a:cs typeface="Arial" charset="0"/>
              </a:rPr>
              <a:t>(см); </a:t>
            </a:r>
            <a:endParaRPr lang="ru-RU" sz="3600" dirty="0">
              <a:solidFill>
                <a:srgbClr val="660033"/>
              </a:solidFill>
              <a:latin typeface="Arial" charset="0"/>
              <a:cs typeface="Arial" charset="0"/>
            </a:endParaRPr>
          </a:p>
          <a:p>
            <a:r>
              <a:rPr lang="en-US" sz="3600" dirty="0">
                <a:solidFill>
                  <a:srgbClr val="660033"/>
                </a:solidFill>
                <a:latin typeface="Arial" charset="0"/>
                <a:cs typeface="Arial" charset="0"/>
              </a:rPr>
              <a:t>S=½·(2O+8)·</a:t>
            </a:r>
            <a:r>
              <a:rPr lang="en-US" sz="3600" dirty="0" smtClean="0">
                <a:solidFill>
                  <a:srgbClr val="660033"/>
                </a:solidFill>
                <a:latin typeface="Arial" charset="0"/>
                <a:cs typeface="Arial" charset="0"/>
              </a:rPr>
              <a:t>6=84</a:t>
            </a:r>
            <a:r>
              <a:rPr lang="ru-RU" sz="3600" dirty="0" smtClean="0">
                <a:solidFill>
                  <a:srgbClr val="660033"/>
                </a:solidFill>
                <a:latin typeface="Arial" charset="0"/>
                <a:cs typeface="Arial" charset="0"/>
              </a:rPr>
              <a:t>см</a:t>
            </a:r>
            <a:r>
              <a:rPr lang="ru-RU" sz="3600" baseline="30000" dirty="0" smtClean="0">
                <a:solidFill>
                  <a:srgbClr val="660033"/>
                </a:solidFill>
                <a:latin typeface="Arial" charset="0"/>
                <a:cs typeface="Arial" charset="0"/>
              </a:rPr>
              <a:t>2</a:t>
            </a:r>
            <a:endParaRPr lang="en-US" sz="3600" dirty="0">
              <a:solidFill>
                <a:srgbClr val="660033"/>
              </a:solidFill>
              <a:latin typeface="Arial" charset="0"/>
              <a:cs typeface="Arial" charset="0"/>
            </a:endParaRPr>
          </a:p>
        </p:txBody>
      </p:sp>
      <p:sp>
        <p:nvSpPr>
          <p:cNvPr id="8253" name="Freeform 61"/>
          <p:cNvSpPr>
            <a:spLocks/>
          </p:cNvSpPr>
          <p:nvPr/>
        </p:nvSpPr>
        <p:spPr bwMode="auto">
          <a:xfrm>
            <a:off x="4013200" y="3352800"/>
            <a:ext cx="177800" cy="228600"/>
          </a:xfrm>
          <a:custGeom>
            <a:avLst/>
            <a:gdLst>
              <a:gd name="T0" fmla="*/ 2147483647 w 112"/>
              <a:gd name="T1" fmla="*/ 0 h 144"/>
              <a:gd name="T2" fmla="*/ 2147483647 w 112"/>
              <a:gd name="T3" fmla="*/ 2147483647 h 144"/>
              <a:gd name="T4" fmla="*/ 2147483647 w 112"/>
              <a:gd name="T5" fmla="*/ 2147483647 h 144"/>
              <a:gd name="T6" fmla="*/ 0 60000 65536"/>
              <a:gd name="T7" fmla="*/ 0 60000 65536"/>
              <a:gd name="T8" fmla="*/ 0 60000 65536"/>
              <a:gd name="T9" fmla="*/ 0 w 112"/>
              <a:gd name="T10" fmla="*/ 0 h 144"/>
              <a:gd name="T11" fmla="*/ 112 w 112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2" h="144">
                <a:moveTo>
                  <a:pt x="112" y="0"/>
                </a:moveTo>
                <a:cubicBezTo>
                  <a:pt x="72" y="12"/>
                  <a:pt x="32" y="24"/>
                  <a:pt x="16" y="48"/>
                </a:cubicBezTo>
                <a:cubicBezTo>
                  <a:pt x="0" y="72"/>
                  <a:pt x="8" y="108"/>
                  <a:pt x="16" y="144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254" name="Freeform 62"/>
          <p:cNvSpPr>
            <a:spLocks/>
          </p:cNvSpPr>
          <p:nvPr/>
        </p:nvSpPr>
        <p:spPr bwMode="auto">
          <a:xfrm>
            <a:off x="2133600" y="1568450"/>
            <a:ext cx="304800" cy="76200"/>
          </a:xfrm>
          <a:custGeom>
            <a:avLst/>
            <a:gdLst>
              <a:gd name="T0" fmla="*/ 0 w 192"/>
              <a:gd name="T1" fmla="*/ 0 h 48"/>
              <a:gd name="T2" fmla="*/ 2147483647 w 192"/>
              <a:gd name="T3" fmla="*/ 2147483647 h 48"/>
              <a:gd name="T4" fmla="*/ 2147483647 w 192"/>
              <a:gd name="T5" fmla="*/ 0 h 48"/>
              <a:gd name="T6" fmla="*/ 0 60000 65536"/>
              <a:gd name="T7" fmla="*/ 0 60000 65536"/>
              <a:gd name="T8" fmla="*/ 0 60000 65536"/>
              <a:gd name="T9" fmla="*/ 0 w 192"/>
              <a:gd name="T10" fmla="*/ 0 h 48"/>
              <a:gd name="T11" fmla="*/ 192 w 192"/>
              <a:gd name="T12" fmla="*/ 48 h 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2" h="48">
                <a:moveTo>
                  <a:pt x="0" y="0"/>
                </a:moveTo>
                <a:cubicBezTo>
                  <a:pt x="32" y="24"/>
                  <a:pt x="64" y="48"/>
                  <a:pt x="96" y="48"/>
                </a:cubicBezTo>
                <a:cubicBezTo>
                  <a:pt x="128" y="48"/>
                  <a:pt x="176" y="8"/>
                  <a:pt x="192" y="0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255" name="Freeform 63"/>
          <p:cNvSpPr>
            <a:spLocks/>
          </p:cNvSpPr>
          <p:nvPr/>
        </p:nvSpPr>
        <p:spPr bwMode="auto">
          <a:xfrm>
            <a:off x="4953000" y="2667000"/>
            <a:ext cx="76200" cy="152400"/>
          </a:xfrm>
          <a:custGeom>
            <a:avLst/>
            <a:gdLst>
              <a:gd name="T0" fmla="*/ 0 w 48"/>
              <a:gd name="T1" fmla="*/ 0 h 96"/>
              <a:gd name="T2" fmla="*/ 2147483647 w 48"/>
              <a:gd name="T3" fmla="*/ 2147483647 h 96"/>
              <a:gd name="T4" fmla="*/ 0 60000 65536"/>
              <a:gd name="T5" fmla="*/ 0 60000 65536"/>
              <a:gd name="T6" fmla="*/ 0 w 48"/>
              <a:gd name="T7" fmla="*/ 0 h 96"/>
              <a:gd name="T8" fmla="*/ 48 w 48"/>
              <a:gd name="T9" fmla="*/ 96 h 9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8" h="96">
                <a:moveTo>
                  <a:pt x="0" y="0"/>
                </a:moveTo>
                <a:cubicBezTo>
                  <a:pt x="0" y="0"/>
                  <a:pt x="24" y="48"/>
                  <a:pt x="48" y="96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258" name="Freeform 66"/>
          <p:cNvSpPr>
            <a:spLocks/>
          </p:cNvSpPr>
          <p:nvPr/>
        </p:nvSpPr>
        <p:spPr bwMode="auto">
          <a:xfrm>
            <a:off x="5638800" y="1784350"/>
            <a:ext cx="228600" cy="88900"/>
          </a:xfrm>
          <a:custGeom>
            <a:avLst/>
            <a:gdLst>
              <a:gd name="T0" fmla="*/ 0 w 144"/>
              <a:gd name="T1" fmla="*/ 0 h 56"/>
              <a:gd name="T2" fmla="*/ 2147483647 w 144"/>
              <a:gd name="T3" fmla="*/ 2147483647 h 56"/>
              <a:gd name="T4" fmla="*/ 2147483647 w 144"/>
              <a:gd name="T5" fmla="*/ 2147483647 h 56"/>
              <a:gd name="T6" fmla="*/ 0 60000 65536"/>
              <a:gd name="T7" fmla="*/ 0 60000 65536"/>
              <a:gd name="T8" fmla="*/ 0 60000 65536"/>
              <a:gd name="T9" fmla="*/ 0 w 144"/>
              <a:gd name="T10" fmla="*/ 0 h 56"/>
              <a:gd name="T11" fmla="*/ 144 w 144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56">
                <a:moveTo>
                  <a:pt x="0" y="0"/>
                </a:moveTo>
                <a:cubicBezTo>
                  <a:pt x="12" y="20"/>
                  <a:pt x="24" y="40"/>
                  <a:pt x="48" y="48"/>
                </a:cubicBezTo>
                <a:cubicBezTo>
                  <a:pt x="72" y="56"/>
                  <a:pt x="108" y="52"/>
                  <a:pt x="144" y="48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260" name="Freeform 68"/>
          <p:cNvSpPr>
            <a:spLocks/>
          </p:cNvSpPr>
          <p:nvPr/>
        </p:nvSpPr>
        <p:spPr bwMode="auto">
          <a:xfrm>
            <a:off x="7880350" y="1828800"/>
            <a:ext cx="228600" cy="88900"/>
          </a:xfrm>
          <a:custGeom>
            <a:avLst/>
            <a:gdLst>
              <a:gd name="T0" fmla="*/ 2147483647 w 144"/>
              <a:gd name="T1" fmla="*/ 0 h 56"/>
              <a:gd name="T2" fmla="*/ 2147483647 w 144"/>
              <a:gd name="T3" fmla="*/ 2147483647 h 56"/>
              <a:gd name="T4" fmla="*/ 0 w 144"/>
              <a:gd name="T5" fmla="*/ 2147483647 h 56"/>
              <a:gd name="T6" fmla="*/ 0 60000 65536"/>
              <a:gd name="T7" fmla="*/ 0 60000 65536"/>
              <a:gd name="T8" fmla="*/ 0 60000 65536"/>
              <a:gd name="T9" fmla="*/ 0 w 144"/>
              <a:gd name="T10" fmla="*/ 0 h 56"/>
              <a:gd name="T11" fmla="*/ 144 w 144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56">
                <a:moveTo>
                  <a:pt x="144" y="0"/>
                </a:moveTo>
                <a:cubicBezTo>
                  <a:pt x="132" y="20"/>
                  <a:pt x="120" y="40"/>
                  <a:pt x="96" y="48"/>
                </a:cubicBezTo>
                <a:cubicBezTo>
                  <a:pt x="72" y="56"/>
                  <a:pt x="36" y="52"/>
                  <a:pt x="0" y="48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263" name="Freeform 71"/>
          <p:cNvSpPr>
            <a:spLocks/>
          </p:cNvSpPr>
          <p:nvPr/>
        </p:nvSpPr>
        <p:spPr bwMode="auto">
          <a:xfrm>
            <a:off x="8686800" y="2667000"/>
            <a:ext cx="76200" cy="152400"/>
          </a:xfrm>
          <a:custGeom>
            <a:avLst/>
            <a:gdLst>
              <a:gd name="T0" fmla="*/ 2147483647 w 48"/>
              <a:gd name="T1" fmla="*/ 0 h 48"/>
              <a:gd name="T2" fmla="*/ 0 w 48"/>
              <a:gd name="T3" fmla="*/ 2147483647 h 48"/>
              <a:gd name="T4" fmla="*/ 0 60000 65536"/>
              <a:gd name="T5" fmla="*/ 0 60000 65536"/>
              <a:gd name="T6" fmla="*/ 0 w 48"/>
              <a:gd name="T7" fmla="*/ 0 h 48"/>
              <a:gd name="T8" fmla="*/ 48 w 48"/>
              <a:gd name="T9" fmla="*/ 48 h 4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8" h="48">
                <a:moveTo>
                  <a:pt x="48" y="0"/>
                </a:moveTo>
                <a:cubicBezTo>
                  <a:pt x="28" y="16"/>
                  <a:pt x="8" y="32"/>
                  <a:pt x="0" y="48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264" name="Line 72"/>
          <p:cNvSpPr>
            <a:spLocks noChangeShapeType="1"/>
          </p:cNvSpPr>
          <p:nvPr/>
        </p:nvSpPr>
        <p:spPr bwMode="auto">
          <a:xfrm>
            <a:off x="5410200" y="2743200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265" name="Line 73"/>
          <p:cNvSpPr>
            <a:spLocks noChangeShapeType="1"/>
          </p:cNvSpPr>
          <p:nvPr/>
        </p:nvSpPr>
        <p:spPr bwMode="auto">
          <a:xfrm>
            <a:off x="8305800" y="2743200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267" name="Line 75"/>
          <p:cNvSpPr>
            <a:spLocks noChangeShapeType="1"/>
          </p:cNvSpPr>
          <p:nvPr/>
        </p:nvSpPr>
        <p:spPr bwMode="auto">
          <a:xfrm>
            <a:off x="5715000" y="2286000"/>
            <a:ext cx="2286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268" name="Line 76"/>
          <p:cNvSpPr>
            <a:spLocks noChangeShapeType="1"/>
          </p:cNvSpPr>
          <p:nvPr/>
        </p:nvSpPr>
        <p:spPr bwMode="auto">
          <a:xfrm>
            <a:off x="7772400" y="2209800"/>
            <a:ext cx="2286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8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8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8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8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8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8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8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8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8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8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8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8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8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8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8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8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8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8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8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8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8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8" dur="80"/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9" dur="80"/>
                                        <p:tgtEl>
                                          <p:spTgt spid="8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80"/>
                                        <p:tgtEl>
                                          <p:spTgt spid="8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5" dur="80"/>
                                        <p:tgtEl>
                                          <p:spTgt spid="82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6" dur="80"/>
                                        <p:tgtEl>
                                          <p:spTgt spid="82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80"/>
                                        <p:tgtEl>
                                          <p:spTgt spid="82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/>
      <p:bldP spid="8197" grpId="0"/>
      <p:bldP spid="8198" grpId="0"/>
      <p:bldP spid="8199" grpId="0"/>
      <p:bldP spid="8204" grpId="0" animBg="1"/>
      <p:bldP spid="8211" grpId="0" animBg="1"/>
      <p:bldP spid="8212" grpId="0"/>
      <p:bldP spid="8213" grpId="0"/>
      <p:bldP spid="8215" grpId="0" animBg="1"/>
      <p:bldP spid="8219" grpId="0"/>
      <p:bldP spid="8220" grpId="0" animBg="1"/>
      <p:bldP spid="8221" grpId="0" animBg="1"/>
      <p:bldP spid="8222" grpId="0" animBg="1"/>
      <p:bldP spid="8223" grpId="0" animBg="1"/>
      <p:bldP spid="8224" grpId="0"/>
      <p:bldP spid="8234" grpId="0"/>
      <p:bldP spid="8235" grpId="0" animBg="1"/>
      <p:bldP spid="8236" grpId="0" animBg="1"/>
      <p:bldP spid="8243" grpId="0" animBg="1"/>
      <p:bldP spid="8244" grpId="0"/>
      <p:bldP spid="8245" grpId="0"/>
      <p:bldP spid="8248" grpId="0" animBg="1"/>
      <p:bldP spid="8250" grpId="0"/>
      <p:bldP spid="8251" grpId="0"/>
      <p:bldP spid="8253" grpId="0" animBg="1"/>
      <p:bldP spid="8254" grpId="0" animBg="1"/>
      <p:bldP spid="8255" grpId="0" animBg="1"/>
      <p:bldP spid="8258" grpId="0" animBg="1"/>
      <p:bldP spid="8260" grpId="0" animBg="1"/>
      <p:bldP spid="8263" grpId="0" animBg="1"/>
      <p:bldP spid="8264" grpId="0" animBg="1"/>
      <p:bldP spid="8265" grpId="0" animBg="1"/>
      <p:bldP spid="8267" grpId="0" animBg="1"/>
      <p:bldP spid="826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212725" y="168275"/>
            <a:ext cx="21066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>
                <a:solidFill>
                  <a:srgbClr val="660033"/>
                </a:solidFill>
                <a:latin typeface="Arial" charset="0"/>
              </a:rPr>
              <a:t>Вариант 1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304800" y="838200"/>
            <a:ext cx="9588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>
                <a:solidFill>
                  <a:srgbClr val="660033"/>
                </a:solidFill>
                <a:latin typeface="Arial" charset="0"/>
              </a:rPr>
              <a:t>№4.</a:t>
            </a:r>
          </a:p>
        </p:txBody>
      </p:sp>
      <p:sp>
        <p:nvSpPr>
          <p:cNvPr id="10258" name="Text Box 18"/>
          <p:cNvSpPr txBox="1">
            <a:spLocks noChangeArrowheads="1"/>
          </p:cNvSpPr>
          <p:nvPr/>
        </p:nvSpPr>
        <p:spPr bwMode="auto">
          <a:xfrm>
            <a:off x="3962400" y="10668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660033"/>
                </a:solidFill>
                <a:latin typeface="Arial" charset="0"/>
              </a:rPr>
              <a:t>H</a:t>
            </a:r>
            <a:endParaRPr lang="ru-RU" sz="2400" b="1">
              <a:solidFill>
                <a:srgbClr val="660033"/>
              </a:solidFill>
              <a:latin typeface="Arial" charset="0"/>
            </a:endParaRPr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3048000" y="0"/>
            <a:ext cx="4900613" cy="3962400"/>
            <a:chOff x="1920" y="0"/>
            <a:chExt cx="3087" cy="2496"/>
          </a:xfrm>
        </p:grpSpPr>
        <p:sp>
          <p:nvSpPr>
            <p:cNvPr id="33806" name="Freeform 6"/>
            <p:cNvSpPr>
              <a:spLocks/>
            </p:cNvSpPr>
            <p:nvPr/>
          </p:nvSpPr>
          <p:spPr bwMode="auto">
            <a:xfrm>
              <a:off x="2544" y="238"/>
              <a:ext cx="1632" cy="1104"/>
            </a:xfrm>
            <a:custGeom>
              <a:avLst/>
              <a:gdLst>
                <a:gd name="T0" fmla="*/ 0 w 1632"/>
                <a:gd name="T1" fmla="*/ 1104 h 1104"/>
                <a:gd name="T2" fmla="*/ 1632 w 1632"/>
                <a:gd name="T3" fmla="*/ 1104 h 1104"/>
                <a:gd name="T4" fmla="*/ 432 w 1632"/>
                <a:gd name="T5" fmla="*/ 0 h 1104"/>
                <a:gd name="T6" fmla="*/ 0 w 1632"/>
                <a:gd name="T7" fmla="*/ 1104 h 11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32"/>
                <a:gd name="T13" fmla="*/ 0 h 1104"/>
                <a:gd name="T14" fmla="*/ 1632 w 1632"/>
                <a:gd name="T15" fmla="*/ 1104 h 11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32" h="1104">
                  <a:moveTo>
                    <a:pt x="0" y="1104"/>
                  </a:moveTo>
                  <a:lnTo>
                    <a:pt x="1632" y="1104"/>
                  </a:lnTo>
                  <a:lnTo>
                    <a:pt x="432" y="0"/>
                  </a:lnTo>
                  <a:lnTo>
                    <a:pt x="0" y="1104"/>
                  </a:lnTo>
                  <a:close/>
                </a:path>
              </a:pathLst>
            </a:custGeom>
            <a:solidFill>
              <a:schemeClr val="accent1"/>
            </a:solidFill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07" name="Line 8"/>
            <p:cNvSpPr>
              <a:spLocks noChangeShapeType="1"/>
            </p:cNvSpPr>
            <p:nvPr/>
          </p:nvSpPr>
          <p:spPr bwMode="auto">
            <a:xfrm flipH="1">
              <a:off x="2160" y="238"/>
              <a:ext cx="816" cy="206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08" name="Line 10"/>
            <p:cNvSpPr>
              <a:spLocks noChangeShapeType="1"/>
            </p:cNvSpPr>
            <p:nvPr/>
          </p:nvSpPr>
          <p:spPr bwMode="auto">
            <a:xfrm>
              <a:off x="2976" y="238"/>
              <a:ext cx="1776" cy="163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09" name="Line 11"/>
            <p:cNvSpPr>
              <a:spLocks noChangeShapeType="1"/>
            </p:cNvSpPr>
            <p:nvPr/>
          </p:nvSpPr>
          <p:spPr bwMode="auto">
            <a:xfrm flipV="1">
              <a:off x="2160" y="1870"/>
              <a:ext cx="2592" cy="43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10" name="Text Box 12"/>
            <p:cNvSpPr txBox="1">
              <a:spLocks noChangeArrowheads="1"/>
            </p:cNvSpPr>
            <p:nvPr/>
          </p:nvSpPr>
          <p:spPr bwMode="auto">
            <a:xfrm>
              <a:off x="2256" y="1150"/>
              <a:ext cx="25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660033"/>
                  </a:solidFill>
                  <a:latin typeface="Arial" charset="0"/>
                </a:rPr>
                <a:t>A</a:t>
              </a:r>
              <a:endParaRPr lang="ru-RU" sz="2400" b="1">
                <a:solidFill>
                  <a:srgbClr val="660033"/>
                </a:solidFill>
                <a:latin typeface="Arial" charset="0"/>
              </a:endParaRPr>
            </a:p>
          </p:txBody>
        </p:sp>
        <p:sp>
          <p:nvSpPr>
            <p:cNvPr id="33811" name="Text Box 13"/>
            <p:cNvSpPr txBox="1">
              <a:spLocks noChangeArrowheads="1"/>
            </p:cNvSpPr>
            <p:nvPr/>
          </p:nvSpPr>
          <p:spPr bwMode="auto">
            <a:xfrm>
              <a:off x="2736" y="0"/>
              <a:ext cx="25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660033"/>
                  </a:solidFill>
                  <a:latin typeface="Arial" charset="0"/>
                </a:rPr>
                <a:t>B</a:t>
              </a:r>
              <a:endParaRPr lang="ru-RU" sz="2400" b="1">
                <a:solidFill>
                  <a:srgbClr val="660033"/>
                </a:solidFill>
                <a:latin typeface="Arial" charset="0"/>
              </a:endParaRPr>
            </a:p>
          </p:txBody>
        </p:sp>
        <p:sp>
          <p:nvSpPr>
            <p:cNvPr id="33812" name="Text Box 14"/>
            <p:cNvSpPr txBox="1">
              <a:spLocks noChangeArrowheads="1"/>
            </p:cNvSpPr>
            <p:nvPr/>
          </p:nvSpPr>
          <p:spPr bwMode="auto">
            <a:xfrm>
              <a:off x="4128" y="1054"/>
              <a:ext cx="25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660033"/>
                  </a:solidFill>
                  <a:latin typeface="Arial" charset="0"/>
                </a:rPr>
                <a:t>C</a:t>
              </a:r>
              <a:endParaRPr lang="ru-RU" sz="2400" b="1">
                <a:solidFill>
                  <a:srgbClr val="660033"/>
                </a:solidFill>
                <a:latin typeface="Arial" charset="0"/>
              </a:endParaRPr>
            </a:p>
          </p:txBody>
        </p:sp>
        <p:sp>
          <p:nvSpPr>
            <p:cNvPr id="33813" name="Text Box 15"/>
            <p:cNvSpPr txBox="1">
              <a:spLocks noChangeArrowheads="1"/>
            </p:cNvSpPr>
            <p:nvPr/>
          </p:nvSpPr>
          <p:spPr bwMode="auto">
            <a:xfrm>
              <a:off x="4752" y="1824"/>
              <a:ext cx="25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660033"/>
                  </a:solidFill>
                  <a:latin typeface="Arial" charset="0"/>
                </a:rPr>
                <a:t>K</a:t>
              </a:r>
              <a:endParaRPr lang="ru-RU" sz="2400" b="1">
                <a:solidFill>
                  <a:srgbClr val="660033"/>
                </a:solidFill>
                <a:latin typeface="Arial" charset="0"/>
              </a:endParaRPr>
            </a:p>
          </p:txBody>
        </p:sp>
        <p:sp>
          <p:nvSpPr>
            <p:cNvPr id="33814" name="Text Box 16"/>
            <p:cNvSpPr txBox="1">
              <a:spLocks noChangeArrowheads="1"/>
            </p:cNvSpPr>
            <p:nvPr/>
          </p:nvSpPr>
          <p:spPr bwMode="auto">
            <a:xfrm>
              <a:off x="1920" y="2208"/>
              <a:ext cx="27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660033"/>
                  </a:solidFill>
                  <a:latin typeface="Arial" charset="0"/>
                </a:rPr>
                <a:t>M</a:t>
              </a:r>
              <a:endParaRPr lang="ru-RU" sz="2400" b="1">
                <a:solidFill>
                  <a:srgbClr val="660033"/>
                </a:solidFill>
                <a:latin typeface="Arial" charset="0"/>
              </a:endParaRPr>
            </a:p>
          </p:txBody>
        </p:sp>
        <p:sp>
          <p:nvSpPr>
            <p:cNvPr id="33815" name="Text Box 17"/>
            <p:cNvSpPr txBox="1">
              <a:spLocks noChangeArrowheads="1"/>
            </p:cNvSpPr>
            <p:nvPr/>
          </p:nvSpPr>
          <p:spPr bwMode="auto">
            <a:xfrm>
              <a:off x="2061" y="1678"/>
              <a:ext cx="1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ru-RU">
                <a:latin typeface="Arial" charset="0"/>
              </a:endParaRPr>
            </a:p>
          </p:txBody>
        </p:sp>
        <p:sp>
          <p:nvSpPr>
            <p:cNvPr id="33816" name="Text Box 20"/>
            <p:cNvSpPr txBox="1">
              <a:spLocks noChangeArrowheads="1"/>
            </p:cNvSpPr>
            <p:nvPr/>
          </p:nvSpPr>
          <p:spPr bwMode="auto">
            <a:xfrm>
              <a:off x="4413" y="1342"/>
              <a:ext cx="1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ru-RU">
                <a:latin typeface="Arial" charset="0"/>
              </a:endParaRPr>
            </a:p>
          </p:txBody>
        </p:sp>
      </p:grpSp>
      <p:sp>
        <p:nvSpPr>
          <p:cNvPr id="10263" name="Line 23"/>
          <p:cNvSpPr>
            <a:spLocks noChangeShapeType="1"/>
          </p:cNvSpPr>
          <p:nvPr/>
        </p:nvSpPr>
        <p:spPr bwMode="auto">
          <a:xfrm>
            <a:off x="4343400" y="1358900"/>
            <a:ext cx="2286000" cy="762000"/>
          </a:xfrm>
          <a:prstGeom prst="line">
            <a:avLst/>
          </a:prstGeom>
          <a:noFill/>
          <a:ln w="28575">
            <a:solidFill>
              <a:srgbClr val="FF0000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4403725" y="1200150"/>
            <a:ext cx="152400" cy="214313"/>
            <a:chOff x="2304" y="864"/>
            <a:chExt cx="96" cy="135"/>
          </a:xfrm>
        </p:grpSpPr>
        <p:sp>
          <p:nvSpPr>
            <p:cNvPr id="33804" name="Line 24"/>
            <p:cNvSpPr>
              <a:spLocks noChangeShapeType="1"/>
            </p:cNvSpPr>
            <p:nvPr/>
          </p:nvSpPr>
          <p:spPr bwMode="auto">
            <a:xfrm>
              <a:off x="2304" y="864"/>
              <a:ext cx="96" cy="3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05" name="Line 25"/>
            <p:cNvSpPr>
              <a:spLocks noChangeShapeType="1"/>
            </p:cNvSpPr>
            <p:nvPr/>
          </p:nvSpPr>
          <p:spPr bwMode="auto">
            <a:xfrm flipH="1">
              <a:off x="2352" y="893"/>
              <a:ext cx="48" cy="10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0274" name="Text Box 34"/>
          <p:cNvSpPr txBox="1">
            <a:spLocks noChangeArrowheads="1"/>
          </p:cNvSpPr>
          <p:nvPr/>
        </p:nvSpPr>
        <p:spPr bwMode="auto">
          <a:xfrm>
            <a:off x="349250" y="3810000"/>
            <a:ext cx="8509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>
                <a:solidFill>
                  <a:srgbClr val="660033"/>
                </a:solidFill>
                <a:latin typeface="Arial" charset="0"/>
              </a:rPr>
              <a:t>Если высоты двух треугольников равны, то </a:t>
            </a:r>
          </a:p>
          <a:p>
            <a:r>
              <a:rPr lang="ru-RU" sz="3200">
                <a:solidFill>
                  <a:srgbClr val="660033"/>
                </a:solidFill>
                <a:latin typeface="Arial" charset="0"/>
              </a:rPr>
              <a:t>их площади относятся как основания.</a:t>
            </a:r>
          </a:p>
        </p:txBody>
      </p:sp>
      <p:sp>
        <p:nvSpPr>
          <p:cNvPr id="10276" name="Text Box 36"/>
          <p:cNvSpPr txBox="1">
            <a:spLocks noChangeArrowheads="1"/>
          </p:cNvSpPr>
          <p:nvPr/>
        </p:nvSpPr>
        <p:spPr bwMode="auto">
          <a:xfrm>
            <a:off x="381000" y="4724400"/>
            <a:ext cx="79883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>
                <a:solidFill>
                  <a:srgbClr val="660033"/>
                </a:solidFill>
                <a:latin typeface="Arial" charset="0"/>
                <a:sym typeface="Symbol" pitchFamily="18" charset="2"/>
              </a:rPr>
              <a:t></a:t>
            </a:r>
            <a:r>
              <a:rPr lang="en-US" sz="3200">
                <a:solidFill>
                  <a:srgbClr val="660033"/>
                </a:solidFill>
                <a:latin typeface="Arial" charset="0"/>
                <a:cs typeface="Arial" charset="0"/>
                <a:sym typeface="Symbol" pitchFamily="18" charset="2"/>
              </a:rPr>
              <a:t>ABC</a:t>
            </a:r>
            <a:r>
              <a:rPr lang="ru-RU" sz="3200">
                <a:solidFill>
                  <a:srgbClr val="660033"/>
                </a:solidFill>
                <a:latin typeface="Arial" charset="0"/>
                <a:cs typeface="Arial" charset="0"/>
                <a:sym typeface="Symbol" pitchFamily="18" charset="2"/>
              </a:rPr>
              <a:t> и </a:t>
            </a:r>
            <a:r>
              <a:rPr lang="en-US" sz="3200">
                <a:solidFill>
                  <a:srgbClr val="660033"/>
                </a:solidFill>
                <a:latin typeface="Arial" charset="0"/>
                <a:cs typeface="Arial" charset="0"/>
                <a:sym typeface="Symbol" pitchFamily="18" charset="2"/>
              </a:rPr>
              <a:t>ACM</a:t>
            </a:r>
            <a:r>
              <a:rPr lang="ru-RU" sz="3200">
                <a:solidFill>
                  <a:srgbClr val="660033"/>
                </a:solidFill>
                <a:latin typeface="Arial" charset="0"/>
                <a:cs typeface="Arial" charset="0"/>
                <a:sym typeface="Symbol" pitchFamily="18" charset="2"/>
              </a:rPr>
              <a:t> имеют общую высоту</a:t>
            </a:r>
            <a:r>
              <a:rPr lang="en-US" sz="3200">
                <a:solidFill>
                  <a:srgbClr val="660033"/>
                </a:solidFill>
                <a:latin typeface="Arial" charset="0"/>
                <a:cs typeface="Arial" charset="0"/>
                <a:sym typeface="Symbol" pitchFamily="18" charset="2"/>
              </a:rPr>
              <a:t> CH</a:t>
            </a:r>
            <a:r>
              <a:rPr lang="ru-RU" sz="3200">
                <a:solidFill>
                  <a:srgbClr val="660033"/>
                </a:solidFill>
                <a:latin typeface="Arial" charset="0"/>
                <a:cs typeface="Arial" charset="0"/>
                <a:sym typeface="Symbol" pitchFamily="18" charset="2"/>
              </a:rPr>
              <a:t>, </a:t>
            </a:r>
          </a:p>
          <a:p>
            <a:r>
              <a:rPr lang="ru-RU" sz="3200">
                <a:solidFill>
                  <a:srgbClr val="660033"/>
                </a:solidFill>
                <a:latin typeface="Arial" charset="0"/>
                <a:cs typeface="Arial" charset="0"/>
                <a:sym typeface="Symbol" pitchFamily="18" charset="2"/>
              </a:rPr>
              <a:t>а основания равны </a:t>
            </a:r>
            <a:r>
              <a:rPr lang="en-US" sz="3200">
                <a:solidFill>
                  <a:srgbClr val="660033"/>
                </a:solidFill>
                <a:latin typeface="Arial" charset="0"/>
                <a:cs typeface="Arial" charset="0"/>
                <a:sym typeface="Symbol" pitchFamily="18" charset="2"/>
              </a:rPr>
              <a:t>AB=AM,</a:t>
            </a:r>
            <a:r>
              <a:rPr lang="ru-RU" sz="3200">
                <a:solidFill>
                  <a:srgbClr val="660033"/>
                </a:solidFill>
                <a:latin typeface="Arial" charset="0"/>
                <a:cs typeface="Arial" charset="0"/>
                <a:sym typeface="Symbol" pitchFamily="18" charset="2"/>
              </a:rPr>
              <a:t>поэтому</a:t>
            </a:r>
            <a:endParaRPr lang="en-US" sz="3200">
              <a:solidFill>
                <a:srgbClr val="660033"/>
              </a:solidFill>
              <a:latin typeface="Arial" charset="0"/>
              <a:cs typeface="Arial" charset="0"/>
              <a:sym typeface="Symbol" pitchFamily="18" charset="2"/>
            </a:endParaRPr>
          </a:p>
        </p:txBody>
      </p:sp>
      <p:sp>
        <p:nvSpPr>
          <p:cNvPr id="33802" name="Text Box 37"/>
          <p:cNvSpPr txBox="1">
            <a:spLocks noChangeArrowheads="1"/>
          </p:cNvSpPr>
          <p:nvPr/>
        </p:nvSpPr>
        <p:spPr bwMode="auto">
          <a:xfrm>
            <a:off x="533400" y="61722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Arial" charset="0"/>
            </a:endParaRPr>
          </a:p>
        </p:txBody>
      </p:sp>
      <p:sp>
        <p:nvSpPr>
          <p:cNvPr id="10278" name="Text Box 38"/>
          <p:cNvSpPr txBox="1">
            <a:spLocks noChangeArrowheads="1"/>
          </p:cNvSpPr>
          <p:nvPr/>
        </p:nvSpPr>
        <p:spPr bwMode="auto">
          <a:xfrm>
            <a:off x="533400" y="5746750"/>
            <a:ext cx="67738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660033"/>
                </a:solidFill>
                <a:latin typeface="Arial" charset="0"/>
                <a:cs typeface="Arial" charset="0"/>
              </a:rPr>
              <a:t>S</a:t>
            </a:r>
            <a:r>
              <a:rPr lang="en-US" sz="3200" baseline="-25000">
                <a:solidFill>
                  <a:srgbClr val="660033"/>
                </a:solidFill>
                <a:latin typeface="Arial" charset="0"/>
                <a:cs typeface="Arial" charset="0"/>
                <a:sym typeface="Symbol" pitchFamily="18" charset="2"/>
              </a:rPr>
              <a:t>ACM</a:t>
            </a:r>
            <a:r>
              <a:rPr lang="en-US" sz="3200">
                <a:solidFill>
                  <a:srgbClr val="660033"/>
                </a:solidFill>
                <a:latin typeface="Arial" charset="0"/>
                <a:cs typeface="Arial" charset="0"/>
                <a:sym typeface="Symbol" pitchFamily="18" charset="2"/>
              </a:rPr>
              <a:t>=S</a:t>
            </a:r>
            <a:r>
              <a:rPr lang="en-US" sz="3200" baseline="-25000">
                <a:solidFill>
                  <a:srgbClr val="660033"/>
                </a:solidFill>
                <a:latin typeface="Arial" charset="0"/>
                <a:cs typeface="Arial" charset="0"/>
                <a:sym typeface="Symbol" pitchFamily="18" charset="2"/>
              </a:rPr>
              <a:t>ABC</a:t>
            </a:r>
            <a:r>
              <a:rPr lang="en-US" sz="3200">
                <a:solidFill>
                  <a:srgbClr val="660033"/>
                </a:solidFill>
                <a:latin typeface="Arial" charset="0"/>
                <a:cs typeface="Arial" charset="0"/>
                <a:sym typeface="Symbol" pitchFamily="18" charset="2"/>
              </a:rPr>
              <a:t>=126</a:t>
            </a:r>
            <a:r>
              <a:rPr lang="ru-RU" sz="3200">
                <a:solidFill>
                  <a:srgbClr val="660033"/>
                </a:solidFill>
                <a:latin typeface="Arial" charset="0"/>
                <a:cs typeface="Arial" charset="0"/>
                <a:sym typeface="Symbol" pitchFamily="18" charset="2"/>
              </a:rPr>
              <a:t>см</a:t>
            </a:r>
            <a:r>
              <a:rPr lang="ru-RU" sz="3200" baseline="30000">
                <a:solidFill>
                  <a:srgbClr val="660033"/>
                </a:solidFill>
                <a:latin typeface="Arial" charset="0"/>
                <a:cs typeface="Arial" charset="0"/>
                <a:sym typeface="Symbol" pitchFamily="18" charset="2"/>
              </a:rPr>
              <a:t>2</a:t>
            </a:r>
            <a:r>
              <a:rPr lang="en-US" sz="3200">
                <a:solidFill>
                  <a:srgbClr val="660033"/>
                </a:solidFill>
                <a:latin typeface="Arial" charset="0"/>
                <a:cs typeface="Arial" charset="0"/>
                <a:sym typeface="Symbol" pitchFamily="18" charset="2"/>
              </a:rPr>
              <a:t>,</a:t>
            </a:r>
            <a:r>
              <a:rPr lang="ru-RU" sz="3200">
                <a:solidFill>
                  <a:srgbClr val="660033"/>
                </a:solidFill>
                <a:latin typeface="Arial" charset="0"/>
                <a:cs typeface="Arial" charset="0"/>
                <a:sym typeface="Symbol" pitchFamily="18" charset="2"/>
              </a:rPr>
              <a:t> </a:t>
            </a:r>
            <a:r>
              <a:rPr lang="en-US" sz="3200">
                <a:solidFill>
                  <a:srgbClr val="660033"/>
                </a:solidFill>
                <a:latin typeface="Arial" charset="0"/>
                <a:cs typeface="Arial" charset="0"/>
                <a:sym typeface="Symbol" pitchFamily="18" charset="2"/>
              </a:rPr>
              <a:t>S</a:t>
            </a:r>
            <a:r>
              <a:rPr lang="en-US" sz="3200" baseline="-25000">
                <a:solidFill>
                  <a:srgbClr val="660033"/>
                </a:solidFill>
                <a:latin typeface="Arial" charset="0"/>
                <a:cs typeface="Arial" charset="0"/>
                <a:sym typeface="Symbol" pitchFamily="18" charset="2"/>
              </a:rPr>
              <a:t>MBC</a:t>
            </a:r>
            <a:r>
              <a:rPr lang="en-US" sz="3200">
                <a:solidFill>
                  <a:srgbClr val="660033"/>
                </a:solidFill>
                <a:latin typeface="Arial" charset="0"/>
                <a:cs typeface="Arial" charset="0"/>
                <a:sym typeface="Symbol" pitchFamily="18" charset="2"/>
              </a:rPr>
              <a:t>=252</a:t>
            </a:r>
            <a:r>
              <a:rPr lang="ru-RU" sz="3200">
                <a:solidFill>
                  <a:srgbClr val="660033"/>
                </a:solidFill>
                <a:latin typeface="Arial" charset="0"/>
                <a:cs typeface="Arial" charset="0"/>
                <a:sym typeface="Symbol" pitchFamily="18" charset="2"/>
              </a:rPr>
              <a:t>см</a:t>
            </a:r>
            <a:r>
              <a:rPr lang="ru-RU" sz="3200" baseline="30000">
                <a:solidFill>
                  <a:srgbClr val="660033"/>
                </a:solidFill>
                <a:latin typeface="Arial" charset="0"/>
                <a:cs typeface="Arial" charset="0"/>
                <a:sym typeface="Symbol" pitchFamily="18" charset="2"/>
              </a:rPr>
              <a:t>2</a:t>
            </a:r>
            <a:endParaRPr lang="en-US" sz="3200">
              <a:solidFill>
                <a:srgbClr val="660033"/>
              </a:solidFill>
              <a:latin typeface="Arial" charset="0"/>
              <a:cs typeface="Arial" charset="0"/>
              <a:sym typeface="Symbol" pitchFamily="18" charset="2"/>
            </a:endParaRPr>
          </a:p>
        </p:txBody>
      </p:sp>
      <p:cxnSp>
        <p:nvCxnSpPr>
          <p:cNvPr id="26" name="Прямая соединительная линия 25"/>
          <p:cNvCxnSpPr>
            <a:stCxn id="10263" idx="1"/>
            <a:endCxn id="33809" idx="0"/>
          </p:cNvCxnSpPr>
          <p:nvPr/>
        </p:nvCxnSpPr>
        <p:spPr>
          <a:xfrm rot="16200000" flipH="1" flipV="1">
            <a:off x="4262437" y="1287462"/>
            <a:ext cx="1533525" cy="3200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2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2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/>
      <p:bldP spid="10245" grpId="0"/>
      <p:bldP spid="10258" grpId="0"/>
      <p:bldP spid="10263" grpId="0" animBg="1"/>
      <p:bldP spid="10274" grpId="0"/>
      <p:bldP spid="10276" grpId="0"/>
      <p:bldP spid="1027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Box 4"/>
          <p:cNvSpPr txBox="1">
            <a:spLocks noChangeArrowheads="1"/>
          </p:cNvSpPr>
          <p:nvPr/>
        </p:nvSpPr>
        <p:spPr bwMode="auto">
          <a:xfrm>
            <a:off x="857250" y="5929313"/>
            <a:ext cx="7500938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000" b="1" dirty="0"/>
              <a:t>домашнее задание (выбери уровень работы А,Б,В).  </a:t>
            </a:r>
          </a:p>
          <a:p>
            <a:endParaRPr lang="ru-RU" b="1" dirty="0"/>
          </a:p>
        </p:txBody>
      </p:sp>
      <p:sp>
        <p:nvSpPr>
          <p:cNvPr id="13316" name="TextBox 4"/>
          <p:cNvSpPr txBox="1">
            <a:spLocks noChangeArrowheads="1"/>
          </p:cNvSpPr>
          <p:nvPr/>
        </p:nvSpPr>
        <p:spPr bwMode="auto">
          <a:xfrm>
            <a:off x="857250" y="1428750"/>
            <a:ext cx="56435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/>
              <a:t>План урока:</a:t>
            </a:r>
          </a:p>
        </p:txBody>
      </p:sp>
      <p:sp>
        <p:nvSpPr>
          <p:cNvPr id="13317" name="TextBox 5"/>
          <p:cNvSpPr txBox="1">
            <a:spLocks noChangeArrowheads="1"/>
          </p:cNvSpPr>
          <p:nvPr/>
        </p:nvSpPr>
        <p:spPr bwMode="auto">
          <a:xfrm>
            <a:off x="857250" y="2143125"/>
            <a:ext cx="6858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000" b="1" dirty="0"/>
              <a:t>разминка (проверка теоретических знаний);</a:t>
            </a:r>
          </a:p>
        </p:txBody>
      </p:sp>
      <p:sp>
        <p:nvSpPr>
          <p:cNvPr id="13318" name="TextBox 6"/>
          <p:cNvSpPr txBox="1">
            <a:spLocks noChangeArrowheads="1"/>
          </p:cNvSpPr>
          <p:nvPr/>
        </p:nvSpPr>
        <p:spPr bwMode="auto">
          <a:xfrm>
            <a:off x="857224" y="2571744"/>
            <a:ext cx="70008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000" b="1" dirty="0"/>
              <a:t>проверка домашнего задания;</a:t>
            </a:r>
          </a:p>
        </p:txBody>
      </p:sp>
      <p:sp>
        <p:nvSpPr>
          <p:cNvPr id="13319" name="TextBox 7"/>
          <p:cNvSpPr txBox="1">
            <a:spLocks noChangeArrowheads="1"/>
          </p:cNvSpPr>
          <p:nvPr/>
        </p:nvSpPr>
        <p:spPr bwMode="auto">
          <a:xfrm>
            <a:off x="857250" y="3000375"/>
            <a:ext cx="46434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000" b="1" dirty="0"/>
              <a:t>проверочный тест;</a:t>
            </a:r>
          </a:p>
        </p:txBody>
      </p:sp>
      <p:sp>
        <p:nvSpPr>
          <p:cNvPr id="13320" name="TextBox 8"/>
          <p:cNvSpPr txBox="1">
            <a:spLocks noChangeArrowheads="1"/>
          </p:cNvSpPr>
          <p:nvPr/>
        </p:nvSpPr>
        <p:spPr bwMode="auto">
          <a:xfrm>
            <a:off x="857250" y="3500438"/>
            <a:ext cx="59293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000" b="1" dirty="0"/>
              <a:t>решение </a:t>
            </a:r>
            <a:r>
              <a:rPr lang="ru-RU" sz="2000" b="1" dirty="0" smtClean="0"/>
              <a:t> пяти задач </a:t>
            </a:r>
            <a:r>
              <a:rPr lang="ru-RU" sz="2000" b="1" dirty="0"/>
              <a:t>с выбором ответа;</a:t>
            </a:r>
          </a:p>
        </p:txBody>
      </p:sp>
      <p:sp>
        <p:nvSpPr>
          <p:cNvPr id="13321" name="TextBox 9"/>
          <p:cNvSpPr txBox="1">
            <a:spLocks noChangeArrowheads="1"/>
          </p:cNvSpPr>
          <p:nvPr/>
        </p:nvSpPr>
        <p:spPr bwMode="auto">
          <a:xfrm>
            <a:off x="857250" y="4000500"/>
            <a:ext cx="75009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000" b="1" dirty="0"/>
              <a:t>решение </a:t>
            </a:r>
            <a:r>
              <a:rPr lang="ru-RU" sz="2000" b="1" dirty="0" smtClean="0"/>
              <a:t> пяти задач </a:t>
            </a:r>
            <a:r>
              <a:rPr lang="ru-RU" sz="2000" b="1" dirty="0"/>
              <a:t>по готовым чертежам;</a:t>
            </a:r>
          </a:p>
        </p:txBody>
      </p:sp>
      <p:sp>
        <p:nvSpPr>
          <p:cNvPr id="13322" name="TextBox 10"/>
          <p:cNvSpPr txBox="1">
            <a:spLocks noChangeArrowheads="1"/>
          </p:cNvSpPr>
          <p:nvPr/>
        </p:nvSpPr>
        <p:spPr bwMode="auto">
          <a:xfrm>
            <a:off x="857250" y="4429125"/>
            <a:ext cx="56435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000" b="1" dirty="0"/>
              <a:t>самостоятельная </a:t>
            </a:r>
            <a:r>
              <a:rPr lang="ru-RU" sz="2000" b="1" dirty="0" smtClean="0"/>
              <a:t>работа (4 задачи);</a:t>
            </a:r>
            <a:endParaRPr lang="ru-RU" sz="2000" b="1" dirty="0"/>
          </a:p>
        </p:txBody>
      </p:sp>
      <p:sp>
        <p:nvSpPr>
          <p:cNvPr id="13323" name="TextBox 11"/>
          <p:cNvSpPr txBox="1">
            <a:spLocks noChangeArrowheads="1"/>
          </p:cNvSpPr>
          <p:nvPr/>
        </p:nvSpPr>
        <p:spPr bwMode="auto">
          <a:xfrm>
            <a:off x="928688" y="5500688"/>
            <a:ext cx="60721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000" b="1" dirty="0"/>
              <a:t>подведение итогов;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857250" y="4929188"/>
            <a:ext cx="55721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000" b="1" dirty="0"/>
              <a:t>дополнительное задание (кроссворд);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57488" y="500042"/>
            <a:ext cx="59293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Девиз урока:«Незнающие пусть научатся,</a:t>
            </a:r>
          </a:p>
          <a:p>
            <a:pPr algn="r"/>
            <a:r>
              <a:rPr lang="ru-RU" b="1" i="1" dirty="0" smtClean="0">
                <a:solidFill>
                  <a:srgbClr val="FF0000"/>
                </a:solidFill>
              </a:rPr>
              <a:t>а знающие вспомнят еще раз.»</a:t>
            </a:r>
          </a:p>
          <a:p>
            <a:endParaRPr lang="ru-RU" dirty="0"/>
          </a:p>
        </p:txBody>
      </p:sp>
      <p:pic>
        <p:nvPicPr>
          <p:cNvPr id="17" name="Picture 11" descr="H:\Documents and Settings\Aida\Рабочий стол\МОИ шаблоны ЭКСПЕРИМЕНТы\index.2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92079"/>
            <a:ext cx="2000264" cy="197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3175" y="4267200"/>
            <a:ext cx="9188450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660033"/>
                </a:solidFill>
                <a:latin typeface="Arial" charset="0"/>
                <a:cs typeface="Arial" charset="0"/>
                <a:sym typeface="Symbol" pitchFamily="18" charset="2"/>
              </a:rPr>
              <a:t>MBC</a:t>
            </a:r>
            <a:r>
              <a:rPr lang="ru-RU" sz="3200">
                <a:solidFill>
                  <a:srgbClr val="660033"/>
                </a:solidFill>
                <a:latin typeface="Arial" charset="0"/>
                <a:cs typeface="Arial" charset="0"/>
                <a:sym typeface="Symbol" pitchFamily="18" charset="2"/>
              </a:rPr>
              <a:t> и </a:t>
            </a:r>
            <a:r>
              <a:rPr lang="en-US" sz="3200">
                <a:solidFill>
                  <a:srgbClr val="660033"/>
                </a:solidFill>
                <a:latin typeface="Arial" charset="0"/>
                <a:cs typeface="Arial" charset="0"/>
                <a:sym typeface="Symbol" pitchFamily="18" charset="2"/>
              </a:rPr>
              <a:t>MCK</a:t>
            </a:r>
            <a:r>
              <a:rPr lang="ru-RU" sz="3200">
                <a:solidFill>
                  <a:srgbClr val="660033"/>
                </a:solidFill>
                <a:latin typeface="Arial" charset="0"/>
                <a:cs typeface="Arial" charset="0"/>
                <a:sym typeface="Symbol" pitchFamily="18" charset="2"/>
              </a:rPr>
              <a:t> имеют общую высоту </a:t>
            </a:r>
            <a:r>
              <a:rPr lang="en-US" sz="3200">
                <a:solidFill>
                  <a:srgbClr val="660033"/>
                </a:solidFill>
                <a:latin typeface="Arial" charset="0"/>
                <a:cs typeface="Arial" charset="0"/>
                <a:sym typeface="Symbol" pitchFamily="18" charset="2"/>
              </a:rPr>
              <a:t>MN</a:t>
            </a:r>
            <a:r>
              <a:rPr lang="ru-RU" sz="3200">
                <a:solidFill>
                  <a:srgbClr val="660033"/>
                </a:solidFill>
                <a:latin typeface="Arial" charset="0"/>
                <a:cs typeface="Arial" charset="0"/>
                <a:sym typeface="Symbol" pitchFamily="18" charset="2"/>
              </a:rPr>
              <a:t>, </a:t>
            </a:r>
          </a:p>
          <a:p>
            <a:r>
              <a:rPr lang="ru-RU" sz="3200">
                <a:solidFill>
                  <a:srgbClr val="660033"/>
                </a:solidFill>
                <a:latin typeface="Arial" charset="0"/>
                <a:cs typeface="Arial" charset="0"/>
                <a:sym typeface="Symbol" pitchFamily="18" charset="2"/>
              </a:rPr>
              <a:t>а основание </a:t>
            </a:r>
            <a:r>
              <a:rPr lang="en-US" sz="3200">
                <a:solidFill>
                  <a:srgbClr val="660033"/>
                </a:solidFill>
                <a:latin typeface="Arial" charset="0"/>
                <a:cs typeface="Arial" charset="0"/>
                <a:sym typeface="Symbol" pitchFamily="18" charset="2"/>
              </a:rPr>
              <a:t>BC</a:t>
            </a:r>
            <a:r>
              <a:rPr lang="ru-RU" sz="3200">
                <a:solidFill>
                  <a:srgbClr val="660033"/>
                </a:solidFill>
                <a:latin typeface="Arial" charset="0"/>
                <a:cs typeface="Arial" charset="0"/>
                <a:sym typeface="Symbol" pitchFamily="18" charset="2"/>
              </a:rPr>
              <a:t> в  два раза больше основания </a:t>
            </a:r>
          </a:p>
          <a:p>
            <a:r>
              <a:rPr lang="ru-RU" sz="3200">
                <a:solidFill>
                  <a:srgbClr val="660033"/>
                </a:solidFill>
                <a:latin typeface="Arial" charset="0"/>
                <a:cs typeface="Arial" charset="0"/>
                <a:sym typeface="Symbol" pitchFamily="18" charset="2"/>
              </a:rPr>
              <a:t> </a:t>
            </a:r>
            <a:r>
              <a:rPr lang="en-US" sz="3200">
                <a:solidFill>
                  <a:srgbClr val="660033"/>
                </a:solidFill>
                <a:latin typeface="Arial" charset="0"/>
                <a:cs typeface="Arial" charset="0"/>
                <a:sym typeface="Symbol" pitchFamily="18" charset="2"/>
              </a:rPr>
              <a:t>CK</a:t>
            </a:r>
            <a:r>
              <a:rPr lang="ru-RU" sz="3200">
                <a:solidFill>
                  <a:srgbClr val="660033"/>
                </a:solidFill>
                <a:latin typeface="Arial" charset="0"/>
                <a:cs typeface="Arial" charset="0"/>
                <a:sym typeface="Symbol" pitchFamily="18" charset="2"/>
              </a:rPr>
              <a:t>, поэтому </a:t>
            </a:r>
            <a:endParaRPr lang="en-US" sz="3200">
              <a:solidFill>
                <a:srgbClr val="660033"/>
              </a:solidFill>
              <a:latin typeface="Arial" charset="0"/>
              <a:cs typeface="Arial" charset="0"/>
              <a:sym typeface="Symbol" pitchFamily="18" charset="2"/>
            </a:endParaRP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2790825" y="5257800"/>
            <a:ext cx="41449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660033"/>
                </a:solidFill>
                <a:latin typeface="Arial" charset="0"/>
                <a:cs typeface="Arial" charset="0"/>
              </a:rPr>
              <a:t>S</a:t>
            </a:r>
            <a:r>
              <a:rPr lang="en-US" sz="3200" baseline="-25000">
                <a:solidFill>
                  <a:srgbClr val="660033"/>
                </a:solidFill>
                <a:latin typeface="Arial" charset="0"/>
                <a:cs typeface="Arial" charset="0"/>
              </a:rPr>
              <a:t>MCK</a:t>
            </a:r>
            <a:r>
              <a:rPr lang="en-US" sz="3200">
                <a:solidFill>
                  <a:srgbClr val="660033"/>
                </a:solidFill>
                <a:latin typeface="Arial" charset="0"/>
                <a:cs typeface="Arial" charset="0"/>
              </a:rPr>
              <a:t>=S</a:t>
            </a:r>
            <a:r>
              <a:rPr lang="en-US" sz="3200" baseline="-25000">
                <a:solidFill>
                  <a:srgbClr val="660033"/>
                </a:solidFill>
                <a:latin typeface="Arial" charset="0"/>
                <a:cs typeface="Arial" charset="0"/>
              </a:rPr>
              <a:t>MBC</a:t>
            </a:r>
            <a:r>
              <a:rPr lang="en-US" sz="3200">
                <a:solidFill>
                  <a:srgbClr val="660033"/>
                </a:solidFill>
                <a:latin typeface="Arial" charset="0"/>
                <a:cs typeface="Arial" charset="0"/>
              </a:rPr>
              <a:t>:2=126</a:t>
            </a:r>
            <a:r>
              <a:rPr lang="ru-RU" sz="3200">
                <a:solidFill>
                  <a:srgbClr val="660033"/>
                </a:solidFill>
                <a:latin typeface="Arial" charset="0"/>
                <a:cs typeface="Arial" charset="0"/>
              </a:rPr>
              <a:t>см</a:t>
            </a:r>
            <a:r>
              <a:rPr lang="ru-RU" sz="3200" baseline="30000">
                <a:solidFill>
                  <a:srgbClr val="660033"/>
                </a:solidFill>
                <a:latin typeface="Arial" charset="0"/>
                <a:cs typeface="Arial" charset="0"/>
              </a:rPr>
              <a:t>2</a:t>
            </a:r>
            <a:r>
              <a:rPr lang="en-US" sz="3200">
                <a:solidFill>
                  <a:srgbClr val="660033"/>
                </a:solidFill>
                <a:latin typeface="Arial" charset="0"/>
                <a:cs typeface="Arial" charset="0"/>
              </a:rPr>
              <a:t>,</a:t>
            </a: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2819400" y="5867400"/>
            <a:ext cx="47339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660033"/>
                </a:solidFill>
                <a:latin typeface="Arial" charset="0"/>
                <a:cs typeface="Arial" charset="0"/>
              </a:rPr>
              <a:t>S</a:t>
            </a:r>
            <a:r>
              <a:rPr lang="en-US" sz="3200" baseline="-25000" dirty="0" smtClean="0">
                <a:solidFill>
                  <a:srgbClr val="660033"/>
                </a:solidFill>
                <a:latin typeface="Arial" charset="0"/>
                <a:cs typeface="Arial" charset="0"/>
              </a:rPr>
              <a:t>MBK</a:t>
            </a:r>
            <a:r>
              <a:rPr lang="en-US" sz="3200" dirty="0" smtClean="0">
                <a:solidFill>
                  <a:srgbClr val="660033"/>
                </a:solidFill>
                <a:latin typeface="Arial" charset="0"/>
                <a:cs typeface="Arial" charset="0"/>
              </a:rPr>
              <a:t>=252+126=378</a:t>
            </a:r>
            <a:r>
              <a:rPr lang="ru-RU" sz="3200" dirty="0" smtClean="0">
                <a:solidFill>
                  <a:srgbClr val="660033"/>
                </a:solidFill>
                <a:latin typeface="Arial" charset="0"/>
                <a:cs typeface="Arial" charset="0"/>
              </a:rPr>
              <a:t>(см</a:t>
            </a:r>
            <a:r>
              <a:rPr lang="ru-RU" sz="3200" baseline="30000" dirty="0" smtClean="0">
                <a:solidFill>
                  <a:srgbClr val="660033"/>
                </a:solidFill>
                <a:latin typeface="Arial" charset="0"/>
                <a:cs typeface="Arial" charset="0"/>
              </a:rPr>
              <a:t>2</a:t>
            </a:r>
            <a:r>
              <a:rPr lang="ru-RU" sz="3200" dirty="0" smtClean="0">
                <a:solidFill>
                  <a:srgbClr val="660033"/>
                </a:solidFill>
                <a:latin typeface="Arial" charset="0"/>
                <a:cs typeface="Arial" charset="0"/>
              </a:rPr>
              <a:t>)</a:t>
            </a:r>
            <a:endParaRPr lang="en-US" sz="3200" dirty="0">
              <a:solidFill>
                <a:srgbClr val="660033"/>
              </a:solidFill>
              <a:latin typeface="Arial" charset="0"/>
              <a:cs typeface="Arial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048000" y="0"/>
            <a:ext cx="4900613" cy="3962400"/>
            <a:chOff x="1920" y="0"/>
            <a:chExt cx="3087" cy="2496"/>
          </a:xfrm>
        </p:grpSpPr>
        <p:sp>
          <p:nvSpPr>
            <p:cNvPr id="34828" name="Freeform 9"/>
            <p:cNvSpPr>
              <a:spLocks/>
            </p:cNvSpPr>
            <p:nvPr/>
          </p:nvSpPr>
          <p:spPr bwMode="auto">
            <a:xfrm>
              <a:off x="2544" y="238"/>
              <a:ext cx="1632" cy="1104"/>
            </a:xfrm>
            <a:custGeom>
              <a:avLst/>
              <a:gdLst>
                <a:gd name="T0" fmla="*/ 0 w 1632"/>
                <a:gd name="T1" fmla="*/ 1104 h 1104"/>
                <a:gd name="T2" fmla="*/ 1632 w 1632"/>
                <a:gd name="T3" fmla="*/ 1104 h 1104"/>
                <a:gd name="T4" fmla="*/ 432 w 1632"/>
                <a:gd name="T5" fmla="*/ 0 h 1104"/>
                <a:gd name="T6" fmla="*/ 0 w 1632"/>
                <a:gd name="T7" fmla="*/ 1104 h 11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32"/>
                <a:gd name="T13" fmla="*/ 0 h 1104"/>
                <a:gd name="T14" fmla="*/ 1632 w 1632"/>
                <a:gd name="T15" fmla="*/ 1104 h 11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32" h="1104">
                  <a:moveTo>
                    <a:pt x="0" y="1104"/>
                  </a:moveTo>
                  <a:lnTo>
                    <a:pt x="1632" y="1104"/>
                  </a:lnTo>
                  <a:lnTo>
                    <a:pt x="432" y="0"/>
                  </a:lnTo>
                  <a:lnTo>
                    <a:pt x="0" y="1104"/>
                  </a:lnTo>
                  <a:close/>
                </a:path>
              </a:pathLst>
            </a:custGeom>
            <a:solidFill>
              <a:schemeClr val="accent1"/>
            </a:solidFill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29" name="Line 10"/>
            <p:cNvSpPr>
              <a:spLocks noChangeShapeType="1"/>
            </p:cNvSpPr>
            <p:nvPr/>
          </p:nvSpPr>
          <p:spPr bwMode="auto">
            <a:xfrm flipH="1">
              <a:off x="2160" y="238"/>
              <a:ext cx="816" cy="206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30" name="Line 11"/>
            <p:cNvSpPr>
              <a:spLocks noChangeShapeType="1"/>
            </p:cNvSpPr>
            <p:nvPr/>
          </p:nvSpPr>
          <p:spPr bwMode="auto">
            <a:xfrm>
              <a:off x="2976" y="238"/>
              <a:ext cx="1776" cy="163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31" name="Line 12"/>
            <p:cNvSpPr>
              <a:spLocks noChangeShapeType="1"/>
            </p:cNvSpPr>
            <p:nvPr/>
          </p:nvSpPr>
          <p:spPr bwMode="auto">
            <a:xfrm flipV="1">
              <a:off x="2160" y="1870"/>
              <a:ext cx="2592" cy="43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32" name="Text Box 13"/>
            <p:cNvSpPr txBox="1">
              <a:spLocks noChangeArrowheads="1"/>
            </p:cNvSpPr>
            <p:nvPr/>
          </p:nvSpPr>
          <p:spPr bwMode="auto">
            <a:xfrm>
              <a:off x="2256" y="1150"/>
              <a:ext cx="25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660033"/>
                  </a:solidFill>
                  <a:latin typeface="Arial" charset="0"/>
                </a:rPr>
                <a:t>A</a:t>
              </a:r>
              <a:endParaRPr lang="ru-RU" sz="2400" b="1">
                <a:solidFill>
                  <a:srgbClr val="660033"/>
                </a:solidFill>
                <a:latin typeface="Arial" charset="0"/>
              </a:endParaRPr>
            </a:p>
          </p:txBody>
        </p:sp>
        <p:sp>
          <p:nvSpPr>
            <p:cNvPr id="34833" name="Text Box 14"/>
            <p:cNvSpPr txBox="1">
              <a:spLocks noChangeArrowheads="1"/>
            </p:cNvSpPr>
            <p:nvPr/>
          </p:nvSpPr>
          <p:spPr bwMode="auto">
            <a:xfrm>
              <a:off x="2736" y="0"/>
              <a:ext cx="25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660033"/>
                  </a:solidFill>
                  <a:latin typeface="Arial" charset="0"/>
                </a:rPr>
                <a:t>B</a:t>
              </a:r>
              <a:endParaRPr lang="ru-RU" sz="2400" b="1">
                <a:solidFill>
                  <a:srgbClr val="660033"/>
                </a:solidFill>
                <a:latin typeface="Arial" charset="0"/>
              </a:endParaRPr>
            </a:p>
          </p:txBody>
        </p:sp>
        <p:sp>
          <p:nvSpPr>
            <p:cNvPr id="34834" name="Text Box 15"/>
            <p:cNvSpPr txBox="1">
              <a:spLocks noChangeArrowheads="1"/>
            </p:cNvSpPr>
            <p:nvPr/>
          </p:nvSpPr>
          <p:spPr bwMode="auto">
            <a:xfrm>
              <a:off x="4128" y="1054"/>
              <a:ext cx="25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660033"/>
                  </a:solidFill>
                  <a:latin typeface="Arial" charset="0"/>
                </a:rPr>
                <a:t>C</a:t>
              </a:r>
              <a:endParaRPr lang="ru-RU" sz="2400" b="1">
                <a:solidFill>
                  <a:srgbClr val="660033"/>
                </a:solidFill>
                <a:latin typeface="Arial" charset="0"/>
              </a:endParaRPr>
            </a:p>
          </p:txBody>
        </p:sp>
        <p:sp>
          <p:nvSpPr>
            <p:cNvPr id="34835" name="Text Box 16"/>
            <p:cNvSpPr txBox="1">
              <a:spLocks noChangeArrowheads="1"/>
            </p:cNvSpPr>
            <p:nvPr/>
          </p:nvSpPr>
          <p:spPr bwMode="auto">
            <a:xfrm>
              <a:off x="4752" y="1824"/>
              <a:ext cx="25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660033"/>
                  </a:solidFill>
                  <a:latin typeface="Arial" charset="0"/>
                </a:rPr>
                <a:t>K</a:t>
              </a:r>
              <a:endParaRPr lang="ru-RU" sz="2400" b="1">
                <a:solidFill>
                  <a:srgbClr val="660033"/>
                </a:solidFill>
                <a:latin typeface="Arial" charset="0"/>
              </a:endParaRPr>
            </a:p>
          </p:txBody>
        </p:sp>
        <p:sp>
          <p:nvSpPr>
            <p:cNvPr id="34836" name="Text Box 17"/>
            <p:cNvSpPr txBox="1">
              <a:spLocks noChangeArrowheads="1"/>
            </p:cNvSpPr>
            <p:nvPr/>
          </p:nvSpPr>
          <p:spPr bwMode="auto">
            <a:xfrm>
              <a:off x="1920" y="2208"/>
              <a:ext cx="27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660033"/>
                  </a:solidFill>
                  <a:latin typeface="Arial" charset="0"/>
                </a:rPr>
                <a:t>M</a:t>
              </a:r>
              <a:endParaRPr lang="ru-RU" sz="2400" b="1">
                <a:solidFill>
                  <a:srgbClr val="660033"/>
                </a:solidFill>
                <a:latin typeface="Arial" charset="0"/>
              </a:endParaRPr>
            </a:p>
          </p:txBody>
        </p:sp>
        <p:sp>
          <p:nvSpPr>
            <p:cNvPr id="34837" name="Text Box 18"/>
            <p:cNvSpPr txBox="1">
              <a:spLocks noChangeArrowheads="1"/>
            </p:cNvSpPr>
            <p:nvPr/>
          </p:nvSpPr>
          <p:spPr bwMode="auto">
            <a:xfrm>
              <a:off x="2061" y="1678"/>
              <a:ext cx="1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ru-RU">
                <a:solidFill>
                  <a:srgbClr val="660033"/>
                </a:solidFill>
                <a:latin typeface="Arial" charset="0"/>
              </a:endParaRPr>
            </a:p>
          </p:txBody>
        </p:sp>
        <p:sp>
          <p:nvSpPr>
            <p:cNvPr id="34838" name="Text Box 19"/>
            <p:cNvSpPr txBox="1">
              <a:spLocks noChangeArrowheads="1"/>
            </p:cNvSpPr>
            <p:nvPr/>
          </p:nvSpPr>
          <p:spPr bwMode="auto">
            <a:xfrm>
              <a:off x="4413" y="1342"/>
              <a:ext cx="1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ru-RU">
                <a:solidFill>
                  <a:srgbClr val="660033"/>
                </a:solidFill>
                <a:latin typeface="Arial" charset="0"/>
              </a:endParaRPr>
            </a:p>
          </p:txBody>
        </p:sp>
      </p:grpSp>
      <p:sp>
        <p:nvSpPr>
          <p:cNvPr id="11284" name="Line 20"/>
          <p:cNvSpPr>
            <a:spLocks noChangeShapeType="1"/>
          </p:cNvSpPr>
          <p:nvPr/>
        </p:nvSpPr>
        <p:spPr bwMode="auto">
          <a:xfrm flipV="1">
            <a:off x="3457575" y="1327150"/>
            <a:ext cx="2301875" cy="2286000"/>
          </a:xfrm>
          <a:prstGeom prst="line">
            <a:avLst/>
          </a:prstGeom>
          <a:noFill/>
          <a:ln w="28575">
            <a:solidFill>
              <a:srgbClr val="FF0000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5578475" y="1266825"/>
            <a:ext cx="76200" cy="152400"/>
            <a:chOff x="3024" y="912"/>
            <a:chExt cx="48" cy="96"/>
          </a:xfrm>
        </p:grpSpPr>
        <p:sp>
          <p:nvSpPr>
            <p:cNvPr id="34826" name="Line 22"/>
            <p:cNvSpPr>
              <a:spLocks noChangeShapeType="1"/>
            </p:cNvSpPr>
            <p:nvPr/>
          </p:nvSpPr>
          <p:spPr bwMode="auto">
            <a:xfrm flipH="1">
              <a:off x="3024" y="912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27" name="Line 23"/>
            <p:cNvSpPr>
              <a:spLocks noChangeShapeType="1"/>
            </p:cNvSpPr>
            <p:nvPr/>
          </p:nvSpPr>
          <p:spPr bwMode="auto">
            <a:xfrm>
              <a:off x="3024" y="960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1288" name="Text Box 24"/>
          <p:cNvSpPr txBox="1">
            <a:spLocks noChangeArrowheads="1"/>
          </p:cNvSpPr>
          <p:nvPr/>
        </p:nvSpPr>
        <p:spPr bwMode="auto">
          <a:xfrm>
            <a:off x="5715000" y="9906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660033"/>
                </a:solidFill>
                <a:latin typeface="Arial" charset="0"/>
              </a:rPr>
              <a:t>N</a:t>
            </a:r>
            <a:endParaRPr lang="ru-RU" sz="2400" b="1">
              <a:solidFill>
                <a:srgbClr val="660033"/>
              </a:solidFill>
              <a:latin typeface="Arial" charset="0"/>
            </a:endParaRPr>
          </a:p>
        </p:txBody>
      </p:sp>
      <p:sp>
        <p:nvSpPr>
          <p:cNvPr id="11289" name="Line 25"/>
          <p:cNvSpPr>
            <a:spLocks noChangeShapeType="1"/>
          </p:cNvSpPr>
          <p:nvPr/>
        </p:nvSpPr>
        <p:spPr bwMode="auto">
          <a:xfrm flipH="1">
            <a:off x="3429000" y="2120900"/>
            <a:ext cx="3200400" cy="15240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1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/>
      <p:bldP spid="11270" grpId="0"/>
      <p:bldP spid="11271" grpId="0"/>
      <p:bldP spid="11284" grpId="0" animBg="1"/>
      <p:bldP spid="11288" grpId="0"/>
      <p:bldP spid="1128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212725" y="168275"/>
            <a:ext cx="21066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>
                <a:solidFill>
                  <a:srgbClr val="660033"/>
                </a:solidFill>
                <a:latin typeface="Arial" charset="0"/>
              </a:rPr>
              <a:t>Вариант </a:t>
            </a:r>
            <a:r>
              <a:rPr lang="en-US" sz="3200">
                <a:solidFill>
                  <a:srgbClr val="660033"/>
                </a:solidFill>
                <a:latin typeface="Arial" charset="0"/>
              </a:rPr>
              <a:t>2</a:t>
            </a:r>
            <a:endParaRPr lang="ru-RU" sz="3200">
              <a:solidFill>
                <a:srgbClr val="660033"/>
              </a:solidFill>
              <a:latin typeface="Arial" charset="0"/>
            </a:endParaRP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2819400" y="165100"/>
            <a:ext cx="9588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>
                <a:solidFill>
                  <a:srgbClr val="660033"/>
                </a:solidFill>
                <a:latin typeface="Arial" charset="0"/>
              </a:rPr>
              <a:t>№4.</a:t>
            </a: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4800600" y="0"/>
            <a:ext cx="4343400" cy="6019800"/>
            <a:chOff x="3024" y="0"/>
            <a:chExt cx="2736" cy="3792"/>
          </a:xfrm>
        </p:grpSpPr>
        <p:sp>
          <p:nvSpPr>
            <p:cNvPr id="35854" name="Text Box 7"/>
            <p:cNvSpPr txBox="1">
              <a:spLocks noChangeArrowheads="1"/>
            </p:cNvSpPr>
            <p:nvPr/>
          </p:nvSpPr>
          <p:spPr bwMode="auto">
            <a:xfrm>
              <a:off x="3024" y="1680"/>
              <a:ext cx="25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660033"/>
                  </a:solidFill>
                  <a:latin typeface="Arial" charset="0"/>
                </a:rPr>
                <a:t>A</a:t>
              </a:r>
              <a:endParaRPr lang="ru-RU" sz="2400" b="1">
                <a:solidFill>
                  <a:srgbClr val="660033"/>
                </a:solidFill>
                <a:latin typeface="Arial" charset="0"/>
              </a:endParaRPr>
            </a:p>
          </p:txBody>
        </p:sp>
        <p:sp>
          <p:nvSpPr>
            <p:cNvPr id="35855" name="Text Box 8"/>
            <p:cNvSpPr txBox="1">
              <a:spLocks noChangeArrowheads="1"/>
            </p:cNvSpPr>
            <p:nvPr/>
          </p:nvSpPr>
          <p:spPr bwMode="auto">
            <a:xfrm>
              <a:off x="4272" y="0"/>
              <a:ext cx="25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660033"/>
                  </a:solidFill>
                  <a:latin typeface="Arial" charset="0"/>
                </a:rPr>
                <a:t>B</a:t>
              </a:r>
              <a:endParaRPr lang="ru-RU" sz="2400" b="1">
                <a:solidFill>
                  <a:srgbClr val="660033"/>
                </a:solidFill>
                <a:latin typeface="Arial" charset="0"/>
              </a:endParaRPr>
            </a:p>
          </p:txBody>
        </p:sp>
        <p:sp>
          <p:nvSpPr>
            <p:cNvPr id="35856" name="Text Box 9"/>
            <p:cNvSpPr txBox="1">
              <a:spLocks noChangeArrowheads="1"/>
            </p:cNvSpPr>
            <p:nvPr/>
          </p:nvSpPr>
          <p:spPr bwMode="auto">
            <a:xfrm>
              <a:off x="5505" y="1728"/>
              <a:ext cx="25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660033"/>
                  </a:solidFill>
                  <a:latin typeface="Arial" charset="0"/>
                </a:rPr>
                <a:t>C</a:t>
              </a:r>
              <a:endParaRPr lang="ru-RU" sz="2400" b="1">
                <a:solidFill>
                  <a:srgbClr val="660033"/>
                </a:solidFill>
                <a:latin typeface="Arial" charset="0"/>
              </a:endParaRPr>
            </a:p>
          </p:txBody>
        </p:sp>
        <p:sp>
          <p:nvSpPr>
            <p:cNvPr id="35857" name="Text Box 10"/>
            <p:cNvSpPr txBox="1">
              <a:spLocks noChangeArrowheads="1"/>
            </p:cNvSpPr>
            <p:nvPr/>
          </p:nvSpPr>
          <p:spPr bwMode="auto">
            <a:xfrm>
              <a:off x="4224" y="3504"/>
              <a:ext cx="25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660033"/>
                  </a:solidFill>
                  <a:latin typeface="Arial" charset="0"/>
                </a:rPr>
                <a:t>D</a:t>
              </a:r>
              <a:endParaRPr lang="ru-RU" sz="2400" b="1">
                <a:solidFill>
                  <a:srgbClr val="660033"/>
                </a:solidFill>
                <a:latin typeface="Arial" charset="0"/>
              </a:endParaRPr>
            </a:p>
          </p:txBody>
        </p:sp>
        <p:sp>
          <p:nvSpPr>
            <p:cNvPr id="35858" name="AutoShape 30"/>
            <p:cNvSpPr>
              <a:spLocks noChangeArrowheads="1"/>
            </p:cNvSpPr>
            <p:nvPr/>
          </p:nvSpPr>
          <p:spPr bwMode="auto">
            <a:xfrm rot="10800000">
              <a:off x="3312" y="240"/>
              <a:ext cx="2160" cy="3264"/>
            </a:xfrm>
            <a:prstGeom prst="diamond">
              <a:avLst/>
            </a:prstGeom>
            <a:solidFill>
              <a:schemeClr val="accent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algn="ctr"/>
              <a:endParaRPr lang="ru-RU">
                <a:solidFill>
                  <a:srgbClr val="660033"/>
                </a:solidFill>
                <a:latin typeface="Arial" charset="0"/>
              </a:endParaRPr>
            </a:p>
          </p:txBody>
        </p:sp>
      </p:grpSp>
      <p:sp>
        <p:nvSpPr>
          <p:cNvPr id="9248" name="Line 32"/>
          <p:cNvSpPr>
            <a:spLocks noChangeShapeType="1"/>
          </p:cNvSpPr>
          <p:nvPr/>
        </p:nvSpPr>
        <p:spPr bwMode="auto">
          <a:xfrm>
            <a:off x="5257800" y="2971800"/>
            <a:ext cx="34290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249" name="Line 33"/>
          <p:cNvSpPr>
            <a:spLocks noChangeShapeType="1"/>
          </p:cNvSpPr>
          <p:nvPr/>
        </p:nvSpPr>
        <p:spPr bwMode="auto">
          <a:xfrm flipV="1">
            <a:off x="5273675" y="1600200"/>
            <a:ext cx="2514600" cy="1371600"/>
          </a:xfrm>
          <a:prstGeom prst="line">
            <a:avLst/>
          </a:prstGeom>
          <a:noFill/>
          <a:ln w="28575">
            <a:solidFill>
              <a:srgbClr val="FF0000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250" name="Line 34"/>
          <p:cNvSpPr>
            <a:spLocks noChangeShapeType="1"/>
          </p:cNvSpPr>
          <p:nvPr/>
        </p:nvSpPr>
        <p:spPr bwMode="auto">
          <a:xfrm flipV="1">
            <a:off x="5257800" y="1174750"/>
            <a:ext cx="2209800" cy="180022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251" name="Freeform 35"/>
          <p:cNvSpPr>
            <a:spLocks/>
          </p:cNvSpPr>
          <p:nvPr/>
        </p:nvSpPr>
        <p:spPr bwMode="auto">
          <a:xfrm>
            <a:off x="7543800" y="1460500"/>
            <a:ext cx="152400" cy="228600"/>
          </a:xfrm>
          <a:custGeom>
            <a:avLst/>
            <a:gdLst>
              <a:gd name="T0" fmla="*/ 2147483647 w 96"/>
              <a:gd name="T1" fmla="*/ 0 h 144"/>
              <a:gd name="T2" fmla="*/ 0 w 96"/>
              <a:gd name="T3" fmla="*/ 2147483647 h 144"/>
              <a:gd name="T4" fmla="*/ 2147483647 w 96"/>
              <a:gd name="T5" fmla="*/ 2147483647 h 144"/>
              <a:gd name="T6" fmla="*/ 0 60000 65536"/>
              <a:gd name="T7" fmla="*/ 0 60000 65536"/>
              <a:gd name="T8" fmla="*/ 0 60000 65536"/>
              <a:gd name="T9" fmla="*/ 0 w 96"/>
              <a:gd name="T10" fmla="*/ 0 h 144"/>
              <a:gd name="T11" fmla="*/ 96 w 96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6" h="144">
                <a:moveTo>
                  <a:pt x="96" y="0"/>
                </a:moveTo>
                <a:lnTo>
                  <a:pt x="0" y="48"/>
                </a:lnTo>
                <a:lnTo>
                  <a:pt x="48" y="144"/>
                </a:lnTo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252" name="Text Box 36"/>
          <p:cNvSpPr txBox="1">
            <a:spLocks noChangeArrowheads="1"/>
          </p:cNvSpPr>
          <p:nvPr/>
        </p:nvSpPr>
        <p:spPr bwMode="auto">
          <a:xfrm>
            <a:off x="7848600" y="12954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660033"/>
                </a:solidFill>
                <a:latin typeface="Arial" charset="0"/>
              </a:rPr>
              <a:t>H</a:t>
            </a:r>
            <a:endParaRPr lang="ru-RU" sz="2400" b="1">
              <a:solidFill>
                <a:srgbClr val="660033"/>
              </a:solidFill>
              <a:latin typeface="Arial" charset="0"/>
            </a:endParaRPr>
          </a:p>
        </p:txBody>
      </p:sp>
      <p:sp>
        <p:nvSpPr>
          <p:cNvPr id="9253" name="Text Box 37"/>
          <p:cNvSpPr txBox="1">
            <a:spLocks noChangeArrowheads="1"/>
          </p:cNvSpPr>
          <p:nvPr/>
        </p:nvSpPr>
        <p:spPr bwMode="auto">
          <a:xfrm>
            <a:off x="7467600" y="6096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660033"/>
                </a:solidFill>
                <a:latin typeface="Arial" charset="0"/>
              </a:rPr>
              <a:t>K</a:t>
            </a:r>
            <a:endParaRPr lang="ru-RU" sz="2400" b="1">
              <a:solidFill>
                <a:srgbClr val="660033"/>
              </a:solidFill>
              <a:latin typeface="Arial" charset="0"/>
            </a:endParaRPr>
          </a:p>
        </p:txBody>
      </p:sp>
      <p:sp>
        <p:nvSpPr>
          <p:cNvPr id="9254" name="Text Box 38"/>
          <p:cNvSpPr txBox="1">
            <a:spLocks noChangeArrowheads="1"/>
          </p:cNvSpPr>
          <p:nvPr/>
        </p:nvSpPr>
        <p:spPr bwMode="auto">
          <a:xfrm>
            <a:off x="76200" y="762000"/>
            <a:ext cx="4552950" cy="252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>
                <a:solidFill>
                  <a:srgbClr val="660033"/>
                </a:solidFill>
                <a:latin typeface="Arial" charset="0"/>
              </a:rPr>
              <a:t>Если высоты двух </a:t>
            </a:r>
            <a:endParaRPr lang="en-US" sz="3200">
              <a:solidFill>
                <a:srgbClr val="660033"/>
              </a:solidFill>
              <a:latin typeface="Arial" charset="0"/>
            </a:endParaRPr>
          </a:p>
          <a:p>
            <a:r>
              <a:rPr lang="ru-RU" sz="3200">
                <a:solidFill>
                  <a:srgbClr val="660033"/>
                </a:solidFill>
                <a:latin typeface="Arial" charset="0"/>
              </a:rPr>
              <a:t>треугольников </a:t>
            </a:r>
            <a:endParaRPr lang="en-US" sz="3200">
              <a:solidFill>
                <a:srgbClr val="660033"/>
              </a:solidFill>
              <a:latin typeface="Arial" charset="0"/>
            </a:endParaRPr>
          </a:p>
          <a:p>
            <a:r>
              <a:rPr lang="ru-RU" sz="3200">
                <a:solidFill>
                  <a:srgbClr val="660033"/>
                </a:solidFill>
                <a:latin typeface="Arial" charset="0"/>
              </a:rPr>
              <a:t>равны, то </a:t>
            </a:r>
          </a:p>
          <a:p>
            <a:r>
              <a:rPr lang="ru-RU" sz="3200">
                <a:solidFill>
                  <a:srgbClr val="660033"/>
                </a:solidFill>
                <a:latin typeface="Arial" charset="0"/>
              </a:rPr>
              <a:t>их площади относятся </a:t>
            </a:r>
            <a:endParaRPr lang="en-US" sz="3200">
              <a:solidFill>
                <a:srgbClr val="660033"/>
              </a:solidFill>
              <a:latin typeface="Arial" charset="0"/>
            </a:endParaRPr>
          </a:p>
          <a:p>
            <a:r>
              <a:rPr lang="ru-RU" sz="3200">
                <a:solidFill>
                  <a:srgbClr val="660033"/>
                </a:solidFill>
                <a:latin typeface="Arial" charset="0"/>
              </a:rPr>
              <a:t>как основания.</a:t>
            </a:r>
          </a:p>
        </p:txBody>
      </p:sp>
      <p:sp>
        <p:nvSpPr>
          <p:cNvPr id="9255" name="Text Box 39"/>
          <p:cNvSpPr txBox="1">
            <a:spLocks noChangeArrowheads="1"/>
          </p:cNvSpPr>
          <p:nvPr/>
        </p:nvSpPr>
        <p:spPr bwMode="auto">
          <a:xfrm>
            <a:off x="76200" y="3200400"/>
            <a:ext cx="5938838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>
                <a:solidFill>
                  <a:srgbClr val="660033"/>
                </a:solidFill>
                <a:latin typeface="Arial" charset="0"/>
                <a:sym typeface="Symbol" pitchFamily="18" charset="2"/>
              </a:rPr>
              <a:t></a:t>
            </a:r>
            <a:r>
              <a:rPr lang="en-US" sz="3200">
                <a:solidFill>
                  <a:srgbClr val="660033"/>
                </a:solidFill>
                <a:latin typeface="Arial" charset="0"/>
                <a:cs typeface="Arial" charset="0"/>
                <a:sym typeface="Symbol" pitchFamily="18" charset="2"/>
              </a:rPr>
              <a:t>ABK</a:t>
            </a:r>
            <a:r>
              <a:rPr lang="ru-RU" sz="3200">
                <a:solidFill>
                  <a:srgbClr val="660033"/>
                </a:solidFill>
                <a:latin typeface="Arial" charset="0"/>
                <a:cs typeface="Arial" charset="0"/>
                <a:sym typeface="Symbol" pitchFamily="18" charset="2"/>
              </a:rPr>
              <a:t> и </a:t>
            </a:r>
            <a:r>
              <a:rPr lang="en-US" sz="3200">
                <a:solidFill>
                  <a:srgbClr val="660033"/>
                </a:solidFill>
                <a:latin typeface="Arial" charset="0"/>
                <a:cs typeface="Arial" charset="0"/>
                <a:sym typeface="Symbol" pitchFamily="18" charset="2"/>
              </a:rPr>
              <a:t>AKC</a:t>
            </a:r>
            <a:r>
              <a:rPr lang="ru-RU" sz="3200">
                <a:solidFill>
                  <a:srgbClr val="660033"/>
                </a:solidFill>
                <a:latin typeface="Arial" charset="0"/>
                <a:cs typeface="Arial" charset="0"/>
                <a:sym typeface="Symbol" pitchFamily="18" charset="2"/>
              </a:rPr>
              <a:t> имею общую </a:t>
            </a:r>
          </a:p>
          <a:p>
            <a:r>
              <a:rPr lang="ru-RU" sz="3200">
                <a:solidFill>
                  <a:srgbClr val="660033"/>
                </a:solidFill>
                <a:latin typeface="Arial" charset="0"/>
                <a:cs typeface="Arial" charset="0"/>
                <a:sym typeface="Symbol" pitchFamily="18" charset="2"/>
              </a:rPr>
              <a:t>высоту </a:t>
            </a:r>
            <a:r>
              <a:rPr lang="en-US" sz="3200">
                <a:solidFill>
                  <a:srgbClr val="660033"/>
                </a:solidFill>
                <a:latin typeface="Arial" charset="0"/>
                <a:cs typeface="Arial" charset="0"/>
                <a:sym typeface="Symbol" pitchFamily="18" charset="2"/>
              </a:rPr>
              <a:t>AH,</a:t>
            </a:r>
            <a:r>
              <a:rPr lang="ru-RU" sz="3200">
                <a:solidFill>
                  <a:srgbClr val="660033"/>
                </a:solidFill>
                <a:latin typeface="Arial" charset="0"/>
                <a:cs typeface="Arial" charset="0"/>
                <a:sym typeface="Symbol" pitchFamily="18" charset="2"/>
              </a:rPr>
              <a:t>а основание </a:t>
            </a:r>
            <a:r>
              <a:rPr lang="en-US" sz="3200">
                <a:solidFill>
                  <a:srgbClr val="660033"/>
                </a:solidFill>
                <a:latin typeface="Arial" charset="0"/>
                <a:cs typeface="Arial" charset="0"/>
                <a:sym typeface="Symbol" pitchFamily="18" charset="2"/>
              </a:rPr>
              <a:t>KC</a:t>
            </a:r>
            <a:r>
              <a:rPr lang="ru-RU" sz="3200">
                <a:solidFill>
                  <a:srgbClr val="660033"/>
                </a:solidFill>
                <a:latin typeface="Arial" charset="0"/>
                <a:cs typeface="Arial" charset="0"/>
                <a:sym typeface="Symbol" pitchFamily="18" charset="2"/>
              </a:rPr>
              <a:t> в </a:t>
            </a:r>
          </a:p>
          <a:p>
            <a:r>
              <a:rPr lang="ru-RU" sz="3200">
                <a:solidFill>
                  <a:srgbClr val="660033"/>
                </a:solidFill>
                <a:latin typeface="Arial" charset="0"/>
                <a:cs typeface="Arial" charset="0"/>
                <a:sym typeface="Symbol" pitchFamily="18" charset="2"/>
              </a:rPr>
              <a:t>3 раза больше основания </a:t>
            </a:r>
            <a:r>
              <a:rPr lang="en-US" sz="3200">
                <a:solidFill>
                  <a:srgbClr val="660033"/>
                </a:solidFill>
                <a:latin typeface="Arial" charset="0"/>
                <a:cs typeface="Arial" charset="0"/>
                <a:sym typeface="Symbol" pitchFamily="18" charset="2"/>
              </a:rPr>
              <a:t>BK</a:t>
            </a:r>
            <a:r>
              <a:rPr lang="ru-RU" sz="3200">
                <a:solidFill>
                  <a:srgbClr val="660033"/>
                </a:solidFill>
                <a:latin typeface="Arial" charset="0"/>
                <a:cs typeface="Arial" charset="0"/>
                <a:sym typeface="Symbol" pitchFamily="18" charset="2"/>
              </a:rPr>
              <a:t>, </a:t>
            </a:r>
          </a:p>
          <a:p>
            <a:r>
              <a:rPr lang="ru-RU" sz="3200">
                <a:solidFill>
                  <a:srgbClr val="660033"/>
                </a:solidFill>
                <a:latin typeface="Arial" charset="0"/>
                <a:cs typeface="Arial" charset="0"/>
                <a:sym typeface="Symbol" pitchFamily="18" charset="2"/>
              </a:rPr>
              <a:t>поэтому </a:t>
            </a:r>
            <a:r>
              <a:rPr lang="en-US" sz="3200">
                <a:solidFill>
                  <a:srgbClr val="660033"/>
                </a:solidFill>
                <a:latin typeface="Arial" charset="0"/>
              </a:rPr>
              <a:t>S</a:t>
            </a:r>
            <a:r>
              <a:rPr lang="en-US" sz="3200" baseline="-25000">
                <a:solidFill>
                  <a:srgbClr val="660033"/>
                </a:solidFill>
                <a:latin typeface="Arial" charset="0"/>
              </a:rPr>
              <a:t>AKC</a:t>
            </a:r>
            <a:r>
              <a:rPr lang="ru-RU" sz="3200">
                <a:solidFill>
                  <a:srgbClr val="660033"/>
                </a:solidFill>
                <a:latin typeface="Arial" charset="0"/>
              </a:rPr>
              <a:t>=</a:t>
            </a:r>
            <a:r>
              <a:rPr lang="en-US" sz="3200">
                <a:solidFill>
                  <a:srgbClr val="660033"/>
                </a:solidFill>
                <a:latin typeface="Arial" charset="0"/>
                <a:cs typeface="Arial" charset="0"/>
              </a:rPr>
              <a:t>3·S</a:t>
            </a:r>
            <a:r>
              <a:rPr lang="en-US" sz="3200" baseline="-25000">
                <a:solidFill>
                  <a:srgbClr val="660033"/>
                </a:solidFill>
                <a:latin typeface="Arial" charset="0"/>
                <a:cs typeface="Arial" charset="0"/>
              </a:rPr>
              <a:t>ABK</a:t>
            </a:r>
          </a:p>
        </p:txBody>
      </p:sp>
      <p:sp>
        <p:nvSpPr>
          <p:cNvPr id="9256" name="Text Box 40"/>
          <p:cNvSpPr txBox="1">
            <a:spLocks noChangeArrowheads="1"/>
          </p:cNvSpPr>
          <p:nvPr/>
        </p:nvSpPr>
        <p:spPr bwMode="auto">
          <a:xfrm>
            <a:off x="152400" y="5257800"/>
            <a:ext cx="703262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660033"/>
                </a:solidFill>
                <a:latin typeface="Arial" charset="0"/>
              </a:rPr>
              <a:t>S</a:t>
            </a:r>
            <a:r>
              <a:rPr lang="en-US" sz="3200" baseline="-25000" dirty="0">
                <a:solidFill>
                  <a:srgbClr val="660033"/>
                </a:solidFill>
                <a:latin typeface="Arial" charset="0"/>
              </a:rPr>
              <a:t>ABC</a:t>
            </a:r>
            <a:r>
              <a:rPr lang="en-US" sz="3200" dirty="0">
                <a:solidFill>
                  <a:srgbClr val="660033"/>
                </a:solidFill>
                <a:latin typeface="Arial" charset="0"/>
              </a:rPr>
              <a:t>=</a:t>
            </a:r>
            <a:r>
              <a:rPr lang="ru-RU" sz="3200" dirty="0" smtClean="0">
                <a:solidFill>
                  <a:srgbClr val="660033"/>
                </a:solidFill>
                <a:latin typeface="Arial" charset="0"/>
              </a:rPr>
              <a:t>48:2=24(см</a:t>
            </a:r>
            <a:r>
              <a:rPr lang="ru-RU" sz="3200" baseline="30000" dirty="0" smtClean="0">
                <a:solidFill>
                  <a:srgbClr val="660033"/>
                </a:solidFill>
                <a:latin typeface="Arial" charset="0"/>
              </a:rPr>
              <a:t>2</a:t>
            </a:r>
            <a:r>
              <a:rPr lang="ru-RU" sz="3200" dirty="0" smtClean="0">
                <a:solidFill>
                  <a:srgbClr val="660033"/>
                </a:solidFill>
                <a:latin typeface="Arial" charset="0"/>
              </a:rPr>
              <a:t>)</a:t>
            </a:r>
            <a:r>
              <a:rPr lang="ru-RU" sz="3200" baseline="30000" dirty="0" smtClean="0">
                <a:solidFill>
                  <a:srgbClr val="660033"/>
                </a:solidFill>
                <a:latin typeface="Arial" charset="0"/>
              </a:rPr>
              <a:t> </a:t>
            </a:r>
            <a:r>
              <a:rPr lang="ru-RU" sz="3200" dirty="0" smtClean="0">
                <a:solidFill>
                  <a:srgbClr val="660033"/>
                </a:solidFill>
                <a:latin typeface="Arial" charset="0"/>
              </a:rPr>
              <a:t>, </a:t>
            </a:r>
            <a:endParaRPr lang="ru-RU" sz="3200" dirty="0">
              <a:solidFill>
                <a:srgbClr val="660033"/>
              </a:solidFill>
              <a:latin typeface="Arial" charset="0"/>
            </a:endParaRPr>
          </a:p>
          <a:p>
            <a:r>
              <a:rPr lang="en-US" sz="3200" dirty="0">
                <a:solidFill>
                  <a:srgbClr val="660033"/>
                </a:solidFill>
                <a:latin typeface="Arial" charset="0"/>
                <a:cs typeface="Arial" charset="0"/>
              </a:rPr>
              <a:t>S</a:t>
            </a:r>
            <a:r>
              <a:rPr lang="en-US" sz="3200" baseline="-25000" dirty="0">
                <a:solidFill>
                  <a:srgbClr val="660033"/>
                </a:solidFill>
                <a:latin typeface="Arial" charset="0"/>
                <a:cs typeface="Arial" charset="0"/>
              </a:rPr>
              <a:t>ABC</a:t>
            </a:r>
            <a:r>
              <a:rPr lang="en-US" sz="3200" dirty="0">
                <a:solidFill>
                  <a:srgbClr val="660033"/>
                </a:solidFill>
                <a:latin typeface="Arial" charset="0"/>
                <a:cs typeface="Arial" charset="0"/>
              </a:rPr>
              <a:t>=S</a:t>
            </a:r>
            <a:r>
              <a:rPr lang="en-US" sz="3200" baseline="-25000" dirty="0">
                <a:solidFill>
                  <a:srgbClr val="660033"/>
                </a:solidFill>
                <a:latin typeface="Arial" charset="0"/>
                <a:cs typeface="Arial" charset="0"/>
              </a:rPr>
              <a:t>ABK</a:t>
            </a:r>
            <a:r>
              <a:rPr lang="en-US" sz="3200" dirty="0">
                <a:solidFill>
                  <a:srgbClr val="660033"/>
                </a:solidFill>
                <a:latin typeface="Arial" charset="0"/>
                <a:cs typeface="Arial" charset="0"/>
              </a:rPr>
              <a:t>+S</a:t>
            </a:r>
            <a:r>
              <a:rPr lang="en-US" sz="3200" baseline="-25000" dirty="0">
                <a:solidFill>
                  <a:srgbClr val="660033"/>
                </a:solidFill>
                <a:latin typeface="Arial" charset="0"/>
                <a:cs typeface="Arial" charset="0"/>
              </a:rPr>
              <a:t>AKC</a:t>
            </a:r>
            <a:r>
              <a:rPr lang="ru-RU" sz="3200" dirty="0">
                <a:solidFill>
                  <a:srgbClr val="660033"/>
                </a:solidFill>
                <a:latin typeface="Arial" charset="0"/>
                <a:cs typeface="Arial" charset="0"/>
              </a:rPr>
              <a:t>=</a:t>
            </a:r>
            <a:r>
              <a:rPr lang="en-US" sz="3200" dirty="0">
                <a:solidFill>
                  <a:srgbClr val="660033"/>
                </a:solidFill>
                <a:latin typeface="Arial" charset="0"/>
                <a:cs typeface="Arial" charset="0"/>
              </a:rPr>
              <a:t>S</a:t>
            </a:r>
            <a:r>
              <a:rPr lang="en-US" sz="3200" baseline="-25000" dirty="0">
                <a:solidFill>
                  <a:srgbClr val="660033"/>
                </a:solidFill>
                <a:latin typeface="Arial" charset="0"/>
                <a:cs typeface="Arial" charset="0"/>
              </a:rPr>
              <a:t>ABK</a:t>
            </a:r>
            <a:r>
              <a:rPr lang="en-US" sz="3200" dirty="0">
                <a:solidFill>
                  <a:srgbClr val="660033"/>
                </a:solidFill>
                <a:latin typeface="Arial" charset="0"/>
                <a:cs typeface="Arial" charset="0"/>
              </a:rPr>
              <a:t>+3·S</a:t>
            </a:r>
            <a:r>
              <a:rPr lang="en-US" sz="3200" baseline="-25000" dirty="0">
                <a:solidFill>
                  <a:srgbClr val="660033"/>
                </a:solidFill>
                <a:latin typeface="Arial" charset="0"/>
                <a:cs typeface="Arial" charset="0"/>
              </a:rPr>
              <a:t>ABK</a:t>
            </a:r>
            <a:r>
              <a:rPr lang="en-US" sz="3200" dirty="0">
                <a:solidFill>
                  <a:srgbClr val="660033"/>
                </a:solidFill>
                <a:latin typeface="Arial" charset="0"/>
                <a:cs typeface="Arial" charset="0"/>
              </a:rPr>
              <a:t>=4·S</a:t>
            </a:r>
            <a:r>
              <a:rPr lang="en-US" sz="3200" baseline="-25000" dirty="0">
                <a:solidFill>
                  <a:srgbClr val="660033"/>
                </a:solidFill>
                <a:latin typeface="Arial" charset="0"/>
                <a:cs typeface="Arial" charset="0"/>
              </a:rPr>
              <a:t>ABK</a:t>
            </a:r>
          </a:p>
          <a:p>
            <a:r>
              <a:rPr lang="en-US" sz="3200" dirty="0">
                <a:solidFill>
                  <a:srgbClr val="660033"/>
                </a:solidFill>
                <a:latin typeface="Arial" charset="0"/>
                <a:cs typeface="Arial" charset="0"/>
              </a:rPr>
              <a:t>S</a:t>
            </a:r>
            <a:r>
              <a:rPr lang="en-US" sz="3200" baseline="-25000" dirty="0">
                <a:solidFill>
                  <a:srgbClr val="660033"/>
                </a:solidFill>
                <a:latin typeface="Arial" charset="0"/>
                <a:cs typeface="Arial" charset="0"/>
              </a:rPr>
              <a:t>ABK</a:t>
            </a:r>
            <a:r>
              <a:rPr lang="en-US" sz="3200" dirty="0">
                <a:solidFill>
                  <a:srgbClr val="660033"/>
                </a:solidFill>
                <a:latin typeface="Arial" charset="0"/>
                <a:cs typeface="Arial" charset="0"/>
              </a:rPr>
              <a:t>=24:</a:t>
            </a:r>
            <a:r>
              <a:rPr lang="ru-RU" sz="3200" dirty="0">
                <a:solidFill>
                  <a:srgbClr val="660033"/>
                </a:solidFill>
                <a:latin typeface="Arial" charset="0"/>
                <a:cs typeface="Arial" charset="0"/>
              </a:rPr>
              <a:t>4=6 </a:t>
            </a:r>
            <a:r>
              <a:rPr lang="ru-RU" sz="3200" dirty="0" smtClean="0">
                <a:solidFill>
                  <a:srgbClr val="660033"/>
                </a:solidFill>
                <a:latin typeface="Arial" charset="0"/>
                <a:cs typeface="Arial" charset="0"/>
              </a:rPr>
              <a:t>(см</a:t>
            </a:r>
            <a:r>
              <a:rPr lang="ru-RU" sz="3200" baseline="30000" dirty="0" smtClean="0">
                <a:solidFill>
                  <a:srgbClr val="660033"/>
                </a:solidFill>
                <a:latin typeface="Arial" charset="0"/>
                <a:cs typeface="Arial" charset="0"/>
              </a:rPr>
              <a:t>2</a:t>
            </a:r>
            <a:r>
              <a:rPr lang="ru-RU" sz="3200" dirty="0" smtClean="0">
                <a:solidFill>
                  <a:srgbClr val="660033"/>
                </a:solidFill>
                <a:latin typeface="Arial" charset="0"/>
                <a:cs typeface="Arial" charset="0"/>
              </a:rPr>
              <a:t>)</a:t>
            </a:r>
            <a:r>
              <a:rPr lang="ru-RU" sz="3200" baseline="30000" dirty="0" smtClean="0">
                <a:solidFill>
                  <a:srgbClr val="660033"/>
                </a:solidFill>
                <a:latin typeface="Arial" charset="0"/>
                <a:cs typeface="Arial" charset="0"/>
              </a:rPr>
              <a:t>   </a:t>
            </a:r>
            <a:endParaRPr lang="en-US" sz="3200" dirty="0">
              <a:solidFill>
                <a:srgbClr val="660033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2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9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9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/>
      <p:bldP spid="9221" grpId="0"/>
      <p:bldP spid="9248" grpId="0" animBg="1"/>
      <p:bldP spid="9249" grpId="0" animBg="1"/>
      <p:bldP spid="9250" grpId="0" animBg="1"/>
      <p:bldP spid="9251" grpId="0" animBg="1"/>
      <p:bldP spid="9252" grpId="0"/>
      <p:bldP spid="9253" grpId="0"/>
      <p:bldP spid="9254" grpId="0"/>
      <p:bldP spid="9255" grpId="0"/>
      <p:bldP spid="925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8369" name="Object 1"/>
          <p:cNvGraphicFramePr>
            <a:graphicFrameLocks noChangeAspect="1"/>
          </p:cNvGraphicFramePr>
          <p:nvPr/>
        </p:nvGraphicFramePr>
        <p:xfrm>
          <a:off x="239438" y="142852"/>
          <a:ext cx="8690280" cy="6500858"/>
        </p:xfrm>
        <a:graphic>
          <a:graphicData uri="http://schemas.openxmlformats.org/presentationml/2006/ole">
            <p:oleObj spid="_x0000_s58369" name="Слайд" r:id="rId3" imgW="3541926" imgH="2656500" progId="PowerPoint.Slide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70" name="Group 298"/>
          <p:cNvGraphicFramePr>
            <a:graphicFrameLocks noGrp="1"/>
          </p:cNvGraphicFramePr>
          <p:nvPr/>
        </p:nvGraphicFramePr>
        <p:xfrm>
          <a:off x="1619250" y="2133600"/>
          <a:ext cx="5178425" cy="365760"/>
        </p:xfrm>
        <a:graphic>
          <a:graphicData uri="http://schemas.openxmlformats.org/drawingml/2006/table">
            <a:tbl>
              <a:tblPr/>
              <a:tblGrid>
                <a:gridCol w="369888"/>
                <a:gridCol w="369887"/>
                <a:gridCol w="369888"/>
                <a:gridCol w="369887"/>
                <a:gridCol w="369888"/>
                <a:gridCol w="369887"/>
                <a:gridCol w="369888"/>
                <a:gridCol w="369887"/>
                <a:gridCol w="369888"/>
                <a:gridCol w="369887"/>
                <a:gridCol w="369888"/>
                <a:gridCol w="369887"/>
                <a:gridCol w="369888"/>
                <a:gridCol w="369887"/>
              </a:tblGrid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П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Р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О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Г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Р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373" name="Group 301"/>
          <p:cNvGraphicFramePr>
            <a:graphicFrameLocks noGrp="1"/>
          </p:cNvGraphicFramePr>
          <p:nvPr/>
        </p:nvGraphicFramePr>
        <p:xfrm>
          <a:off x="4572000" y="642918"/>
          <a:ext cx="360363" cy="3291840"/>
        </p:xfrm>
        <a:graphic>
          <a:graphicData uri="http://schemas.openxmlformats.org/drawingml/2006/table">
            <a:tbl>
              <a:tblPr/>
              <a:tblGrid>
                <a:gridCol w="360363"/>
              </a:tblGrid>
              <a:tr h="328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Д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И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Г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Н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Л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Ь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376" name="Group 304"/>
          <p:cNvGraphicFramePr>
            <a:graphicFrameLocks noGrp="1"/>
          </p:cNvGraphicFramePr>
          <p:nvPr/>
        </p:nvGraphicFramePr>
        <p:xfrm>
          <a:off x="5357818" y="642918"/>
          <a:ext cx="360363" cy="2560320"/>
        </p:xfrm>
        <a:graphic>
          <a:graphicData uri="http://schemas.openxmlformats.org/drawingml/2006/table">
            <a:tbl>
              <a:tblPr/>
              <a:tblGrid>
                <a:gridCol w="360363"/>
              </a:tblGrid>
              <a:tr h="327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К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В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Д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Т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377" name="Group 305"/>
          <p:cNvGraphicFramePr>
            <a:graphicFrameLocks noGrp="1"/>
          </p:cNvGraphicFramePr>
          <p:nvPr/>
        </p:nvGraphicFramePr>
        <p:xfrm>
          <a:off x="6072198" y="1357298"/>
          <a:ext cx="360362" cy="1489393"/>
        </p:xfrm>
        <a:graphic>
          <a:graphicData uri="http://schemas.openxmlformats.org/drawingml/2006/table">
            <a:tbl>
              <a:tblPr/>
              <a:tblGrid>
                <a:gridCol w="360362"/>
              </a:tblGrid>
              <a:tr h="328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Р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2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О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Б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478" name="Group 406"/>
          <p:cNvGraphicFramePr>
            <a:graphicFrameLocks noGrp="1"/>
          </p:cNvGraphicFramePr>
          <p:nvPr/>
        </p:nvGraphicFramePr>
        <p:xfrm>
          <a:off x="1619250" y="2492375"/>
          <a:ext cx="360363" cy="2034540"/>
        </p:xfrm>
        <a:graphic>
          <a:graphicData uri="http://schemas.openxmlformats.org/drawingml/2006/table">
            <a:tbl>
              <a:tblPr/>
              <a:tblGrid>
                <a:gridCol w="360363"/>
              </a:tblGrid>
              <a:tr h="320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Е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И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М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Е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2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Т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385" name="Group 313"/>
          <p:cNvGraphicFramePr>
            <a:graphicFrameLocks noGrp="1"/>
          </p:cNvGraphicFramePr>
          <p:nvPr/>
        </p:nvGraphicFramePr>
        <p:xfrm>
          <a:off x="1258888" y="4437063"/>
          <a:ext cx="4814887" cy="365760"/>
        </p:xfrm>
        <a:graphic>
          <a:graphicData uri="http://schemas.openxmlformats.org/drawingml/2006/table">
            <a:tbl>
              <a:tblPr/>
              <a:tblGrid>
                <a:gridCol w="369887"/>
                <a:gridCol w="369888"/>
                <a:gridCol w="369887"/>
                <a:gridCol w="369888"/>
                <a:gridCol w="371475"/>
                <a:gridCol w="369887"/>
                <a:gridCol w="371475"/>
                <a:gridCol w="369888"/>
                <a:gridCol w="369887"/>
                <a:gridCol w="371475"/>
                <a:gridCol w="328613"/>
                <a:gridCol w="411162"/>
                <a:gridCol w="371475"/>
              </a:tblGrid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П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Р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О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У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Г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О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Н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К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479" name="Group 407"/>
          <p:cNvGraphicFramePr>
            <a:graphicFrameLocks noGrp="1"/>
          </p:cNvGraphicFramePr>
          <p:nvPr/>
        </p:nvGraphicFramePr>
        <p:xfrm>
          <a:off x="1187450" y="2781300"/>
          <a:ext cx="3309938" cy="365760"/>
        </p:xfrm>
        <a:graphic>
          <a:graphicData uri="http://schemas.openxmlformats.org/drawingml/2006/table">
            <a:tbl>
              <a:tblPr/>
              <a:tblGrid>
                <a:gridCol w="414338"/>
                <a:gridCol w="412750"/>
                <a:gridCol w="414337"/>
                <a:gridCol w="412750"/>
                <a:gridCol w="414338"/>
                <a:gridCol w="414337"/>
                <a:gridCol w="412750"/>
                <a:gridCol w="414338"/>
              </a:tblGrid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Т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Р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А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П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Ц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405" name="Group 333"/>
          <p:cNvGraphicFramePr>
            <a:graphicFrameLocks noGrp="1"/>
          </p:cNvGraphicFramePr>
          <p:nvPr/>
        </p:nvGraphicFramePr>
        <p:xfrm>
          <a:off x="3851275" y="3716338"/>
          <a:ext cx="360363" cy="2560320"/>
        </p:xfrm>
        <a:graphic>
          <a:graphicData uri="http://schemas.openxmlformats.org/drawingml/2006/table">
            <a:tbl>
              <a:tblPr/>
              <a:tblGrid>
                <a:gridCol w="360363"/>
              </a:tblGrid>
              <a:tr h="314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С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5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Т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Р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О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5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386" name="Group 314"/>
          <p:cNvGraphicFramePr>
            <a:graphicFrameLocks noGrp="1"/>
          </p:cNvGraphicFramePr>
          <p:nvPr/>
        </p:nvGraphicFramePr>
        <p:xfrm>
          <a:off x="2000232" y="5572140"/>
          <a:ext cx="2590800" cy="365760"/>
        </p:xfrm>
        <a:graphic>
          <a:graphicData uri="http://schemas.openxmlformats.org/drawingml/2006/table">
            <a:tbl>
              <a:tblPr/>
              <a:tblGrid>
                <a:gridCol w="369887"/>
                <a:gridCol w="369888"/>
                <a:gridCol w="369887"/>
                <a:gridCol w="369888"/>
                <a:gridCol w="371475"/>
                <a:gridCol w="369887"/>
                <a:gridCol w="369888"/>
              </a:tblGrid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В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Р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Ш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Н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480" name="Group 408"/>
          <p:cNvGraphicFramePr>
            <a:graphicFrameLocks noGrp="1"/>
          </p:cNvGraphicFramePr>
          <p:nvPr/>
        </p:nvGraphicFramePr>
        <p:xfrm>
          <a:off x="1619250" y="2143116"/>
          <a:ext cx="5178425" cy="365760"/>
        </p:xfrm>
        <a:graphic>
          <a:graphicData uri="http://schemas.openxmlformats.org/drawingml/2006/table">
            <a:tbl>
              <a:tblPr/>
              <a:tblGrid>
                <a:gridCol w="369888"/>
                <a:gridCol w="369887"/>
                <a:gridCol w="369888"/>
                <a:gridCol w="369887"/>
                <a:gridCol w="369888"/>
                <a:gridCol w="369887"/>
                <a:gridCol w="369888"/>
                <a:gridCol w="369887"/>
                <a:gridCol w="369888"/>
                <a:gridCol w="369887"/>
                <a:gridCol w="369888"/>
                <a:gridCol w="369887"/>
                <a:gridCol w="369888"/>
                <a:gridCol w="369887"/>
              </a:tblGrid>
              <a:tr h="3562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512" name="Group 440"/>
          <p:cNvGraphicFramePr>
            <a:graphicFrameLocks noGrp="1"/>
          </p:cNvGraphicFramePr>
          <p:nvPr/>
        </p:nvGraphicFramePr>
        <p:xfrm>
          <a:off x="1187450" y="2781300"/>
          <a:ext cx="3309938" cy="365760"/>
        </p:xfrm>
        <a:graphic>
          <a:graphicData uri="http://schemas.openxmlformats.org/drawingml/2006/table">
            <a:tbl>
              <a:tblPr/>
              <a:tblGrid>
                <a:gridCol w="414338"/>
                <a:gridCol w="412750"/>
                <a:gridCol w="414337"/>
                <a:gridCol w="412750"/>
                <a:gridCol w="414338"/>
                <a:gridCol w="414337"/>
                <a:gridCol w="412750"/>
                <a:gridCol w="414338"/>
              </a:tblGrid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535" name="Group 463"/>
          <p:cNvGraphicFramePr>
            <a:graphicFrameLocks noGrp="1"/>
          </p:cNvGraphicFramePr>
          <p:nvPr/>
        </p:nvGraphicFramePr>
        <p:xfrm>
          <a:off x="1258888" y="4437063"/>
          <a:ext cx="4814887" cy="365760"/>
        </p:xfrm>
        <a:graphic>
          <a:graphicData uri="http://schemas.openxmlformats.org/drawingml/2006/table">
            <a:tbl>
              <a:tblPr/>
              <a:tblGrid>
                <a:gridCol w="369887"/>
                <a:gridCol w="369888"/>
                <a:gridCol w="369887"/>
                <a:gridCol w="369888"/>
                <a:gridCol w="371475"/>
                <a:gridCol w="369887"/>
                <a:gridCol w="371475"/>
                <a:gridCol w="369888"/>
                <a:gridCol w="369887"/>
                <a:gridCol w="371475"/>
                <a:gridCol w="328613"/>
                <a:gridCol w="411162"/>
                <a:gridCol w="371475"/>
              </a:tblGrid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583" name="Group 511"/>
          <p:cNvGraphicFramePr>
            <a:graphicFrameLocks noGrp="1"/>
          </p:cNvGraphicFramePr>
          <p:nvPr/>
        </p:nvGraphicFramePr>
        <p:xfrm>
          <a:off x="2000232" y="5572140"/>
          <a:ext cx="2590800" cy="365760"/>
        </p:xfrm>
        <a:graphic>
          <a:graphicData uri="http://schemas.openxmlformats.org/drawingml/2006/table">
            <a:tbl>
              <a:tblPr/>
              <a:tblGrid>
                <a:gridCol w="369887"/>
                <a:gridCol w="369888"/>
                <a:gridCol w="369887"/>
                <a:gridCol w="369888"/>
                <a:gridCol w="371475"/>
                <a:gridCol w="369887"/>
                <a:gridCol w="369888"/>
              </a:tblGrid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584" name="Group 512"/>
          <p:cNvGraphicFramePr>
            <a:graphicFrameLocks noGrp="1"/>
          </p:cNvGraphicFramePr>
          <p:nvPr/>
        </p:nvGraphicFramePr>
        <p:xfrm>
          <a:off x="1619250" y="2492375"/>
          <a:ext cx="360363" cy="2034540"/>
        </p:xfrm>
        <a:graphic>
          <a:graphicData uri="http://schemas.openxmlformats.org/drawingml/2006/table">
            <a:tbl>
              <a:tblPr/>
              <a:tblGrid>
                <a:gridCol w="360363"/>
              </a:tblGrid>
              <a:tr h="320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2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597" name="Group 525"/>
          <p:cNvGraphicFramePr>
            <a:graphicFrameLocks noGrp="1"/>
          </p:cNvGraphicFramePr>
          <p:nvPr/>
        </p:nvGraphicFramePr>
        <p:xfrm>
          <a:off x="4572000" y="642918"/>
          <a:ext cx="360363" cy="3291840"/>
        </p:xfrm>
        <a:graphic>
          <a:graphicData uri="http://schemas.openxmlformats.org/drawingml/2006/table">
            <a:tbl>
              <a:tblPr/>
              <a:tblGrid>
                <a:gridCol w="360363"/>
              </a:tblGrid>
              <a:tr h="328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632" name="Group 560"/>
          <p:cNvGraphicFramePr>
            <a:graphicFrameLocks noGrp="1"/>
          </p:cNvGraphicFramePr>
          <p:nvPr/>
        </p:nvGraphicFramePr>
        <p:xfrm>
          <a:off x="5357818" y="642918"/>
          <a:ext cx="360363" cy="2560320"/>
        </p:xfrm>
        <a:graphic>
          <a:graphicData uri="http://schemas.openxmlformats.org/drawingml/2006/table">
            <a:tbl>
              <a:tblPr/>
              <a:tblGrid>
                <a:gridCol w="360363"/>
              </a:tblGrid>
              <a:tr h="327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650" name="Group 578"/>
          <p:cNvGraphicFramePr>
            <a:graphicFrameLocks noGrp="1"/>
          </p:cNvGraphicFramePr>
          <p:nvPr/>
        </p:nvGraphicFramePr>
        <p:xfrm>
          <a:off x="6072198" y="1357298"/>
          <a:ext cx="360362" cy="1489393"/>
        </p:xfrm>
        <a:graphic>
          <a:graphicData uri="http://schemas.openxmlformats.org/drawingml/2006/table">
            <a:tbl>
              <a:tblPr/>
              <a:tblGrid>
                <a:gridCol w="360362"/>
              </a:tblGrid>
              <a:tr h="328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2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680" name="Group 608"/>
          <p:cNvGraphicFramePr>
            <a:graphicFrameLocks noGrp="1"/>
          </p:cNvGraphicFramePr>
          <p:nvPr/>
        </p:nvGraphicFramePr>
        <p:xfrm>
          <a:off x="3857620" y="3714752"/>
          <a:ext cx="360363" cy="2560320"/>
        </p:xfrm>
        <a:graphic>
          <a:graphicData uri="http://schemas.openxmlformats.org/drawingml/2006/table">
            <a:tbl>
              <a:tblPr/>
              <a:tblGrid>
                <a:gridCol w="360363"/>
              </a:tblGrid>
              <a:tr h="314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5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5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0" name="Rectangle 6"/>
          <p:cNvSpPr txBox="1">
            <a:spLocks noChangeArrowheads="1"/>
          </p:cNvSpPr>
          <p:nvPr/>
        </p:nvSpPr>
        <p:spPr>
          <a:xfrm>
            <a:off x="2571736" y="0"/>
            <a:ext cx="5214974" cy="64291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Проверь себя!</a:t>
            </a:r>
          </a:p>
        </p:txBody>
      </p:sp>
      <p:sp>
        <p:nvSpPr>
          <p:cNvPr id="21" name="Rectangle 8"/>
          <p:cNvSpPr txBox="1">
            <a:spLocks noChangeArrowheads="1"/>
          </p:cNvSpPr>
          <p:nvPr/>
        </p:nvSpPr>
        <p:spPr>
          <a:xfrm>
            <a:off x="6143637" y="3429000"/>
            <a:ext cx="3000363" cy="278608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1.  </a:t>
            </a: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Сумма длин всех сторон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tabLst/>
              <a:defRPr/>
            </a:pPr>
            <a:r>
              <a:rPr lang="ru-RU" sz="1200" b="1" kern="0" dirty="0" smtClean="0">
                <a:latin typeface="+mn-lt"/>
              </a:rPr>
              <a:t>5.</a:t>
            </a: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Отрезок, соединяющий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tabLst/>
              <a:defRPr/>
            </a:pPr>
            <a:r>
              <a:rPr lang="ru-RU" sz="1200" b="1" kern="0" noProof="0" dirty="0" smtClean="0">
                <a:latin typeface="+mn-lt"/>
              </a:rPr>
              <a:t>    п</a:t>
            </a: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ротиволежащие вершины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6. Прямоугольник, у которого все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стороны равны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7.  Параллелограмм , у которого</a:t>
            </a:r>
            <a:r>
              <a:rPr kumimoji="0" lang="ru-RU" sz="12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все стороны равны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8.  Отрезок, соединяющий соседние вершины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85720" y="714356"/>
            <a:ext cx="41434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/>
            <a:r>
              <a:rPr lang="ru-RU" sz="1200" b="1" dirty="0" smtClean="0"/>
              <a:t>1.Четырехугольник, у которого противоположные стороны параллельны</a:t>
            </a:r>
          </a:p>
          <a:p>
            <a:pPr marL="228600" indent="-228600"/>
            <a:r>
              <a:rPr lang="ru-RU" sz="1200" b="1" dirty="0" smtClean="0"/>
              <a:t>2. Четырехугольник, у которого только две </a:t>
            </a:r>
            <a:r>
              <a:rPr lang="ru-RU" sz="1200" b="1" smtClean="0"/>
              <a:t>стороны </a:t>
            </a:r>
            <a:r>
              <a:rPr lang="ru-RU" sz="1200" b="1" smtClean="0"/>
              <a:t>параллельны</a:t>
            </a:r>
            <a:r>
              <a:rPr lang="ru-RU" sz="1200" b="1" dirty="0" smtClean="0"/>
              <a:t>.</a:t>
            </a:r>
          </a:p>
          <a:p>
            <a:pPr marL="228600" indent="-228600"/>
            <a:r>
              <a:rPr lang="ru-RU" sz="1200" b="1" dirty="0" smtClean="0"/>
              <a:t>3. Параллелограмм у которого все углы прямые.</a:t>
            </a:r>
          </a:p>
          <a:p>
            <a:pPr marL="228600" indent="-228600"/>
            <a:r>
              <a:rPr lang="ru-RU" sz="1200" b="1" dirty="0" smtClean="0"/>
              <a:t>4. Точки, из которых выходят стороны четырехугольника.</a:t>
            </a:r>
            <a:endParaRPr lang="ru-RU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3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3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3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500"/>
                                        <p:tgtEl>
                                          <p:spTgt spid="3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458200" cy="1371600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dirty="0" smtClean="0">
                <a:solidFill>
                  <a:schemeClr val="folHlink"/>
                </a:solidFill>
              </a:rPr>
              <a:t>             </a:t>
            </a:r>
            <a:r>
              <a:rPr lang="ru-RU" sz="5400" dirty="0" smtClean="0">
                <a:solidFill>
                  <a:schemeClr val="folHlink"/>
                </a:solidFill>
              </a:rPr>
              <a:t>итог урока</a:t>
            </a:r>
            <a:r>
              <a:rPr lang="ru-RU" sz="4000" dirty="0" smtClean="0">
                <a:solidFill>
                  <a:schemeClr val="folHlink"/>
                </a:solidFill>
              </a:rPr>
              <a:t> </a:t>
            </a:r>
            <a:br>
              <a:rPr lang="ru-RU" sz="4000" dirty="0" smtClean="0">
                <a:solidFill>
                  <a:schemeClr val="folHlink"/>
                </a:solidFill>
              </a:rPr>
            </a:br>
            <a:r>
              <a:rPr lang="ru-RU" sz="4000" dirty="0" smtClean="0">
                <a:solidFill>
                  <a:schemeClr val="folHlink"/>
                </a:solidFill>
              </a:rPr>
              <a:t>            </a:t>
            </a:r>
            <a:r>
              <a:rPr lang="ru-RU" sz="3600" dirty="0" smtClean="0">
                <a:solidFill>
                  <a:schemeClr val="folHlink"/>
                </a:solidFill>
              </a:rPr>
              <a:t>ОСНОВНЫЕ РЕЗУЛЬТАТЫ</a:t>
            </a:r>
            <a:r>
              <a:rPr lang="ru-RU" sz="4000" dirty="0" smtClean="0">
                <a:solidFill>
                  <a:schemeClr val="folHlink"/>
                </a:solidFill>
              </a:rPr>
              <a:t> </a:t>
            </a:r>
          </a:p>
        </p:txBody>
      </p:sp>
      <p:sp>
        <p:nvSpPr>
          <p:cNvPr id="279573" name="Rectangle 2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Мы повторили </a:t>
            </a:r>
          </a:p>
          <a:p>
            <a:pPr eaLnBrk="1" hangingPunct="1">
              <a:defRPr/>
            </a:pPr>
            <a:r>
              <a:rPr lang="ru-RU" sz="2800" b="1" dirty="0" smtClean="0"/>
              <a:t>Теоретический материал по теме «Площади»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Совершенствовали </a:t>
            </a:r>
            <a:endParaRPr lang="ru-RU" sz="2800" b="1" dirty="0" smtClean="0"/>
          </a:p>
          <a:p>
            <a:pPr eaLnBrk="1" hangingPunct="1">
              <a:defRPr/>
            </a:pPr>
            <a:r>
              <a:rPr lang="ru-RU" b="1" dirty="0" smtClean="0"/>
              <a:t>Навыки решения задач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Проверили </a:t>
            </a:r>
          </a:p>
          <a:p>
            <a:pPr eaLnBrk="1" hangingPunct="1">
              <a:defRPr/>
            </a:pPr>
            <a:r>
              <a:rPr lang="ru-RU" b="1" dirty="0" smtClean="0"/>
              <a:t>Свои знания и умения по теме</a:t>
            </a:r>
          </a:p>
          <a:p>
            <a:pPr eaLnBrk="1" hangingPunct="1">
              <a:defRPr/>
            </a:pPr>
            <a:endParaRPr lang="ru-RU" b="1" dirty="0" smtClean="0"/>
          </a:p>
          <a:p>
            <a:pPr eaLnBrk="1" hangingPunct="1">
              <a:defRPr/>
            </a:pPr>
            <a:endParaRPr lang="ru-RU" dirty="0" smtClean="0"/>
          </a:p>
        </p:txBody>
      </p:sp>
      <p:pic>
        <p:nvPicPr>
          <p:cNvPr id="36868" name="Picture 24" descr="AN00790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250" y="381000"/>
            <a:ext cx="188595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9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9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79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95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95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95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95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95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795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95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95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95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95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95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95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95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95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95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95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95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795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955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smtClean="0">
                <a:solidFill>
                  <a:schemeClr val="folHlink"/>
                </a:solidFill>
              </a:rPr>
              <a:t>Домашнее задание:</a:t>
            </a:r>
          </a:p>
        </p:txBody>
      </p:sp>
      <p:sp>
        <p:nvSpPr>
          <p:cNvPr id="313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58175" cy="1590675"/>
          </a:xfrm>
        </p:spPr>
        <p:txBody>
          <a:bodyPr/>
          <a:lstStyle/>
          <a:p>
            <a:pPr eaLnBrk="1" hangingPunct="1">
              <a:buClrTx/>
              <a:buFont typeface="Wingdings" pitchFamily="2" charset="2"/>
              <a:buChar char="Ø"/>
              <a:defRPr/>
            </a:pPr>
            <a:r>
              <a:rPr lang="ru-RU" dirty="0" smtClean="0"/>
              <a:t>повторить теоретический материал; </a:t>
            </a:r>
          </a:p>
          <a:p>
            <a:pPr eaLnBrk="1" hangingPunct="1">
              <a:buClrTx/>
              <a:buFont typeface="Wingdings" pitchFamily="2" charset="2"/>
              <a:buChar char="Ø"/>
              <a:defRPr/>
            </a:pPr>
            <a:r>
              <a:rPr lang="ru-RU" dirty="0" smtClean="0"/>
              <a:t>решить задачи  </a:t>
            </a:r>
            <a:r>
              <a:rPr lang="ru-RU" sz="2400" dirty="0" smtClean="0"/>
              <a:t>(индивидуальные карточки, выбери уровень работы А,Б,В)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sz="2400" b="1" dirty="0" smtClean="0">
              <a:solidFill>
                <a:srgbClr val="FF0000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ru-RU" sz="2400" dirty="0" smtClean="0"/>
          </a:p>
        </p:txBody>
      </p:sp>
      <p:pic>
        <p:nvPicPr>
          <p:cNvPr id="37892" name="Picture 66" descr="BS00649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642938"/>
            <a:ext cx="1371600" cy="124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7" descr="ED00122_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220663"/>
            <a:ext cx="914400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4" name="TextBox 6"/>
          <p:cNvSpPr txBox="1">
            <a:spLocks noChangeArrowheads="1"/>
          </p:cNvSpPr>
          <p:nvPr/>
        </p:nvSpPr>
        <p:spPr bwMode="auto">
          <a:xfrm>
            <a:off x="428625" y="3929063"/>
            <a:ext cx="8358188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r>
              <a:rPr lang="ru-RU" sz="3200" b="1" dirty="0" smtClean="0">
                <a:solidFill>
                  <a:srgbClr val="FF0000"/>
                </a:solidFill>
              </a:rPr>
              <a:t>            Творческое </a:t>
            </a:r>
            <a:r>
              <a:rPr lang="ru-RU" sz="3200" b="1" dirty="0">
                <a:solidFill>
                  <a:srgbClr val="FF0000"/>
                </a:solidFill>
              </a:rPr>
              <a:t>задание:</a:t>
            </a:r>
          </a:p>
          <a:p>
            <a:pPr>
              <a:buFont typeface="Wingdings" pitchFamily="2" charset="2"/>
              <a:buChar char="Ø"/>
            </a:pPr>
            <a:r>
              <a:rPr lang="ru-RU" sz="3200" dirty="0"/>
              <a:t>п</a:t>
            </a:r>
            <a:r>
              <a:rPr lang="ru-RU" sz="3200" dirty="0" smtClean="0"/>
              <a:t>одготовить </a:t>
            </a:r>
            <a:r>
              <a:rPr lang="ru-RU" sz="3200" dirty="0"/>
              <a:t>презентацию или </a:t>
            </a:r>
            <a:r>
              <a:rPr lang="ru-RU" sz="3200" dirty="0" smtClean="0"/>
              <a:t>   </a:t>
            </a:r>
          </a:p>
          <a:p>
            <a:r>
              <a:rPr lang="ru-RU" sz="3200" dirty="0" smtClean="0"/>
              <a:t>   сообщение </a:t>
            </a:r>
            <a:r>
              <a:rPr lang="ru-RU" sz="3200" dirty="0"/>
              <a:t>о Пифагоре.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13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13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13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35 0.00347 C 0.02726 0.01064 0.0257 0.01596 0.02413 0.02313 C 0.02274 0.02151 0.01198 0.00393 0.02014 0.01411 C 0.02049 0.01596 0.02274 0.01896 0.02135 0.01966 C 0.01337 0.02336 0.00903 0.01133 0.01476 0.02313 C 0.01354 0.03423 0.01493 0.04163 0.00538 0.03723 C 0.00434 0.03353 0.00191 0.02659 0.00538 0.02313 C 0.00642 0.0222 0.01163 0.0296 0.01215 0.0303 C 0.0151 0.04301 0.00764 0.03862 0.00139 0.03723 C 2.77778E-6 0.03608 -0.00156 0.03538 -0.0026 0.03376 C -0.00521 0.0296 -0.00295 0.02382 -0.00521 0.03376 C -0.0066 0.03307 -0.00799 0.03284 -0.0092 0.03191 C -0.01024 0.03099 -0.01076 0.02845 -0.01198 0.02845 C -0.01354 0.02845 -0.01458 0.03099 -0.01597 0.03191 C -0.01719 0.03284 -0.01858 0.03307 -0.01996 0.03376 C -0.01944 0.02845 -0.02153 0.02151 -0.01858 0.01781 C -0.01059 0.0074 -0.00885 0.02104 -0.00799 0.02498 C -0.00833 0.02798 -0.00764 0.03168 -0.0092 0.03376 C -0.01163 0.037 -0.01597 0.02683 -0.01597 0.02659 C -0.01823 0.01688 -0.01753 0.00832 -0.01319 7.49306E-7 C -0.00417 0.00254 -0.00486 0.00439 2.77778E-6 0.01411 C -0.00035 0.01711 0.00035 0.02081 -0.00121 0.02313 C -0.00208 0.02428 -0.00347 0.02128 -0.00399 0.01966 C -0.00486 0.01758 -0.00486 0.0148 -0.00521 0.01249 C -0.00382 -0.00671 -0.00573 -0.00254 0.00139 -0.01249 C 0.00313 -0.01133 0.00538 -0.01064 0.00677 -0.00879 C 0.00712 -0.00833 0.01163 0.00763 0.01215 0.00879 C 0.01042 0.02521 0.01129 0.02521 0.00139 0.01596 C -0.00191 0.00324 0.00191 -0.00301 0.01076 -0.00717 C 0.0224 -0.00185 0.02379 0.00347 0.02014 0.02128 C 0.0184 0.0303 0.00365 0.03261 -0.00121 0.03376 C -0.00972 0.03168 -0.01024 0.03191 -0.01458 0.02313 C -0.01371 0.01827 -0.01354 0.01318 -0.01198 0.00879 C -0.00885 -0.00069 0.0026 -0.00185 0.00938 -0.00347 C 0.01736 -0.00116 0.01615 0.00092 0.01875 0.01064 C 0.0158 0.02197 0.01094 0.01943 0.00278 0.01781 C -0.00469 0.01087 -0.00555 0.00069 0.00278 -0.00717 C 0.01111 -0.00116 0.01094 0.00185 0.00938 0.01411 C 0.00625 0.01364 0.00243 0.01503 2.77778E-6 0.01249 C -0.00226 0.01017 -0.00121 0.00509 -0.0026 0.00185 C -0.00347 -0.00023 -0.00521 -0.00162 -0.0066 -0.00347 C -0.00503 -0.01365 -0.00469 -0.0155 0.00278 -0.01249 C 0.0092 -0.00671 0.00642 -0.01018 0.01215 0.00185 C 0.01354 0.00462 0.01493 0.00763 0.01615 0.01064 C 0.01684 0.01226 0.0184 0.01711 0.01736 0.01596 C 0.01372 0.01133 0.00833 -0.00208 0.00677 -0.00879 C 0.00955 -0.02081 0.01059 -0.01018 0.01215 -0.00532 C 0.01337 -0.00162 0.01719 0.00902 0.01615 0.00532 C 0.01563 0.00347 0.01545 0.00162 0.01476 7.49306E-7 C 0.01354 -0.00301 0.01215 -0.00578 0.01076 -0.00879 C 0.00729 -0.02706 0.0125 -0.00601 0.01337 -0.00185 C 0.01389 0.00046 0.01667 0.00532 0.01476 0.00532 C 0.0125 0.00532 0.01215 0.00046 0.01076 -0.00185 C 0.0099 -0.00532 0.00885 -0.00902 0.00799 -0.01249 C 0.00747 -0.0148 0.00521 -0.0185 0.00677 -0.01943 C 0.00851 -0.02035 0.00972 -0.01619 0.01076 -0.01411 C 0.0132 -0.00971 0.0151 -0.00463 0.01736 7.49306E-7 C 0.01823 0.00185 0.02014 0.00532 0.02014 0.00532 C 0.0224 0.02128 0.02188 0.01226 0.01736 0.00532 C 0.01597 0.00301 0.01389 0.00185 0.01215 7.49306E-7 C 0.01059 -0.00601 0.00955 -0.0118 0.00799 -0.01781 C 0.00903 -0.0074 0.01024 0.00231 0.01215 0.01249 C 0.01215 0.01249 0.01528 0.02613 0.01476 0.02498 C 0.01111 0.01758 0.01042 0.00925 0.00677 0.00185 C 0.00625 -0.00116 0.0059 -0.00416 0.00538 -0.00717 C 0.00504 -0.00902 0.00399 -0.01434 0.00399 -0.01249 C 0.00399 -0.00509 0.00677 0.00347 0.00799 0.01064 C 0.00851 0.01364 0.01163 0.01966 0.00938 0.01966 C 0.00642 0.01966 0.00573 0.01364 0.00399 0.01064 C 0.00365 0.00879 0.00313 0.00717 0.00278 0.00532 C 0.00226 0.00231 0.00191 -0.00046 0.00139 -0.00347 C 0.00104 -0.00532 2.77778E-6 -0.00879 2.77778E-6 -0.00879 C 2.77778E-6 -0.00879 0.00104 -0.00532 0.00139 -0.00347 C 0.00191 -0.00116 0.00243 0.00116 0.00278 0.00347 C 0.00399 0.00971 0.00399 0.01156 0.00538 0.01781 C 0.00573 0.01966 0.00781 0.02174 0.00677 0.02313 C 0.0059 0.02428 0.00486 0.02081 0.00399 0.01966 C 0.00139 0.00786 0.00451 0.02128 2.77778E-6 0.00532 C -0.00052 0.0037 -0.00191 -0.00162 -0.00121 7.49306E-7 C -0.00035 0.00185 0.0007 0.00347 0.00139 0.00532 C 0.00208 0.00694 0.00313 0.01249 0.00278 0.01064 C 0.00122 0.00092 0.00295 0.00393 2.77778E-6 7.49306E-7 " pathEditMode="relative" ptsTypes="fffffffffffffffffffffffffffffffffffffffffffffffffffffffffffffffffffffffffffffffffA">
                                      <p:cBhvr>
                                        <p:cTn id="1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3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3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3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3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3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3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346" grpId="1"/>
      <p:bldP spid="313347" grpId="0" build="p"/>
      <p:bldP spid="3789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4" name="Group 16"/>
          <p:cNvGrpSpPr>
            <a:grpSpLocks/>
          </p:cNvGrpSpPr>
          <p:nvPr/>
        </p:nvGrpSpPr>
        <p:grpSpPr bwMode="auto">
          <a:xfrm>
            <a:off x="0" y="119594"/>
            <a:ext cx="8846786" cy="6549494"/>
            <a:chOff x="288" y="68"/>
            <a:chExt cx="5394" cy="3724"/>
          </a:xfrm>
        </p:grpSpPr>
        <p:sp>
          <p:nvSpPr>
            <p:cNvPr id="38916" name="AutoShape 3">
              <a:hlinkClick r:id="rId2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288" y="3024"/>
              <a:ext cx="864" cy="768"/>
            </a:xfrm>
            <a:prstGeom prst="star4">
              <a:avLst>
                <a:gd name="adj" fmla="val 12500"/>
              </a:avLst>
            </a:prstGeom>
            <a:solidFill>
              <a:srgbClr val="FF00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8917" name="AutoShape 4">
              <a:hlinkClick r:id="rId2" action="ppaction://hlinksldjump"/>
            </p:cNvPr>
            <p:cNvSpPr>
              <a:spLocks noChangeArrowheads="1"/>
            </p:cNvSpPr>
            <p:nvPr/>
          </p:nvSpPr>
          <p:spPr bwMode="auto">
            <a:xfrm rot="20902662">
              <a:off x="3963" y="68"/>
              <a:ext cx="795" cy="629"/>
            </a:xfrm>
            <a:prstGeom prst="star4">
              <a:avLst>
                <a:gd name="adj" fmla="val 12500"/>
              </a:avLst>
            </a:prstGeom>
            <a:solidFill>
              <a:srgbClr val="FFFF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8918" name="AutoShape 7">
              <a:hlinkClick r:id="rId2" action="ppaction://hlinksldjump"/>
            </p:cNvPr>
            <p:cNvSpPr>
              <a:spLocks noChangeArrowheads="1"/>
            </p:cNvSpPr>
            <p:nvPr/>
          </p:nvSpPr>
          <p:spPr bwMode="auto">
            <a:xfrm rot="20179482">
              <a:off x="2640" y="2681"/>
              <a:ext cx="692" cy="598"/>
            </a:xfrm>
            <a:prstGeom prst="star4">
              <a:avLst>
                <a:gd name="adj" fmla="val 12500"/>
              </a:avLst>
            </a:prstGeom>
            <a:solidFill>
              <a:srgbClr val="FFFF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8919" name="AutoShape 10"/>
            <p:cNvSpPr>
              <a:spLocks noChangeArrowheads="1"/>
            </p:cNvSpPr>
            <p:nvPr/>
          </p:nvSpPr>
          <p:spPr bwMode="auto">
            <a:xfrm>
              <a:off x="672" y="1056"/>
              <a:ext cx="624" cy="816"/>
            </a:xfrm>
            <a:prstGeom prst="star4">
              <a:avLst>
                <a:gd name="adj" fmla="val 12500"/>
              </a:avLst>
            </a:prstGeom>
            <a:solidFill>
              <a:srgbClr val="00FF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38920" name="Picture 16" descr="мальчик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/>
            <a:srcRect t="30727" r="30212"/>
            <a:stretch>
              <a:fillRect/>
            </a:stretch>
          </p:blipFill>
          <p:spPr bwMode="auto">
            <a:xfrm>
              <a:off x="1420" y="2397"/>
              <a:ext cx="770" cy="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1" name="Picture 17" descr="девочка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381" y="2112"/>
              <a:ext cx="1171" cy="1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922" name="WordArt 19">
              <a:hlinkClick r:id="rId2" action="ppaction://hlinksldjump"/>
            </p:cNvPr>
            <p:cNvSpPr>
              <a:spLocks noChangeArrowheads="1" noChangeShapeType="1" noTextEdit="1"/>
            </p:cNvSpPr>
            <p:nvPr/>
          </p:nvSpPr>
          <p:spPr bwMode="auto">
            <a:xfrm rot="10024981" flipH="1" flipV="1">
              <a:off x="422" y="635"/>
              <a:ext cx="5127" cy="1658"/>
            </a:xfrm>
            <a:prstGeom prst="rect">
              <a:avLst/>
            </a:prstGeom>
          </p:spPr>
          <p:txBody>
            <a:bodyPr wrap="none" fromWordArt="1">
              <a:prstTxWarp prst="textDoubleWave1">
                <a:avLst>
                  <a:gd name="adj1" fmla="val 6500"/>
                  <a:gd name="adj2" fmla="val 0"/>
                </a:avLst>
              </a:prstTxWarp>
            </a:bodyPr>
            <a:lstStyle/>
            <a:p>
              <a:pPr algn="ctr"/>
              <a:r>
                <a:rPr lang="ru-RU" sz="3600" kern="10" spc="-360" dirty="0">
                  <a:ln w="12700">
                    <a:solidFill>
                      <a:srgbClr val="000099"/>
                    </a:solidFill>
                    <a:round/>
                    <a:headEnd/>
                    <a:tailEnd/>
                  </a:ln>
                  <a:solidFill>
                    <a:srgbClr val="33CCFF"/>
                  </a:solidFill>
                  <a:effectLst>
                    <a:outerShdw dist="125724" dir="18900000" algn="ctr" rotWithShape="0">
                      <a:srgbClr val="000099"/>
                    </a:outerShdw>
                  </a:effectLst>
                  <a:latin typeface="Impact"/>
                </a:rPr>
                <a:t>спасибо </a:t>
              </a:r>
            </a:p>
            <a:p>
              <a:pPr algn="ctr"/>
              <a:r>
                <a:rPr lang="ru-RU" sz="3600" kern="10" spc="-360" dirty="0">
                  <a:ln w="12700">
                    <a:solidFill>
                      <a:srgbClr val="000099"/>
                    </a:solidFill>
                    <a:round/>
                    <a:headEnd/>
                    <a:tailEnd/>
                  </a:ln>
                  <a:solidFill>
                    <a:srgbClr val="33CCFF"/>
                  </a:solidFill>
                  <a:effectLst>
                    <a:outerShdw dist="125724" dir="18900000" algn="ctr" rotWithShape="0">
                      <a:srgbClr val="000099"/>
                    </a:outerShdw>
                  </a:effectLst>
                  <a:latin typeface="Impact"/>
                </a:rPr>
                <a:t>всем   за   работу</a:t>
              </a:r>
            </a:p>
          </p:txBody>
        </p:sp>
        <p:sp>
          <p:nvSpPr>
            <p:cNvPr id="38924" name="AutoShape 11">
              <a:hlinkClick r:id="rId2" action="ppaction://hlinksldjump"/>
            </p:cNvPr>
            <p:cNvSpPr>
              <a:spLocks noChangeArrowheads="1"/>
            </p:cNvSpPr>
            <p:nvPr/>
          </p:nvSpPr>
          <p:spPr bwMode="auto">
            <a:xfrm rot="20641078">
              <a:off x="4949" y="2031"/>
              <a:ext cx="733" cy="731"/>
            </a:xfrm>
            <a:prstGeom prst="star4">
              <a:avLst>
                <a:gd name="adj" fmla="val 12500"/>
              </a:avLst>
            </a:prstGeom>
            <a:solidFill>
              <a:srgbClr val="CCFFCC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8925" name="AutoShape 6">
              <a:hlinkClick r:id="rId2" action="ppaction://hlinksldjump"/>
            </p:cNvPr>
            <p:cNvSpPr>
              <a:spLocks noChangeArrowheads="1"/>
            </p:cNvSpPr>
            <p:nvPr/>
          </p:nvSpPr>
          <p:spPr bwMode="auto">
            <a:xfrm rot="774803">
              <a:off x="4712" y="602"/>
              <a:ext cx="679" cy="644"/>
            </a:xfrm>
            <a:prstGeom prst="star4">
              <a:avLst>
                <a:gd name="adj" fmla="val 12500"/>
              </a:avLst>
            </a:prstGeom>
            <a:solidFill>
              <a:srgbClr val="0000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8927" name="AutoShape 5">
              <a:hlinkClick r:id="rId2" action="ppaction://hlinksldjump"/>
            </p:cNvPr>
            <p:cNvSpPr>
              <a:spLocks noChangeArrowheads="1"/>
            </p:cNvSpPr>
            <p:nvPr/>
          </p:nvSpPr>
          <p:spPr bwMode="auto">
            <a:xfrm rot="19956330">
              <a:off x="2075" y="96"/>
              <a:ext cx="672" cy="864"/>
            </a:xfrm>
            <a:prstGeom prst="star4">
              <a:avLst>
                <a:gd name="adj" fmla="val 12500"/>
              </a:avLst>
            </a:prstGeom>
            <a:solidFill>
              <a:srgbClr val="FF00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pic>
        <p:nvPicPr>
          <p:cNvPr id="16" name="Picture 12" descr="http://s13.rimg.info/36f067b4b61c271fe76e0e1811cbd456.gif">
            <a:hlinkClick r:id="rId5" action="ppaction://hlinkfile"/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00034" y="0"/>
            <a:ext cx="2143139" cy="2041577"/>
          </a:xfrm>
          <a:prstGeom prst="rect">
            <a:avLst/>
          </a:prstGeom>
        </p:spPr>
      </p:pic>
      <p:sp>
        <p:nvSpPr>
          <p:cNvPr id="17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 rot="19987583">
            <a:off x="7119881" y="5275028"/>
            <a:ext cx="1328474" cy="1190303"/>
          </a:xfrm>
          <a:prstGeom prst="star4">
            <a:avLst>
              <a:gd name="adj" fmla="val 12500"/>
            </a:avLst>
          </a:prstGeom>
          <a:solidFill>
            <a:srgbClr val="FF00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ChangeAspect="1"/>
          </p:cNvGraphicFramePr>
          <p:nvPr>
            <p:ph idx="1"/>
          </p:nvPr>
        </p:nvGraphicFramePr>
        <p:xfrm>
          <a:off x="1692275" y="3933825"/>
          <a:ext cx="863600" cy="2087563"/>
        </p:xfrm>
        <a:graphic>
          <a:graphicData uri="http://schemas.openxmlformats.org/presentationml/2006/ole">
            <p:oleObj spid="_x0000_s6146" name="Clip" r:id="rId3" imgW="1295640" imgH="3934080" progId="">
              <p:embed/>
            </p:oleObj>
          </a:graphicData>
        </a:graphic>
      </p:graphicFrame>
      <p:grpSp>
        <p:nvGrpSpPr>
          <p:cNvPr id="6147" name="Group 10"/>
          <p:cNvGrpSpPr>
            <a:grpSpLocks/>
          </p:cNvGrpSpPr>
          <p:nvPr/>
        </p:nvGrpSpPr>
        <p:grpSpPr bwMode="auto">
          <a:xfrm>
            <a:off x="179388" y="188913"/>
            <a:ext cx="8605837" cy="6453187"/>
            <a:chOff x="0" y="0"/>
            <a:chExt cx="5421" cy="4065"/>
          </a:xfrm>
        </p:grpSpPr>
        <p:pic>
          <p:nvPicPr>
            <p:cNvPr id="6150" name="Picture 7" descr="BABYNBOX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880" y="845"/>
              <a:ext cx="2541" cy="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51" name="AutoShape 8"/>
            <p:cNvSpPr>
              <a:spLocks noChangeArrowheads="1"/>
            </p:cNvSpPr>
            <p:nvPr/>
          </p:nvSpPr>
          <p:spPr bwMode="auto">
            <a:xfrm flipH="1">
              <a:off x="0" y="0"/>
              <a:ext cx="2517" cy="2297"/>
            </a:xfrm>
            <a:prstGeom prst="cloudCallout">
              <a:avLst>
                <a:gd name="adj1" fmla="val -79282"/>
                <a:gd name="adj2" fmla="val 37458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ru-RU"/>
            </a:p>
          </p:txBody>
        </p:sp>
        <p:sp>
          <p:nvSpPr>
            <p:cNvPr id="6152" name="Rectangle 9"/>
            <p:cNvSpPr>
              <a:spLocks noChangeArrowheads="1"/>
            </p:cNvSpPr>
            <p:nvPr/>
          </p:nvSpPr>
          <p:spPr bwMode="auto">
            <a:xfrm>
              <a:off x="295" y="482"/>
              <a:ext cx="2023" cy="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2800" b="1" i="1">
                  <a:solidFill>
                    <a:srgbClr val="FF3300"/>
                  </a:solidFill>
                </a:rPr>
                <a:t>Молодец!!!</a:t>
              </a:r>
              <a:br>
                <a:rPr lang="ru-RU" sz="2800" b="1" i="1">
                  <a:solidFill>
                    <a:srgbClr val="FF3300"/>
                  </a:solidFill>
                </a:rPr>
              </a:br>
              <a:r>
                <a:rPr lang="ru-RU" sz="2800" b="1" i="1">
                  <a:solidFill>
                    <a:srgbClr val="FF3300"/>
                  </a:solidFill>
                </a:rPr>
                <a:t>Ответ правильный!!!</a:t>
              </a:r>
            </a:p>
          </p:txBody>
        </p:sp>
      </p:grpSp>
      <p:sp>
        <p:nvSpPr>
          <p:cNvPr id="6149" name="AutoShape 36">
            <a:hlinkClick r:id="" action="ppaction://hlinkshowjump?jump=lastslideviewed" highlightClick="1"/>
          </p:cNvPr>
          <p:cNvSpPr>
            <a:spLocks noChangeArrowheads="1"/>
          </p:cNvSpPr>
          <p:nvPr/>
        </p:nvSpPr>
        <p:spPr bwMode="auto">
          <a:xfrm>
            <a:off x="3071813" y="6000750"/>
            <a:ext cx="609600" cy="533400"/>
          </a:xfrm>
          <a:prstGeom prst="actionButtonRetur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 flipH="1">
          <a:off x="468313" y="4724400"/>
          <a:ext cx="1387475" cy="1363663"/>
        </p:xfrm>
        <a:graphic>
          <a:graphicData uri="http://schemas.openxmlformats.org/presentationml/2006/ole">
            <p:oleObj spid="_x0000_s7170" name="Clip" r:id="rId3" imgW="4016520" imgH="3945240" progId="">
              <p:embed/>
            </p:oleObj>
          </a:graphicData>
        </a:graphic>
      </p:graphicFrame>
      <p:grpSp>
        <p:nvGrpSpPr>
          <p:cNvPr id="7171" name="Group 15"/>
          <p:cNvGrpSpPr>
            <a:grpSpLocks/>
          </p:cNvGrpSpPr>
          <p:nvPr/>
        </p:nvGrpSpPr>
        <p:grpSpPr bwMode="auto">
          <a:xfrm>
            <a:off x="61913" y="439738"/>
            <a:ext cx="9082087" cy="6142037"/>
            <a:chOff x="39" y="277"/>
            <a:chExt cx="5721" cy="3869"/>
          </a:xfrm>
        </p:grpSpPr>
        <p:pic>
          <p:nvPicPr>
            <p:cNvPr id="7174" name="Picture 12" descr="BABYCRY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897" y="391"/>
              <a:ext cx="3863" cy="37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75" name="AutoShape 13"/>
            <p:cNvSpPr>
              <a:spLocks noChangeArrowheads="1"/>
            </p:cNvSpPr>
            <p:nvPr/>
          </p:nvSpPr>
          <p:spPr bwMode="auto">
            <a:xfrm rot="-233327">
              <a:off x="39" y="277"/>
              <a:ext cx="2341" cy="1950"/>
            </a:xfrm>
            <a:prstGeom prst="cloudCallout">
              <a:avLst>
                <a:gd name="adj1" fmla="val 64523"/>
                <a:gd name="adj2" fmla="val 38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ru-RU"/>
            </a:p>
          </p:txBody>
        </p:sp>
        <p:sp>
          <p:nvSpPr>
            <p:cNvPr id="7176" name="Text Box 14"/>
            <p:cNvSpPr txBox="1">
              <a:spLocks noChangeArrowheads="1"/>
            </p:cNvSpPr>
            <p:nvPr/>
          </p:nvSpPr>
          <p:spPr bwMode="auto">
            <a:xfrm>
              <a:off x="204" y="890"/>
              <a:ext cx="1905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3200" b="1" i="1">
                  <a:latin typeface="Bookman Old Style" pitchFamily="18" charset="0"/>
                </a:rPr>
                <a:t>Ответ неверный!!!</a:t>
              </a:r>
            </a:p>
          </p:txBody>
        </p:sp>
      </p:grpSp>
      <p:sp>
        <p:nvSpPr>
          <p:cNvPr id="7173" name="AutoShape 36">
            <a:hlinkClick r:id="" action="ppaction://hlinkshowjump?jump=lastslideviewed" highlightClick="1"/>
          </p:cNvPr>
          <p:cNvSpPr>
            <a:spLocks noChangeArrowheads="1"/>
          </p:cNvSpPr>
          <p:nvPr/>
        </p:nvSpPr>
        <p:spPr bwMode="auto">
          <a:xfrm>
            <a:off x="7072313" y="6000750"/>
            <a:ext cx="609600" cy="533400"/>
          </a:xfrm>
          <a:prstGeom prst="actionButtonRetur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4" descr="BALONHR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296661" flipH="1">
            <a:off x="2555875" y="0"/>
            <a:ext cx="5629275" cy="799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194" name="Object 2"/>
          <p:cNvGraphicFramePr>
            <a:graphicFrameLocks noChangeAspect="1"/>
          </p:cNvGraphicFramePr>
          <p:nvPr>
            <p:ph/>
          </p:nvPr>
        </p:nvGraphicFramePr>
        <p:xfrm>
          <a:off x="755650" y="1557338"/>
          <a:ext cx="1295400" cy="3933825"/>
        </p:xfrm>
        <a:graphic>
          <a:graphicData uri="http://schemas.openxmlformats.org/presentationml/2006/ole">
            <p:oleObj spid="_x0000_s8194" name="Clip" r:id="rId4" imgW="1295640" imgH="3934080" progId="">
              <p:embed/>
            </p:oleObj>
          </a:graphicData>
        </a:graphic>
      </p:graphicFrame>
      <p:sp>
        <p:nvSpPr>
          <p:cNvPr id="8196" name="WordArt 7"/>
          <p:cNvSpPr>
            <a:spLocks noChangeArrowheads="1" noChangeShapeType="1" noTextEdit="1"/>
          </p:cNvSpPr>
          <p:nvPr/>
        </p:nvSpPr>
        <p:spPr bwMode="auto">
          <a:xfrm>
            <a:off x="4140200" y="1341438"/>
            <a:ext cx="3049588" cy="1727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61194"/>
              </a:avLst>
            </a:prstTxWarp>
            <a:scene3d>
              <a:camera prst="legacyPerspectiveFront">
                <a:rot lat="20519980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Молодчина!</a:t>
            </a:r>
          </a:p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Ответ верный!</a:t>
            </a:r>
          </a:p>
        </p:txBody>
      </p:sp>
      <p:sp>
        <p:nvSpPr>
          <p:cNvPr id="8198" name="AutoShape 36">
            <a:hlinkClick r:id="" action="ppaction://hlinkshowjump?jump=lastslideviewed" highlightClick="1"/>
          </p:cNvPr>
          <p:cNvSpPr>
            <a:spLocks noChangeArrowheads="1"/>
          </p:cNvSpPr>
          <p:nvPr/>
        </p:nvSpPr>
        <p:spPr bwMode="auto">
          <a:xfrm>
            <a:off x="6357938" y="5500688"/>
            <a:ext cx="609600" cy="533400"/>
          </a:xfrm>
          <a:prstGeom prst="actionButtonRetur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spd="slow" advClick="0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/>
          <a:lstStyle/>
          <a:p>
            <a:pPr eaLnBrk="1" hangingPunct="1">
              <a:defRPr/>
            </a:pPr>
            <a:r>
              <a:rPr lang="ru-RU" sz="3800" b="1" i="1" dirty="0" smtClean="0">
                <a:solidFill>
                  <a:srgbClr val="000099"/>
                </a:solidFill>
              </a:rPr>
              <a:t>Правила работы на уроке</a:t>
            </a:r>
          </a:p>
        </p:txBody>
      </p:sp>
      <p:sp>
        <p:nvSpPr>
          <p:cNvPr id="280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00063" y="838200"/>
            <a:ext cx="8186737" cy="1304925"/>
          </a:xfrm>
        </p:spPr>
        <p:txBody>
          <a:bodyPr/>
          <a:lstStyle/>
          <a:p>
            <a:pPr eaLnBrk="1" hangingPunct="1">
              <a:defRPr/>
            </a:pPr>
            <a:r>
              <a:rPr lang="ru-RU" sz="20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 ходу урока заполняются оценочные листы;</a:t>
            </a:r>
          </a:p>
          <a:p>
            <a:pPr eaLnBrk="1" hangingPunct="1">
              <a:defRPr/>
            </a:pPr>
            <a:r>
              <a:rPr lang="ru-RU" sz="20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 конце урока подсчитываются баллы;</a:t>
            </a:r>
          </a:p>
          <a:p>
            <a:pPr eaLnBrk="1" hangingPunct="1">
              <a:defRPr/>
            </a:pPr>
            <a:r>
              <a:rPr lang="ru-RU" sz="20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Тетрадь и оценочный лист сдается учителю.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571500" y="5429250"/>
            <a:ext cx="8258175" cy="1071563"/>
          </a:xfrm>
        </p:spPr>
        <p:txBody>
          <a:bodyPr/>
          <a:lstStyle/>
          <a:p>
            <a:pPr>
              <a:defRPr/>
            </a:pPr>
            <a:r>
              <a:rPr lang="ru-RU" sz="1200" b="1" dirty="0" smtClean="0"/>
              <a:t>Оцени свою работу на уроке:</a:t>
            </a:r>
          </a:p>
          <a:p>
            <a:pPr>
              <a:defRPr/>
            </a:pPr>
            <a:r>
              <a:rPr lang="ru-RU" sz="1200" b="1" dirty="0" smtClean="0"/>
              <a:t>а) мне было легко;</a:t>
            </a:r>
          </a:p>
          <a:p>
            <a:pPr>
              <a:defRPr/>
            </a:pPr>
            <a:r>
              <a:rPr lang="ru-RU" sz="1200" b="1" dirty="0" smtClean="0"/>
              <a:t>б) мне было как обычно;</a:t>
            </a:r>
          </a:p>
          <a:p>
            <a:pPr>
              <a:defRPr/>
            </a:pPr>
            <a:r>
              <a:rPr lang="ru-RU" sz="1200" b="1" dirty="0" smtClean="0"/>
              <a:t>в) мне было трудно.</a:t>
            </a:r>
            <a:endParaRPr lang="ru-RU" sz="1200" b="1" dirty="0"/>
          </a:p>
        </p:txBody>
      </p:sp>
      <p:graphicFrame>
        <p:nvGraphicFramePr>
          <p:cNvPr id="14413" name="Group 77"/>
          <p:cNvGraphicFramePr>
            <a:graphicFrameLocks noGrp="1"/>
          </p:cNvGraphicFramePr>
          <p:nvPr/>
        </p:nvGraphicFramePr>
        <p:xfrm>
          <a:off x="285750" y="2214563"/>
          <a:ext cx="8572532" cy="3078338"/>
        </p:xfrm>
        <a:graphic>
          <a:graphicData uri="http://schemas.openxmlformats.org/drawingml/2006/table">
            <a:tbl>
              <a:tblPr/>
              <a:tblGrid>
                <a:gridCol w="973141"/>
                <a:gridCol w="865190"/>
                <a:gridCol w="576265"/>
                <a:gridCol w="503239"/>
                <a:gridCol w="777878"/>
                <a:gridCol w="735016"/>
                <a:gridCol w="792165"/>
                <a:gridCol w="1079504"/>
                <a:gridCol w="720728"/>
                <a:gridCol w="719141"/>
                <a:gridCol w="830265"/>
              </a:tblGrid>
              <a:tr h="3820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Фамилия, Имя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876" marR="4987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876" marR="4987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Итог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876" marR="4987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Примеч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.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876" marR="4987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49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876" marR="4987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Выпол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дом. задание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876" marR="4987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Теор.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876" marR="4987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Тест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876" marR="4987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Решен. 5 задач с выбор. отв.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876" marR="4987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Решен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5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устныхзадач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876" marR="4987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Пров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. работа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4 задачи</a:t>
                      </a:r>
                    </a:p>
                  </a:txBody>
                  <a:tcPr marL="49876" marR="4987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Доп. задание: кроссворд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876" marR="4987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Баллы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876" marR="4987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Отмет.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876" marR="4987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876" marR="4987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00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876" marR="4987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876" marR="4987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876" marR="4987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876" marR="4987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876" marR="4987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876" marR="4987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876" marR="4987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876" marR="4987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876" marR="4987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876" marR="4987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876" marR="4987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61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Максим. балл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876" marR="4987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5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876" marR="4987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5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876" marR="4987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5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876" marR="4987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5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876" marR="4987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5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876" marR="4987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7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876" marR="4987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876" marR="4987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30-36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26-29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18-25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876" marR="4987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5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876" marR="4987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876" marR="4987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0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0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0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578" grpId="0"/>
      <p:bldP spid="28057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90600" y="381000"/>
            <a:ext cx="7239000" cy="1371600"/>
          </a:xfrm>
        </p:spPr>
        <p:txBody>
          <a:bodyPr/>
          <a:lstStyle/>
          <a:p>
            <a:pPr algn="l" eaLnBrk="1" hangingPunct="1">
              <a:defRPr/>
            </a:pPr>
            <a:r>
              <a:rPr lang="ru-RU" sz="7200" b="1" smtClean="0">
                <a:solidFill>
                  <a:srgbClr val="008080"/>
                </a:solidFill>
              </a:rPr>
              <a:t>     Разминка!</a:t>
            </a:r>
          </a:p>
        </p:txBody>
      </p:sp>
      <p:pic>
        <p:nvPicPr>
          <p:cNvPr id="15363" name="Picture 4" descr="SL01395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72400" y="381000"/>
            <a:ext cx="1009650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8470" name="Picture 6" descr="PE03731_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0" y="2514600"/>
            <a:ext cx="52578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7" descr="PE00555_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609600"/>
            <a:ext cx="1392238" cy="136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846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846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8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847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847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8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46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865188"/>
          </a:xfrm>
        </p:spPr>
        <p:txBody>
          <a:bodyPr/>
          <a:lstStyle/>
          <a:p>
            <a:pPr eaLnBrk="1" hangingPunct="1">
              <a:defRPr/>
            </a:pPr>
            <a:r>
              <a:rPr lang="ru-RU" sz="4800" b="1" dirty="0" smtClean="0">
                <a:solidFill>
                  <a:srgbClr val="008080"/>
                </a:solidFill>
              </a:rPr>
              <a:t>Площади:</a:t>
            </a:r>
          </a:p>
        </p:txBody>
      </p:sp>
      <p:graphicFrame>
        <p:nvGraphicFramePr>
          <p:cNvPr id="261166" name="Group 46"/>
          <p:cNvGraphicFramePr>
            <a:graphicFrameLocks noGrp="1"/>
          </p:cNvGraphicFramePr>
          <p:nvPr>
            <p:ph type="tbl" idx="1"/>
          </p:nvPr>
        </p:nvGraphicFramePr>
        <p:xfrm>
          <a:off x="533400" y="1295400"/>
          <a:ext cx="8312150" cy="5181600"/>
        </p:xfrm>
        <a:graphic>
          <a:graphicData uri="http://schemas.openxmlformats.org/drawingml/2006/table">
            <a:tbl>
              <a:tblPr/>
              <a:tblGrid>
                <a:gridCol w="4156075"/>
                <a:gridCol w="4156075"/>
              </a:tblGrid>
              <a:tr h="172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 параллелограмм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ромб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2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трапеция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 квадрат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2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 прямоугольник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Треугольник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401" name="Line 26"/>
          <p:cNvSpPr>
            <a:spLocks noChangeShapeType="1"/>
          </p:cNvSpPr>
          <p:nvPr/>
        </p:nvSpPr>
        <p:spPr bwMode="auto">
          <a:xfrm>
            <a:off x="5257800" y="5410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61147" name="AutoShape 27"/>
          <p:cNvSpPr>
            <a:spLocks noChangeArrowheads="1"/>
          </p:cNvSpPr>
          <p:nvPr/>
        </p:nvSpPr>
        <p:spPr bwMode="auto">
          <a:xfrm>
            <a:off x="500063" y="1714500"/>
            <a:ext cx="2971800" cy="1066800"/>
          </a:xfrm>
          <a:prstGeom prst="parallelogram">
            <a:avLst>
              <a:gd name="adj" fmla="val 6964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ru-RU">
              <a:solidFill>
                <a:schemeClr val="accent1"/>
              </a:solidFill>
              <a:latin typeface="Arial" charset="0"/>
            </a:endParaRPr>
          </a:p>
        </p:txBody>
      </p:sp>
      <p:sp>
        <p:nvSpPr>
          <p:cNvPr id="261148" name="AutoShape 28"/>
          <p:cNvSpPr>
            <a:spLocks noChangeArrowheads="1"/>
          </p:cNvSpPr>
          <p:nvPr/>
        </p:nvSpPr>
        <p:spPr bwMode="auto">
          <a:xfrm rot="10800000">
            <a:off x="500063" y="3357563"/>
            <a:ext cx="2028825" cy="92868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61149" name="Rectangle 29"/>
          <p:cNvSpPr>
            <a:spLocks noChangeArrowheads="1"/>
          </p:cNvSpPr>
          <p:nvPr/>
        </p:nvSpPr>
        <p:spPr bwMode="auto">
          <a:xfrm>
            <a:off x="928688" y="5143500"/>
            <a:ext cx="2514600" cy="1066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61152" name="AutoShape 32"/>
          <p:cNvSpPr>
            <a:spLocks noChangeArrowheads="1"/>
          </p:cNvSpPr>
          <p:nvPr/>
        </p:nvSpPr>
        <p:spPr bwMode="auto">
          <a:xfrm>
            <a:off x="4857750" y="1500188"/>
            <a:ext cx="1981200" cy="1219200"/>
          </a:xfrm>
          <a:prstGeom prst="diamond">
            <a:avLst/>
          </a:prstGeom>
          <a:solidFill>
            <a:srgbClr val="CC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61153" name="Rectangle 33"/>
          <p:cNvSpPr>
            <a:spLocks noChangeArrowheads="1"/>
          </p:cNvSpPr>
          <p:nvPr/>
        </p:nvSpPr>
        <p:spPr bwMode="auto">
          <a:xfrm>
            <a:off x="4929188" y="3214688"/>
            <a:ext cx="1295400" cy="11430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ru-RU">
              <a:latin typeface="Arial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214688" y="2000250"/>
            <a:ext cx="13573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/>
              <a:t>S= a h</a:t>
            </a:r>
            <a:endParaRPr lang="ru-RU" sz="2400" b="1"/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7143750" y="1714500"/>
            <a:ext cx="16430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/>
              <a:t>S= ½ d</a:t>
            </a:r>
            <a:r>
              <a:rPr lang="ru-RU" sz="2000" b="1" baseline="-25000"/>
              <a:t>1</a:t>
            </a:r>
            <a:r>
              <a:rPr lang="en-US" sz="2000" b="1"/>
              <a:t>d</a:t>
            </a:r>
            <a:r>
              <a:rPr lang="en-US" sz="2000" b="1" baseline="-25000"/>
              <a:t>2</a:t>
            </a:r>
            <a:r>
              <a:rPr lang="en-US" sz="2000" b="1"/>
              <a:t>  </a:t>
            </a:r>
            <a:endParaRPr lang="ru-RU" sz="2000" b="1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rot="16200000" flipH="1" flipV="1">
            <a:off x="725488" y="2274888"/>
            <a:ext cx="1000125" cy="22225"/>
          </a:xfrm>
          <a:prstGeom prst="line">
            <a:avLst/>
          </a:prstGeom>
          <a:ln>
            <a:solidFill>
              <a:schemeClr val="tx1">
                <a:alpha val="9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>
            <a:stCxn id="261152" idx="0"/>
            <a:endCxn id="261152" idx="2"/>
          </p:cNvCxnSpPr>
          <p:nvPr/>
        </p:nvCxnSpPr>
        <p:spPr>
          <a:xfrm rot="16200000" flipH="1">
            <a:off x="5238750" y="2109788"/>
            <a:ext cx="1219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>
            <a:stCxn id="261152" idx="1"/>
            <a:endCxn id="261152" idx="3"/>
          </p:cNvCxnSpPr>
          <p:nvPr/>
        </p:nvCxnSpPr>
        <p:spPr>
          <a:xfrm rot="10800000" flipH="1">
            <a:off x="4857750" y="2109788"/>
            <a:ext cx="1981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rot="5400000">
            <a:off x="1535906" y="3821907"/>
            <a:ext cx="9286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2428875" y="3500438"/>
            <a:ext cx="2286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/>
              <a:t>S=1/2(a+b)h</a:t>
            </a:r>
            <a:endParaRPr lang="ru-RU" sz="2400" b="1"/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6429375" y="3571875"/>
            <a:ext cx="12144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/>
              <a:t>S=a</a:t>
            </a:r>
            <a:r>
              <a:rPr lang="en-US" sz="2400" b="1" baseline="30000"/>
              <a:t>2</a:t>
            </a:r>
            <a:endParaRPr lang="ru-RU" sz="2400" b="1" baseline="30000"/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500438" y="5429250"/>
            <a:ext cx="10096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/>
              <a:t>S=ab</a:t>
            </a:r>
            <a:endParaRPr lang="ru-RU" sz="2400" b="1"/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6429375" y="4143375"/>
            <a:ext cx="15716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/>
              <a:t>S=1/2d</a:t>
            </a:r>
            <a:r>
              <a:rPr lang="ru-RU" sz="2400" b="1" baseline="30000"/>
              <a:t>2</a:t>
            </a:r>
            <a:endParaRPr lang="ru-RU" sz="2400" b="1" baseline="-25000"/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6715125" y="5357813"/>
            <a:ext cx="20716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/>
              <a:t>S=1/2 ah</a:t>
            </a:r>
            <a:endParaRPr lang="ru-RU" sz="2400" b="1"/>
          </a:p>
        </p:txBody>
      </p:sp>
      <p:sp>
        <p:nvSpPr>
          <p:cNvPr id="34" name="Равнобедренный треугольник 33"/>
          <p:cNvSpPr/>
          <p:nvPr/>
        </p:nvSpPr>
        <p:spPr>
          <a:xfrm>
            <a:off x="4929188" y="5000625"/>
            <a:ext cx="2500312" cy="1071563"/>
          </a:xfrm>
          <a:prstGeom prst="triangle">
            <a:avLst>
              <a:gd name="adj" fmla="val 24749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38" name="Прямая соединительная линия 37"/>
          <p:cNvCxnSpPr>
            <a:stCxn id="34" idx="0"/>
            <a:endCxn id="34" idx="3"/>
          </p:cNvCxnSpPr>
          <p:nvPr/>
        </p:nvCxnSpPr>
        <p:spPr>
          <a:xfrm rot="16200000" flipH="1">
            <a:off x="5011738" y="5537200"/>
            <a:ext cx="1071562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61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61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500"/>
                                        <p:tgtEl>
                                          <p:spTgt spid="261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61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147" grpId="0" animBg="1"/>
      <p:bldP spid="261148" grpId="0" animBg="1"/>
      <p:bldP spid="261149" grpId="0" animBg="1"/>
      <p:bldP spid="261152" grpId="0" animBg="1"/>
      <p:bldP spid="261153" grpId="0" animBg="1"/>
      <p:bldP spid="15" grpId="0"/>
      <p:bldP spid="16" grpId="0"/>
      <p:bldP spid="26" grpId="0"/>
      <p:bldP spid="28" grpId="0"/>
      <p:bldP spid="29" grpId="0"/>
      <p:bldP spid="32" grpId="0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1"/>
          <p:cNvSpPr txBox="1">
            <a:spLocks noChangeArrowheads="1"/>
          </p:cNvSpPr>
          <p:nvPr/>
        </p:nvSpPr>
        <p:spPr bwMode="auto">
          <a:xfrm>
            <a:off x="857250" y="357188"/>
            <a:ext cx="7858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СЛЕДСТВИЯ</a:t>
            </a:r>
          </a:p>
        </p:txBody>
      </p:sp>
      <p:sp>
        <p:nvSpPr>
          <p:cNvPr id="18435" name="TextBox 2"/>
          <p:cNvSpPr txBox="1">
            <a:spLocks noChangeArrowheads="1"/>
          </p:cNvSpPr>
          <p:nvPr/>
        </p:nvSpPr>
        <p:spPr bwMode="auto">
          <a:xfrm>
            <a:off x="928688" y="1071563"/>
            <a:ext cx="65722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/>
              <a:t>1. </a:t>
            </a:r>
            <a:r>
              <a:rPr lang="en-US" sz="3600" b="1"/>
              <a:t>S=1/2ab</a:t>
            </a:r>
            <a:endParaRPr lang="ru-RU" sz="3600" b="1"/>
          </a:p>
        </p:txBody>
      </p:sp>
      <p:sp>
        <p:nvSpPr>
          <p:cNvPr id="18436" name="TextBox 3"/>
          <p:cNvSpPr txBox="1">
            <a:spLocks noChangeArrowheads="1"/>
          </p:cNvSpPr>
          <p:nvPr/>
        </p:nvSpPr>
        <p:spPr bwMode="auto">
          <a:xfrm>
            <a:off x="928688" y="1857375"/>
            <a:ext cx="72151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/>
              <a:t>2. S</a:t>
            </a:r>
            <a:r>
              <a:rPr lang="en-US" sz="3600" b="1" baseline="-25000"/>
              <a:t>1</a:t>
            </a:r>
            <a:r>
              <a:rPr lang="ru-RU" sz="3600" b="1"/>
              <a:t>:</a:t>
            </a:r>
            <a:r>
              <a:rPr lang="en-US" sz="3600" b="1"/>
              <a:t>S</a:t>
            </a:r>
            <a:r>
              <a:rPr lang="en-US" sz="3600" b="1" baseline="-25000"/>
              <a:t>2</a:t>
            </a:r>
            <a:r>
              <a:rPr lang="en-US" sz="3600" b="1"/>
              <a:t>= a</a:t>
            </a:r>
            <a:r>
              <a:rPr lang="en-US" sz="3600" b="1" baseline="-25000"/>
              <a:t>1</a:t>
            </a:r>
            <a:r>
              <a:rPr lang="ru-RU" sz="3600" b="1"/>
              <a:t>:</a:t>
            </a:r>
            <a:r>
              <a:rPr lang="en-US" sz="3600" b="1"/>
              <a:t>a</a:t>
            </a:r>
            <a:r>
              <a:rPr lang="en-US" sz="3600" b="1" baseline="-25000"/>
              <a:t>2</a:t>
            </a:r>
            <a:r>
              <a:rPr lang="ru-RU" sz="3600" b="1"/>
              <a:t>, если </a:t>
            </a:r>
            <a:r>
              <a:rPr lang="en-US" sz="3600" b="1"/>
              <a:t>h</a:t>
            </a:r>
            <a:r>
              <a:rPr lang="en-US" sz="3600" b="1" baseline="-25000"/>
              <a:t>1</a:t>
            </a:r>
            <a:r>
              <a:rPr lang="en-US" sz="3600" b="1"/>
              <a:t>=h</a:t>
            </a:r>
            <a:r>
              <a:rPr lang="en-US" sz="3600" b="1" baseline="-25000"/>
              <a:t>2</a:t>
            </a:r>
            <a:endParaRPr lang="ru-RU" sz="3600" b="1"/>
          </a:p>
        </p:txBody>
      </p:sp>
      <p:sp>
        <p:nvSpPr>
          <p:cNvPr id="18437" name="TextBox 4"/>
          <p:cNvSpPr>
            <a:spLocks noChangeArrowheads="1"/>
          </p:cNvSpPr>
          <p:nvPr/>
        </p:nvSpPr>
        <p:spPr bwMode="auto">
          <a:xfrm>
            <a:off x="1000125" y="2714625"/>
            <a:ext cx="8143875" cy="1200150"/>
          </a:xfrm>
          <a:custGeom>
            <a:avLst/>
            <a:gdLst>
              <a:gd name="T0" fmla="*/ 0 w 5429288"/>
              <a:gd name="T1" fmla="*/ 0 h 733663"/>
              <a:gd name="T2" fmla="*/ 5662697 w 5429288"/>
              <a:gd name="T3" fmla="*/ 0 h 733663"/>
              <a:gd name="T4" fmla="*/ 5662697 w 5429288"/>
              <a:gd name="T5" fmla="*/ 7962842 h 733663"/>
              <a:gd name="T6" fmla="*/ 83810383 w 5429288"/>
              <a:gd name="T7" fmla="*/ 7962842 h 733663"/>
              <a:gd name="T8" fmla="*/ 83810383 w 5429288"/>
              <a:gd name="T9" fmla="*/ 15925645 h 733663"/>
              <a:gd name="T10" fmla="*/ 0 w 5429288"/>
              <a:gd name="T11" fmla="*/ 15925645 h 733663"/>
              <a:gd name="T12" fmla="*/ 0 w 5429288"/>
              <a:gd name="T13" fmla="*/ 0 h 7336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429288"/>
              <a:gd name="T22" fmla="*/ 0 h 733663"/>
              <a:gd name="T23" fmla="*/ 5429288 w 5429288"/>
              <a:gd name="T24" fmla="*/ 733663 h 73366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429288" h="733663">
                <a:moveTo>
                  <a:pt x="0" y="0"/>
                </a:moveTo>
                <a:lnTo>
                  <a:pt x="366832" y="0"/>
                </a:lnTo>
                <a:lnTo>
                  <a:pt x="366832" y="366832"/>
                </a:lnTo>
                <a:lnTo>
                  <a:pt x="5429288" y="366832"/>
                </a:lnTo>
                <a:lnTo>
                  <a:pt x="5429288" y="733663"/>
                </a:lnTo>
                <a:lnTo>
                  <a:pt x="0" y="733663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/>
              <a:t>3.</a:t>
            </a:r>
            <a:r>
              <a:rPr lang="ru-RU" sz="3600" b="1"/>
              <a:t> </a:t>
            </a:r>
            <a:r>
              <a:rPr lang="en-US" sz="3600" b="1"/>
              <a:t> S</a:t>
            </a:r>
            <a:r>
              <a:rPr lang="en-US" sz="3600" b="1" baseline="-25000"/>
              <a:t>1</a:t>
            </a:r>
            <a:r>
              <a:rPr lang="ru-RU" sz="3600" b="1"/>
              <a:t>:</a:t>
            </a:r>
            <a:r>
              <a:rPr lang="en-US" sz="3600" b="1"/>
              <a:t>S</a:t>
            </a:r>
            <a:r>
              <a:rPr lang="en-US" sz="3600" b="1" baseline="-25000"/>
              <a:t>2</a:t>
            </a:r>
            <a:r>
              <a:rPr lang="en-US" sz="3600" b="1"/>
              <a:t>=(a</a:t>
            </a:r>
            <a:r>
              <a:rPr lang="en-US" sz="3600" b="1" baseline="-25000"/>
              <a:t>1</a:t>
            </a:r>
            <a:r>
              <a:rPr lang="en-US" sz="3600" b="1"/>
              <a:t>b</a:t>
            </a:r>
            <a:r>
              <a:rPr lang="en-US" sz="3600" b="1" baseline="-25000"/>
              <a:t>1</a:t>
            </a:r>
            <a:r>
              <a:rPr lang="en-US" sz="3600" b="1"/>
              <a:t>)</a:t>
            </a:r>
            <a:r>
              <a:rPr lang="ru-RU" sz="3600" b="1"/>
              <a:t>:</a:t>
            </a:r>
            <a:r>
              <a:rPr lang="en-US" sz="3600" b="1"/>
              <a:t>(a</a:t>
            </a:r>
            <a:r>
              <a:rPr lang="en-US" sz="3600" b="1" baseline="-25000"/>
              <a:t>2</a:t>
            </a:r>
            <a:r>
              <a:rPr lang="en-US" sz="3600" b="1"/>
              <a:t>b</a:t>
            </a:r>
            <a:r>
              <a:rPr lang="en-US" sz="3600" b="1" baseline="-25000"/>
              <a:t>2</a:t>
            </a:r>
            <a:r>
              <a:rPr lang="en-US" sz="3600" b="1"/>
              <a:t>)</a:t>
            </a:r>
            <a:r>
              <a:rPr lang="ru-RU" sz="3600" b="1"/>
              <a:t>, </a:t>
            </a:r>
          </a:p>
          <a:p>
            <a:r>
              <a:rPr lang="ru-RU" sz="3600" b="1"/>
              <a:t>     если </a:t>
            </a:r>
            <a:r>
              <a:rPr lang="en-US" sz="3600" b="1"/>
              <a:t>a</a:t>
            </a:r>
            <a:r>
              <a:rPr lang="en-US" sz="3600" b="1" baseline="-25000"/>
              <a:t>1</a:t>
            </a:r>
            <a:r>
              <a:rPr lang="ar-AE" sz="3600" b="1" baseline="50000"/>
              <a:t>۸</a:t>
            </a:r>
            <a:r>
              <a:rPr lang="ru-RU" sz="3600" b="1"/>
              <a:t> </a:t>
            </a:r>
            <a:r>
              <a:rPr lang="en-US" sz="3600" b="1"/>
              <a:t>b</a:t>
            </a:r>
            <a:r>
              <a:rPr lang="en-US" sz="3600" b="1" baseline="-25000"/>
              <a:t>1</a:t>
            </a:r>
            <a:r>
              <a:rPr lang="ru-RU" sz="3600" b="1"/>
              <a:t>= </a:t>
            </a:r>
            <a:r>
              <a:rPr lang="en-US" sz="3600" b="1"/>
              <a:t>a</a:t>
            </a:r>
            <a:r>
              <a:rPr lang="en-US" sz="3600" b="1" baseline="-25000"/>
              <a:t>2</a:t>
            </a:r>
            <a:r>
              <a:rPr lang="ar-AE" sz="3600" b="1" baseline="50000"/>
              <a:t>۸</a:t>
            </a:r>
            <a:r>
              <a:rPr lang="ru-RU" sz="3600" b="1" baseline="-25000"/>
              <a:t> </a:t>
            </a:r>
            <a:r>
              <a:rPr lang="en-US" sz="3600" b="1"/>
              <a:t>b</a:t>
            </a:r>
            <a:r>
              <a:rPr lang="en-US" sz="3600" b="1" baseline="-25000"/>
              <a:t>2</a:t>
            </a:r>
            <a:endParaRPr lang="ru-RU" sz="3600"/>
          </a:p>
        </p:txBody>
      </p:sp>
      <p:sp>
        <p:nvSpPr>
          <p:cNvPr id="18438" name="TextBox 18"/>
          <p:cNvSpPr txBox="1">
            <a:spLocks noChangeArrowheads="1"/>
          </p:cNvSpPr>
          <p:nvPr/>
        </p:nvSpPr>
        <p:spPr bwMode="auto">
          <a:xfrm>
            <a:off x="1000125" y="4214813"/>
            <a:ext cx="771525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/>
              <a:t>4. Медиана треугольника делит</a:t>
            </a:r>
          </a:p>
          <a:p>
            <a:r>
              <a:rPr lang="ru-RU" sz="3200" b="1"/>
              <a:t>     его на два равновеликих</a:t>
            </a:r>
          </a:p>
          <a:p>
            <a:r>
              <a:rPr lang="ru-RU" sz="3200" b="1"/>
              <a:t>     треугольника.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  <p:bldP spid="18435" grpId="0"/>
      <p:bldP spid="18436" grpId="0"/>
      <p:bldP spid="18437" grpId="0"/>
      <p:bldP spid="184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85813" y="214313"/>
            <a:ext cx="7772400" cy="1828800"/>
          </a:xfrm>
        </p:spPr>
        <p:txBody>
          <a:bodyPr/>
          <a:lstStyle/>
          <a:p>
            <a:pPr>
              <a:defRPr/>
            </a:pPr>
            <a:r>
              <a:rPr lang="ru-RU" dirty="0">
                <a:solidFill>
                  <a:srgbClr val="660033"/>
                </a:solidFill>
              </a:rPr>
              <a:t>Проверка домашнего задания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85875" y="1857375"/>
            <a:ext cx="6400800" cy="1752600"/>
          </a:xfrm>
        </p:spPr>
        <p:txBody>
          <a:bodyPr/>
          <a:lstStyle/>
          <a:p>
            <a:pPr>
              <a:defRPr/>
            </a:pPr>
            <a:r>
              <a:rPr lang="ru-RU" sz="3600" b="1" dirty="0" smtClean="0">
                <a:solidFill>
                  <a:srgbClr val="660033"/>
                </a:solidFill>
              </a:rPr>
              <a:t>№</a:t>
            </a:r>
            <a:r>
              <a:rPr lang="ru-RU" sz="3600" b="1" dirty="0">
                <a:solidFill>
                  <a:srgbClr val="660033"/>
                </a:solidFill>
              </a:rPr>
              <a:t>481</a:t>
            </a:r>
            <a:r>
              <a:rPr lang="en-US" sz="3600" b="1" dirty="0">
                <a:solidFill>
                  <a:srgbClr val="660033"/>
                </a:solidFill>
              </a:rPr>
              <a:t>, </a:t>
            </a:r>
            <a:r>
              <a:rPr lang="ru-RU" sz="3600" b="1" dirty="0">
                <a:solidFill>
                  <a:srgbClr val="660033"/>
                </a:solidFill>
              </a:rPr>
              <a:t>№474  </a:t>
            </a:r>
          </a:p>
        </p:txBody>
      </p:sp>
      <p:pic>
        <p:nvPicPr>
          <p:cNvPr id="4" name="Picture 6" descr="BD00146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75" y="2643188"/>
            <a:ext cx="5500688" cy="384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5181600" y="27432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Arial" charset="0"/>
              </a:rPr>
              <a:t>H</a:t>
            </a:r>
            <a:endParaRPr lang="ru-RU" sz="240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014788" y="0"/>
            <a:ext cx="5129212" cy="3200400"/>
            <a:chOff x="2400" y="1632"/>
            <a:chExt cx="3231" cy="2016"/>
          </a:xfrm>
        </p:grpSpPr>
        <p:sp>
          <p:nvSpPr>
            <p:cNvPr id="19474" name="Freeform 5"/>
            <p:cNvSpPr>
              <a:spLocks/>
            </p:cNvSpPr>
            <p:nvPr/>
          </p:nvSpPr>
          <p:spPr bwMode="auto">
            <a:xfrm>
              <a:off x="2544" y="1872"/>
              <a:ext cx="2928" cy="1488"/>
            </a:xfrm>
            <a:custGeom>
              <a:avLst/>
              <a:gdLst>
                <a:gd name="T0" fmla="*/ 0 w 2928"/>
                <a:gd name="T1" fmla="*/ 1488 h 1488"/>
                <a:gd name="T2" fmla="*/ 2928 w 2928"/>
                <a:gd name="T3" fmla="*/ 1488 h 1488"/>
                <a:gd name="T4" fmla="*/ 672 w 2928"/>
                <a:gd name="T5" fmla="*/ 0 h 1488"/>
                <a:gd name="T6" fmla="*/ 0 w 2928"/>
                <a:gd name="T7" fmla="*/ 1488 h 14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928"/>
                <a:gd name="T13" fmla="*/ 0 h 1488"/>
                <a:gd name="T14" fmla="*/ 2928 w 2928"/>
                <a:gd name="T15" fmla="*/ 1488 h 14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28" h="1488">
                  <a:moveTo>
                    <a:pt x="0" y="1488"/>
                  </a:moveTo>
                  <a:lnTo>
                    <a:pt x="2928" y="1488"/>
                  </a:lnTo>
                  <a:lnTo>
                    <a:pt x="672" y="0"/>
                  </a:lnTo>
                  <a:lnTo>
                    <a:pt x="0" y="1488"/>
                  </a:lnTo>
                  <a:close/>
                </a:path>
              </a:pathLst>
            </a:custGeom>
            <a:solidFill>
              <a:schemeClr val="accent1"/>
            </a:solidFill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75" name="Line 6"/>
            <p:cNvSpPr>
              <a:spLocks noChangeShapeType="1"/>
            </p:cNvSpPr>
            <p:nvPr/>
          </p:nvSpPr>
          <p:spPr bwMode="auto">
            <a:xfrm>
              <a:off x="3216" y="1872"/>
              <a:ext cx="768" cy="1488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76" name="Text Box 7"/>
            <p:cNvSpPr txBox="1">
              <a:spLocks noChangeArrowheads="1"/>
            </p:cNvSpPr>
            <p:nvPr/>
          </p:nvSpPr>
          <p:spPr bwMode="auto">
            <a:xfrm>
              <a:off x="2400" y="3360"/>
              <a:ext cx="24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000000"/>
                  </a:solidFill>
                  <a:latin typeface="Arial" charset="0"/>
                </a:rPr>
                <a:t>A</a:t>
              </a:r>
              <a:endParaRPr lang="ru-RU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9477" name="Text Box 8"/>
            <p:cNvSpPr txBox="1">
              <a:spLocks noChangeArrowheads="1"/>
            </p:cNvSpPr>
            <p:nvPr/>
          </p:nvSpPr>
          <p:spPr bwMode="auto">
            <a:xfrm>
              <a:off x="3120" y="1632"/>
              <a:ext cx="24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000000"/>
                  </a:solidFill>
                  <a:latin typeface="Arial" charset="0"/>
                </a:rPr>
                <a:t>B</a:t>
              </a:r>
              <a:endParaRPr lang="ru-RU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9478" name="Text Box 9"/>
            <p:cNvSpPr txBox="1">
              <a:spLocks noChangeArrowheads="1"/>
            </p:cNvSpPr>
            <p:nvPr/>
          </p:nvSpPr>
          <p:spPr bwMode="auto">
            <a:xfrm>
              <a:off x="3840" y="3360"/>
              <a:ext cx="27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000000"/>
                  </a:solidFill>
                  <a:latin typeface="Arial" charset="0"/>
                </a:rPr>
                <a:t>M</a:t>
              </a:r>
              <a:endParaRPr lang="ru-RU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9479" name="Text Box 10"/>
            <p:cNvSpPr txBox="1">
              <a:spLocks noChangeArrowheads="1"/>
            </p:cNvSpPr>
            <p:nvPr/>
          </p:nvSpPr>
          <p:spPr bwMode="auto">
            <a:xfrm>
              <a:off x="5376" y="3360"/>
              <a:ext cx="25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000000"/>
                  </a:solidFill>
                  <a:latin typeface="Arial" charset="0"/>
                </a:rPr>
                <a:t>C</a:t>
              </a:r>
              <a:endParaRPr lang="ru-RU" sz="240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21515" name="Text Box 11"/>
          <p:cNvSpPr txBox="1">
            <a:spLocks noChangeArrowheads="1"/>
          </p:cNvSpPr>
          <p:nvPr/>
        </p:nvSpPr>
        <p:spPr bwMode="auto">
          <a:xfrm>
            <a:off x="0" y="762000"/>
            <a:ext cx="3138488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rgbClr val="660033"/>
                </a:solidFill>
                <a:latin typeface="Arial" charset="0"/>
              </a:rPr>
              <a:t>Дано: </a:t>
            </a:r>
            <a:r>
              <a:rPr lang="ru-RU" sz="3600" dirty="0">
                <a:solidFill>
                  <a:srgbClr val="660033"/>
                </a:solidFill>
                <a:latin typeface="Arial" charset="0"/>
                <a:cs typeface="Arial" charset="0"/>
              </a:rPr>
              <a:t>∆</a:t>
            </a:r>
            <a:r>
              <a:rPr lang="en-US" sz="3600" dirty="0">
                <a:solidFill>
                  <a:srgbClr val="660033"/>
                </a:solidFill>
                <a:latin typeface="Arial" charset="0"/>
                <a:cs typeface="Arial" charset="0"/>
              </a:rPr>
              <a:t>ABC,</a:t>
            </a:r>
            <a:r>
              <a:rPr lang="ru-RU" sz="3600" dirty="0">
                <a:solidFill>
                  <a:srgbClr val="660033"/>
                </a:solidFill>
                <a:latin typeface="Arial" charset="0"/>
                <a:cs typeface="Arial" charset="0"/>
              </a:rPr>
              <a:t> </a:t>
            </a:r>
            <a:endParaRPr lang="en-US" sz="3600" dirty="0">
              <a:solidFill>
                <a:srgbClr val="660033"/>
              </a:solidFill>
              <a:latin typeface="Arial" charset="0"/>
              <a:cs typeface="Arial" charset="0"/>
            </a:endParaRPr>
          </a:p>
          <a:p>
            <a:r>
              <a:rPr lang="en-US" sz="3600" dirty="0">
                <a:solidFill>
                  <a:srgbClr val="660033"/>
                </a:solidFill>
                <a:latin typeface="Arial" charset="0"/>
                <a:cs typeface="Arial" charset="0"/>
              </a:rPr>
              <a:t>BM-</a:t>
            </a:r>
            <a:r>
              <a:rPr lang="ru-RU" sz="3600" dirty="0">
                <a:solidFill>
                  <a:srgbClr val="660033"/>
                </a:solidFill>
                <a:latin typeface="Arial" charset="0"/>
                <a:cs typeface="Arial" charset="0"/>
              </a:rPr>
              <a:t>медиана </a:t>
            </a:r>
          </a:p>
          <a:p>
            <a:r>
              <a:rPr lang="ru-RU" sz="3600" dirty="0">
                <a:solidFill>
                  <a:srgbClr val="660033"/>
                </a:solidFill>
                <a:latin typeface="Arial" charset="0"/>
                <a:cs typeface="Arial" charset="0"/>
              </a:rPr>
              <a:t>Сравнить:</a:t>
            </a:r>
            <a:endParaRPr lang="en-US" sz="3600" dirty="0">
              <a:solidFill>
                <a:srgbClr val="660033"/>
              </a:solidFill>
              <a:latin typeface="Arial" charset="0"/>
              <a:cs typeface="Arial" charset="0"/>
            </a:endParaRPr>
          </a:p>
          <a:p>
            <a:r>
              <a:rPr lang="ru-RU" sz="3600" dirty="0">
                <a:solidFill>
                  <a:srgbClr val="660033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smtClean="0">
                <a:solidFill>
                  <a:srgbClr val="660033"/>
                </a:solidFill>
                <a:latin typeface="Arial" charset="0"/>
                <a:cs typeface="Arial" charset="0"/>
              </a:rPr>
              <a:t>S</a:t>
            </a:r>
            <a:r>
              <a:rPr lang="en-US" sz="3600" baseline="-25000" dirty="0" smtClean="0">
                <a:solidFill>
                  <a:srgbClr val="660033"/>
                </a:solidFill>
                <a:latin typeface="Arial" charset="0"/>
                <a:cs typeface="Arial" charset="0"/>
              </a:rPr>
              <a:t>∆ABM </a:t>
            </a:r>
            <a:r>
              <a:rPr lang="ru-RU" sz="3600" dirty="0">
                <a:solidFill>
                  <a:srgbClr val="660033"/>
                </a:solidFill>
                <a:latin typeface="Arial" charset="0"/>
                <a:cs typeface="Arial" charset="0"/>
              </a:rPr>
              <a:t>и</a:t>
            </a:r>
            <a:r>
              <a:rPr lang="en-US" sz="3600" baseline="-25000" dirty="0">
                <a:solidFill>
                  <a:srgbClr val="660033"/>
                </a:solidFill>
                <a:latin typeface="Arial" charset="0"/>
                <a:cs typeface="Arial" charset="0"/>
              </a:rPr>
              <a:t> </a:t>
            </a:r>
            <a:r>
              <a:rPr lang="ru-RU" sz="3600" baseline="-25000" dirty="0">
                <a:solidFill>
                  <a:srgbClr val="660033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>
                <a:solidFill>
                  <a:srgbClr val="660033"/>
                </a:solidFill>
                <a:latin typeface="Arial" charset="0"/>
                <a:cs typeface="Arial" charset="0"/>
              </a:rPr>
              <a:t>S</a:t>
            </a:r>
            <a:r>
              <a:rPr lang="en-US" sz="3600" baseline="-25000" dirty="0">
                <a:solidFill>
                  <a:srgbClr val="660033"/>
                </a:solidFill>
                <a:latin typeface="Arial" charset="0"/>
                <a:cs typeface="Arial" charset="0"/>
              </a:rPr>
              <a:t>∆BMC</a:t>
            </a:r>
            <a:endParaRPr lang="en-US" sz="3600" dirty="0">
              <a:solidFill>
                <a:srgbClr val="660033"/>
              </a:solidFill>
              <a:latin typeface="Arial" charset="0"/>
              <a:cs typeface="Arial" charset="0"/>
            </a:endParaRPr>
          </a:p>
        </p:txBody>
      </p:sp>
      <p:sp>
        <p:nvSpPr>
          <p:cNvPr id="21516" name="Text Box 12"/>
          <p:cNvSpPr txBox="1">
            <a:spLocks noChangeArrowheads="1"/>
          </p:cNvSpPr>
          <p:nvPr/>
        </p:nvSpPr>
        <p:spPr bwMode="auto">
          <a:xfrm>
            <a:off x="457200" y="2971800"/>
            <a:ext cx="81534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>
                <a:solidFill>
                  <a:srgbClr val="660033"/>
                </a:solidFill>
                <a:latin typeface="Arial" charset="0"/>
              </a:rPr>
              <a:t>Решение. </a:t>
            </a:r>
          </a:p>
          <a:p>
            <a:r>
              <a:rPr lang="ru-RU" sz="3600">
                <a:solidFill>
                  <a:srgbClr val="660033"/>
                </a:solidFill>
                <a:latin typeface="Arial" charset="0"/>
              </a:rPr>
              <a:t>Проведем высоту </a:t>
            </a:r>
            <a:r>
              <a:rPr lang="ru-RU" sz="3600">
                <a:solidFill>
                  <a:srgbClr val="660033"/>
                </a:solidFill>
                <a:latin typeface="Arial" charset="0"/>
                <a:cs typeface="Arial" charset="0"/>
              </a:rPr>
              <a:t>∆</a:t>
            </a:r>
            <a:r>
              <a:rPr lang="en-US" sz="3600">
                <a:solidFill>
                  <a:srgbClr val="660033"/>
                </a:solidFill>
                <a:latin typeface="Arial" charset="0"/>
                <a:cs typeface="Arial" charset="0"/>
              </a:rPr>
              <a:t>ABM, BH</a:t>
            </a:r>
            <a:r>
              <a:rPr lang="ru-RU" sz="3600">
                <a:solidFill>
                  <a:srgbClr val="660033"/>
                </a:solidFill>
                <a:latin typeface="Arial" charset="0"/>
                <a:cs typeface="Arial" charset="0"/>
              </a:rPr>
              <a:t>, тогда</a:t>
            </a:r>
            <a:r>
              <a:rPr lang="en-US" sz="3600">
                <a:solidFill>
                  <a:srgbClr val="660033"/>
                </a:solidFill>
                <a:latin typeface="Arial" charset="0"/>
                <a:cs typeface="Arial" charset="0"/>
              </a:rPr>
              <a:t> S</a:t>
            </a:r>
            <a:r>
              <a:rPr lang="en-US" sz="3600" baseline="-25000">
                <a:solidFill>
                  <a:srgbClr val="660033"/>
                </a:solidFill>
                <a:latin typeface="Arial" charset="0"/>
              </a:rPr>
              <a:t>∆ABM</a:t>
            </a:r>
            <a:r>
              <a:rPr lang="en-US" sz="3600">
                <a:solidFill>
                  <a:srgbClr val="660033"/>
                </a:solidFill>
                <a:latin typeface="Arial" charset="0"/>
              </a:rPr>
              <a:t>=</a:t>
            </a:r>
            <a:r>
              <a:rPr lang="en-US" sz="3600">
                <a:solidFill>
                  <a:srgbClr val="660033"/>
                </a:solidFill>
                <a:latin typeface="Arial" charset="0"/>
                <a:cs typeface="Arial" charset="0"/>
              </a:rPr>
              <a:t>½AM</a:t>
            </a:r>
            <a:r>
              <a:rPr lang="en-US" sz="3600">
                <a:solidFill>
                  <a:srgbClr val="660033"/>
                </a:solidFill>
                <a:latin typeface="Arial" charset="0"/>
                <a:cs typeface="Microsoft Sans Serif" pitchFamily="34" charset="0"/>
              </a:rPr>
              <a:t>·BH</a:t>
            </a:r>
          </a:p>
        </p:txBody>
      </p:sp>
      <p:sp>
        <p:nvSpPr>
          <p:cNvPr id="21518" name="Text Box 14"/>
          <p:cNvSpPr txBox="1">
            <a:spLocks noChangeArrowheads="1"/>
          </p:cNvSpPr>
          <p:nvPr/>
        </p:nvSpPr>
        <p:spPr bwMode="auto">
          <a:xfrm>
            <a:off x="381000" y="5260975"/>
            <a:ext cx="84963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>
                <a:solidFill>
                  <a:srgbClr val="660033"/>
                </a:solidFill>
                <a:latin typeface="Arial" charset="0"/>
              </a:rPr>
              <a:t>Так как </a:t>
            </a:r>
            <a:r>
              <a:rPr lang="en-US" sz="3600">
                <a:solidFill>
                  <a:srgbClr val="660033"/>
                </a:solidFill>
                <a:latin typeface="Arial" charset="0"/>
              </a:rPr>
              <a:t>BM-</a:t>
            </a:r>
            <a:r>
              <a:rPr lang="ru-RU" sz="3600">
                <a:solidFill>
                  <a:srgbClr val="660033"/>
                </a:solidFill>
                <a:latin typeface="Arial" charset="0"/>
              </a:rPr>
              <a:t>медиана ∆</a:t>
            </a:r>
            <a:r>
              <a:rPr lang="en-US" sz="3600">
                <a:solidFill>
                  <a:srgbClr val="660033"/>
                </a:solidFill>
                <a:latin typeface="Arial" charset="0"/>
              </a:rPr>
              <a:t>ABC</a:t>
            </a:r>
            <a:r>
              <a:rPr lang="ru-RU" sz="3600">
                <a:solidFill>
                  <a:srgbClr val="660033"/>
                </a:solidFill>
                <a:latin typeface="Arial" charset="0"/>
              </a:rPr>
              <a:t>, то</a:t>
            </a:r>
            <a:r>
              <a:rPr lang="en-US" sz="3600">
                <a:solidFill>
                  <a:srgbClr val="660033"/>
                </a:solidFill>
                <a:latin typeface="Arial" charset="0"/>
              </a:rPr>
              <a:t> AM=MC</a:t>
            </a:r>
            <a:r>
              <a:rPr lang="ru-RU" sz="3600">
                <a:solidFill>
                  <a:srgbClr val="660033"/>
                </a:solidFill>
                <a:latin typeface="Arial" charset="0"/>
              </a:rPr>
              <a:t>.</a:t>
            </a:r>
          </a:p>
          <a:p>
            <a:r>
              <a:rPr lang="ru-RU" sz="3600">
                <a:solidFill>
                  <a:srgbClr val="660033"/>
                </a:solidFill>
                <a:latin typeface="Arial" charset="0"/>
              </a:rPr>
              <a:t>Следовательно,  </a:t>
            </a:r>
            <a:r>
              <a:rPr lang="en-US" sz="3600">
                <a:solidFill>
                  <a:srgbClr val="660033"/>
                </a:solidFill>
                <a:latin typeface="Arial" charset="0"/>
              </a:rPr>
              <a:t>S</a:t>
            </a:r>
            <a:r>
              <a:rPr lang="en-US" sz="3600" baseline="-25000">
                <a:solidFill>
                  <a:srgbClr val="660033"/>
                </a:solidFill>
                <a:latin typeface="Arial" charset="0"/>
              </a:rPr>
              <a:t>∆ABM</a:t>
            </a:r>
            <a:r>
              <a:rPr lang="en-US" sz="3600">
                <a:solidFill>
                  <a:srgbClr val="660033"/>
                </a:solidFill>
                <a:latin typeface="Arial" charset="0"/>
              </a:rPr>
              <a:t> </a:t>
            </a:r>
            <a:r>
              <a:rPr lang="ru-RU" sz="3600">
                <a:solidFill>
                  <a:srgbClr val="660033"/>
                </a:solidFill>
                <a:latin typeface="Arial" charset="0"/>
              </a:rPr>
              <a:t>= </a:t>
            </a:r>
            <a:r>
              <a:rPr lang="en-US" sz="3600">
                <a:solidFill>
                  <a:srgbClr val="660033"/>
                </a:solidFill>
                <a:latin typeface="Arial" charset="0"/>
              </a:rPr>
              <a:t>S</a:t>
            </a:r>
            <a:r>
              <a:rPr lang="en-US" sz="3600" baseline="-25000">
                <a:solidFill>
                  <a:srgbClr val="660033"/>
                </a:solidFill>
                <a:latin typeface="Arial" charset="0"/>
              </a:rPr>
              <a:t>∆BMC</a:t>
            </a:r>
            <a:endParaRPr lang="ru-RU" sz="3600" baseline="-25000">
              <a:solidFill>
                <a:srgbClr val="660033"/>
              </a:solidFill>
              <a:latin typeface="Arial" charset="0"/>
            </a:endParaRPr>
          </a:p>
        </p:txBody>
      </p: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5334000" y="381000"/>
            <a:ext cx="228600" cy="2365375"/>
            <a:chOff x="3072" y="2736"/>
            <a:chExt cx="144" cy="1490"/>
          </a:xfrm>
        </p:grpSpPr>
        <p:grpSp>
          <p:nvGrpSpPr>
            <p:cNvPr id="19470" name="Group 16"/>
            <p:cNvGrpSpPr>
              <a:grpSpLocks/>
            </p:cNvGrpSpPr>
            <p:nvPr/>
          </p:nvGrpSpPr>
          <p:grpSpPr bwMode="auto">
            <a:xfrm>
              <a:off x="3072" y="4082"/>
              <a:ext cx="144" cy="144"/>
              <a:chOff x="1248" y="2928"/>
              <a:chExt cx="144" cy="144"/>
            </a:xfrm>
          </p:grpSpPr>
          <p:sp>
            <p:nvSpPr>
              <p:cNvPr id="19472" name="Line 17"/>
              <p:cNvSpPr>
                <a:spLocks noChangeShapeType="1"/>
              </p:cNvSpPr>
              <p:nvPr/>
            </p:nvSpPr>
            <p:spPr bwMode="auto">
              <a:xfrm>
                <a:off x="1248" y="2928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473" name="Line 18"/>
              <p:cNvSpPr>
                <a:spLocks noChangeShapeType="1"/>
              </p:cNvSpPr>
              <p:nvPr/>
            </p:nvSpPr>
            <p:spPr bwMode="auto">
              <a:xfrm>
                <a:off x="1392" y="2928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9471" name="Line 19"/>
            <p:cNvSpPr>
              <a:spLocks noChangeShapeType="1"/>
            </p:cNvSpPr>
            <p:nvPr/>
          </p:nvSpPr>
          <p:spPr bwMode="auto">
            <a:xfrm>
              <a:off x="3072" y="2736"/>
              <a:ext cx="0" cy="1488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1524" name="Line 20"/>
          <p:cNvSpPr>
            <a:spLocks noChangeShapeType="1"/>
          </p:cNvSpPr>
          <p:nvPr/>
        </p:nvSpPr>
        <p:spPr bwMode="auto">
          <a:xfrm>
            <a:off x="4267200" y="2743200"/>
            <a:ext cx="22860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1525" name="Line 21"/>
          <p:cNvSpPr>
            <a:spLocks noChangeShapeType="1"/>
          </p:cNvSpPr>
          <p:nvPr/>
        </p:nvSpPr>
        <p:spPr bwMode="auto">
          <a:xfrm>
            <a:off x="5334000" y="381000"/>
            <a:ext cx="0" cy="2362200"/>
          </a:xfrm>
          <a:prstGeom prst="line">
            <a:avLst/>
          </a:prstGeom>
          <a:noFill/>
          <a:ln w="38100">
            <a:solidFill>
              <a:srgbClr val="FFFF00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1526" name="Line 22"/>
          <p:cNvSpPr>
            <a:spLocks noChangeShapeType="1"/>
          </p:cNvSpPr>
          <p:nvPr/>
        </p:nvSpPr>
        <p:spPr bwMode="auto">
          <a:xfrm>
            <a:off x="6553200" y="2743200"/>
            <a:ext cx="23622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1529" name="Rectangle 25"/>
          <p:cNvSpPr>
            <a:spLocks noChangeArrowheads="1"/>
          </p:cNvSpPr>
          <p:nvPr/>
        </p:nvSpPr>
        <p:spPr bwMode="auto">
          <a:xfrm>
            <a:off x="457200" y="82550"/>
            <a:ext cx="14557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b="1">
                <a:solidFill>
                  <a:srgbClr val="000000"/>
                </a:solidFill>
                <a:latin typeface="Arial" charset="0"/>
              </a:rPr>
              <a:t>№4</a:t>
            </a:r>
            <a:r>
              <a:rPr lang="en-US" sz="3600" b="1">
                <a:solidFill>
                  <a:srgbClr val="000000"/>
                </a:solidFill>
                <a:latin typeface="Arial" charset="0"/>
              </a:rPr>
              <a:t>74</a:t>
            </a:r>
            <a:endParaRPr lang="ru-RU" sz="36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30" name="Text Box 26"/>
          <p:cNvSpPr txBox="1">
            <a:spLocks noChangeArrowheads="1"/>
          </p:cNvSpPr>
          <p:nvPr/>
        </p:nvSpPr>
        <p:spPr bwMode="auto">
          <a:xfrm>
            <a:off x="457200" y="4724400"/>
            <a:ext cx="78152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>
                <a:solidFill>
                  <a:srgbClr val="660033"/>
                </a:solidFill>
                <a:latin typeface="Arial" charset="0"/>
              </a:rPr>
              <a:t>Проведем высоту </a:t>
            </a:r>
            <a:r>
              <a:rPr lang="ru-RU" sz="3600">
                <a:solidFill>
                  <a:srgbClr val="660033"/>
                </a:solidFill>
                <a:latin typeface="Arial" charset="0"/>
                <a:cs typeface="Arial" charset="0"/>
              </a:rPr>
              <a:t>∆</a:t>
            </a:r>
            <a:r>
              <a:rPr lang="en-US" sz="3600">
                <a:solidFill>
                  <a:srgbClr val="660033"/>
                </a:solidFill>
                <a:latin typeface="Arial" charset="0"/>
                <a:cs typeface="Arial" charset="0"/>
              </a:rPr>
              <a:t>BMC,</a:t>
            </a:r>
            <a:r>
              <a:rPr lang="ru-RU" sz="3600">
                <a:solidFill>
                  <a:srgbClr val="660033"/>
                </a:solidFill>
                <a:latin typeface="Arial" charset="0"/>
                <a:cs typeface="Arial" charset="0"/>
              </a:rPr>
              <a:t> </a:t>
            </a:r>
            <a:r>
              <a:rPr lang="en-US" sz="3600">
                <a:solidFill>
                  <a:srgbClr val="660033"/>
                </a:solidFill>
                <a:latin typeface="Arial" charset="0"/>
                <a:cs typeface="Arial" charset="0"/>
              </a:rPr>
              <a:t>BH, </a:t>
            </a:r>
            <a:r>
              <a:rPr lang="ru-RU" sz="3600">
                <a:solidFill>
                  <a:srgbClr val="660033"/>
                </a:solidFill>
                <a:latin typeface="Arial" charset="0"/>
                <a:cs typeface="Arial" charset="0"/>
              </a:rPr>
              <a:t>тогда </a:t>
            </a:r>
          </a:p>
        </p:txBody>
      </p:sp>
      <p:sp>
        <p:nvSpPr>
          <p:cNvPr id="21531" name="Text Box 27"/>
          <p:cNvSpPr txBox="1">
            <a:spLocks noChangeArrowheads="1"/>
          </p:cNvSpPr>
          <p:nvPr/>
        </p:nvSpPr>
        <p:spPr bwMode="auto">
          <a:xfrm>
            <a:off x="457200" y="4724400"/>
            <a:ext cx="3473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660033"/>
                </a:solidFill>
                <a:latin typeface="Arial" charset="0"/>
              </a:rPr>
              <a:t>S</a:t>
            </a:r>
            <a:r>
              <a:rPr lang="en-US" sz="3600" baseline="-25000">
                <a:solidFill>
                  <a:srgbClr val="660033"/>
                </a:solidFill>
                <a:latin typeface="Arial" charset="0"/>
                <a:sym typeface="Symbol" pitchFamily="18" charset="2"/>
              </a:rPr>
              <a:t></a:t>
            </a:r>
            <a:r>
              <a:rPr lang="en-US" sz="3600" baseline="-25000">
                <a:solidFill>
                  <a:srgbClr val="660033"/>
                </a:solidFill>
                <a:latin typeface="Arial" charset="0"/>
                <a:cs typeface="Arial" charset="0"/>
                <a:sym typeface="Symbol" pitchFamily="18" charset="2"/>
              </a:rPr>
              <a:t>BMC</a:t>
            </a:r>
            <a:r>
              <a:rPr lang="en-US" sz="3600">
                <a:solidFill>
                  <a:srgbClr val="660033"/>
                </a:solidFill>
                <a:latin typeface="Arial" charset="0"/>
                <a:cs typeface="Times New Roman" pitchFamily="18" charset="0"/>
                <a:sym typeface="Symbol" pitchFamily="18" charset="2"/>
              </a:rPr>
              <a:t>=½MC·</a:t>
            </a:r>
            <a:r>
              <a:rPr lang="en-US" sz="3600">
                <a:solidFill>
                  <a:srgbClr val="660033"/>
                </a:solidFill>
                <a:latin typeface="Arial" charset="0"/>
                <a:cs typeface="Arial" charset="0"/>
                <a:sym typeface="Symbol" pitchFamily="18" charset="2"/>
              </a:rPr>
              <a:t>B</a:t>
            </a:r>
            <a:r>
              <a:rPr lang="en-US" sz="3600">
                <a:solidFill>
                  <a:srgbClr val="660033"/>
                </a:solidFill>
                <a:latin typeface="Arial" charset="0"/>
                <a:cs typeface="Times New Roman" pitchFamily="18" charset="0"/>
                <a:sym typeface="Symbol" pitchFamily="18" charset="2"/>
              </a:rPr>
              <a:t>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15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215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21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215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215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/>
      <p:bldP spid="21515" grpId="0"/>
      <p:bldP spid="21515" grpId="1"/>
      <p:bldP spid="21524" grpId="0" animBg="1"/>
      <p:bldP spid="21525" grpId="0" animBg="1"/>
      <p:bldP spid="21526" grpId="0" animBg="1"/>
      <p:bldP spid="21530" grpId="0"/>
      <p:bldP spid="21530" grpId="1"/>
      <p:bldP spid="21531" grpId="0"/>
    </p:bldLst>
  </p:timing>
</p:sld>
</file>

<file path=ppt/theme/theme1.xml><?xml version="1.0" encoding="utf-8"?>
<a:theme xmlns:a="http://schemas.openxmlformats.org/drawingml/2006/main" name="PopovaGA">
  <a:themeElements>
    <a:clrScheme name="Текстура 8">
      <a:dk1>
        <a:srgbClr val="000000"/>
      </a:dk1>
      <a:lt1>
        <a:srgbClr val="DCE8F4"/>
      </a:lt1>
      <a:dk2>
        <a:srgbClr val="7B9CB5"/>
      </a:dk2>
      <a:lt2>
        <a:srgbClr val="969696"/>
      </a:lt2>
      <a:accent1>
        <a:srgbClr val="FFFFFF"/>
      </a:accent1>
      <a:accent2>
        <a:srgbClr val="00BAB6"/>
      </a:accent2>
      <a:accent3>
        <a:srgbClr val="EBF2F8"/>
      </a:accent3>
      <a:accent4>
        <a:srgbClr val="000000"/>
      </a:accent4>
      <a:accent5>
        <a:srgbClr val="FFFFFF"/>
      </a:accent5>
      <a:accent6>
        <a:srgbClr val="00A8A5"/>
      </a:accent6>
      <a:hlink>
        <a:srgbClr val="8A8AD8"/>
      </a:hlink>
      <a:folHlink>
        <a:srgbClr val="242492"/>
      </a:folHlink>
    </a:clrScheme>
    <a:fontScheme name="Текстура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PopovaGA</Template>
  <TotalTime>2415</TotalTime>
  <Words>1698</Words>
  <Application>Microsoft Office PowerPoint</Application>
  <PresentationFormat>Экран (4:3)</PresentationFormat>
  <Paragraphs>534</Paragraphs>
  <Slides>39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39</vt:i4>
      </vt:variant>
    </vt:vector>
  </HeadingPairs>
  <TitlesOfParts>
    <vt:vector size="42" baseType="lpstr">
      <vt:lpstr>PopovaGA</vt:lpstr>
      <vt:lpstr>Clip</vt:lpstr>
      <vt:lpstr>Слайд</vt:lpstr>
      <vt:lpstr>ГЕОМЕТРИЯ   8 КЛАСС</vt:lpstr>
      <vt:lpstr>Цели урока:    </vt:lpstr>
      <vt:lpstr>Слайд 3</vt:lpstr>
      <vt:lpstr>Правила работы на уроке</vt:lpstr>
      <vt:lpstr>     Разминка!</vt:lpstr>
      <vt:lpstr>Площади:</vt:lpstr>
      <vt:lpstr>Слайд 7</vt:lpstr>
      <vt:lpstr>Проверка домашнего задания</vt:lpstr>
      <vt:lpstr>Слайд 9</vt:lpstr>
      <vt:lpstr>Слайд 10</vt:lpstr>
      <vt:lpstr>Слайд 11</vt:lpstr>
      <vt:lpstr>Слайд 12</vt:lpstr>
      <vt:lpstr>Слайд 13</vt:lpstr>
      <vt:lpstr>Задача №1</vt:lpstr>
      <vt:lpstr>Задача №2</vt:lpstr>
      <vt:lpstr>Задача №3</vt:lpstr>
      <vt:lpstr>Задача №4</vt:lpstr>
      <vt:lpstr>Задача №5</vt:lpstr>
      <vt:lpstr>Слайд 19</vt:lpstr>
      <vt:lpstr>Слайд 20</vt:lpstr>
      <vt:lpstr>Слайд 21</vt:lpstr>
      <vt:lpstr>Слайд 22</vt:lpstr>
      <vt:lpstr>Слайд 23</vt:lpstr>
      <vt:lpstr>Самостоятельная работа. 1, 2 вариант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             итог урока              ОСНОВНЫЕ РЕЗУЛЬТАТЫ </vt:lpstr>
      <vt:lpstr>Домашнее задание:</vt:lpstr>
      <vt:lpstr>Слайд 36</vt:lpstr>
      <vt:lpstr>Слайд 37</vt:lpstr>
      <vt:lpstr>Слайд 38</vt:lpstr>
      <vt:lpstr>Слайд 39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ГЕОМЕТРИЯ   8 КЛАСС</dc:title>
  <dc:creator>дед</dc:creator>
  <cp:lastModifiedBy>1</cp:lastModifiedBy>
  <cp:revision>216</cp:revision>
  <dcterms:created xsi:type="dcterms:W3CDTF">2009-11-30T16:15:45Z</dcterms:created>
  <dcterms:modified xsi:type="dcterms:W3CDTF">2013-08-18T18:27:16Z</dcterms:modified>
</cp:coreProperties>
</file>