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2" r:id="rId2"/>
    <p:sldId id="257" r:id="rId3"/>
    <p:sldId id="259" r:id="rId4"/>
    <p:sldId id="264" r:id="rId5"/>
    <p:sldId id="261" r:id="rId6"/>
    <p:sldId id="265" r:id="rId7"/>
    <p:sldId id="275" r:id="rId8"/>
    <p:sldId id="279" r:id="rId9"/>
    <p:sldId id="280" r:id="rId10"/>
    <p:sldId id="277" r:id="rId11"/>
    <p:sldId id="278" r:id="rId12"/>
    <p:sldId id="267" r:id="rId13"/>
    <p:sldId id="266" r:id="rId14"/>
    <p:sldId id="274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375" autoAdjust="0"/>
  </p:normalViewPr>
  <p:slideViewPr>
    <p:cSldViewPr>
      <p:cViewPr varScale="1">
        <p:scale>
          <a:sx n="61" d="100"/>
          <a:sy n="61" d="100"/>
        </p:scale>
        <p:origin x="-15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F375CA-049D-41DD-86C6-7758B278A156}" type="datetimeFigureOut">
              <a:rPr lang="ru-RU"/>
              <a:pPr>
                <a:defRPr/>
              </a:pPr>
              <a:t>12.10.2013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134CA2-2AA0-4D2C-940D-31F03687E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C9786C-146B-4128-8EBB-2CE3922665A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29B8AF-454A-4060-A411-81995469AA7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60825DE-152C-47C2-8839-F1377DAD66EB}" type="datetimeFigureOut">
              <a:rPr lang="en-US" smtClean="0"/>
              <a:pPr>
                <a:defRPr/>
              </a:pPr>
              <a:t>10/12/2013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17B78E9-E9C2-4E36-8DA4-DB1ED75CC8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4.gif"/><Relationship Id="rId7" Type="http://schemas.openxmlformats.org/officeDocument/2006/relationships/image" Target="../media/image24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gif"/><Relationship Id="rId11" Type="http://schemas.openxmlformats.org/officeDocument/2006/relationships/image" Target="../media/image28.gif"/><Relationship Id="rId5" Type="http://schemas.openxmlformats.org/officeDocument/2006/relationships/image" Target="../media/image22.gif"/><Relationship Id="rId10" Type="http://schemas.openxmlformats.org/officeDocument/2006/relationships/image" Target="../media/image27.gif"/><Relationship Id="rId4" Type="http://schemas.openxmlformats.org/officeDocument/2006/relationships/image" Target="../media/image21.gif"/><Relationship Id="rId9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971801"/>
            <a:ext cx="8458200" cy="3103986"/>
          </a:xfrm>
        </p:spPr>
        <p:txBody>
          <a:bodyPr>
            <a:normAutofit fontScale="90000"/>
          </a:bodyPr>
          <a:lstStyle/>
          <a:p>
            <a:pPr algn="r"/>
            <a:r>
              <a:rPr lang="ru-RU" sz="2700" dirty="0" smtClean="0"/>
              <a:t>Интегрированный урок </a:t>
            </a:r>
            <a:br>
              <a:rPr lang="ru-RU" sz="2700" dirty="0" smtClean="0"/>
            </a:br>
            <a:r>
              <a:rPr lang="ru-RU" sz="2700" dirty="0" smtClean="0"/>
              <a:t>(английский язык, обществознание), 2 часа, 8 </a:t>
            </a:r>
            <a:r>
              <a:rPr lang="ru-RU" sz="2700" dirty="0" smtClean="0"/>
              <a:t>класс</a:t>
            </a:r>
            <a:br>
              <a:rPr lang="ru-RU" sz="2700" dirty="0" smtClean="0"/>
            </a:br>
            <a:r>
              <a:rPr lang="ru-RU" sz="2700" dirty="0" err="1" smtClean="0"/>
              <a:t>Черданцева</a:t>
            </a:r>
            <a:r>
              <a:rPr lang="ru-RU" sz="2700" dirty="0" smtClean="0"/>
              <a:t> Татьяна </a:t>
            </a:r>
            <a:r>
              <a:rPr lang="ru-RU" sz="2700" dirty="0" err="1" smtClean="0"/>
              <a:t>андреевна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МБОУ «гимназия  №80»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/>
              <a:t>Будылина</a:t>
            </a:r>
            <a:r>
              <a:rPr lang="ru-RU" sz="2700" dirty="0" smtClean="0"/>
              <a:t> Ольга Михайловна</a:t>
            </a:r>
            <a:br>
              <a:rPr lang="ru-RU" sz="2700" dirty="0" smtClean="0"/>
            </a:br>
            <a:r>
              <a:rPr lang="ru-RU" sz="2700" dirty="0" smtClean="0"/>
              <a:t>МБОУ «СОШ № 64»,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город </a:t>
            </a:r>
            <a:r>
              <a:rPr lang="ru-RU" sz="2700" dirty="0" smtClean="0"/>
              <a:t>Барнаул, </a:t>
            </a:r>
            <a:br>
              <a:rPr lang="ru-RU" sz="2700" dirty="0" smtClean="0"/>
            </a:br>
            <a:r>
              <a:rPr lang="ru-RU" sz="2700" dirty="0" smtClean="0"/>
              <a:t>алтайский край </a:t>
            </a:r>
            <a:r>
              <a:rPr lang="ru-RU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295400"/>
            <a:ext cx="8458200" cy="1371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«Лучший друг планеты – это ТЫ»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The World’s Best Friend is You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ChangeArrowheads="1"/>
          </p:cNvSpPr>
          <p:nvPr/>
        </p:nvSpPr>
        <p:spPr bwMode="auto">
          <a:xfrm>
            <a:off x="152400" y="609600"/>
            <a:ext cx="87630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66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Доклад  </a:t>
            </a:r>
            <a:r>
              <a:rPr lang="ru-RU" sz="660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66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Экологическое право в России</a:t>
            </a:r>
            <a:r>
              <a:rPr lang="ru-RU" sz="660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1041400"/>
            <a:ext cx="9144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6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Доклад</a:t>
            </a:r>
            <a:endParaRPr lang="ru-RU" sz="600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en-US" sz="600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en-US" sz="600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Environmental policy in Canada</a:t>
            </a:r>
            <a:r>
              <a:rPr lang="en-US" sz="600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6000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sz="6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685800" y="61913"/>
            <a:ext cx="64770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3600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world needs a friend</a:t>
            </a:r>
            <a:endParaRPr lang="ru-RU" sz="3600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 love and depend on</a:t>
            </a:r>
            <a:endParaRPr lang="ru-RU" sz="3600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 times of trouble …</a:t>
            </a:r>
            <a:endParaRPr lang="ru-RU" sz="3600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The world has hope yet</a:t>
            </a:r>
            <a:endParaRPr lang="ru-RU" sz="3600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If the children let it</a:t>
            </a:r>
            <a:endParaRPr lang="ru-RU" sz="3600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 if we to it right</a:t>
            </a:r>
            <a:endParaRPr lang="ru-RU" sz="3600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Together we can make the world</a:t>
            </a:r>
            <a:endParaRPr lang="ru-RU" sz="3600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 better place</a:t>
            </a:r>
            <a:endParaRPr lang="ru-RU" sz="3600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Because the world’s best friend</a:t>
            </a:r>
            <a:endParaRPr lang="ru-RU" sz="3600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3600" b="1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Is you!</a:t>
            </a:r>
            <a:endParaRPr lang="ru-RU" sz="3600" b="1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</a:t>
            </a:r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By Mirriam Mackley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52400"/>
            <a:ext cx="42291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FF0000"/>
                </a:solidFill>
                <a:latin typeface="+mn-lt"/>
              </a:rPr>
              <a:t>Гибель и вырубка лесов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0" y="928688"/>
            <a:ext cx="3929063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Особенно большую экологическую угрозу представляет истощение лесов – "легких планеты" и основного источника биологического разнообразия  планеты. Там ежегодно вырубается или сжигается примерно 200 тысяч квадратных километров, а значит, исчезает 100 тысяч (!) видов растений и животных</a:t>
            </a:r>
            <a:r>
              <a:rPr lang="ru-RU" dirty="0">
                <a:latin typeface="Calibri" pitchFamily="34" charset="0"/>
              </a:rPr>
              <a:t>.</a:t>
            </a:r>
          </a:p>
        </p:txBody>
      </p:sp>
      <p:pic>
        <p:nvPicPr>
          <p:cNvPr id="13316" name="Рисунок 4" descr="24435-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1428750"/>
            <a:ext cx="50768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32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5" y="1357313"/>
            <a:ext cx="5072063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7" descr="komp_risunok_4b_1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0"/>
            <a:ext cx="2333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51f989d160ead4f31e04569ec7f2d61c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642938"/>
            <a:ext cx="5357812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6a00e5536e2024883301348252a39e970c-320w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49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4572000" y="153988"/>
            <a:ext cx="4572000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Лучший друг планеты – это ТЫ</a:t>
            </a:r>
          </a:p>
          <a:p>
            <a:pPr algn="ctr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4343400" y="3276600"/>
            <a:ext cx="3886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B050"/>
                </a:solidFill>
                <a:latin typeface="Calibri" pitchFamily="34" charset="0"/>
              </a:rPr>
              <a:t>The World’s Best Friend is You</a:t>
            </a:r>
            <a:endParaRPr lang="ru-RU" sz="2400" b="1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15365" name="Picture 6" descr="C:\Users\Ольга\Desktop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4850" y="21590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9513" y="246063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C:\Users\Ольга\Desktop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19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C:\Users\Ольга\Desktop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400" y="5057775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C:\Users\Ольга\Desktop\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791200"/>
            <a:ext cx="60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C:\Users\Ольга\Desktop\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2638" y="618013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3" y="4979988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4" descr="C:\Users\Ольга\Desktop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5" descr="C:\Users\Ольга\Desktop\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990600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6" descr="C:\Users\Ольга\Desktop\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609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7" descr="C:\Users\Ольга\Desktop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066800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8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2860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19" descr="C:\Users\Ольга\Desktop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048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0" descr="C:\Users\Ольга\Desktop\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16002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1" descr="C:\Users\Ольга\Desktop\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7775" y="112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2" descr="C:\Users\Ольга\Desktop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27300" y="131763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3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1113" y="12700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4" descr="C:\Users\Ольга\Desktop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2525" y="460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5" descr="C:\Users\Ольга\Desktop\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67000" y="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6" descr="C:\Users\Ольга\Desktop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7" descr="C:\Users\Ольга\Desktop\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152400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8" descr="C:\Users\Ольга\Desktop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" y="14795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29" descr="C:\Users\Ольга\Desktop\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905000"/>
            <a:ext cx="60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30" descr="C:\Users\Ольга\Desktop\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66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1" descr="C:\Users\Ольга\Desktop\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762000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32" descr="C:\Users\Ольга\Desktop\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1295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33" descr="C:\Users\Ольга\Desktop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1219200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35" descr="C:\Users\Ольга\Desktop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36" descr="C:\Users\Ольга\Desktop\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685800"/>
            <a:ext cx="495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37" descr="C:\Users\Ольга\Desktop\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36713" y="204788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38" descr="C:\Users\Ольга\Desktop\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03375" y="157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39" descr="C:\Users\Ольга\Desktop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2900" y="176213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40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6713" y="17145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41" descr="C:\Users\Ольга\Desktop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8125" y="904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42" descr="C:\Users\Ольга\Desktop\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08125" y="9048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43" descr="C:\Users\Ольга\Desktop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0975" y="4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44" descr="C:\Users\Ольга\Desktop\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50975" y="0"/>
            <a:ext cx="60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45" descr="C:\Users\Ольга\Desktop\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5275" y="119063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46" descr="C:\Users\Ольга\Desktop\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413" y="617538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47" descr="C:\Users\Ольга\Desktop\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0075" y="569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48" descr="C:\Users\Ольга\Desktop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588963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49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13" y="58420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50" descr="C:\Users\Ольга\Desktop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5" y="5032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51" descr="C:\Users\Ольга\Desktop\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4825" y="5032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52" descr="C:\Users\Ольга\Desktop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" y="417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53" descr="C:\Users\Ольга\Desktop\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7675" y="412750"/>
            <a:ext cx="60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54" descr="C:\Users\Ольга\Desktop\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55" descr="C:\Users\Ольга\Desktop\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63" y="6194425"/>
            <a:ext cx="60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5" name="Picture 56" descr="C:\Users\Ольга\Desktop\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9063" y="6313488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6" name="Picture 57" descr="C:\Users\Ольга\Desktop\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500" y="6399213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7" name="Picture 58" descr="C:\Users\Ольга\Desktop\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3" y="6351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8" name="Picture 59" descr="C:\Users\Ольга\Desktop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688" y="6370638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9" name="Picture 60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360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0" name="Picture 61" descr="C:\Users\Ольга\Desktop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1" name="Picture 62" descr="C:\Users\Ольга\Desktop\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" y="6419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2" name="Picture 63" descr="C:\Users\Ольга\Desktop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52400" y="57912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3" name="Picture 6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975" y="6396038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4" name="Picture 65" descr="C:\Users\Ольга\Desktop\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8" y="63150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5" name="Picture 66" descr="C:\Users\Ольга\Desktop\6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4388" y="63150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6" name="Picture 67" descr="C:\Users\Ольга\Desktop\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8" y="62293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7" name="Picture 68" descr="C:\Users\Ольга\Desktop\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8" y="6224588"/>
            <a:ext cx="6096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8" name="Picture 69" descr="C:\Users\Ольга\Desktop\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71538" y="634365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29" name="Picture 70" descr="C:\Users\Ольга\Desktop\1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2975" y="6429375"/>
            <a:ext cx="2381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0" name="Picture 71" descr="C:\Users\Ольга\Desktop\2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0963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1" name="Picture 72" descr="C:\Users\Ольга\Desktop\3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9163" y="6400800"/>
            <a:ext cx="2857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2" name="Picture 73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875" y="5540375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3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38" y="5495925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4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638" y="5648325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5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5800725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6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438" y="5953125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7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8838" y="6105525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8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1238" y="6257925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39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3638" y="6410325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0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16038" y="6562725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1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2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5240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3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0480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4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5720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5" name="Picture 74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609600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6" name="Picture 8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98463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7" name="Picture 8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4313" y="550863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8" name="Picture 8" descr="C:\Users\Ольга\Desktop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6713" y="703263"/>
            <a:ext cx="23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49" name="Picture 54" descr="C:\Users\Ольга\Desktop\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52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1090613"/>
            <a:ext cx="9144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Домашнее задание</a:t>
            </a:r>
          </a:p>
          <a:p>
            <a:pPr eaLnBrk="0" hangingPunct="0"/>
            <a:r>
              <a:rPr lang="ru-RU" sz="3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эссе на тему:</a:t>
            </a:r>
          </a:p>
          <a:p>
            <a:pPr eaLnBrk="0" hangingPunct="0"/>
            <a:endParaRPr lang="ru-RU" sz="3600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6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Лучший друг планеты </a:t>
            </a:r>
            <a:r>
              <a:rPr lang="ru-RU" sz="36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ты</a:t>
            </a:r>
            <a:r>
              <a:rPr lang="ru-RU" sz="3600" b="1" dirty="0">
                <a:solidFill>
                  <a:srgbClr val="00B05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</a:p>
          <a:p>
            <a:pPr eaLnBrk="0" hangingPunct="0"/>
            <a:endParaRPr lang="ru-RU" sz="3600" b="1" dirty="0">
              <a:solidFill>
                <a:srgbClr val="00B05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3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36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52400" y="324485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B050"/>
                </a:solidFill>
                <a:latin typeface="Calibri" pitchFamily="34" charset="0"/>
              </a:rPr>
              <a:t>«</a:t>
            </a:r>
            <a:r>
              <a:rPr lang="en-US" sz="4000" b="1" dirty="0">
                <a:solidFill>
                  <a:srgbClr val="00B050"/>
                </a:solidFill>
                <a:latin typeface="Calibri" pitchFamily="34" charset="0"/>
              </a:rPr>
              <a:t>The World’s Best Friend is You</a:t>
            </a:r>
            <a:r>
              <a:rPr lang="ru-RU" sz="4000" b="1" dirty="0">
                <a:solidFill>
                  <a:srgbClr val="00B050"/>
                </a:solidFill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C:\Users\Ольга\Desktop\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447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0" descr="C:\Users\Ольга\Desktop\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133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1" descr="C:\Users\Ольга\Desktop\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524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2" descr="C:\Users\Ольга\Desktop\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7625" y="639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3" descr="C:\Users\Ольга\Desktop\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295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4" descr="C:\Users\Ольга\Desktop\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133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5" descr="C:\Users\Ольга\Desktop\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762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6" descr="C:\Users\Ольга\Desktop\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8" y="7270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7" descr="C:\Users\Ольга\Desktop\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7738" y="13906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" descr="C:\Users\Ольга\Desktop\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0100" y="195103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9" descr="C:\Users\Ольга\Desktop\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875" y="6540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20" descr="C:\Users\Ольга\Desktop\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6425" y="1981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21" descr="C:\Users\Ольга\Desktop\6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625" y="21732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22" descr="C:\Users\Ольга\Desktop\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4988" y="13319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23" descr="C:\Users\Ольга\Desktop\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2463" y="639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Documents and Settings\Лёшик\Мои документы\Мои рисунки\800px-Экологическая_проблема_утилизация_автомобилей.jpg"/>
          <p:cNvPicPr>
            <a:picLocks noChangeAspect="1" noChangeArrowheads="1"/>
          </p:cNvPicPr>
          <p:nvPr/>
        </p:nvPicPr>
        <p:blipFill>
          <a:blip r:embed="rId3" cstate="print">
            <a:lum bright="40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C:\Documents and Settings\Лёшик\Мои документы\Мои рисунки\disas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2400"/>
            <a:ext cx="2819400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43375" y="1306513"/>
            <a:ext cx="4786313" cy="2459037"/>
          </a:xfrm>
          <a:prstGeom prst="rect">
            <a:avLst/>
          </a:prstGeom>
          <a:solidFill>
            <a:schemeClr val="accent3">
              <a:lumMod val="60000"/>
              <a:lumOff val="40000"/>
              <a:alpha val="33000"/>
            </a:schemeClr>
          </a:solidFill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 </a:t>
            </a:r>
            <a:r>
              <a:rPr lang="ru-RU" sz="2000" b="1" dirty="0">
                <a:latin typeface="+mn-lt"/>
              </a:rPr>
              <a:t>40% смертей в мире связаны с экологическими проблемами.  Поэтому  очень важно вникнуть в суть проблемы и понять в чем же причина ухудшения окружающей среды. Всем известно, что случается с человеком, когда его лечат не от той болезни... То же самое может произойти с экологией.</a:t>
            </a:r>
          </a:p>
        </p:txBody>
      </p:sp>
      <p:pic>
        <p:nvPicPr>
          <p:cNvPr id="3077" name="Picture 3" descr="C:\Documents and Settings\Лёшик\Мои документы\Мои рисунки\206409588945d0b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419600"/>
            <a:ext cx="302908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C:\Documents and Settings\Лёшик\Мои документы\Мои рисунки\18496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3200400"/>
            <a:ext cx="3438829" cy="2917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9" name="Picture 6" descr="C:\Documents and Settings\Лёшик\Мои документы\Мои рисунки\gn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4419600"/>
            <a:ext cx="145026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43306" y="0"/>
            <a:ext cx="5500694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Экологические проблемы мира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 rot="1046104">
            <a:off x="1737041" y="2023082"/>
            <a:ext cx="509587" cy="1500187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785938" y="785813"/>
            <a:ext cx="5643562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000000"/>
                </a:solidFill>
              </a:rPr>
              <a:t>   </a:t>
            </a:r>
            <a:r>
              <a:rPr lang="ru-RU" sz="3200" dirty="0">
                <a:solidFill>
                  <a:srgbClr val="FF0000"/>
                </a:solidFill>
              </a:rPr>
              <a:t>ЭКОЛОГИЧЕСКИЕ ПРОБЛЕМЫ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419600" y="2133600"/>
            <a:ext cx="428625" cy="14287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 rot="20385111">
            <a:off x="7089393" y="2025784"/>
            <a:ext cx="512762" cy="1428750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838200" y="3657600"/>
            <a:ext cx="1981200" cy="192881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ЛОКАЛЬНЫЕ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05200" y="3657600"/>
            <a:ext cx="2286000" cy="19288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РЕГИОНАЛЬНЫЕ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3657600"/>
            <a:ext cx="1947862" cy="1905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ГЛОБАЛЬНЫЕ</a:t>
            </a: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457200" y="5791200"/>
            <a:ext cx="79295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Calibri" pitchFamily="34" charset="0"/>
              </a:rPr>
              <a:t>Эти проблемы  требуют для своего решения неодинаковых средств решения и различных по характеру научных </a:t>
            </a:r>
            <a:r>
              <a:rPr lang="ru-RU" sz="2000" dirty="0" smtClean="0">
                <a:latin typeface="Calibri" pitchFamily="34" charset="0"/>
              </a:rPr>
              <a:t>разработок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Picture 9" descr="C:\Users\Ольга\Desktop\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632777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9"/>
          <p:cNvSpPr txBox="1">
            <a:spLocks noChangeArrowheads="1"/>
          </p:cNvSpPr>
          <p:nvPr/>
        </p:nvSpPr>
        <p:spPr bwMode="auto">
          <a:xfrm>
            <a:off x="914400" y="2286000"/>
            <a:ext cx="76962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Глобальные проблемы человечества  - это проблемы, касающиеся всего человечества</a:t>
            </a:r>
          </a:p>
          <a:p>
            <a:r>
              <a:rPr lang="ru-RU" sz="3200">
                <a:solidFill>
                  <a:schemeClr val="bg1"/>
                </a:solidFill>
              </a:rPr>
              <a:t>Ни одно государство не в состоянии справиться с этими проблемами.</a:t>
            </a:r>
          </a:p>
        </p:txBody>
      </p:sp>
      <p:pic>
        <p:nvPicPr>
          <p:cNvPr id="5125" name="Picture 10" descr="C:\Users\Ольга\Desktop\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737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700" b="1" dirty="0" smtClean="0">
                <a:solidFill>
                  <a:srgbClr val="FF0000"/>
                </a:solidFill>
              </a:rPr>
              <a:t>Моральный выбор </a:t>
            </a:r>
            <a:br>
              <a:rPr lang="ru-RU" sz="6700" b="1" dirty="0" smtClean="0">
                <a:solidFill>
                  <a:srgbClr val="FF0000"/>
                </a:solidFill>
              </a:rPr>
            </a:br>
            <a:r>
              <a:rPr lang="ru-RU" sz="6700" b="1" dirty="0" smtClean="0">
                <a:solidFill>
                  <a:srgbClr val="00B050"/>
                </a:solidFill>
              </a:rPr>
              <a:t>– </a:t>
            </a:r>
            <a:r>
              <a:rPr lang="ru-RU" sz="5300" b="1" dirty="0" smtClean="0">
                <a:solidFill>
                  <a:srgbClr val="00B050"/>
                </a:solidFill>
              </a:rPr>
              <a:t>это выбор своего отношения (доброго или злого) к другим людям или окружающей среде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457200" y="-14288"/>
            <a:ext cx="8458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4000" b="1" u="sng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following items are on the agenda:</a:t>
            </a:r>
            <a:endParaRPr lang="ru-RU" sz="4000" b="1" u="sng">
              <a:solidFill>
                <a:srgbClr val="00B05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Pine forests introducing card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Current ecological situation and pine forests as its part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Pine forests problems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Your personal attitude to this problem. Exchange of opinions.</a:t>
            </a:r>
            <a:endParaRPr lang="ru-RU" sz="40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Round-table discussion </a:t>
            </a:r>
            <a:r>
              <a:rPr lang="en-US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most effective way of solving the pine forests ecological situation</a:t>
            </a:r>
            <a:r>
              <a:rPr lang="en-US" sz="400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en-US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en-US" sz="4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0" y="198120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en-US" sz="6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en-US" sz="6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Environmental Issues of Canada</a:t>
            </a:r>
            <a:r>
              <a:rPr lang="en-US" sz="600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0" y="1506538"/>
            <a:ext cx="91440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6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Ужасная вырубка леса.  Алтайский край</a:t>
            </a:r>
            <a:r>
              <a:rPr lang="ru-RU" sz="60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410</TotalTime>
  <Words>329</Words>
  <Application>Microsoft Office PowerPoint</Application>
  <PresentationFormat>Экран (4:3)</PresentationFormat>
  <Paragraphs>47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Интегрированный урок  (английский язык, обществознание), 2 часа, 8 класс Черданцева Татьяна андреевна МБОУ «гимназия  №80» Будылина Ольга Михайловна МБОУ «СОШ № 64»,  город Барнаул,  алтайский край   </vt:lpstr>
      <vt:lpstr>Слайд 2</vt:lpstr>
      <vt:lpstr>Слайд 3</vt:lpstr>
      <vt:lpstr>Слайд 4</vt:lpstr>
      <vt:lpstr>Слайд 5</vt:lpstr>
      <vt:lpstr>Моральный выбор  – это выбор своего отношения (доброго или злого) к другим людям или окружающей среде 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Наташа</cp:lastModifiedBy>
  <cp:revision>42</cp:revision>
  <dcterms:modified xsi:type="dcterms:W3CDTF">2013-10-12T07:26:13Z</dcterms:modified>
</cp:coreProperties>
</file>