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73" r:id="rId5"/>
    <p:sldId id="272" r:id="rId6"/>
    <p:sldId id="263" r:id="rId7"/>
    <p:sldId id="275" r:id="rId8"/>
    <p:sldId id="264" r:id="rId9"/>
    <p:sldId id="265" r:id="rId10"/>
    <p:sldId id="266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A6201-467A-4605-A627-5085934AC69A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6B925-D8CE-4358-B835-68E7284326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A004F-8B8F-40E6-9E3E-4EDAE3021874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1AA0D-79DE-4A09-AE2A-F3FB74DE63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9DDFF-E51E-43BE-9176-C3FC472FED03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0EC2D-FBC2-4CDD-ACED-1BCAECFAC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A875E-1416-4F9E-9452-B3C15D8913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E583-6E20-4ADA-B4AF-C27BDDA29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A2D51-7119-4573-9918-EF7BFCB9B3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858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F49A4-5721-4782-86E1-BAA22436D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5A8CB-F516-4B1B-8C4A-9D2CC106F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1C49A-C2B7-492D-99B0-4641967E2997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57732-757E-4B2E-83D1-CB42F54051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125B8-00BF-449D-AE6A-B679079F754D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397F3-858B-4615-8A83-D24CB8209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1E37-D5AD-4BC2-8E2D-F415FA7D3D63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E9820-C76E-4249-8757-5C379A0A5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94637-8745-4D43-92CD-B052F3F2603F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A26AC-DDC1-45AD-BF11-F20C6D05F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73268-8EBF-4CFB-95E1-4F483566F44A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39DC3-9A6A-441F-957F-FCEE10867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AB8A-CF85-44A4-A24C-0EC7F648960D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275DB-E540-429A-B5CA-1FA99F6BA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3638A-4D11-4EEF-98CE-100BBED01C01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0B609-E307-4F25-B0A3-12BB21731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D-9CB3-4C23-B825-B5D4B3181283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CA88C-A95B-42CD-8960-EB553296D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3F0E50-69FD-4AE9-A224-B4D054144981}" type="datetimeFigureOut">
              <a:rPr lang="ru-RU"/>
              <a:pPr>
                <a:defRPr/>
              </a:pPr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236D74-4A39-487D-B34D-27D09CB56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5" r:id="rId12"/>
    <p:sldLayoutId id="2147483666" r:id="rId13"/>
    <p:sldLayoutId id="2147483667" r:id="rId14"/>
    <p:sldLayoutId id="2147483668" r:id="rId15"/>
    <p:sldLayoutId id="2147483669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4.wmf"/><Relationship Id="rId21" Type="http://schemas.openxmlformats.org/officeDocument/2006/relationships/image" Target="../media/image22.gif"/><Relationship Id="rId7" Type="http://schemas.openxmlformats.org/officeDocument/2006/relationships/image" Target="../media/image8.wmf"/><Relationship Id="rId12" Type="http://schemas.openxmlformats.org/officeDocument/2006/relationships/image" Target="../media/image13.gi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jpeg"/><Relationship Id="rId5" Type="http://schemas.openxmlformats.org/officeDocument/2006/relationships/image" Target="../media/image6.gif"/><Relationship Id="rId15" Type="http://schemas.openxmlformats.org/officeDocument/2006/relationships/image" Target="../media/image16.gif"/><Relationship Id="rId23" Type="http://schemas.openxmlformats.org/officeDocument/2006/relationships/image" Target="../media/image24.jpeg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gi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29600" cy="1139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en-US" sz="7200" b="1" dirty="0" smtClean="0"/>
              <a:t/>
            </a:r>
            <a:br>
              <a:rPr lang="en-US" sz="7200" b="1" dirty="0" smtClean="0"/>
            </a:br>
            <a:r>
              <a:rPr lang="ru-RU" sz="9800" b="1" dirty="0" smtClean="0"/>
              <a:t>ПАМЯТЬ</a:t>
            </a:r>
            <a:r>
              <a:rPr lang="en-US" sz="9800" b="1" dirty="0" smtClean="0"/>
              <a:t/>
            </a:r>
            <a:br>
              <a:rPr lang="en-US" sz="9800" b="1" dirty="0" smtClean="0"/>
            </a:br>
            <a:r>
              <a:rPr lang="en-US" sz="9800" b="1" dirty="0" smtClean="0"/>
              <a:t> </a:t>
            </a:r>
            <a:r>
              <a:rPr lang="ru-RU" sz="9800" b="1" dirty="0" smtClean="0"/>
              <a:t>ВИДЫ ПАМЯТИ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ВЫВОДЫ: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33829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smtClean="0"/>
              <a:t>1. </a:t>
            </a:r>
            <a:r>
              <a:rPr lang="ru-RU" b="1" smtClean="0"/>
              <a:t>6</a:t>
            </a:r>
            <a:r>
              <a:rPr lang="ru-RU" smtClean="0"/>
              <a:t> И МЕНЬШЕ – ОБЪЕМ ПАМЯТИ НИЗКИЙ</a:t>
            </a:r>
          </a:p>
          <a:p>
            <a:r>
              <a:rPr lang="ru-RU" smtClean="0"/>
              <a:t>2. </a:t>
            </a:r>
            <a:r>
              <a:rPr lang="ru-RU" b="1" smtClean="0"/>
              <a:t>7-12</a:t>
            </a:r>
            <a:r>
              <a:rPr lang="ru-RU" smtClean="0"/>
              <a:t> – ОБЪЕМ ПАМЯТИ НИЖЕ СРЕДНЕГО</a:t>
            </a:r>
          </a:p>
          <a:p>
            <a:r>
              <a:rPr lang="ru-RU" smtClean="0"/>
              <a:t>3. </a:t>
            </a:r>
            <a:r>
              <a:rPr lang="ru-RU" b="1" smtClean="0"/>
              <a:t>13-17</a:t>
            </a:r>
            <a:r>
              <a:rPr lang="ru-RU" smtClean="0"/>
              <a:t> –ОБЪЕМ ПАМЯТИ ХОРОШИЙ</a:t>
            </a:r>
          </a:p>
          <a:p>
            <a:r>
              <a:rPr lang="ru-RU" smtClean="0"/>
              <a:t>4. </a:t>
            </a:r>
            <a:r>
              <a:rPr lang="ru-RU" b="1" smtClean="0"/>
              <a:t>18- 21 </a:t>
            </a:r>
            <a:r>
              <a:rPr lang="ru-RU" smtClean="0"/>
              <a:t>– ОБЪЕМ ПАМЯТИ ОТЛИЧНЫЙ!</a:t>
            </a:r>
          </a:p>
          <a:p>
            <a:r>
              <a:rPr lang="ru-RU" smtClean="0"/>
              <a:t>5. </a:t>
            </a:r>
            <a:r>
              <a:rPr lang="ru-RU" b="1" smtClean="0"/>
              <a:t>СВЫШЕ 22</a:t>
            </a:r>
            <a:r>
              <a:rPr lang="ru-RU" smtClean="0"/>
              <a:t> – ПАМЯТЬ ФЕНОМЕНАЛЬНА!!!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908050"/>
            <a:ext cx="7704137" cy="5224463"/>
          </a:xfrm>
          <a:ln>
            <a:solidFill>
              <a:srgbClr val="009900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smtClean="0"/>
              <a:t>              </a:t>
            </a:r>
            <a:r>
              <a:rPr lang="ru-RU" b="1" u="sng" smtClean="0"/>
              <a:t>ДЕЛАЙТЕ        АССОЦИАЦИИ</a:t>
            </a:r>
            <a:endParaRPr lang="ru-RU" sz="3600" u="sng" smtClean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ru-RU" smtClean="0"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ru-RU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ru-RU" smtClean="0">
                <a:latin typeface="Comic Sans MS" pitchFamily="66" charset="0"/>
              </a:rPr>
              <a:t>Дружба       Путешествие    Богатство 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latin typeface="Comic Sans MS" pitchFamily="66" charset="0"/>
              </a:rPr>
              <a:t>                </a:t>
            </a:r>
          </a:p>
          <a:p>
            <a:pPr>
              <a:buFont typeface="Wingdings" pitchFamily="2" charset="2"/>
              <a:buNone/>
            </a:pPr>
            <a:endParaRPr lang="ru-RU" smtClean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ru-RU" sz="2800" smtClean="0">
              <a:latin typeface="Comic Sans MS" pitchFamily="66" charset="0"/>
            </a:endParaRPr>
          </a:p>
        </p:txBody>
      </p:sp>
      <p:pic>
        <p:nvPicPr>
          <p:cNvPr id="28674" name="Picture 5" descr="CA2RWDYZ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4076700"/>
            <a:ext cx="1295400" cy="1368425"/>
          </a:xfrm>
        </p:spPr>
      </p:pic>
      <p:sp>
        <p:nvSpPr>
          <p:cNvPr id="28675" name="AutoShape 8"/>
          <p:cNvSpPr>
            <a:spLocks noChangeArrowheads="1"/>
          </p:cNvSpPr>
          <p:nvPr/>
        </p:nvSpPr>
        <p:spPr bwMode="auto">
          <a:xfrm>
            <a:off x="1763713" y="3284538"/>
            <a:ext cx="485775" cy="649287"/>
          </a:xfrm>
          <a:prstGeom prst="downArrow">
            <a:avLst>
              <a:gd name="adj1" fmla="val 50000"/>
              <a:gd name="adj2" fmla="val 334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6" name="AutoShape 10"/>
          <p:cNvSpPr>
            <a:spLocks noChangeArrowheads="1"/>
          </p:cNvSpPr>
          <p:nvPr/>
        </p:nvSpPr>
        <p:spPr bwMode="auto">
          <a:xfrm>
            <a:off x="4643438" y="3284538"/>
            <a:ext cx="485775" cy="647700"/>
          </a:xfrm>
          <a:prstGeom prst="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7" name="AutoShape 11"/>
          <p:cNvSpPr>
            <a:spLocks noChangeArrowheads="1"/>
          </p:cNvSpPr>
          <p:nvPr/>
        </p:nvSpPr>
        <p:spPr bwMode="auto">
          <a:xfrm>
            <a:off x="7451725" y="3284538"/>
            <a:ext cx="485775" cy="720725"/>
          </a:xfrm>
          <a:prstGeom prst="downArrow">
            <a:avLst>
              <a:gd name="adj1" fmla="val 50000"/>
              <a:gd name="adj2" fmla="val 370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8678" name="Picture 12" descr="CADG9HZO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3995738" y="4149725"/>
            <a:ext cx="1944687" cy="1366838"/>
          </a:xfrm>
        </p:spPr>
      </p:pic>
      <p:pic>
        <p:nvPicPr>
          <p:cNvPr id="28679" name="Picture 16" descr="CA2BO96V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4149725"/>
            <a:ext cx="136842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0" name="WordArt 18"/>
          <p:cNvSpPr>
            <a:spLocks noChangeArrowheads="1" noChangeShapeType="1" noTextEdit="1"/>
          </p:cNvSpPr>
          <p:nvPr/>
        </p:nvSpPr>
        <p:spPr bwMode="auto">
          <a:xfrm>
            <a:off x="2195513" y="908050"/>
            <a:ext cx="5010150" cy="53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1403350" y="4652963"/>
            <a:ext cx="6985000" cy="1368425"/>
          </a:xfrm>
          <a:ln w="28575">
            <a:solidFill>
              <a:srgbClr val="009900"/>
            </a:solidFill>
          </a:ln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Comic Sans MS" pitchFamily="66" charset="0"/>
              </a:rPr>
              <a:t>СТРУКТУРИРУЙТЕ И СОЗДАВАЙТЕ СХЕМЫ</a:t>
            </a:r>
            <a:endParaRPr lang="ru-RU" b="1" dirty="0">
              <a:latin typeface="Comic Sans MS" pitchFamily="66" charset="0"/>
            </a:endParaRPr>
          </a:p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800" dirty="0">
              <a:latin typeface="Comic Sans MS" pitchFamily="66" charset="0"/>
            </a:endParaRPr>
          </a:p>
        </p:txBody>
      </p:sp>
      <p:pic>
        <p:nvPicPr>
          <p:cNvPr id="3" name="Схема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825" y="182563"/>
            <a:ext cx="4340225" cy="4402137"/>
          </a:xfrm>
          <a:prstGeom prst="rect">
            <a:avLst/>
          </a:prstGeom>
          <a:noFill/>
        </p:spPr>
      </p:pic>
      <p:pic>
        <p:nvPicPr>
          <p:cNvPr id="4" name="Схема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53013" y="615950"/>
            <a:ext cx="3810000" cy="3754438"/>
          </a:xfrm>
          <a:prstGeom prst="rect">
            <a:avLst/>
          </a:prstGeom>
          <a:noFill/>
        </p:spPr>
      </p:pic>
      <p:sp>
        <p:nvSpPr>
          <p:cNvPr id="29700" name="WordArt 53"/>
          <p:cNvSpPr>
            <a:spLocks noChangeArrowheads="1" noChangeShapeType="1" noTextEdit="1"/>
          </p:cNvSpPr>
          <p:nvPr/>
        </p:nvSpPr>
        <p:spPr bwMode="auto">
          <a:xfrm>
            <a:off x="2195513" y="908050"/>
            <a:ext cx="5010150" cy="53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2700338" y="260350"/>
            <a:ext cx="5975350" cy="6337300"/>
          </a:xfrm>
          <a:extLst>
            <a:ext uri="{909E8E84-426E-40DD-AFC4-6F175D3DCCD1}"/>
          </a:extLst>
        </p:spPr>
        <p:txBody>
          <a:bodyPr rtlCol="0">
            <a:normAutofit fontScale="55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800" dirty="0">
              <a:solidFill>
                <a:schemeClr val="hlink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2000" b="1" dirty="0">
                <a:solidFill>
                  <a:srgbClr val="003300"/>
                </a:solidFill>
              </a:rPr>
              <a:t>   </a:t>
            </a:r>
            <a:r>
              <a:rPr lang="ru-RU" sz="5800" b="1" dirty="0" smtClean="0">
                <a:solidFill>
                  <a:srgbClr val="003300"/>
                </a:solidFill>
              </a:rPr>
              <a:t>Вспомните </a:t>
            </a:r>
            <a:r>
              <a:rPr lang="ru-RU" sz="5800" b="1" dirty="0">
                <a:solidFill>
                  <a:srgbClr val="003300"/>
                </a:solidFill>
              </a:rPr>
              <a:t>порядок следования цветов в спектре</a:t>
            </a:r>
            <a:r>
              <a:rPr lang="ru-RU" sz="5800" b="1" dirty="0" smtClean="0">
                <a:solidFill>
                  <a:srgbClr val="003300"/>
                </a:solidFill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5800" b="1" dirty="0">
              <a:solidFill>
                <a:srgbClr val="0033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5800" i="1" dirty="0" smtClean="0">
                <a:solidFill>
                  <a:srgbClr val="003300"/>
                </a:solidFill>
              </a:rPr>
              <a:t>Каждый </a:t>
            </a:r>
            <a:r>
              <a:rPr lang="ru-RU" sz="5800" i="1" dirty="0">
                <a:solidFill>
                  <a:srgbClr val="003300"/>
                </a:solidFill>
              </a:rPr>
              <a:t>охотник желает знать, где  сидит фазан</a:t>
            </a:r>
            <a:r>
              <a:rPr lang="ru-RU" sz="5800" i="1" dirty="0" smtClean="0">
                <a:solidFill>
                  <a:srgbClr val="003300"/>
                </a:solidFill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5800" i="1" dirty="0">
              <a:solidFill>
                <a:srgbClr val="0033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5800" i="1" dirty="0">
              <a:solidFill>
                <a:srgbClr val="0033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5800" b="1" dirty="0">
                <a:solidFill>
                  <a:srgbClr val="003300"/>
                </a:solidFill>
              </a:rPr>
              <a:t>   </a:t>
            </a:r>
            <a:r>
              <a:rPr lang="ru-RU" sz="5800" b="1" dirty="0" smtClean="0">
                <a:solidFill>
                  <a:srgbClr val="003300"/>
                </a:solidFill>
              </a:rPr>
              <a:t>Вспомни,  </a:t>
            </a:r>
            <a:r>
              <a:rPr lang="ru-RU" sz="5800" b="1" dirty="0">
                <a:solidFill>
                  <a:srgbClr val="003300"/>
                </a:solidFill>
              </a:rPr>
              <a:t>с помощью какого шуточного  выражения можно запомнить определение биссектрисы. </a:t>
            </a:r>
            <a:endParaRPr lang="ru-RU" sz="5800" b="1" dirty="0" smtClean="0">
              <a:solidFill>
                <a:srgbClr val="0033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5800" b="1" dirty="0">
              <a:solidFill>
                <a:srgbClr val="003300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5800" i="1" dirty="0" smtClean="0">
                <a:solidFill>
                  <a:srgbClr val="003300"/>
                </a:solidFill>
              </a:rPr>
              <a:t>Биссектриса </a:t>
            </a:r>
            <a:r>
              <a:rPr lang="ru-RU" sz="5800" i="1" dirty="0">
                <a:solidFill>
                  <a:srgbClr val="003300"/>
                </a:solidFill>
              </a:rPr>
              <a:t>– это крыса, которая бегает по углам и делит угол пополам.</a:t>
            </a:r>
          </a:p>
        </p:txBody>
      </p:sp>
      <p:sp>
        <p:nvSpPr>
          <p:cNvPr id="30722" name="WordArt 8"/>
          <p:cNvSpPr>
            <a:spLocks noChangeArrowheads="1" noChangeShapeType="1" noTextEdit="1"/>
          </p:cNvSpPr>
          <p:nvPr/>
        </p:nvSpPr>
        <p:spPr bwMode="auto">
          <a:xfrm>
            <a:off x="2051050" y="476250"/>
            <a:ext cx="4314825" cy="53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30723" name="Picture 15" descr="images[33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4005263"/>
            <a:ext cx="1643062" cy="1754187"/>
          </a:xfrm>
        </p:spPr>
      </p:pic>
      <p:pic>
        <p:nvPicPr>
          <p:cNvPr id="30724" name="Picture 19" descr="images[30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1196975"/>
            <a:ext cx="1814513" cy="1598613"/>
          </a:xfrm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1746" name="Таблица 2"/>
          <p:cNvSpPr>
            <a:spLocks noGrp="1"/>
          </p:cNvSpPr>
          <p:nvPr>
            <p:ph type="tbl" idx="1"/>
          </p:nvPr>
        </p:nvSpPr>
        <p:spPr/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3174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28600"/>
            <a:ext cx="8424862" cy="632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39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МЕХАНИЗМ: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9458" name="Объект 2"/>
          <p:cNvSpPr>
            <a:spLocks noGrp="1"/>
          </p:cNvSpPr>
          <p:nvPr>
            <p:ph sz="half" idx="1"/>
          </p:nvPr>
        </p:nvSpPr>
        <p:spPr>
          <a:xfrm>
            <a:off x="585788" y="900113"/>
            <a:ext cx="3538537" cy="82073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/>
              <a:t> РАЗДРАЖИТЕЛЬ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58813" y="2565400"/>
            <a:ext cx="5384800" cy="81280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НЕРВНЫЙ ИМПУЛЬС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19460" name="Прямоугольник 6"/>
          <p:cNvSpPr>
            <a:spLocks noChangeArrowheads="1"/>
          </p:cNvSpPr>
          <p:nvPr/>
        </p:nvSpPr>
        <p:spPr bwMode="auto">
          <a:xfrm>
            <a:off x="377825" y="4306888"/>
            <a:ext cx="792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  ВОЗБУЖДЕНИЕ НЕРВНЫХ ЦЕНТРОВ</a:t>
            </a:r>
          </a:p>
        </p:txBody>
      </p:sp>
      <p:sp>
        <p:nvSpPr>
          <p:cNvPr id="19461" name="Прямоугольник 7"/>
          <p:cNvSpPr>
            <a:spLocks noChangeArrowheads="1"/>
          </p:cNvSpPr>
          <p:nvPr/>
        </p:nvSpPr>
        <p:spPr bwMode="auto">
          <a:xfrm>
            <a:off x="693738" y="5876925"/>
            <a:ext cx="33226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ГОЛОВНОЙ  МОЗГ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2185988" y="1557338"/>
            <a:ext cx="468312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151063" y="3346450"/>
            <a:ext cx="484187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151063" y="4891088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9"/>
          <p:cNvSpPr>
            <a:spLocks noChangeArrowheads="1"/>
          </p:cNvSpPr>
          <p:nvPr/>
        </p:nvSpPr>
        <p:spPr bwMode="auto">
          <a:xfrm>
            <a:off x="1547813" y="352425"/>
            <a:ext cx="57991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СТРУКТУРЫ МОЗГА,</a:t>
            </a:r>
          </a:p>
          <a:p>
            <a:pPr algn="ctr"/>
            <a:r>
              <a:rPr lang="ru-RU" sz="2800" b="1">
                <a:latin typeface="Calibri" pitchFamily="34" charset="0"/>
              </a:rPr>
              <a:t> СВЯЗАННЫЕ С ФУНКЦИЕЙ ПАМЯТИ</a:t>
            </a:r>
            <a:r>
              <a:rPr lang="ru-RU" sz="2400" b="1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20482" name="Picture 2" descr="http://www.biology.ru/course/content/chapter7/section2/paragraph8/images/0702080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84313"/>
            <a:ext cx="8281987" cy="5024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65B97D-3549-42C9-86E9-335B9ADD18BA}" type="slidenum">
              <a:rPr lang="ru-RU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121400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1835150" y="333375"/>
            <a:ext cx="5761038" cy="574675"/>
          </a:xfrm>
          <a:prstGeom prst="rect">
            <a:avLst/>
          </a:prstGeom>
          <a:gradFill rotWithShape="1">
            <a:gsLst>
              <a:gs pos="0">
                <a:srgbClr val="3366FF">
                  <a:alpha val="62999"/>
                </a:srgbClr>
              </a:gs>
              <a:gs pos="100000">
                <a:srgbClr val="FF33CC">
                  <a:alpha val="64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endParaRPr lang="ru-RU" sz="2800" b="1">
              <a:latin typeface="Calibri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ru-RU" sz="2400" b="1">
                <a:latin typeface="Calibri" pitchFamily="34" charset="0"/>
              </a:rPr>
              <a:t>ПО СИЛЕ ВОЛИ</a:t>
            </a:r>
            <a:endParaRPr lang="ru-RU" sz="2800">
              <a:latin typeface="Calibri" pitchFamily="34" charset="0"/>
            </a:endParaRPr>
          </a:p>
          <a:p>
            <a:pPr algn="ctr">
              <a:lnSpc>
                <a:spcPct val="85000"/>
              </a:lnSpc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208903" name="Line 7"/>
          <p:cNvSpPr>
            <a:spLocks noChangeShapeType="1"/>
          </p:cNvSpPr>
          <p:nvPr/>
        </p:nvSpPr>
        <p:spPr bwMode="auto">
          <a:xfrm flipH="1">
            <a:off x="2916238" y="981075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04" name="Line 8"/>
          <p:cNvSpPr>
            <a:spLocks noChangeShapeType="1"/>
          </p:cNvSpPr>
          <p:nvPr/>
        </p:nvSpPr>
        <p:spPr bwMode="auto">
          <a:xfrm>
            <a:off x="6084888" y="935038"/>
            <a:ext cx="6477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92163" y="1484313"/>
            <a:ext cx="2592387" cy="503237"/>
          </a:xfrm>
          <a:prstGeom prst="rect">
            <a:avLst/>
          </a:prstGeom>
          <a:solidFill>
            <a:srgbClr val="E9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НЕПРОИЗВОЛЬНАЯ</a:t>
            </a:r>
          </a:p>
        </p:txBody>
      </p:sp>
      <p:sp>
        <p:nvSpPr>
          <p:cNvPr id="208908" name="Rectangle 12"/>
          <p:cNvSpPr>
            <a:spLocks noChangeArrowheads="1"/>
          </p:cNvSpPr>
          <p:nvPr/>
        </p:nvSpPr>
        <p:spPr bwMode="auto">
          <a:xfrm>
            <a:off x="5757863" y="1485900"/>
            <a:ext cx="2590800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ПРОИЗВОЛЬНАЯ</a:t>
            </a:r>
          </a:p>
        </p:txBody>
      </p:sp>
      <p:sp>
        <p:nvSpPr>
          <p:cNvPr id="208912" name="Rectangle 16"/>
          <p:cNvSpPr>
            <a:spLocks noChangeArrowheads="1"/>
          </p:cNvSpPr>
          <p:nvPr/>
        </p:nvSpPr>
        <p:spPr bwMode="auto">
          <a:xfrm>
            <a:off x="1187450" y="2420938"/>
            <a:ext cx="6840538" cy="576262"/>
          </a:xfrm>
          <a:prstGeom prst="rect">
            <a:avLst/>
          </a:prstGeom>
          <a:gradFill rotWithShape="1">
            <a:gsLst>
              <a:gs pos="0">
                <a:srgbClr val="FF33CC">
                  <a:alpha val="31000"/>
                </a:srgbClr>
              </a:gs>
              <a:gs pos="100000">
                <a:srgbClr val="3366FF">
                  <a:alpha val="2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ПО ДЛИТЕЛЬНОСТИ ХРАНЕНИЯ ИНФОРМАЦИИ</a:t>
            </a:r>
          </a:p>
        </p:txBody>
      </p:sp>
      <p:sp>
        <p:nvSpPr>
          <p:cNvPr id="208914" name="Line 18"/>
          <p:cNvSpPr>
            <a:spLocks noChangeShapeType="1"/>
          </p:cNvSpPr>
          <p:nvPr/>
        </p:nvSpPr>
        <p:spPr bwMode="auto">
          <a:xfrm flipH="1">
            <a:off x="2555875" y="2997200"/>
            <a:ext cx="2873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15" name="Line 19"/>
          <p:cNvSpPr>
            <a:spLocks noChangeShapeType="1"/>
          </p:cNvSpPr>
          <p:nvPr/>
        </p:nvSpPr>
        <p:spPr bwMode="auto">
          <a:xfrm>
            <a:off x="6948488" y="2997200"/>
            <a:ext cx="28733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16" name="Rectangle 20"/>
          <p:cNvSpPr>
            <a:spLocks noChangeArrowheads="1"/>
          </p:cNvSpPr>
          <p:nvPr/>
        </p:nvSpPr>
        <p:spPr bwMode="auto">
          <a:xfrm>
            <a:off x="827088" y="3463925"/>
            <a:ext cx="3168650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КРАТКОВРЕМЕННАЯ</a:t>
            </a:r>
          </a:p>
        </p:txBody>
      </p:sp>
      <p:sp>
        <p:nvSpPr>
          <p:cNvPr id="208918" name="Rectangle 22"/>
          <p:cNvSpPr>
            <a:spLocks noChangeArrowheads="1"/>
          </p:cNvSpPr>
          <p:nvPr/>
        </p:nvSpPr>
        <p:spPr bwMode="auto">
          <a:xfrm>
            <a:off x="5364163" y="3500438"/>
            <a:ext cx="3240087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ДОЛГОВРЕМЕННАЯ</a:t>
            </a:r>
          </a:p>
        </p:txBody>
      </p:sp>
      <p:sp>
        <p:nvSpPr>
          <p:cNvPr id="208922" name="Rectangle 26"/>
          <p:cNvSpPr>
            <a:spLocks noChangeArrowheads="1"/>
          </p:cNvSpPr>
          <p:nvPr/>
        </p:nvSpPr>
        <p:spPr bwMode="auto">
          <a:xfrm>
            <a:off x="2193925" y="4289425"/>
            <a:ext cx="4859338" cy="431800"/>
          </a:xfrm>
          <a:prstGeom prst="rect">
            <a:avLst/>
          </a:prstGeom>
          <a:gradFill rotWithShape="1">
            <a:gsLst>
              <a:gs pos="0">
                <a:srgbClr val="FF33CC">
                  <a:alpha val="49001"/>
                </a:srgbClr>
              </a:gs>
              <a:gs pos="100000">
                <a:srgbClr val="3366FF">
                  <a:alpha val="4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ПО СТЕПЕНИ УЧАСТИЯ МЫШЛЕНИЯ</a:t>
            </a:r>
          </a:p>
        </p:txBody>
      </p:sp>
      <p:sp>
        <p:nvSpPr>
          <p:cNvPr id="208926" name="Line 30"/>
          <p:cNvSpPr>
            <a:spLocks noChangeShapeType="1"/>
          </p:cNvSpPr>
          <p:nvPr/>
        </p:nvSpPr>
        <p:spPr bwMode="auto">
          <a:xfrm flipH="1">
            <a:off x="2268538" y="4724400"/>
            <a:ext cx="5032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27" name="Line 31"/>
          <p:cNvSpPr>
            <a:spLocks noChangeShapeType="1"/>
          </p:cNvSpPr>
          <p:nvPr/>
        </p:nvSpPr>
        <p:spPr bwMode="auto">
          <a:xfrm>
            <a:off x="6372225" y="4724400"/>
            <a:ext cx="3603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28" name="Rectangle 32"/>
          <p:cNvSpPr>
            <a:spLocks noChangeArrowheads="1"/>
          </p:cNvSpPr>
          <p:nvPr/>
        </p:nvSpPr>
        <p:spPr bwMode="auto">
          <a:xfrm>
            <a:off x="827088" y="5013325"/>
            <a:ext cx="2520950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МЕХАНИЧЕСКАЯ</a:t>
            </a:r>
            <a:endParaRPr lang="ru-RU">
              <a:latin typeface="Calibri" pitchFamily="34" charset="0"/>
            </a:endParaRPr>
          </a:p>
        </p:txBody>
      </p:sp>
      <p:sp>
        <p:nvSpPr>
          <p:cNvPr id="208929" name="Rectangle 33"/>
          <p:cNvSpPr>
            <a:spLocks noChangeArrowheads="1"/>
          </p:cNvSpPr>
          <p:nvPr/>
        </p:nvSpPr>
        <p:spPr bwMode="auto">
          <a:xfrm>
            <a:off x="5364163" y="5013325"/>
            <a:ext cx="2881312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Calibri" pitchFamily="34" charset="0"/>
              </a:rPr>
              <a:t>СМЫСЛОВАЯ</a:t>
            </a:r>
            <a:r>
              <a:rPr lang="ru-RU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0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0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0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0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20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0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0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0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2" grpId="0" animBg="1"/>
      <p:bldP spid="208903" grpId="0" animBg="1"/>
      <p:bldP spid="208904" grpId="0" animBg="1"/>
      <p:bldP spid="208905" grpId="0" animBg="1"/>
      <p:bldP spid="208908" grpId="0" animBg="1"/>
      <p:bldP spid="208912" grpId="0" animBg="1"/>
      <p:bldP spid="208914" grpId="0" animBg="1"/>
      <p:bldP spid="208915" grpId="0" animBg="1"/>
      <p:bldP spid="208916" grpId="0" animBg="1"/>
      <p:bldP spid="208918" grpId="0" animBg="1"/>
      <p:bldP spid="208922" grpId="0" animBg="1"/>
      <p:bldP spid="208926" grpId="0" animBg="1"/>
      <p:bldP spid="208927" grpId="0" animBg="1"/>
      <p:bldP spid="208928" grpId="0" animBg="1"/>
      <p:bldP spid="2089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E29683-963B-4489-8F71-D036F4AB98E2}" type="slidenum">
              <a:rPr lang="ru-RU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63538">
              <a:buFontTx/>
              <a:buNone/>
            </a:pPr>
            <a:endParaRPr lang="ru-RU" sz="3000" b="1" smtClean="0"/>
          </a:p>
          <a:p>
            <a:pPr marL="0" indent="363538">
              <a:buFontTx/>
              <a:buNone/>
            </a:pPr>
            <a:endParaRPr lang="ru-RU" sz="3000" b="1" smtClean="0"/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430213" y="603250"/>
            <a:ext cx="8497887" cy="863600"/>
          </a:xfrm>
          <a:prstGeom prst="rect">
            <a:avLst/>
          </a:prstGeom>
          <a:gradFill rotWithShape="1">
            <a:gsLst>
              <a:gs pos="0">
                <a:srgbClr val="3366FF">
                  <a:alpha val="62999"/>
                </a:srgbClr>
              </a:gs>
              <a:gs pos="100000">
                <a:srgbClr val="FF33CC">
                  <a:alpha val="64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ru-RU" sz="2800" b="1">
                <a:latin typeface="Calibri" pitchFamily="34" charset="0"/>
              </a:rPr>
              <a:t>ПО ХАРАКТЕРУ ПРЕОБЛАДАЮЩЕЙ ДЕЯТЕЛЬНОСТИ</a:t>
            </a:r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 flipH="1">
            <a:off x="720725" y="1489075"/>
            <a:ext cx="901700" cy="301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3095625" y="1466850"/>
            <a:ext cx="19050" cy="1135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 flipH="1">
            <a:off x="7291388" y="146685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58" name="Rectangle 10"/>
          <p:cNvSpPr>
            <a:spLocks noChangeArrowheads="1"/>
          </p:cNvSpPr>
          <p:nvPr/>
        </p:nvSpPr>
        <p:spPr bwMode="auto">
          <a:xfrm>
            <a:off x="323850" y="4508500"/>
            <a:ext cx="2682875" cy="503238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latin typeface="Calibri" pitchFamily="34" charset="0"/>
              </a:rPr>
              <a:t>двигательная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206860" name="Rectangle 12"/>
          <p:cNvSpPr>
            <a:spLocks noChangeArrowheads="1"/>
          </p:cNvSpPr>
          <p:nvPr/>
        </p:nvSpPr>
        <p:spPr bwMode="auto">
          <a:xfrm>
            <a:off x="1512888" y="2640013"/>
            <a:ext cx="2987675" cy="503237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latin typeface="Calibri" pitchFamily="34" charset="0"/>
              </a:rPr>
              <a:t>эмоциональная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206862" name="Rectangle 14"/>
          <p:cNvSpPr>
            <a:spLocks noChangeArrowheads="1"/>
          </p:cNvSpPr>
          <p:nvPr/>
        </p:nvSpPr>
        <p:spPr bwMode="auto">
          <a:xfrm>
            <a:off x="3563938" y="5589588"/>
            <a:ext cx="2232025" cy="504825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latin typeface="Calibri" pitchFamily="34" charset="0"/>
              </a:rPr>
              <a:t>образная </a:t>
            </a:r>
          </a:p>
        </p:txBody>
      </p:sp>
      <p:sp>
        <p:nvSpPr>
          <p:cNvPr id="206864" name="Rectangle 16"/>
          <p:cNvSpPr>
            <a:spLocks noChangeArrowheads="1"/>
          </p:cNvSpPr>
          <p:nvPr/>
        </p:nvSpPr>
        <p:spPr bwMode="auto">
          <a:xfrm>
            <a:off x="5073650" y="3105150"/>
            <a:ext cx="3852863" cy="503238"/>
          </a:xfrm>
          <a:prstGeom prst="rect">
            <a:avLst/>
          </a:prstGeom>
          <a:solidFill>
            <a:srgbClr val="EF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latin typeface="Calibri" pitchFamily="34" charset="0"/>
              </a:rPr>
              <a:t>словесно-логическая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206866" name="Line 18"/>
          <p:cNvSpPr>
            <a:spLocks noChangeShapeType="1"/>
          </p:cNvSpPr>
          <p:nvPr/>
        </p:nvSpPr>
        <p:spPr bwMode="auto">
          <a:xfrm>
            <a:off x="4694238" y="1489075"/>
            <a:ext cx="0" cy="412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6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0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0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20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20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 animBg="1"/>
      <p:bldP spid="206854" grpId="0" animBg="1"/>
      <p:bldP spid="206855" grpId="0" animBg="1"/>
      <p:bldP spid="206857" grpId="0" animBg="1"/>
      <p:bldP spid="206858" grpId="0" animBg="1"/>
      <p:bldP spid="206860" grpId="0" animBg="1"/>
      <p:bldP spid="206862" grpId="0" animBg="1"/>
      <p:bldP spid="206864" grpId="0" animBg="1"/>
      <p:bldP spid="2068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Основные процессы памяти</a:t>
            </a:r>
          </a:p>
        </p:txBody>
      </p:sp>
      <p:pic>
        <p:nvPicPr>
          <p:cNvPr id="2" name="Схе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1566863"/>
            <a:ext cx="9150350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3"/>
          <p:cNvSpPr>
            <a:spLocks noChangeArrowheads="1"/>
          </p:cNvSpPr>
          <p:nvPr/>
        </p:nvSpPr>
        <p:spPr bwMode="auto">
          <a:xfrm>
            <a:off x="395288" y="620713"/>
            <a:ext cx="83534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u="sng">
                <a:latin typeface="Calibri" pitchFamily="34" charset="0"/>
              </a:rPr>
              <a:t>ЛАБОРАТОРНАЯ РАБОТА:</a:t>
            </a:r>
            <a:endParaRPr lang="ru-RU" sz="3600" u="sng">
              <a:latin typeface="Calibri" pitchFamily="34" charset="0"/>
            </a:endParaRPr>
          </a:p>
          <a:p>
            <a:r>
              <a:rPr lang="ru-RU" sz="3600" b="1">
                <a:latin typeface="Calibri" pitchFamily="34" charset="0"/>
              </a:rPr>
              <a:t>ТЕМА: </a:t>
            </a:r>
            <a:r>
              <a:rPr lang="ru-RU" sz="3600" b="1" i="1">
                <a:latin typeface="Calibri" pitchFamily="34" charset="0"/>
              </a:rPr>
              <a:t>«ОПРЕДЕЛЕНИЕ ОБЪЕМА КРАТКОВРЕМЕННОЙ ПАМЯТИ»</a:t>
            </a:r>
            <a:endParaRPr lang="ru-RU" sz="3600" i="1">
              <a:latin typeface="Calibri" pitchFamily="34" charset="0"/>
            </a:endParaRPr>
          </a:p>
          <a:p>
            <a:r>
              <a:rPr lang="ru-RU" sz="3600" b="1">
                <a:latin typeface="Calibri" pitchFamily="34" charset="0"/>
              </a:rPr>
              <a:t>ХОД РАБОТЫ:</a:t>
            </a:r>
            <a:endParaRPr lang="ru-RU" sz="3600">
              <a:latin typeface="Calibri" pitchFamily="34" charset="0"/>
            </a:endParaRPr>
          </a:p>
          <a:p>
            <a:r>
              <a:rPr lang="ru-RU" sz="3600" b="1">
                <a:latin typeface="Calibri" pitchFamily="34" charset="0"/>
              </a:rPr>
              <a:t>1. Внимательно посмотрите на картинку в течение 1 минуты, запишите запомнившиеся.</a:t>
            </a:r>
            <a:endParaRPr lang="ru-RU" sz="3600">
              <a:latin typeface="Calibri" pitchFamily="34" charset="0"/>
            </a:endParaRPr>
          </a:p>
          <a:p>
            <a:r>
              <a:rPr lang="ru-RU" sz="3600" b="1">
                <a:latin typeface="Calibri" pitchFamily="34" charset="0"/>
              </a:rPr>
              <a:t>2. Проверьте и посчитайте количество правильных ответов</a:t>
            </a:r>
            <a:endParaRPr lang="ru-RU" sz="3600">
              <a:latin typeface="Calibri" pitchFamily="34" charset="0"/>
            </a:endParaRPr>
          </a:p>
          <a:p>
            <a:r>
              <a:rPr lang="ru-RU" sz="3600" b="1">
                <a:latin typeface="Calibri" pitchFamily="34" charset="0"/>
              </a:rPr>
              <a:t>3. Сделайте вывод</a:t>
            </a:r>
            <a:endParaRPr lang="ru-RU" sz="3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5" descr="J028120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00250" y="127000"/>
            <a:ext cx="1358900" cy="1570038"/>
          </a:xfrm>
        </p:spPr>
      </p:pic>
      <p:pic>
        <p:nvPicPr>
          <p:cNvPr id="25602" name="Picture 16" descr="J02810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300" y="228600"/>
            <a:ext cx="15843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7" descr="J028360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8250" y="341313"/>
            <a:ext cx="1081088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18" descr="J023622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8638" y="4183063"/>
            <a:ext cx="1223962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9" descr="J030530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713374">
            <a:off x="3975100" y="2024063"/>
            <a:ext cx="1492250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20" descr="J02457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59363" y="407988"/>
            <a:ext cx="10795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21" descr="J02671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875" y="5000625"/>
            <a:ext cx="10080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22" descr="J023274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35375" y="3765550"/>
            <a:ext cx="1655763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23" descr="J025106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98575" y="4900613"/>
            <a:ext cx="857250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0" name="Picture 24" descr="J024618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637463" y="300038"/>
            <a:ext cx="1439862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25" descr="J0283458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605338" y="5289550"/>
            <a:ext cx="1944687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2" name="Picture 26" descr="J025017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161088" y="4573588"/>
            <a:ext cx="1379537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3" name="Picture 27" descr="J023273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165475" y="1571625"/>
            <a:ext cx="14398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4" name="Picture 28" descr="J0283467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270625" y="204788"/>
            <a:ext cx="12954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5" name="Picture 29" descr="J0281030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 rot="-2365961">
            <a:off x="2832100" y="5275263"/>
            <a:ext cx="1606550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6" name="Picture 30" descr="J0246111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932113" y="3248025"/>
            <a:ext cx="936625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7" name="Picture 31" descr="J0214989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981700" y="1735138"/>
            <a:ext cx="1439863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8" name="Picture 32" descr="J0199365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 rot="1374808">
            <a:off x="7626350" y="2057400"/>
            <a:ext cx="1312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9" name="Picture 33" descr="J0215547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5346700" y="3386138"/>
            <a:ext cx="11525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0" name="Picture 34" descr="J0318126"/>
          <p:cNvPicPr>
            <a:picLocks noChangeAspect="1" noChangeArrowheads="1" noCrop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915150" y="3157538"/>
            <a:ext cx="129698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1" name="AutoShape 2" descr="http://t1.gstatic.com/images?q=tbn:ANd9GcQFFsEg2g5ZXaJVpAbHsMhHgQwgzVEZRLbHZ1cqR_JYsb8M88bq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5622" name="Picture 4" descr="http://t0.gstatic.com/images?q=tbn:ANd9GcSRV79uu_6TO5ixBWcC2ZzdQ-1iUevbpLV0kWvU5tsLg76qDaB2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7497763" y="5129213"/>
            <a:ext cx="157003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3" name="Picture 6" descr="http://t3.gstatic.com/images?q=tbn:ANd9GcSJam6jXoWo2WTfq0rlqWlF249c7k7iV2qRcHBrwdeLiQyipuywNw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7532688" y="4302125"/>
            <a:ext cx="13970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4" name="Picture 8" descr="http://t2.gstatic.com/images?q=tbn:ANd9GcS3tbQ1CYesx84AEw8qGuLmI6hcev7wG_oz0BSy7lS6VN4nxtuJ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100013" y="2471738"/>
            <a:ext cx="1473200" cy="215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7" descr="J0215062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836613" y="1651000"/>
            <a:ext cx="13684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2" descr="EN00769_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1816100" y="2308225"/>
            <a:ext cx="12065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151</Words>
  <Application>Microsoft Office PowerPoint</Application>
  <PresentationFormat>Экран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Calibri</vt:lpstr>
      <vt:lpstr>Arial</vt:lpstr>
      <vt:lpstr>Times New Roman</vt:lpstr>
      <vt:lpstr>Comic Sans MS</vt:lpstr>
      <vt:lpstr>Wingdings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    ПАМЯТЬ  ВИДЫ ПАМЯТИ</vt:lpstr>
      <vt:lpstr>МЕХАНИЗМ: </vt:lpstr>
      <vt:lpstr>Слайд 3</vt:lpstr>
      <vt:lpstr>Слайд 4</vt:lpstr>
      <vt:lpstr>Слайд 5</vt:lpstr>
      <vt:lpstr>Основные процессы памяти</vt:lpstr>
      <vt:lpstr>Слайд 7</vt:lpstr>
      <vt:lpstr>Слайд 8</vt:lpstr>
      <vt:lpstr>Слайд 9</vt:lpstr>
      <vt:lpstr>ВЫВОДЫ: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ПАМЯТЬ, ВИДЫ ПАМЯТИ</dc:title>
  <dc:creator>ASUS</dc:creator>
  <cp:lastModifiedBy>Vlad</cp:lastModifiedBy>
  <cp:revision>15</cp:revision>
  <dcterms:created xsi:type="dcterms:W3CDTF">2013-04-15T19:29:16Z</dcterms:created>
  <dcterms:modified xsi:type="dcterms:W3CDTF">2014-01-07T21:10:30Z</dcterms:modified>
</cp:coreProperties>
</file>