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3" r:id="rId5"/>
    <p:sldId id="272" r:id="rId6"/>
    <p:sldId id="267" r:id="rId7"/>
    <p:sldId id="268" r:id="rId8"/>
    <p:sldId id="264" r:id="rId9"/>
    <p:sldId id="274" r:id="rId10"/>
    <p:sldId id="270" r:id="rId1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2E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91" d="100"/>
          <a:sy n="91" d="100"/>
        </p:scale>
        <p:origin x="-34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7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4D2B00-B948-4829-8938-726112B8CB97}" type="datetimeFigureOut">
              <a:rPr lang="ru-RU"/>
              <a:pPr>
                <a:defRPr/>
              </a:pPr>
              <a:t>30.12.2013</a:t>
            </a:fld>
            <a:endParaRPr lang="ru-RU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EAD3FA-FDE3-4027-8E8D-52F1883F9A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1E786B-2F45-4442-B05A-5441CCDE689E}" type="datetimeFigureOut">
              <a:rPr lang="ru-RU"/>
              <a:pPr>
                <a:defRPr/>
              </a:pPr>
              <a:t>30.12.2013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176C0-E193-4939-B1D9-821156F44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4F7F27-1088-42AB-AA5D-3AC495F8A760}" type="datetimeFigureOut">
              <a:rPr lang="ru-RU"/>
              <a:pPr>
                <a:defRPr/>
              </a:pPr>
              <a:t>30.12.2013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ABA8E-EF09-482C-8015-76C500DEBA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D8AE57-CDEA-4FD3-89C9-89D8B9D1BF56}" type="datetimeFigureOut">
              <a:rPr lang="ru-RU"/>
              <a:pPr>
                <a:defRPr/>
              </a:pPr>
              <a:t>30.12.2013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71A99-5098-4501-AD91-C2EF79E646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7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A49E26-3A11-4FBC-9C85-A91FD3A0C358}" type="datetimeFigureOut">
              <a:rPr lang="ru-RU"/>
              <a:pPr>
                <a:defRPr/>
              </a:pPr>
              <a:t>30.12.2013</a:t>
            </a:fld>
            <a:endParaRPr lang="ru-RU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B2B29-9E80-42D7-AAB1-FE2E9401DE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32123-843C-4E40-8B8A-FC8F09E179EB}" type="datetimeFigureOut">
              <a:rPr lang="ru-RU"/>
              <a:pPr>
                <a:defRPr/>
              </a:pPr>
              <a:t>30.12.2013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A4EF93-5BD8-4B82-A257-4F324C4B9F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2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8" name="TextBox 1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91FE86-47B2-4622-AB6C-144370D1F543}" type="datetimeFigureOut">
              <a:rPr lang="ru-RU"/>
              <a:pPr>
                <a:defRPr/>
              </a:pPr>
              <a:t>30.12.2013</a:t>
            </a:fld>
            <a:endParaRPr lang="ru-RU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1F0149-12E6-4534-82A1-D3DF0C0B19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44B5EB-4127-403F-B07F-275125B46993}" type="datetimeFigureOut">
              <a:rPr lang="ru-RU"/>
              <a:pPr>
                <a:defRPr/>
              </a:pPr>
              <a:t>30.12.2013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6D2975-C4E4-4B42-B708-FDA8B3D31F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CB93B4-D834-4884-B067-168D3457FDFE}" type="datetimeFigureOut">
              <a:rPr lang="ru-RU"/>
              <a:pPr>
                <a:defRPr/>
              </a:pPr>
              <a:t>30.12.2013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B1F5A-5BD8-4BB1-A05E-4BADA997BF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0B3D53-0D31-4C8E-8662-6D4C4CF32639}" type="datetimeFigureOut">
              <a:rPr lang="ru-RU"/>
              <a:pPr>
                <a:defRPr/>
              </a:pPr>
              <a:t>30.12.2013</a:t>
            </a:fld>
            <a:endParaRPr lang="ru-RU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6159EE-2271-4597-9367-E23B34702A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8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FD676-0961-40A9-BC58-D1F94C82324A}" type="datetimeFigureOut">
              <a:rPr lang="ru-RU"/>
              <a:pPr>
                <a:defRPr/>
              </a:pPr>
              <a:t>30.12.2013</a:t>
            </a:fld>
            <a:endParaRPr lang="ru-RU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BAF349-5EAC-4129-BCF4-88E68B0EEF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smtClean="0">
                <a:solidFill>
                  <a:schemeClr val="tx1">
                    <a:alpha val="6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AA2D2542-1DC4-42EC-9A8A-42DDC51C7A88}" type="datetimeFigureOut">
              <a:rPr lang="ru-RU"/>
              <a:pPr>
                <a:defRPr/>
              </a:pPr>
              <a:t>30.12.2013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alpha val="6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600" smtClean="0">
                <a:solidFill>
                  <a:schemeClr val="tx1">
                    <a:alpha val="60000"/>
                  </a:schemeClr>
                </a:solidFill>
                <a:effectLst/>
                <a:latin typeface="+mn-lt"/>
              </a:defRPr>
            </a:lvl1pPr>
          </a:lstStyle>
          <a:p>
            <a:pPr>
              <a:defRPr/>
            </a:pPr>
            <a:fld id="{FEEADD75-1FD3-4B8A-9AA2-7A65FA3D3A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6" r:id="rId1"/>
    <p:sldLayoutId id="2147483695" r:id="rId2"/>
    <p:sldLayoutId id="2147483697" r:id="rId3"/>
    <p:sldLayoutId id="2147483694" r:id="rId4"/>
    <p:sldLayoutId id="2147483698" r:id="rId5"/>
    <p:sldLayoutId id="2147483693" r:id="rId6"/>
    <p:sldLayoutId id="2147483692" r:id="rId7"/>
    <p:sldLayoutId id="2147483699" r:id="rId8"/>
    <p:sldLayoutId id="2147483700" r:id="rId9"/>
    <p:sldLayoutId id="2147483691" r:id="rId10"/>
    <p:sldLayoutId id="214748369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file:///F:\&#1082;&#1086;&#1085;&#1082;&#1091;&#1088;&#1089;\&#1082;&#1086;&#1085;&#1082;&#1091;&#1088;&#1089;%20%20&#1052;&#1086;&#1089;&#1082;&#1074;&#1072;%202013-2014\&#1087;&#1088;&#1077;&#1079;&#1077;&#1085;&#1090;&#1072;&#1094;&#1080;&#1103;\Maykl-Dzhekson-Pesnya-zemli(muzofon.com)-&#1089;&#1077;&#1075;&#1084;&#1077;&#1085;&#1090;1(00-00-00-00-01-11)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jpe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F:\&#1082;&#1086;&#1085;&#1082;&#1091;&#1088;&#1089;\&#1082;&#1086;&#1085;&#1082;&#1091;&#1088;&#1089;%20%20&#1052;&#1086;&#1089;&#1082;&#1074;&#1072;%202013-2014\&#1087;&#1088;&#1077;&#1079;&#1077;&#1085;&#1090;&#1072;&#1094;&#1080;&#1103;\&#1079;&#1072;&#1087;&#1086;&#1074;&#1077;&#1076;&#1085;&#1080;&#1082;.mpg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0" y="4986338"/>
            <a:ext cx="9144000" cy="1871662"/>
          </a:xfrm>
          <a:solidFill>
            <a:schemeClr val="accent5"/>
          </a:solidFill>
          <a:ln>
            <a:solidFill>
              <a:schemeClr val="accent6">
                <a:lumMod val="50000"/>
              </a:schemeClr>
            </a:solidFill>
          </a:ln>
        </p:spPr>
        <p:txBody>
          <a:bodyPr/>
          <a:lstStyle/>
          <a:p>
            <a:pPr marL="18288" indent="0" algn="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Зинченко Виктория Сергеевна, </a:t>
            </a:r>
          </a:p>
          <a:p>
            <a:pPr marL="18288" indent="0" algn="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учитель </a:t>
            </a: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 биологии МКОУ </a:t>
            </a: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«</a:t>
            </a: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Вечерняя(сменная)</a:t>
            </a:r>
          </a:p>
          <a:p>
            <a:pPr marL="18288" indent="0" algn="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общеобразовательная </a:t>
            </a: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школа №2 </a:t>
            </a: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при ИК</a:t>
            </a: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»</a:t>
            </a:r>
          </a:p>
          <a:p>
            <a:pPr marL="18288" indent="0" algn="r"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Calibri" pitchFamily="34" charset="0"/>
              </a:rPr>
              <a:t>с.Чугуевка</a:t>
            </a:r>
            <a:r>
              <a:rPr lang="ru-RU" dirty="0">
                <a:solidFill>
                  <a:schemeClr val="bg1"/>
                </a:solidFill>
                <a:latin typeface="Calibri" pitchFamily="34" charset="0"/>
              </a:rPr>
              <a:t> Приморского края</a:t>
            </a:r>
          </a:p>
          <a:p>
            <a:pPr marL="18288" indent="0"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ru-RU" dirty="0"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2200275"/>
            <a:ext cx="7543800" cy="1025525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Calibri" pitchFamily="34" charset="0"/>
              </a:rPr>
              <a:t> </a:t>
            </a:r>
            <a:r>
              <a:rPr lang="ru-RU" sz="5300" dirty="0" smtClean="0">
                <a:latin typeface="Calibri" pitchFamily="34" charset="0"/>
              </a:rPr>
              <a:t>  Охрана животного мира</a:t>
            </a:r>
            <a:br>
              <a:rPr lang="ru-RU" sz="5300" dirty="0" smtClean="0">
                <a:latin typeface="Calibri" pitchFamily="34" charset="0"/>
              </a:rPr>
            </a:br>
            <a:r>
              <a:rPr lang="ru-RU" sz="5300" dirty="0">
                <a:latin typeface="Calibri" pitchFamily="34" charset="0"/>
              </a:rPr>
              <a:t/>
            </a:r>
            <a:br>
              <a:rPr lang="ru-RU" sz="5300" dirty="0">
                <a:latin typeface="Calibri" pitchFamily="34" charset="0"/>
              </a:rPr>
            </a:br>
            <a:endParaRPr lang="ru-RU" sz="5300" dirty="0">
              <a:latin typeface="Calibri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851275" y="1989138"/>
            <a:ext cx="3457575" cy="22463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>
                <a:latin typeface="Calibri" pitchFamily="34" charset="0"/>
                <a:ea typeface="+mj-ea"/>
                <a:cs typeface="+mj-cs"/>
              </a:rPr>
              <a:t> </a:t>
            </a:r>
            <a:r>
              <a:rPr lang="ru-RU" sz="2400" dirty="0">
                <a:latin typeface="Calibri" pitchFamily="34" charset="0"/>
                <a:ea typeface="+mj-ea"/>
                <a:cs typeface="+mj-cs"/>
              </a:rPr>
              <a:t>классный час, посвященный Международному дню сохранения биоразнообразия</a:t>
            </a:r>
            <a:r>
              <a:rPr lang="ru-RU" sz="2000" dirty="0">
                <a:latin typeface="Calibri" pitchFamily="34" charset="0"/>
                <a:ea typeface="+mj-ea"/>
                <a:cs typeface="+mj-cs"/>
              </a:rPr>
              <a:t/>
            </a:r>
            <a:br>
              <a:rPr lang="ru-RU" sz="2000" dirty="0">
                <a:latin typeface="Calibri" pitchFamily="34" charset="0"/>
                <a:ea typeface="+mj-ea"/>
                <a:cs typeface="+mj-cs"/>
              </a:rPr>
            </a:br>
            <a:endParaRPr lang="ru-RU" sz="2000" dirty="0">
              <a:latin typeface="Calibri" pitchFamily="34" charset="0"/>
            </a:endParaRPr>
          </a:p>
        </p:txBody>
      </p:sp>
      <p:sp>
        <p:nvSpPr>
          <p:cNvPr id="19" name="Объект 3"/>
          <p:cNvSpPr txBox="1">
            <a:spLocks/>
          </p:cNvSpPr>
          <p:nvPr/>
        </p:nvSpPr>
        <p:spPr>
          <a:xfrm rot="5400000">
            <a:off x="-2366962" y="2366962"/>
            <a:ext cx="6858000" cy="212407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anchor="ctr">
            <a:normAutofit/>
          </a:bodyPr>
          <a:lstStyle>
            <a:lvl1pPr marL="274320" indent="-256032" algn="l" defTabSz="914400" rtl="0" eaLnBrk="1" latinLnBrk="0" hangingPunct="1">
              <a:spcBef>
                <a:spcPct val="20000"/>
              </a:spcBef>
              <a:spcAft>
                <a:spcPts val="0"/>
              </a:spcAft>
              <a:buSzPct val="60000"/>
              <a:buFont typeface="Wingdings" pitchFamily="2" charset="2"/>
              <a:buChar char=""/>
              <a:defRPr sz="21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1pPr>
            <a:lvl2pPr marL="6400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2pPr>
            <a:lvl3pPr marL="10058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7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3pPr>
            <a:lvl4pPr marL="1371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6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4pPr>
            <a:lvl5pPr marL="164592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5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defRPr>
            </a:lvl5pPr>
            <a:lvl6pPr marL="196596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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6pPr>
            <a:lvl7pPr marL="224028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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7pPr>
            <a:lvl8pPr marL="251460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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8pPr>
            <a:lvl9pPr marL="2834640" indent="-256032" algn="l" defTabSz="914400" rtl="0" eaLnBrk="1" latinLnBrk="0" hangingPunct="1">
              <a:spcBef>
                <a:spcPct val="20000"/>
              </a:spcBef>
              <a:buSzPct val="60000"/>
              <a:buFont typeface="Wingdings" pitchFamily="2" charset="2"/>
              <a:buChar char=""/>
              <a:defRPr sz="1400" kern="1200">
                <a:solidFill>
                  <a:schemeClr val="tx1"/>
                </a:solidFill>
                <a:effectLst>
                  <a:outerShdw blurRad="38100" dist="38100" dir="2700000" algn="ctr" rotWithShape="0">
                    <a:srgbClr val="000000">
                      <a:alpha val="43000"/>
                    </a:srgbClr>
                  </a:outerShdw>
                </a:effectLst>
                <a:latin typeface="+mn-lt"/>
                <a:ea typeface="+mn-ea"/>
                <a:cs typeface="+mn-cs"/>
              </a:defRPr>
            </a:lvl9pPr>
          </a:lstStyle>
          <a:p>
            <a:pPr marL="18288" indent="0" algn="ctr" fontAlgn="auto">
              <a:buFont typeface="Wingdings" pitchFamily="2" charset="2"/>
              <a:buNone/>
              <a:defRPr/>
            </a:pPr>
            <a:r>
              <a:rPr lang="ru-RU" dirty="0" smtClean="0">
                <a:solidFill>
                  <a:schemeClr val="bg1"/>
                </a:solidFill>
                <a:latin typeface="Calibri" pitchFamily="34" charset="0"/>
              </a:rPr>
              <a:t> </a:t>
            </a:r>
            <a:endParaRPr lang="ru-RU" dirty="0">
              <a:solidFill>
                <a:schemeClr val="bg1"/>
              </a:solidFill>
              <a:latin typeface="Calibri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675" y="19050"/>
            <a:ext cx="1993900" cy="2322513"/>
          </a:xfrm>
          <a:prstGeom prst="rect">
            <a:avLst/>
          </a:prstGeom>
          <a:noFill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675" y="2305050"/>
            <a:ext cx="1993900" cy="2286000"/>
          </a:xfrm>
          <a:prstGeom prst="rect">
            <a:avLst/>
          </a:prstGeom>
          <a:noFill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213" y="4552950"/>
            <a:ext cx="2024062" cy="2286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Прямоугольник 2"/>
          <p:cNvSpPr>
            <a:spLocks noChangeArrowheads="1"/>
          </p:cNvSpPr>
          <p:nvPr/>
        </p:nvSpPr>
        <p:spPr bwMode="auto">
          <a:xfrm>
            <a:off x="287338" y="476250"/>
            <a:ext cx="856932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3600">
                <a:latin typeface="Calibri" pitchFamily="34" charset="0"/>
              </a:rPr>
              <a:t>Помните о равновесии в природе!</a:t>
            </a:r>
          </a:p>
          <a:p>
            <a:pPr>
              <a:lnSpc>
                <a:spcPct val="150000"/>
              </a:lnSpc>
            </a:pPr>
            <a:r>
              <a:rPr lang="ru-RU" sz="3600">
                <a:latin typeface="Calibri" pitchFamily="34" charset="0"/>
              </a:rPr>
              <a:t>Нити жизни так тесно переплетены и взаимосвязаны, выдернув одну из них, </a:t>
            </a:r>
          </a:p>
          <a:p>
            <a:pPr>
              <a:lnSpc>
                <a:spcPct val="150000"/>
              </a:lnSpc>
            </a:pPr>
            <a:r>
              <a:rPr lang="ru-RU" sz="3600">
                <a:latin typeface="Calibri" pitchFamily="34" charset="0"/>
              </a:rPr>
              <a:t>мы рискуем разрушить всю ткань биологического сообщества…</a:t>
            </a:r>
          </a:p>
        </p:txBody>
      </p:sp>
      <p:sp>
        <p:nvSpPr>
          <p:cNvPr id="22530" name="TextBox 3"/>
          <p:cNvSpPr txBox="1">
            <a:spLocks noChangeArrowheads="1"/>
          </p:cNvSpPr>
          <p:nvPr/>
        </p:nvSpPr>
        <p:spPr bwMode="auto">
          <a:xfrm>
            <a:off x="4716463" y="5157788"/>
            <a:ext cx="3671887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alibri" pitchFamily="34" charset="0"/>
              </a:rPr>
              <a:t>Акимушкин И.И.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type="pic" idx="4294967295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147763" y="669925"/>
            <a:ext cx="6848475" cy="5041900"/>
          </a:xfrm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57263" y="598488"/>
            <a:ext cx="7229475" cy="545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57263" y="598488"/>
            <a:ext cx="7229475" cy="542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19175" y="598488"/>
            <a:ext cx="7105650" cy="510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019175" y="592138"/>
            <a:ext cx="7105650" cy="543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Shape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9"/>
          <a:srcRect/>
          <a:stretch>
            <a:fillRect/>
          </a:stretch>
        </p:blipFill>
        <p:spPr bwMode="auto">
          <a:xfrm>
            <a:off x="9144000" y="6456363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Maykl-Dzhekson-Pesnya-zemli(muzofon.com)-сегмент1(00-00-00-00-01-11)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113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7" presetClass="exit" presetSubtype="0" fill="hold" nodeType="withEffect">
                                  <p:stCondLst>
                                    <p:cond delay="20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2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xit" presetSubtype="0" fill="hold" nodeType="withEffect">
                                  <p:stCondLst>
                                    <p:cond delay="3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3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xit" presetSubtype="0" fill="hold" nodeType="withEffect">
                                  <p:stCondLst>
                                    <p:cond delay="4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46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7" presetClass="exit" presetSubtype="0" fill="hold" nodeType="withEffect">
                                  <p:stCondLst>
                                    <p:cond delay="5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54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5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  <p:audio>
              <p:cMediaNode showWhenStopped="0">
                <p:cTn id="5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684213" y="692150"/>
            <a:ext cx="7848600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3600">
                <a:latin typeface="Calibri" pitchFamily="34" charset="0"/>
              </a:rPr>
              <a:t>уже исчезло более </a:t>
            </a:r>
          </a:p>
          <a:p>
            <a:pPr algn="ctr">
              <a:lnSpc>
                <a:spcPct val="150000"/>
              </a:lnSpc>
            </a:pPr>
            <a:r>
              <a:rPr lang="ru-RU" sz="3600">
                <a:latin typeface="Calibri" pitchFamily="34" charset="0"/>
              </a:rPr>
              <a:t>65% девственных лесов</a:t>
            </a:r>
          </a:p>
          <a:p>
            <a:pPr algn="ctr">
              <a:lnSpc>
                <a:spcPct val="150000"/>
              </a:lnSpc>
            </a:pPr>
            <a:endParaRPr lang="ru-RU" sz="360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endParaRPr lang="ru-RU" sz="360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endParaRPr lang="ru-RU" sz="3600">
              <a:latin typeface="Calibri" pitchFamily="34" charset="0"/>
            </a:endParaRPr>
          </a:p>
          <a:p>
            <a:pPr>
              <a:lnSpc>
                <a:spcPct val="150000"/>
              </a:lnSpc>
            </a:pPr>
            <a:r>
              <a:rPr lang="ru-RU" sz="3600">
                <a:latin typeface="Calibri" pitchFamily="34" charset="0"/>
              </a:rPr>
              <a:t>3 вида животных исчезают каждый час</a:t>
            </a:r>
          </a:p>
        </p:txBody>
      </p:sp>
      <p:pic>
        <p:nvPicPr>
          <p:cNvPr id="15362" name="Рисунок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76600" y="2395538"/>
            <a:ext cx="2228850" cy="222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0388" y="620713"/>
            <a:ext cx="8023225" cy="5614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4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3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601663" y="333375"/>
            <a:ext cx="3649662" cy="2925763"/>
            <a:chOff x="274033" y="476672"/>
            <a:chExt cx="3649895" cy="2746229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74033" y="476672"/>
              <a:ext cx="3649895" cy="27462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2" name="Скругленный прямоугольник 1"/>
            <p:cNvSpPr/>
            <p:nvPr/>
          </p:nvSpPr>
          <p:spPr>
            <a:xfrm>
              <a:off x="970989" y="2853360"/>
              <a:ext cx="2881497" cy="369541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bg1"/>
                  </a:solidFill>
                </a:rPr>
                <a:t>Амурский тигр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4756150" y="115888"/>
            <a:ext cx="4140200" cy="3541712"/>
            <a:chOff x="4524351" y="332656"/>
            <a:chExt cx="4139952" cy="3324303"/>
          </a:xfrm>
        </p:grpSpPr>
        <p:pic>
          <p:nvPicPr>
            <p:cNvPr id="2054" name="Picture 6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524351" y="332656"/>
              <a:ext cx="4139952" cy="332430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5419647" y="2913424"/>
              <a:ext cx="2881140" cy="369533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bg1"/>
                  </a:solidFill>
                </a:rPr>
                <a:t>Японский журавль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" name="Группа 5"/>
          <p:cNvGrpSpPr>
            <a:grpSpLocks/>
          </p:cNvGrpSpPr>
          <p:nvPr/>
        </p:nvGrpSpPr>
        <p:grpSpPr bwMode="auto">
          <a:xfrm>
            <a:off x="601663" y="3736975"/>
            <a:ext cx="3622675" cy="3028950"/>
            <a:chOff x="302179" y="3717032"/>
            <a:chExt cx="3621749" cy="2913175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02179" y="3717032"/>
              <a:ext cx="3621749" cy="2890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1000500" y="6115669"/>
              <a:ext cx="2878989" cy="51453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bg1"/>
                  </a:solidFill>
                </a:rPr>
                <a:t>Дальневосточный </a:t>
              </a:r>
              <a:r>
                <a:rPr lang="ru-RU" dirty="0">
                  <a:solidFill>
                    <a:schemeClr val="bg1"/>
                  </a:solidFill>
                </a:rPr>
                <a:t>л</a:t>
              </a:r>
              <a:r>
                <a:rPr lang="ru-RU" dirty="0">
                  <a:solidFill>
                    <a:schemeClr val="bg1"/>
                  </a:solidFill>
                </a:rPr>
                <a:t>еопард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4948238" y="3716338"/>
            <a:ext cx="3671887" cy="3025775"/>
            <a:chOff x="4716016" y="3717032"/>
            <a:chExt cx="3672407" cy="2890246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4716016" y="3717032"/>
              <a:ext cx="3672407" cy="28902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11" name="Скругленный прямоугольник 10"/>
            <p:cNvSpPr/>
            <p:nvPr/>
          </p:nvSpPr>
          <p:spPr>
            <a:xfrm>
              <a:off x="5508290" y="6093220"/>
              <a:ext cx="2880133" cy="514058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bg1"/>
                  </a:solidFill>
                </a:rPr>
                <a:t>Уссурийский  пятнистый олень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>
            <a:grpSpLocks/>
          </p:cNvGrpSpPr>
          <p:nvPr/>
        </p:nvGrpSpPr>
        <p:grpSpPr bwMode="auto">
          <a:xfrm>
            <a:off x="684213" y="246063"/>
            <a:ext cx="3814762" cy="3036887"/>
            <a:chOff x="251520" y="246437"/>
            <a:chExt cx="3940671" cy="2781556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1520" y="246437"/>
              <a:ext cx="3940671" cy="27815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7" name="Скругленный прямоугольник 6"/>
            <p:cNvSpPr/>
            <p:nvPr/>
          </p:nvSpPr>
          <p:spPr>
            <a:xfrm>
              <a:off x="1474883" y="2556888"/>
              <a:ext cx="2717308" cy="46965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 err="1">
                  <a:solidFill>
                    <a:schemeClr val="bg1"/>
                  </a:solidFill>
                </a:rPr>
                <a:t>Трионикс</a:t>
              </a:r>
              <a:r>
                <a:rPr lang="ru-RU" dirty="0">
                  <a:solidFill>
                    <a:schemeClr val="bg1"/>
                  </a:solidFill>
                </a:rPr>
                <a:t> 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" name="Группа 3"/>
          <p:cNvGrpSpPr>
            <a:grpSpLocks/>
          </p:cNvGrpSpPr>
          <p:nvPr/>
        </p:nvGrpSpPr>
        <p:grpSpPr bwMode="auto">
          <a:xfrm>
            <a:off x="5195888" y="246063"/>
            <a:ext cx="3421062" cy="3038475"/>
            <a:chOff x="5220072" y="246437"/>
            <a:chExt cx="3384376" cy="3038547"/>
          </a:xfrm>
        </p:grpSpPr>
        <p:pic>
          <p:nvPicPr>
            <p:cNvPr id="5125" name="Picture 5"/>
            <p:cNvPicPr>
              <a:picLocks noChangeAspect="1" noChangeArrowheads="1"/>
            </p:cNvPicPr>
            <p:nvPr/>
          </p:nvPicPr>
          <p:blipFill rotWithShape="1">
            <a:blip r:embed="rId3"/>
            <a:srcRect/>
            <a:stretch/>
          </p:blipFill>
          <p:spPr bwMode="auto">
            <a:xfrm>
              <a:off x="5220072" y="246437"/>
              <a:ext cx="3384376" cy="303854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/>
              <a:ext uri="{91240B29-F687-4F45-9708-019B960494DF}"/>
            </a:extLst>
          </p:spPr>
        </p:pic>
        <p:sp>
          <p:nvSpPr>
            <p:cNvPr id="8" name="Скругленный прямоугольник 7"/>
            <p:cNvSpPr/>
            <p:nvPr/>
          </p:nvSpPr>
          <p:spPr>
            <a:xfrm>
              <a:off x="5724194" y="2769034"/>
              <a:ext cx="2880254" cy="514362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bg1"/>
                  </a:solidFill>
                </a:rPr>
                <a:t>Дальневосточный аист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Группа 4"/>
          <p:cNvGrpSpPr>
            <a:grpSpLocks/>
          </p:cNvGrpSpPr>
          <p:nvPr/>
        </p:nvGrpSpPr>
        <p:grpSpPr bwMode="auto">
          <a:xfrm>
            <a:off x="5214938" y="3725863"/>
            <a:ext cx="3527425" cy="2989262"/>
            <a:chOff x="5220073" y="3504131"/>
            <a:chExt cx="3306242" cy="3092566"/>
          </a:xfrm>
        </p:grpSpPr>
        <p:pic>
          <p:nvPicPr>
            <p:cNvPr id="5124" name="Picture 4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5220073" y="3504131"/>
              <a:ext cx="3306242" cy="30925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9" name="Скругленный прямоугольник 8"/>
            <p:cNvSpPr/>
            <p:nvPr/>
          </p:nvSpPr>
          <p:spPr>
            <a:xfrm>
              <a:off x="5505761" y="6025155"/>
              <a:ext cx="2880686" cy="514060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bg1"/>
                  </a:solidFill>
                </a:rPr>
                <a:t> Красноспинный полоз 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633413" y="3759200"/>
            <a:ext cx="3816350" cy="2984500"/>
            <a:chOff x="251520" y="3501008"/>
            <a:chExt cx="3940671" cy="2729649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51520" y="3501008"/>
              <a:ext cx="3940671" cy="270048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dist="139700" dir="2700000" algn="tl" rotWithShape="0">
                <a:srgbClr val="333333">
                  <a:alpha val="64999"/>
                </a:srgbClr>
              </a:outerShdw>
            </a:effectLst>
          </p:spPr>
        </p:pic>
        <p:sp>
          <p:nvSpPr>
            <p:cNvPr id="10" name="Скругленный прямоугольник 9"/>
            <p:cNvSpPr/>
            <p:nvPr/>
          </p:nvSpPr>
          <p:spPr>
            <a:xfrm>
              <a:off x="1303896" y="5716670"/>
              <a:ext cx="2880099" cy="513987"/>
            </a:xfrm>
            <a:prstGeom prst="round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dirty="0">
                  <a:solidFill>
                    <a:schemeClr val="bg1"/>
                  </a:solidFill>
                </a:rPr>
                <a:t> Дальневосточный  сцинк </a:t>
              </a:r>
              <a:endParaRPr lang="ru-RU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288" y="4941888"/>
            <a:ext cx="9129712" cy="1887537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20638"/>
            <a:ext cx="8424862" cy="1103312"/>
          </a:xfrm>
          <a:solidFill>
            <a:schemeClr val="tx1"/>
          </a:solidFill>
        </p:spPr>
        <p:txBody>
          <a:bodyPr/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  <a:t>УК РФ статья 258 Незаконная охота</a:t>
            </a:r>
            <a:br>
              <a:rPr lang="ru-RU" sz="3600" dirty="0" smtClean="0">
                <a:solidFill>
                  <a:schemeClr val="bg2">
                    <a:lumMod val="50000"/>
                  </a:schemeClr>
                </a:solidFill>
                <a:latin typeface="Cambria" pitchFamily="18" charset="0"/>
              </a:rPr>
            </a:br>
            <a:endParaRPr lang="ru-RU" sz="3600" dirty="0">
              <a:solidFill>
                <a:schemeClr val="bg2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14288" y="1196975"/>
            <a:ext cx="9144000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>
                <a:latin typeface="Palatino Linotype" pitchFamily="18" charset="0"/>
              </a:rPr>
              <a:t> </a:t>
            </a:r>
            <a:r>
              <a:rPr lang="ru-RU" sz="2000">
                <a:latin typeface="Cambria" pitchFamily="18" charset="0"/>
              </a:rPr>
              <a:t>Незаконная охота, если это деяние совершено:</a:t>
            </a:r>
          </a:p>
          <a:p>
            <a:pPr>
              <a:lnSpc>
                <a:spcPct val="150000"/>
              </a:lnSpc>
            </a:pPr>
            <a:r>
              <a:rPr lang="ru-RU" sz="2000">
                <a:latin typeface="Cambria" pitchFamily="18" charset="0"/>
              </a:rPr>
              <a:t>а) с причинением крупного ущерба;</a:t>
            </a:r>
          </a:p>
          <a:p>
            <a:pPr>
              <a:lnSpc>
                <a:spcPct val="150000"/>
              </a:lnSpc>
            </a:pPr>
            <a:r>
              <a:rPr lang="ru-RU" sz="2000">
                <a:latin typeface="Cambria" pitchFamily="18" charset="0"/>
              </a:rPr>
              <a:t>б) с применением механического транспортного средства или воздушного судна, взрывчатых веществ, газов или иных способов массового уничтожения птиц и зверей;</a:t>
            </a:r>
          </a:p>
          <a:p>
            <a:pPr>
              <a:lnSpc>
                <a:spcPct val="150000"/>
              </a:lnSpc>
            </a:pPr>
            <a:r>
              <a:rPr lang="ru-RU" sz="2000">
                <a:latin typeface="Cambria" pitchFamily="18" charset="0"/>
              </a:rPr>
              <a:t>в) в отношении птиц и зверей, охота на которых полностью запрещена;</a:t>
            </a:r>
          </a:p>
          <a:p>
            <a:pPr>
              <a:lnSpc>
                <a:spcPct val="150000"/>
              </a:lnSpc>
            </a:pPr>
            <a:r>
              <a:rPr lang="ru-RU" sz="2000">
                <a:latin typeface="Cambria" pitchFamily="18" charset="0"/>
              </a:rPr>
              <a:t>г) на особо охраняемой природной территории либо в зоне экологического бедствия или в зоне чрезвычайной экологической ситуации, -</a:t>
            </a:r>
          </a:p>
          <a:p>
            <a:pPr>
              <a:lnSpc>
                <a:spcPct val="150000"/>
              </a:lnSpc>
            </a:pPr>
            <a:r>
              <a:rPr lang="ru-RU" sz="2000">
                <a:solidFill>
                  <a:schemeClr val="bg1"/>
                </a:solidFill>
                <a:latin typeface="Cambria" pitchFamily="18" charset="0"/>
              </a:rPr>
              <a:t>наказывается штрафом в размере до  200 000 рублей или в размере заработной платы или иного дохода осужденного за период до  18 месяцев, либо обязательными работами на срок до  480 часов, либо исправительными работами на срок до  2 лет, либо арестом на срок до  6  месяцев.</a:t>
            </a: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4"/>
          <p:cNvSpPr/>
          <p:nvPr/>
        </p:nvSpPr>
        <p:spPr>
          <a:xfrm>
            <a:off x="3779838" y="836613"/>
            <a:ext cx="1584325" cy="431800"/>
          </a:xfrm>
          <a:prstGeom prst="ellipse">
            <a:avLst/>
          </a:prstGeom>
          <a:solidFill>
            <a:srgbClr val="2E0000"/>
          </a:solidFill>
          <a:ln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1258888" y="1125538"/>
            <a:ext cx="6697662" cy="4597400"/>
          </a:xfrm>
          <a:prstGeom prst="roundRect">
            <a:avLst/>
          </a:prstGeom>
          <a:solidFill>
            <a:srgbClr val="2E0000"/>
          </a:solidFill>
          <a:ln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V="1">
            <a:off x="4932363" y="404813"/>
            <a:ext cx="360362" cy="43180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 flipV="1">
            <a:off x="3779838" y="115888"/>
            <a:ext cx="579437" cy="720725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Овал 10"/>
          <p:cNvSpPr/>
          <p:nvPr/>
        </p:nvSpPr>
        <p:spPr>
          <a:xfrm>
            <a:off x="7516813" y="2781300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7516813" y="3240088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7524750" y="3644900"/>
            <a:ext cx="215900" cy="2159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" name="заповедник.mpg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828800" y="13716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28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785813" y="1928813"/>
            <a:ext cx="1482725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>
                <a:latin typeface="Cambria" pitchFamily="18" charset="0"/>
              </a:rPr>
              <a:t>ЗА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84388" y="1963738"/>
            <a:ext cx="27749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ambria" pitchFamily="18" charset="0"/>
              </a:rPr>
              <a:t>поведники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2139950" y="2470150"/>
            <a:ext cx="21605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ambria" pitchFamily="18" charset="0"/>
              </a:rPr>
              <a:t>казни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2586038" y="2886075"/>
            <a:ext cx="158432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latin typeface="Cambria" pitchFamily="18" charset="0"/>
              </a:rPr>
              <a:t>пар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357563" y="2500313"/>
            <a:ext cx="17335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>
                <a:latin typeface="Cambria" pitchFamily="18" charset="0"/>
              </a:rPr>
              <a:t>КИ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92725" y="590550"/>
            <a:ext cx="3633788" cy="523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2663" y="0"/>
            <a:ext cx="71437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1006</TotalTime>
  <Words>193</Words>
  <Application>Microsoft Office PowerPoint</Application>
  <PresentationFormat>Экран (4:3)</PresentationFormat>
  <Paragraphs>37</Paragraphs>
  <Slides>10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10</vt:i4>
      </vt:variant>
    </vt:vector>
  </HeadingPairs>
  <TitlesOfParts>
    <vt:vector size="21" baseType="lpstr">
      <vt:lpstr>Palatino Linotype</vt:lpstr>
      <vt:lpstr>Arial</vt:lpstr>
      <vt:lpstr>Wingdings</vt:lpstr>
      <vt:lpstr>Calibri</vt:lpstr>
      <vt:lpstr>Cambria</vt:lpstr>
      <vt:lpstr>Базовая</vt:lpstr>
      <vt:lpstr>Базовая</vt:lpstr>
      <vt:lpstr>Базовая</vt:lpstr>
      <vt:lpstr>Базовая</vt:lpstr>
      <vt:lpstr>Базовая</vt:lpstr>
      <vt:lpstr>Базовая</vt:lpstr>
      <vt:lpstr>     Охрана животного мира  </vt:lpstr>
      <vt:lpstr>Слайд 2</vt:lpstr>
      <vt:lpstr>Слайд 3</vt:lpstr>
      <vt:lpstr>Слайд 4</vt:lpstr>
      <vt:lpstr>Слайд 5</vt:lpstr>
      <vt:lpstr>УК РФ статья 258 Незаконная охота </vt:lpstr>
      <vt:lpstr>Слайд 7</vt:lpstr>
      <vt:lpstr>Слайд 8</vt:lpstr>
      <vt:lpstr>Слайд 9</vt:lpstr>
      <vt:lpstr>Слайд 10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Охрана и рациональное использование животного мира</dc:title>
  <dc:creator>1</dc:creator>
  <cp:lastModifiedBy>User</cp:lastModifiedBy>
  <cp:revision>87</cp:revision>
  <dcterms:created xsi:type="dcterms:W3CDTF">2013-05-01T06:13:31Z</dcterms:created>
  <dcterms:modified xsi:type="dcterms:W3CDTF">2013-12-29T20:19:45Z</dcterms:modified>
</cp:coreProperties>
</file>