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DC98937-C135-4D32-884B-8E919028C84C}" type="datetimeFigureOut">
              <a:rPr lang="ru-RU" smtClean="0"/>
              <a:pPr/>
              <a:t>21.09.2013</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D448CE5-DE9B-4D3C-A44C-3187CF9BA413}"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DC98937-C135-4D32-884B-8E919028C84C}" type="datetimeFigureOut">
              <a:rPr lang="ru-RU" smtClean="0"/>
              <a:pPr/>
              <a:t>21.09.2013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D448CE5-DE9B-4D3C-A44C-3187CF9BA41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DDC98937-C135-4D32-884B-8E919028C84C}" type="datetimeFigureOut">
              <a:rPr lang="ru-RU" smtClean="0"/>
              <a:pPr/>
              <a:t>21.09.2013</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D448CE5-DE9B-4D3C-A44C-3187CF9BA41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DC98937-C135-4D32-884B-8E919028C84C}" type="datetimeFigureOut">
              <a:rPr lang="ru-RU" smtClean="0"/>
              <a:pPr/>
              <a:t>21.09.2013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D448CE5-DE9B-4D3C-A44C-3187CF9BA41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DC98937-C135-4D32-884B-8E919028C84C}" type="datetimeFigureOut">
              <a:rPr lang="ru-RU" smtClean="0"/>
              <a:pPr/>
              <a:t>21.09.2013</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ED448CE5-DE9B-4D3C-A44C-3187CF9BA413}"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DC98937-C135-4D32-884B-8E919028C84C}" type="datetimeFigureOut">
              <a:rPr lang="ru-RU" smtClean="0"/>
              <a:pPr/>
              <a:t>21.09.2013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D448CE5-DE9B-4D3C-A44C-3187CF9BA413}"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DC98937-C135-4D32-884B-8E919028C84C}" type="datetimeFigureOut">
              <a:rPr lang="ru-RU" smtClean="0"/>
              <a:pPr/>
              <a:t>21.09.2013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D448CE5-DE9B-4D3C-A44C-3187CF9BA41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DDC98937-C135-4D32-884B-8E919028C84C}" type="datetimeFigureOut">
              <a:rPr lang="ru-RU" smtClean="0"/>
              <a:pPr/>
              <a:t>21.09.2013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D448CE5-DE9B-4D3C-A44C-3187CF9BA41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DDC98937-C135-4D32-884B-8E919028C84C}" type="datetimeFigureOut">
              <a:rPr lang="ru-RU" smtClean="0"/>
              <a:pPr/>
              <a:t>21.09.2013</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ED448CE5-DE9B-4D3C-A44C-3187CF9BA41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DC98937-C135-4D32-884B-8E919028C84C}" type="datetimeFigureOut">
              <a:rPr lang="ru-RU" smtClean="0"/>
              <a:pPr/>
              <a:t>21.09.2013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D448CE5-DE9B-4D3C-A44C-3187CF9BA413}"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DDC98937-C135-4D32-884B-8E919028C84C}" type="datetimeFigureOut">
              <a:rPr lang="ru-RU" smtClean="0"/>
              <a:pPr/>
              <a:t>21.09.2013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D448CE5-DE9B-4D3C-A44C-3187CF9BA413}"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DC98937-C135-4D32-884B-8E919028C84C}" type="datetimeFigureOut">
              <a:rPr lang="ru-RU" smtClean="0"/>
              <a:pPr/>
              <a:t>21.09.2013</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D448CE5-DE9B-4D3C-A44C-3187CF9BA413}"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1857365"/>
            <a:ext cx="8358246" cy="1743086"/>
          </a:xfrm>
        </p:spPr>
        <p:txBody>
          <a:bodyPr>
            <a:normAutofit fontScale="90000"/>
          </a:bodyPr>
          <a:lstStyle/>
          <a:p>
            <a:r>
              <a:rPr lang="ru-RU" dirty="0" smtClean="0"/>
              <a:t>Урок </a:t>
            </a:r>
            <a:br>
              <a:rPr lang="ru-RU" dirty="0" smtClean="0"/>
            </a:br>
            <a:r>
              <a:rPr lang="ru-RU" dirty="0" smtClean="0"/>
              <a:t>Путешествие в страну</a:t>
            </a:r>
            <a:br>
              <a:rPr lang="ru-RU" dirty="0" smtClean="0"/>
            </a:br>
            <a:r>
              <a:rPr lang="ru-RU" dirty="0" smtClean="0"/>
              <a:t>«Дроби»</a:t>
            </a:r>
            <a:br>
              <a:rPr lang="ru-RU" dirty="0" smtClean="0"/>
            </a:br>
            <a:r>
              <a:rPr lang="ru-RU" dirty="0" smtClean="0"/>
              <a:t>5 класс</a:t>
            </a:r>
            <a:endParaRPr lang="ru-RU" dirty="0"/>
          </a:p>
        </p:txBody>
      </p:sp>
      <p:sp>
        <p:nvSpPr>
          <p:cNvPr id="3" name="Подзаголовок 2"/>
          <p:cNvSpPr>
            <a:spLocks noGrp="1"/>
          </p:cNvSpPr>
          <p:nvPr>
            <p:ph type="subTitle" idx="1"/>
          </p:nvPr>
        </p:nvSpPr>
        <p:spPr>
          <a:xfrm>
            <a:off x="2285984" y="4071942"/>
            <a:ext cx="6472100" cy="1101248"/>
          </a:xfrm>
        </p:spPr>
        <p:txBody>
          <a:bodyPr>
            <a:normAutofit/>
          </a:bodyPr>
          <a:lstStyle/>
          <a:p>
            <a:r>
              <a:rPr lang="ru-RU" sz="3200" dirty="0" smtClean="0"/>
              <a:t>Тема «Десятичные дроби»</a:t>
            </a:r>
            <a:endParaRPr lang="ru-RU" sz="3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i="1" dirty="0" smtClean="0"/>
              <a:t>Слово учителя.</a:t>
            </a:r>
            <a:endParaRPr lang="ru-RU" b="1" dirty="0" smtClean="0"/>
          </a:p>
          <a:p>
            <a:r>
              <a:rPr lang="ru-RU" i="1" dirty="0" smtClean="0"/>
              <a:t>Ребята , мы многое уже узнали в стране под названием «Дроби». Активные ученики, которые проявят смекалку ,свои знания и примут активное участие на станциях ,получат жетоны. А в конце урока, обладатель наибольшего количества жетонов получит приз- отличную оценку. Наша следующая станция «Биологическая».</a:t>
            </a:r>
            <a:r>
              <a:rPr lang="ru-RU" b="1" i="1" dirty="0" smtClean="0"/>
              <a:t> </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Станция «биологическая»</a:t>
            </a:r>
            <a:endParaRPr lang="ru-RU" dirty="0"/>
          </a:p>
        </p:txBody>
      </p:sp>
      <p:pic>
        <p:nvPicPr>
          <p:cNvPr id="4" name="Содержимое 3" descr="1322817059.jpg"/>
          <p:cNvPicPr>
            <a:picLocks noGrp="1" noChangeAspect="1"/>
          </p:cNvPicPr>
          <p:nvPr>
            <p:ph idx="1"/>
          </p:nvPr>
        </p:nvPicPr>
        <p:blipFill>
          <a:blip r:embed="rId2"/>
          <a:stretch>
            <a:fillRect/>
          </a:stretch>
        </p:blipFill>
        <p:spPr>
          <a:xfrm>
            <a:off x="2461154" y="1471400"/>
            <a:ext cx="3396730" cy="4984962"/>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80002"/>
          </a:xfrm>
        </p:spPr>
        <p:txBody>
          <a:bodyPr>
            <a:normAutofit fontScale="90000"/>
          </a:bodyPr>
          <a:lstStyle/>
          <a:p>
            <a:endParaRPr lang="ru-RU" dirty="0"/>
          </a:p>
        </p:txBody>
      </p:sp>
      <p:sp>
        <p:nvSpPr>
          <p:cNvPr id="3" name="Содержимое 2"/>
          <p:cNvSpPr>
            <a:spLocks noGrp="1"/>
          </p:cNvSpPr>
          <p:nvPr>
            <p:ph idx="1"/>
          </p:nvPr>
        </p:nvSpPr>
        <p:spPr>
          <a:xfrm>
            <a:off x="457200" y="357166"/>
            <a:ext cx="7239000" cy="6500834"/>
          </a:xfrm>
        </p:spPr>
        <p:txBody>
          <a:bodyPr/>
          <a:lstStyle/>
          <a:p>
            <a:r>
              <a:rPr lang="ru-RU" i="1" dirty="0" smtClean="0"/>
              <a:t>На земном шаре обитают</a:t>
            </a:r>
            <a:r>
              <a:rPr lang="ru-RU" b="1" i="1" dirty="0" smtClean="0"/>
              <a:t> </a:t>
            </a:r>
            <a:r>
              <a:rPr lang="ru-RU" i="1" dirty="0" smtClean="0"/>
              <a:t>птицы- безошибочные определители прогноза погоды на лето. Названия этих птиц зашифрованы в примерах. Вычислив и заменив буквами ответ, вы прочтете названия птиц- метеорологов.</a:t>
            </a:r>
            <a:endParaRPr lang="ru-RU" b="1" dirty="0" smtClean="0"/>
          </a:p>
          <a:p>
            <a:pPr>
              <a:buNone/>
            </a:pPr>
            <a:endParaRPr lang="ru-RU" b="1" dirty="0" smtClean="0"/>
          </a:p>
          <a:p>
            <a:pPr>
              <a:buNone/>
            </a:pPr>
            <a:endParaRPr lang="ru-RU" b="1" dirty="0" smtClean="0"/>
          </a:p>
          <a:p>
            <a:pPr>
              <a:buNone/>
            </a:pPr>
            <a:endParaRPr lang="ru-RU" b="1" dirty="0" smtClean="0"/>
          </a:p>
          <a:p>
            <a:pPr>
              <a:buNone/>
            </a:pPr>
            <a:endParaRPr lang="ru-RU" b="1" dirty="0" smtClean="0"/>
          </a:p>
          <a:p>
            <a:r>
              <a:rPr lang="ru-RU" i="1" dirty="0" smtClean="0"/>
              <a:t>2,1+1,36=3,46 </a:t>
            </a:r>
            <a:r>
              <a:rPr lang="ru-RU" dirty="0" smtClean="0"/>
              <a:t>Ф         </a:t>
            </a:r>
            <a:r>
              <a:rPr lang="ru-RU" i="1" dirty="0" smtClean="0"/>
              <a:t>3,6+9=12,6 </a:t>
            </a:r>
            <a:r>
              <a:rPr lang="ru-RU" dirty="0" smtClean="0"/>
              <a:t>Л </a:t>
            </a:r>
          </a:p>
          <a:p>
            <a:r>
              <a:rPr lang="ru-RU" i="1" dirty="0" smtClean="0"/>
              <a:t>10,3- 8,15=2,15 </a:t>
            </a:r>
            <a:r>
              <a:rPr lang="ru-RU" dirty="0" smtClean="0"/>
              <a:t>А       </a:t>
            </a:r>
            <a:r>
              <a:rPr lang="ru-RU" i="1" dirty="0" smtClean="0"/>
              <a:t>25,6-9=16,6 </a:t>
            </a:r>
            <a:r>
              <a:rPr lang="ru-RU" dirty="0" smtClean="0"/>
              <a:t>М </a:t>
            </a:r>
          </a:p>
          <a:p>
            <a:r>
              <a:rPr lang="ru-RU" i="1" dirty="0" smtClean="0"/>
              <a:t>3,5* 18=63 </a:t>
            </a:r>
            <a:r>
              <a:rPr lang="ru-RU" dirty="0" smtClean="0"/>
              <a:t>И              </a:t>
            </a:r>
            <a:r>
              <a:rPr lang="ru-RU" i="1" dirty="0" smtClean="0"/>
              <a:t>0,18*1,2=2,16 </a:t>
            </a:r>
            <a:r>
              <a:rPr lang="ru-RU" dirty="0" smtClean="0"/>
              <a:t>Н </a:t>
            </a:r>
          </a:p>
          <a:p>
            <a:r>
              <a:rPr lang="ru-RU" i="1" dirty="0" smtClean="0"/>
              <a:t>25,6:8=3,2 </a:t>
            </a:r>
            <a:r>
              <a:rPr lang="ru-RU" dirty="0" smtClean="0"/>
              <a:t>Г              </a:t>
            </a:r>
            <a:r>
              <a:rPr lang="ru-RU" i="1" dirty="0" smtClean="0"/>
              <a:t>4,8:32=0,15   </a:t>
            </a:r>
            <a:r>
              <a:rPr lang="ru-RU" dirty="0" smtClean="0"/>
              <a:t>О</a:t>
            </a:r>
            <a:endParaRPr lang="ru-RU" b="1" dirty="0" smtClean="0"/>
          </a:p>
          <a:p>
            <a:endParaRPr lang="ru-RU" dirty="0"/>
          </a:p>
        </p:txBody>
      </p:sp>
      <p:pic>
        <p:nvPicPr>
          <p:cNvPr id="4" name="Рисунок 3"/>
          <p:cNvPicPr/>
          <p:nvPr/>
        </p:nvPicPr>
        <p:blipFill>
          <a:blip r:embed="rId2"/>
          <a:srcRect/>
          <a:stretch>
            <a:fillRect/>
          </a:stretch>
        </p:blipFill>
        <p:spPr bwMode="auto">
          <a:xfrm>
            <a:off x="857224" y="3071810"/>
            <a:ext cx="3643338" cy="16430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80002"/>
          </a:xfrm>
        </p:spPr>
        <p:txBody>
          <a:bodyPr>
            <a:normAutofit fontScale="90000"/>
          </a:bodyPr>
          <a:lstStyle/>
          <a:p>
            <a:endParaRPr lang="ru-RU" dirty="0"/>
          </a:p>
        </p:txBody>
      </p:sp>
      <p:sp>
        <p:nvSpPr>
          <p:cNvPr id="3" name="Содержимое 2"/>
          <p:cNvSpPr>
            <a:spLocks noGrp="1"/>
          </p:cNvSpPr>
          <p:nvPr>
            <p:ph idx="1"/>
          </p:nvPr>
        </p:nvSpPr>
        <p:spPr>
          <a:xfrm>
            <a:off x="457200" y="285728"/>
            <a:ext cx="7239000" cy="6170008"/>
          </a:xfrm>
        </p:spPr>
        <p:txBody>
          <a:bodyPr>
            <a:normAutofit fontScale="92500" lnSpcReduction="20000"/>
          </a:bodyPr>
          <a:lstStyle/>
          <a:p>
            <a:r>
              <a:rPr lang="ru-RU" dirty="0" smtClean="0"/>
              <a:t>Вопрос учителя: </a:t>
            </a:r>
          </a:p>
          <a:p>
            <a:r>
              <a:rPr lang="ru-RU" i="1" dirty="0" smtClean="0"/>
              <a:t>Под какой буквой зашифрован ответ? Проверить ответ на доске (если потребуется проговорить</a:t>
            </a:r>
          </a:p>
          <a:p>
            <a:pPr>
              <a:buNone/>
            </a:pPr>
            <a:r>
              <a:rPr lang="ru-RU" b="1" dirty="0" smtClean="0"/>
              <a:t>5-25;</a:t>
            </a:r>
          </a:p>
          <a:p>
            <a:pPr>
              <a:buNone/>
            </a:pPr>
            <a:r>
              <a:rPr lang="ru-RU" b="1" dirty="0" smtClean="0"/>
              <a:t>6-36;</a:t>
            </a:r>
          </a:p>
          <a:p>
            <a:pPr>
              <a:buNone/>
            </a:pPr>
            <a:r>
              <a:rPr lang="ru-RU" b="1" dirty="0" smtClean="0"/>
              <a:t>8-?</a:t>
            </a:r>
            <a:endParaRPr lang="ru-RU" i="1" dirty="0" smtClean="0"/>
          </a:p>
          <a:p>
            <a:r>
              <a:rPr lang="ru-RU" i="1" dirty="0" smtClean="0"/>
              <a:t>Выше логический ключ ,к разгадке длины этой птицы. Анализируя верхнюю строчку , вы сможете ответить на вопрос, чему равна длина этой птицы. Фламинго строят из песка гнезда в форме усеченного конуса, в верхнем основании его делают углубления ,в которые откладывают яйца. Если лето будет дождливым ,то гнезда строятся высокими, чтобы их не смогла затопить вода, а если засушливым , то более низкими .</a:t>
            </a:r>
            <a:endParaRPr lang="ru-RU" b="1" dirty="0" smtClean="0"/>
          </a:p>
          <a:p>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Станция «сказочная»</a:t>
            </a:r>
            <a:endParaRPr lang="ru-RU" dirty="0"/>
          </a:p>
        </p:txBody>
      </p:sp>
      <p:pic>
        <p:nvPicPr>
          <p:cNvPr id="4" name="Содержимое 3" descr="van_volk6.jpg"/>
          <p:cNvPicPr>
            <a:picLocks noGrp="1" noChangeAspect="1"/>
          </p:cNvPicPr>
          <p:nvPr>
            <p:ph idx="1"/>
          </p:nvPr>
        </p:nvPicPr>
        <p:blipFill>
          <a:blip r:embed="rId2"/>
          <a:stretch>
            <a:fillRect/>
          </a:stretch>
        </p:blipFill>
        <p:spPr>
          <a:xfrm>
            <a:off x="928662" y="1643050"/>
            <a:ext cx="6686657" cy="4301358"/>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08564"/>
          </a:xfrm>
        </p:spPr>
        <p:txBody>
          <a:bodyPr>
            <a:normAutofit fontScale="90000"/>
          </a:bodyPr>
          <a:lstStyle/>
          <a:p>
            <a:endParaRPr lang="ru-RU" dirty="0"/>
          </a:p>
        </p:txBody>
      </p:sp>
      <p:sp>
        <p:nvSpPr>
          <p:cNvPr id="3" name="Содержимое 2"/>
          <p:cNvSpPr>
            <a:spLocks noGrp="1"/>
          </p:cNvSpPr>
          <p:nvPr>
            <p:ph idx="1"/>
          </p:nvPr>
        </p:nvSpPr>
        <p:spPr>
          <a:xfrm>
            <a:off x="457200" y="428604"/>
            <a:ext cx="7239000" cy="6027132"/>
          </a:xfrm>
        </p:spPr>
        <p:txBody>
          <a:bodyPr/>
          <a:lstStyle/>
          <a:p>
            <a:r>
              <a:rPr lang="ru-RU" i="1" dirty="0" smtClean="0"/>
              <a:t>Учитель на фоне сказки предлагает решать уравнения , чтобы выручить Елену Прекрасную из плена .Ученики выступают в роли воинов, которые обязаны обладать знаниями и смекалкой.</a:t>
            </a:r>
            <a:endParaRPr lang="ru-RU" b="1" dirty="0" smtClean="0"/>
          </a:p>
          <a:p>
            <a:endParaRPr lang="ru-RU" dirty="0"/>
          </a:p>
        </p:txBody>
      </p:sp>
      <p:pic>
        <p:nvPicPr>
          <p:cNvPr id="4" name="Рисунок 3" descr="1296751705_11.jpg"/>
          <p:cNvPicPr>
            <a:picLocks noChangeAspect="1"/>
          </p:cNvPicPr>
          <p:nvPr/>
        </p:nvPicPr>
        <p:blipFill>
          <a:blip r:embed="rId2"/>
          <a:stretch>
            <a:fillRect/>
          </a:stretch>
        </p:blipFill>
        <p:spPr>
          <a:xfrm>
            <a:off x="1214414" y="2571744"/>
            <a:ext cx="5429287" cy="4071966"/>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0"/>
            <a:ext cx="7239000" cy="45719"/>
          </a:xfrm>
        </p:spPr>
        <p:txBody>
          <a:bodyPr>
            <a:normAutofit fontScale="90000"/>
          </a:bodyPr>
          <a:lstStyle/>
          <a:p>
            <a:endParaRPr lang="ru-RU" dirty="0"/>
          </a:p>
        </p:txBody>
      </p:sp>
      <p:sp>
        <p:nvSpPr>
          <p:cNvPr id="3" name="Содержимое 2"/>
          <p:cNvSpPr>
            <a:spLocks noGrp="1"/>
          </p:cNvSpPr>
          <p:nvPr>
            <p:ph idx="1"/>
          </p:nvPr>
        </p:nvSpPr>
        <p:spPr>
          <a:xfrm>
            <a:off x="428596" y="285728"/>
            <a:ext cx="7215238" cy="6572272"/>
          </a:xfrm>
        </p:spPr>
        <p:txBody>
          <a:bodyPr>
            <a:normAutofit fontScale="92500" lnSpcReduction="20000"/>
          </a:bodyPr>
          <a:lstStyle/>
          <a:p>
            <a:r>
              <a:rPr lang="ru-RU" i="1" dirty="0" smtClean="0"/>
              <a:t>В некотором царстве, в некотором государстве жил-был Иван -царевич. И было у него три сестры : Марья, Ольга и Анна. Отец и мать у них умерли. Отдал Иван- царевич сестер замуж за царей медного ,серебряного и золотого царств. Целый год жил без сестер царевич и сделалось ему скучно. Решил он проведать сестриц и оправился в путь. По дороге  повстречал Елену Прекрасную. Они полюбили друг -друга , но Кощей Бессмертный похитил Елену. Тогда Иван- царевич взял вас ,верных воинов, и поехал выручать свою любимую. Вышли к реке, а там огромный камень закрыл дорогу на мост, а на камне том уравнение , если правильно его решить, то камень повернется и освободит дорогу. Помогаем Ивану-царевичу!</a:t>
            </a:r>
          </a:p>
          <a:p>
            <a:r>
              <a:rPr lang="ru-RU" dirty="0" smtClean="0"/>
              <a:t>х-5,2 = 4,8;</a:t>
            </a:r>
            <a:endParaRPr lang="ru-RU" b="1" dirty="0" smtClean="0"/>
          </a:p>
          <a:p>
            <a:r>
              <a:rPr lang="ru-RU" i="1" dirty="0" err="1" smtClean="0"/>
              <a:t>х</a:t>
            </a:r>
            <a:r>
              <a:rPr lang="ru-RU" i="1" dirty="0" smtClean="0"/>
              <a:t> = 4,8+5,2; х=10</a:t>
            </a:r>
            <a:endParaRPr lang="ru-RU" b="1" dirty="0" smtClean="0"/>
          </a:p>
          <a:p>
            <a:endParaRPr lang="ru-RU" b="1" dirty="0" smtClean="0"/>
          </a:p>
          <a:p>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108564"/>
          </a:xfrm>
        </p:spPr>
        <p:txBody>
          <a:bodyPr>
            <a:normAutofit fontScale="90000"/>
          </a:bodyPr>
          <a:lstStyle/>
          <a:p>
            <a:endParaRPr lang="ru-RU" dirty="0"/>
          </a:p>
        </p:txBody>
      </p:sp>
      <p:sp>
        <p:nvSpPr>
          <p:cNvPr id="3" name="Содержимое 2"/>
          <p:cNvSpPr>
            <a:spLocks noGrp="1"/>
          </p:cNvSpPr>
          <p:nvPr>
            <p:ph idx="1"/>
          </p:nvPr>
        </p:nvSpPr>
        <p:spPr>
          <a:xfrm>
            <a:off x="457200" y="571480"/>
            <a:ext cx="7239000" cy="5884256"/>
          </a:xfrm>
        </p:spPr>
        <p:txBody>
          <a:bodyPr>
            <a:normAutofit fontScale="62500" lnSpcReduction="20000"/>
          </a:bodyPr>
          <a:lstStyle/>
          <a:p>
            <a:r>
              <a:rPr lang="ru-RU" i="1" dirty="0" smtClean="0"/>
              <a:t>Долго ехали они по лесу ,пока дорога не привела их к избушке Бабы- Яги. Она давно враждовала с Кощеем и согласилась помочь Ивану- царевичу, но только в том случае, если его воины решат уравнение: </a:t>
            </a:r>
          </a:p>
          <a:p>
            <a:r>
              <a:rPr lang="ru-RU" dirty="0" smtClean="0"/>
              <a:t>12,7- (х+5,8) =1,7; </a:t>
            </a:r>
            <a:r>
              <a:rPr lang="ru-RU" i="1" dirty="0" err="1" smtClean="0"/>
              <a:t>х</a:t>
            </a:r>
            <a:r>
              <a:rPr lang="ru-RU" i="1" dirty="0" smtClean="0"/>
              <a:t> +5,8 =12,7-1,7; х+5,8=11; </a:t>
            </a:r>
            <a:r>
              <a:rPr lang="ru-RU" i="1" dirty="0" err="1" smtClean="0"/>
              <a:t>х</a:t>
            </a:r>
            <a:r>
              <a:rPr lang="ru-RU" i="1" dirty="0" smtClean="0"/>
              <a:t> = 11-5,8; х=5,2.</a:t>
            </a:r>
            <a:endParaRPr lang="ru-RU" b="1" dirty="0" smtClean="0"/>
          </a:p>
          <a:p>
            <a:r>
              <a:rPr lang="ru-RU" i="1" dirty="0" smtClean="0"/>
              <a:t>Прощаясь с Иваном -царевичем, Баба- Яга рассказала ему, о силе корней уравнения. Коль нужно тебе какой запор открыть или закрыть накрепко, произнеси вслух корни уравнения ,мигом исполниться задуманное.Черный ворон подслушал этот разговор и рассказал обо всем Кощею, тот подстерег Ивана-царевича и его воинов ,схватил их и бросил в глубокое подземелье, заперев на замок. Но Иван-царевич знал как открыть его, надо найти корень уравнения, поможем ему.</a:t>
            </a:r>
            <a:endParaRPr lang="ru-RU" b="1" dirty="0" smtClean="0"/>
          </a:p>
          <a:p>
            <a:r>
              <a:rPr lang="ru-RU" dirty="0" smtClean="0"/>
              <a:t>5х -2,3 =3,8;</a:t>
            </a:r>
            <a:endParaRPr lang="ru-RU" b="1" dirty="0" smtClean="0"/>
          </a:p>
          <a:p>
            <a:r>
              <a:rPr lang="ru-RU" i="1" dirty="0" smtClean="0"/>
              <a:t>5х =1,5; х=1,5: 5; х=0,3</a:t>
            </a:r>
            <a:endParaRPr lang="ru-RU" b="1" dirty="0" smtClean="0"/>
          </a:p>
          <a:p>
            <a:r>
              <a:rPr lang="ru-RU" i="1" dirty="0" smtClean="0"/>
              <a:t>Иван-царевич произнес «волшебные слова», назвал корень уравнения. Двери подземелья открылись. И снова воины перед воротами Кощеева дворца, на которых написано уравнение.</a:t>
            </a:r>
            <a:endParaRPr lang="ru-RU" b="1" dirty="0" smtClean="0"/>
          </a:p>
          <a:p>
            <a:r>
              <a:rPr lang="ru-RU" dirty="0" smtClean="0"/>
              <a:t>4у+7у+1,8=9,5;</a:t>
            </a:r>
            <a:endParaRPr lang="ru-RU" b="1" dirty="0" smtClean="0"/>
          </a:p>
          <a:p>
            <a:r>
              <a:rPr lang="en-US" i="1" dirty="0" smtClean="0"/>
              <a:t>11 </a:t>
            </a:r>
            <a:r>
              <a:rPr lang="ru-RU" i="1" dirty="0" smtClean="0"/>
              <a:t>У</a:t>
            </a:r>
            <a:r>
              <a:rPr lang="en-US" i="1" dirty="0" smtClean="0"/>
              <a:t>=</a:t>
            </a:r>
            <a:r>
              <a:rPr lang="ru-RU" i="1" dirty="0" smtClean="0"/>
              <a:t>7,7;</a:t>
            </a:r>
            <a:endParaRPr lang="ru-RU" b="1" dirty="0" smtClean="0"/>
          </a:p>
          <a:p>
            <a:r>
              <a:rPr lang="ru-RU" i="1" dirty="0" smtClean="0"/>
              <a:t>у=7,7:11;</a:t>
            </a:r>
            <a:endParaRPr lang="ru-RU" b="1" dirty="0" smtClean="0"/>
          </a:p>
          <a:p>
            <a:r>
              <a:rPr lang="ru-RU" i="1" dirty="0" smtClean="0"/>
              <a:t>У=0,7</a:t>
            </a:r>
            <a:endParaRPr lang="ru-RU" b="1" dirty="0" smtClean="0"/>
          </a:p>
          <a:p>
            <a:r>
              <a:rPr lang="ru-RU" b="1" i="1" dirty="0" smtClean="0"/>
              <a:t>Открылась дверь, освободили Елену Прекрасную и в тот же день сыграли свадьбу.</a:t>
            </a:r>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322878"/>
          </a:xfrm>
        </p:spPr>
        <p:txBody>
          <a:bodyPr>
            <a:normAutofit fontScale="90000"/>
          </a:bodyPr>
          <a:lstStyle/>
          <a:p>
            <a:endParaRPr lang="ru-RU" dirty="0"/>
          </a:p>
        </p:txBody>
      </p:sp>
      <p:sp>
        <p:nvSpPr>
          <p:cNvPr id="3" name="Содержимое 2"/>
          <p:cNvSpPr>
            <a:spLocks noGrp="1"/>
          </p:cNvSpPr>
          <p:nvPr>
            <p:ph idx="1"/>
          </p:nvPr>
        </p:nvSpPr>
        <p:spPr>
          <a:xfrm>
            <a:off x="457200" y="714356"/>
            <a:ext cx="7239000" cy="5741380"/>
          </a:xfrm>
        </p:spPr>
        <p:txBody>
          <a:bodyPr/>
          <a:lstStyle/>
          <a:p>
            <a:r>
              <a:rPr lang="ru-RU" i="1" dirty="0" smtClean="0"/>
              <a:t>Слово учителя:</a:t>
            </a:r>
          </a:p>
          <a:p>
            <a:r>
              <a:rPr lang="ru-RU" i="1" dirty="0" smtClean="0"/>
              <a:t>Ребята, а вот один ученик Витя </a:t>
            </a:r>
            <a:r>
              <a:rPr lang="ru-RU" i="1" dirty="0" err="1" smtClean="0"/>
              <a:t>Верхоглядкин</a:t>
            </a:r>
            <a:r>
              <a:rPr lang="ru-RU" i="1" dirty="0" smtClean="0"/>
              <a:t> передал мне, что у него другой ответ «1».Может это и незначительная ошибка и ее можно не заметить , и чтобы понять это ,давайте перейдем на станцию </a:t>
            </a:r>
            <a:r>
              <a:rPr lang="ru-RU" dirty="0" smtClean="0"/>
              <a:t>«</a:t>
            </a:r>
            <a:r>
              <a:rPr lang="ru-RU" b="1" dirty="0" smtClean="0"/>
              <a:t>Поэтическая»</a:t>
            </a:r>
            <a:endParaRPr lang="ru-RU"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Станция «поэтическая»</a:t>
            </a:r>
            <a:endParaRPr lang="ru-RU" dirty="0"/>
          </a:p>
        </p:txBody>
      </p:sp>
      <p:pic>
        <p:nvPicPr>
          <p:cNvPr id="4" name="Содержимое 3" descr="rus1.jpg"/>
          <p:cNvPicPr>
            <a:picLocks noGrp="1" noChangeAspect="1"/>
          </p:cNvPicPr>
          <p:nvPr>
            <p:ph idx="1"/>
          </p:nvPr>
        </p:nvPicPr>
        <p:blipFill>
          <a:blip r:embed="rId2"/>
          <a:stretch>
            <a:fillRect/>
          </a:stretch>
        </p:blipFill>
        <p:spPr>
          <a:xfrm>
            <a:off x="1571168" y="1609725"/>
            <a:ext cx="4909321" cy="4748233"/>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609416"/>
            <a:ext cx="7472386" cy="4846320"/>
          </a:xfrm>
        </p:spPr>
        <p:txBody>
          <a:bodyPr>
            <a:normAutofit/>
          </a:bodyPr>
          <a:lstStyle/>
          <a:p>
            <a:pPr>
              <a:buNone/>
            </a:pPr>
            <a:r>
              <a:rPr lang="ru-RU" dirty="0" smtClean="0"/>
              <a:t>Учитель математики МБОУ «</a:t>
            </a:r>
            <a:r>
              <a:rPr lang="ru-RU" dirty="0" err="1" smtClean="0"/>
              <a:t>Рощинская</a:t>
            </a:r>
            <a:r>
              <a:rPr lang="ru-RU" dirty="0" smtClean="0"/>
              <a:t> СОШ»</a:t>
            </a:r>
          </a:p>
          <a:p>
            <a:pPr>
              <a:buNone/>
            </a:pPr>
            <a:r>
              <a:rPr lang="ru-RU" dirty="0" smtClean="0"/>
              <a:t>      </a:t>
            </a:r>
            <a:r>
              <a:rPr lang="ru-RU" sz="4000" dirty="0" smtClean="0"/>
              <a:t>Косова Нина Викторовна</a:t>
            </a:r>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endParaRPr lang="ru-RU" dirty="0" smtClean="0"/>
          </a:p>
          <a:p>
            <a:pPr>
              <a:buNone/>
            </a:pPr>
            <a:r>
              <a:rPr lang="ru-RU" dirty="0" smtClean="0"/>
              <a:t>п.Рощино Выборгский р-н Ленинградская обл.</a:t>
            </a:r>
          </a:p>
          <a:p>
            <a:pPr>
              <a:buNone/>
            </a:pP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285728"/>
            <a:ext cx="8072462" cy="6572272"/>
          </a:xfrm>
        </p:spPr>
        <p:txBody>
          <a:bodyPr>
            <a:normAutofit fontScale="55000" lnSpcReduction="20000"/>
          </a:bodyPr>
          <a:lstStyle/>
          <a:p>
            <a:r>
              <a:rPr lang="ru-RU" sz="3300" dirty="0" smtClean="0"/>
              <a:t>Слово учителя:</a:t>
            </a:r>
          </a:p>
          <a:p>
            <a:pPr>
              <a:buNone/>
            </a:pPr>
            <a:r>
              <a:rPr lang="ru-RU" sz="3300" i="1" dirty="0" smtClean="0"/>
              <a:t>Посмотрим как будут обстоять дела с ошибкой в 0,3,с дальнейшим обсуждением.</a:t>
            </a:r>
          </a:p>
          <a:p>
            <a:pPr>
              <a:buNone/>
            </a:pPr>
            <a:r>
              <a:rPr lang="ru-RU" sz="3300" dirty="0" smtClean="0"/>
              <a:t>Стихотворение «Три десятых».</a:t>
            </a:r>
            <a:endParaRPr lang="ru-RU" sz="3300" b="1" dirty="0" smtClean="0"/>
          </a:p>
          <a:p>
            <a:r>
              <a:rPr lang="ru-RU" sz="3300" i="1" dirty="0" smtClean="0"/>
              <a:t>Это кто-то из портфеля швыряет в досаде Ненавистный задачник, пенал и тетрадь? И сует свой дневник, не краснея при этом Под дубовый буфет. Чтоб лежал под буфетом. Познакомьтесь, пожалуйста, Витя </a:t>
            </a:r>
            <a:r>
              <a:rPr lang="ru-RU" sz="3300" i="1" dirty="0" err="1" smtClean="0"/>
              <a:t>Верхоглядкин</a:t>
            </a:r>
            <a:r>
              <a:rPr lang="ru-RU" sz="3300" i="1" dirty="0" smtClean="0"/>
              <a:t>. Жертва вечных придирок он снова провален. И шипит ,на растрепанный глядя задачник: «Просто мне не везет! Просто я неудачник!» В чем причина обиды его и досады? Что ответ не сошелся лишь на три десятых? Это сущий пустяк и к нему, безусловно, придирается строгая Марья Петровна, Три десятых.. .скажи про такую ошибку и, пожалуй, на лицах увидишь улыбку. Три десятых.. .и все же об этой ошибке Мы просим вас послушать нас без улыбки. Если б ,строя ваш дом , тот в котором живете архитектор немного ошибся в расчете -чтоб случилось, ты знаешь ли, Витя ? Этот дом превратился    бы   в груду развалин . Ты вступаешь на мост, он надежен и прочен. А не будь инженер, в чертежах своих точен. Ты бы ,Витя, свалился в холодную реку. Не сказал бы спасибо тому человеку. Три десятых - и стены возводятся косо! Три десятых и рухнут вагоны с откоса! Ошибись только на три десятых аптека   Станет ядом лекарство , убьет человека. Ты подумай об этом ,мой друг хладнокровно. И скажи, не права ли была Мария  Петровна? Если четко подумаешь ,Витя, об этом, То недолго лежать дневнику под буфетом.</a:t>
            </a:r>
            <a:endParaRPr lang="ru-RU" sz="3300" b="1" dirty="0" smtClean="0"/>
          </a:p>
          <a:p>
            <a:endParaRPr lang="ru-RU"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51440"/>
          </a:xfrm>
        </p:spPr>
        <p:txBody>
          <a:bodyPr>
            <a:normAutofit fontScale="90000"/>
          </a:bodyPr>
          <a:lstStyle/>
          <a:p>
            <a:endParaRPr lang="ru-RU" dirty="0"/>
          </a:p>
        </p:txBody>
      </p:sp>
      <p:sp>
        <p:nvSpPr>
          <p:cNvPr id="3" name="Содержимое 2"/>
          <p:cNvSpPr>
            <a:spLocks noGrp="1"/>
          </p:cNvSpPr>
          <p:nvPr>
            <p:ph idx="1"/>
          </p:nvPr>
        </p:nvSpPr>
        <p:spPr>
          <a:xfrm>
            <a:off x="457200" y="571480"/>
            <a:ext cx="7239000" cy="5884256"/>
          </a:xfrm>
        </p:spPr>
        <p:txBody>
          <a:bodyPr/>
          <a:lstStyle/>
          <a:p>
            <a:r>
              <a:rPr lang="ru-RU" dirty="0" smtClean="0"/>
              <a:t>Слово учителя:</a:t>
            </a:r>
          </a:p>
          <a:p>
            <a:pPr>
              <a:buNone/>
            </a:pPr>
            <a:r>
              <a:rPr lang="ru-RU" i="1" dirty="0" smtClean="0"/>
              <a:t>А теперь наше путешествие подошло к последней станции «Математической».</a:t>
            </a:r>
            <a:r>
              <a:rPr lang="ru-RU" b="1" i="1" dirty="0" smtClean="0"/>
              <a:t> </a:t>
            </a:r>
            <a:endParaRPr lang="ru-RU"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Станция «математическая»</a:t>
            </a:r>
            <a:endParaRPr lang="ru-RU" dirty="0"/>
          </a:p>
        </p:txBody>
      </p:sp>
      <p:pic>
        <p:nvPicPr>
          <p:cNvPr id="4" name="Содержимое 3" descr="11.jpg"/>
          <p:cNvPicPr>
            <a:picLocks noGrp="1" noChangeAspect="1"/>
          </p:cNvPicPr>
          <p:nvPr>
            <p:ph idx="1"/>
          </p:nvPr>
        </p:nvPicPr>
        <p:blipFill>
          <a:blip r:embed="rId2"/>
          <a:stretch>
            <a:fillRect/>
          </a:stretch>
        </p:blipFill>
        <p:spPr>
          <a:xfrm>
            <a:off x="1455321" y="1609725"/>
            <a:ext cx="5242757" cy="4846638"/>
          </a:xfr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042"/>
            <a:ext cx="7239000" cy="962998"/>
          </a:xfrm>
        </p:spPr>
        <p:txBody>
          <a:bodyPr>
            <a:normAutofit fontScale="90000"/>
          </a:bodyPr>
          <a:lstStyle/>
          <a:p>
            <a:r>
              <a:rPr lang="ru-RU" i="1" dirty="0" smtClean="0"/>
              <a:t>Работа на станции в виде самостоятельной работы.</a:t>
            </a:r>
            <a:br>
              <a:rPr lang="ru-RU" i="1" dirty="0" smtClean="0"/>
            </a:br>
            <a:r>
              <a:rPr lang="ru-RU" i="1" dirty="0" smtClean="0"/>
              <a:t>1 вариант:</a:t>
            </a:r>
            <a:endParaRPr lang="ru-RU" dirty="0"/>
          </a:p>
        </p:txBody>
      </p:sp>
      <p:sp>
        <p:nvSpPr>
          <p:cNvPr id="3" name="Содержимое 2"/>
          <p:cNvSpPr>
            <a:spLocks noGrp="1"/>
          </p:cNvSpPr>
          <p:nvPr>
            <p:ph idx="1"/>
          </p:nvPr>
        </p:nvSpPr>
        <p:spPr>
          <a:xfrm>
            <a:off x="457200" y="1071546"/>
            <a:ext cx="7239000" cy="5384190"/>
          </a:xfrm>
        </p:spPr>
        <p:txBody>
          <a:bodyPr>
            <a:normAutofit fontScale="92500" lnSpcReduction="20000"/>
          </a:bodyPr>
          <a:lstStyle/>
          <a:p>
            <a:pPr>
              <a:buNone/>
            </a:pPr>
            <a:endParaRPr lang="ru-RU" b="1" dirty="0" smtClean="0"/>
          </a:p>
          <a:p>
            <a:r>
              <a:rPr lang="ru-RU" b="1" dirty="0" smtClean="0"/>
              <a:t>№1 Вычислите:</a:t>
            </a:r>
          </a:p>
          <a:p>
            <a:r>
              <a:rPr lang="ru-RU" i="1" dirty="0" smtClean="0"/>
              <a:t>1)50,05-2,15*23 = </a:t>
            </a:r>
            <a:r>
              <a:rPr lang="en-US" i="1" dirty="0" smtClean="0"/>
              <a:t>0</a:t>
            </a:r>
            <a:r>
              <a:rPr lang="ru-RU" i="1" dirty="0" smtClean="0"/>
              <a:t>,6</a:t>
            </a:r>
            <a:endParaRPr lang="ru-RU" b="1" dirty="0" smtClean="0"/>
          </a:p>
          <a:p>
            <a:r>
              <a:rPr lang="ru-RU" i="1" dirty="0" smtClean="0"/>
              <a:t>2)105,6 : 24+ 76 *0,35=31</a:t>
            </a:r>
            <a:endParaRPr lang="ru-RU" b="1" dirty="0" smtClean="0"/>
          </a:p>
          <a:p>
            <a:r>
              <a:rPr lang="ru-RU" i="1" dirty="0" smtClean="0"/>
              <a:t>3)(16,1:35 +1,24)44 =74,8</a:t>
            </a:r>
            <a:endParaRPr lang="ru-RU" b="1" dirty="0" smtClean="0"/>
          </a:p>
          <a:p>
            <a:r>
              <a:rPr lang="ru-RU" b="1" dirty="0" smtClean="0"/>
              <a:t>№2. В двух пакетах 3,3 кг муки. Сколько муки было в каждом пакете ,если в первом пакете было в 2 раза больше муки, чем во втором.  Решение.</a:t>
            </a:r>
          </a:p>
          <a:p>
            <a:r>
              <a:rPr lang="ru-RU" b="1" dirty="0" smtClean="0"/>
              <a:t>1-ый пакет- 2х	Зх=3,3</a:t>
            </a:r>
          </a:p>
          <a:p>
            <a:r>
              <a:rPr lang="ru-RU" b="1" dirty="0" smtClean="0"/>
              <a:t>2-ой пакет- </a:t>
            </a:r>
            <a:r>
              <a:rPr lang="ru-RU" b="1" dirty="0" err="1" smtClean="0"/>
              <a:t>х</a:t>
            </a:r>
            <a:r>
              <a:rPr lang="ru-RU" b="1" dirty="0" smtClean="0"/>
              <a:t>	х=1,1 (во 2-ом пакете)</a:t>
            </a:r>
          </a:p>
          <a:p>
            <a:r>
              <a:rPr lang="ru-RU" b="1" dirty="0" smtClean="0"/>
              <a:t>2,2=1,1*2 (в 1-ом пакете)</a:t>
            </a:r>
          </a:p>
          <a:p>
            <a:r>
              <a:rPr lang="ru-RU" b="1" dirty="0" smtClean="0"/>
              <a:t>№3 .Дополнительно.</a:t>
            </a:r>
          </a:p>
          <a:p>
            <a:r>
              <a:rPr lang="ru-RU" i="1" dirty="0" smtClean="0"/>
              <a:t>(120,21- 37,59) : 34 + 5,43 *19 = 105,6</a:t>
            </a:r>
            <a:endParaRPr lang="ru-RU" b="1" dirty="0" smtClean="0"/>
          </a:p>
          <a:p>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2 вариант</a:t>
            </a:r>
            <a:endParaRPr lang="ru-RU" dirty="0"/>
          </a:p>
        </p:txBody>
      </p:sp>
      <p:sp>
        <p:nvSpPr>
          <p:cNvPr id="3" name="Содержимое 2"/>
          <p:cNvSpPr>
            <a:spLocks noGrp="1"/>
          </p:cNvSpPr>
          <p:nvPr>
            <p:ph idx="1"/>
          </p:nvPr>
        </p:nvSpPr>
        <p:spPr/>
        <p:txBody>
          <a:bodyPr>
            <a:normAutofit fontScale="92500" lnSpcReduction="20000"/>
          </a:bodyPr>
          <a:lstStyle/>
          <a:p>
            <a:r>
              <a:rPr lang="ru-RU" b="1" dirty="0" smtClean="0"/>
              <a:t>№1 Вычислите:</a:t>
            </a:r>
          </a:p>
          <a:p>
            <a:r>
              <a:rPr lang="ru-RU" i="1" dirty="0" smtClean="0"/>
              <a:t>1)1,27*31 -18,07</a:t>
            </a:r>
            <a:r>
              <a:rPr lang="ru-RU" dirty="0" smtClean="0"/>
              <a:t>' = 21,3</a:t>
            </a:r>
            <a:endParaRPr lang="ru-RU" b="1" dirty="0" smtClean="0"/>
          </a:p>
          <a:p>
            <a:r>
              <a:rPr lang="ru-RU" i="1" dirty="0" smtClean="0"/>
              <a:t>2)53*3,72-2, </a:t>
            </a:r>
            <a:r>
              <a:rPr lang="ru-RU" dirty="0" smtClean="0"/>
              <a:t>72:17=197</a:t>
            </a:r>
            <a:endParaRPr lang="ru-RU" b="1" dirty="0" smtClean="0"/>
          </a:p>
          <a:p>
            <a:r>
              <a:rPr lang="ru-RU" i="1" dirty="0" smtClean="0"/>
              <a:t>3)(2,8 *52-93) :4 = 13,15</a:t>
            </a:r>
            <a:endParaRPr lang="ru-RU" b="1" dirty="0" smtClean="0"/>
          </a:p>
          <a:p>
            <a:r>
              <a:rPr lang="ru-RU" b="1" dirty="0" smtClean="0"/>
              <a:t>№2  В двух ящиках было 24,6 кг абрикосов. Сколько килограммов абрикосов было в каждом ящике ,если в первом было в 2 раза меньше ,чем во втором.</a:t>
            </a:r>
          </a:p>
          <a:p>
            <a:r>
              <a:rPr lang="ru-RU" b="1" dirty="0" smtClean="0"/>
              <a:t>1-ый ящик - </a:t>
            </a:r>
            <a:r>
              <a:rPr lang="ru-RU" b="1" dirty="0" err="1" smtClean="0"/>
              <a:t>х</a:t>
            </a:r>
            <a:r>
              <a:rPr lang="ru-RU" b="1" dirty="0" smtClean="0"/>
              <a:t>	Зх=24,6</a:t>
            </a:r>
          </a:p>
          <a:p>
            <a:r>
              <a:rPr lang="ru-RU" b="1" dirty="0" smtClean="0"/>
              <a:t>2-ой ящик -2х	х=8,2 (во  1-ом ящике)       8,2 *2= 16,4 (в 2-ом ящике)</a:t>
            </a:r>
          </a:p>
          <a:p>
            <a:r>
              <a:rPr lang="ru-RU" b="1" dirty="0" smtClean="0"/>
              <a:t>№З.Дополнительно</a:t>
            </a:r>
          </a:p>
          <a:p>
            <a:r>
              <a:rPr lang="ru-RU" i="1" dirty="0" smtClean="0"/>
              <a:t>(5,02 -3,89) *29 - 0,27 *18 </a:t>
            </a:r>
            <a:r>
              <a:rPr lang="ru-RU" dirty="0" smtClean="0"/>
              <a:t>= 27,91</a:t>
            </a:r>
            <a:endParaRPr lang="ru-RU" b="1" dirty="0" smtClean="0"/>
          </a:p>
          <a:p>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2571744"/>
            <a:ext cx="7239000" cy="1143000"/>
          </a:xfrm>
        </p:spPr>
        <p:txBody>
          <a:bodyPr>
            <a:normAutofit fontScale="90000"/>
          </a:bodyPr>
          <a:lstStyle/>
          <a:p>
            <a:r>
              <a:rPr lang="ru-RU" dirty="0" smtClean="0"/>
              <a:t>Дорогие ребята ,вот и подошло к концу наше путешествие ,где вы не только отдыхали ,но и работали. Самым активным, я ставлю «5». </a:t>
            </a:r>
          </a:p>
        </p:txBody>
      </p:sp>
      <p:sp>
        <p:nvSpPr>
          <p:cNvPr id="3" name="Содержимое 2"/>
          <p:cNvSpPr>
            <a:spLocks noGrp="1"/>
          </p:cNvSpPr>
          <p:nvPr>
            <p:ph idx="1"/>
          </p:nvPr>
        </p:nvSpPr>
        <p:spPr/>
        <p:txBody>
          <a:bodyPr/>
          <a:lstStyle/>
          <a:p>
            <a:pPr>
              <a:buNone/>
            </a:pPr>
            <a:endParaRPr lang="ru-RU" sz="2800" dirty="0" smtClean="0"/>
          </a:p>
          <a:p>
            <a:pPr>
              <a:buNone/>
            </a:pPr>
            <a:endParaRPr lang="ru-RU" sz="2800" dirty="0" smtClean="0"/>
          </a:p>
          <a:p>
            <a:pPr>
              <a:buNone/>
            </a:pPr>
            <a:endParaRPr lang="ru-RU" sz="2800" dirty="0" smtClean="0"/>
          </a:p>
          <a:p>
            <a:pPr>
              <a:buNone/>
            </a:pPr>
            <a:endParaRPr lang="ru-RU" sz="2800" dirty="0" smtClean="0"/>
          </a:p>
          <a:p>
            <a:pPr>
              <a:buNone/>
            </a:pPr>
            <a:endParaRPr lang="ru-RU" sz="2800" dirty="0" smtClean="0"/>
          </a:p>
          <a:p>
            <a:pPr>
              <a:buNone/>
            </a:pPr>
            <a:endParaRPr lang="ru-RU" sz="2800" dirty="0" smtClean="0"/>
          </a:p>
          <a:p>
            <a:pPr>
              <a:buNone/>
            </a:pPr>
            <a:endParaRPr lang="ru-RU" sz="2800" dirty="0" smtClean="0"/>
          </a:p>
          <a:p>
            <a:pPr>
              <a:buNone/>
            </a:pPr>
            <a:r>
              <a:rPr lang="ru-RU" sz="6600" dirty="0" smtClean="0"/>
              <a:t>Спасибо за урок !</a:t>
            </a:r>
          </a:p>
          <a:p>
            <a:pPr>
              <a:buNone/>
            </a:pPr>
            <a:endParaRPr lang="ru-RU"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600" dirty="0" smtClean="0"/>
              <a:t>ТЕХНИЧЕСКОЕ ОСНАЩЕНИЕ:</a:t>
            </a:r>
            <a:endParaRPr lang="ru-RU" sz="3600" dirty="0"/>
          </a:p>
        </p:txBody>
      </p:sp>
      <p:sp>
        <p:nvSpPr>
          <p:cNvPr id="3" name="Содержимое 2"/>
          <p:cNvSpPr>
            <a:spLocks noGrp="1"/>
          </p:cNvSpPr>
          <p:nvPr>
            <p:ph idx="1"/>
          </p:nvPr>
        </p:nvSpPr>
        <p:spPr/>
        <p:txBody>
          <a:bodyPr/>
          <a:lstStyle/>
          <a:p>
            <a:r>
              <a:rPr lang="ru-RU" dirty="0" smtClean="0"/>
              <a:t>ПЕРСОНАЛЬНЫЙ КОМПЬЮТЕР;</a:t>
            </a:r>
          </a:p>
          <a:p>
            <a:r>
              <a:rPr lang="ru-RU" dirty="0" smtClean="0"/>
              <a:t>МУЛЬТИМЕДИЙНЫЙ ПРОЕКТОР;</a:t>
            </a:r>
          </a:p>
          <a:p>
            <a:r>
              <a:rPr lang="ru-RU" dirty="0" smtClean="0"/>
              <a:t>ПРОГРАММА </a:t>
            </a:r>
            <a:r>
              <a:rPr lang="en-US" dirty="0" smtClean="0"/>
              <a:t>MICROSOFT OFFICE POWER POINT 2007</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ЦЕЛИ УРОКА:</a:t>
            </a:r>
            <a:endParaRPr lang="ru-RU" dirty="0"/>
          </a:p>
        </p:txBody>
      </p:sp>
      <p:sp>
        <p:nvSpPr>
          <p:cNvPr id="3" name="Содержимое 2"/>
          <p:cNvSpPr>
            <a:spLocks noGrp="1"/>
          </p:cNvSpPr>
          <p:nvPr>
            <p:ph idx="1"/>
          </p:nvPr>
        </p:nvSpPr>
        <p:spPr/>
        <p:txBody>
          <a:bodyPr>
            <a:normAutofit/>
          </a:bodyPr>
          <a:lstStyle/>
          <a:p>
            <a:r>
              <a:rPr lang="ru-RU" i="1" dirty="0" smtClean="0"/>
              <a:t>Цель урока: знакомство учащихся с историческими сведениями о дробях, совершенствование навыков и умений по данной теме с помощью дидактических игр ,а так же контроль полученных знаний.</a:t>
            </a:r>
            <a:endParaRPr lang="ru-RU" b="1" dirty="0" smtClean="0"/>
          </a:p>
          <a:p>
            <a:endParaRPr lang="ru-RU"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571480"/>
            <a:ext cx="7258072" cy="6286520"/>
          </a:xfrm>
        </p:spPr>
        <p:txBody>
          <a:bodyPr>
            <a:normAutofit fontScale="77500" lnSpcReduction="20000"/>
          </a:bodyPr>
          <a:lstStyle/>
          <a:p>
            <a:r>
              <a:rPr lang="ru-RU" b="1" dirty="0" smtClean="0">
                <a:solidFill>
                  <a:srgbClr val="92D050"/>
                </a:solidFill>
              </a:rPr>
              <a:t>Основной вопрос:</a:t>
            </a:r>
            <a:r>
              <a:rPr lang="ru-RU" dirty="0" smtClean="0">
                <a:solidFill>
                  <a:srgbClr val="92D050"/>
                </a:solidFill>
              </a:rPr>
              <a:t> </a:t>
            </a:r>
            <a:endParaRPr lang="en-US" dirty="0" smtClean="0">
              <a:solidFill>
                <a:srgbClr val="92D050"/>
              </a:solidFill>
            </a:endParaRPr>
          </a:p>
          <a:p>
            <a:r>
              <a:rPr lang="ru-RU" dirty="0" smtClean="0"/>
              <a:t>“В каких областях применяются десятичные дроби”?</a:t>
            </a:r>
          </a:p>
          <a:p>
            <a:r>
              <a:rPr lang="ru-RU" b="1" dirty="0" smtClean="0">
                <a:solidFill>
                  <a:srgbClr val="92D050"/>
                </a:solidFill>
              </a:rPr>
              <a:t>Проблемный вопрос:</a:t>
            </a:r>
            <a:endParaRPr lang="en-US" b="1" dirty="0" smtClean="0">
              <a:solidFill>
                <a:srgbClr val="92D050"/>
              </a:solidFill>
            </a:endParaRPr>
          </a:p>
          <a:p>
            <a:r>
              <a:rPr lang="ru-RU" b="1" dirty="0" smtClean="0"/>
              <a:t> </a:t>
            </a:r>
            <a:r>
              <a:rPr lang="ru-RU" dirty="0" smtClean="0"/>
              <a:t>Связь математики с другими предметами?</a:t>
            </a:r>
          </a:p>
          <a:p>
            <a:r>
              <a:rPr lang="ru-RU" b="1" dirty="0" smtClean="0">
                <a:solidFill>
                  <a:srgbClr val="92D050"/>
                </a:solidFill>
              </a:rPr>
              <a:t>Учебные вопросы:</a:t>
            </a:r>
            <a:r>
              <a:rPr lang="ru-RU" dirty="0" smtClean="0">
                <a:solidFill>
                  <a:srgbClr val="92D050"/>
                </a:solidFill>
              </a:rPr>
              <a:t> </a:t>
            </a:r>
          </a:p>
          <a:p>
            <a:pPr lvl="0"/>
            <a:r>
              <a:rPr lang="ru-RU" dirty="0" smtClean="0"/>
              <a:t>Связь математики  с биологией, литературой, историей.</a:t>
            </a:r>
          </a:p>
          <a:p>
            <a:r>
              <a:rPr lang="ru-RU" b="1" dirty="0" smtClean="0"/>
              <a:t> </a:t>
            </a:r>
            <a:r>
              <a:rPr lang="ru-RU" b="1" dirty="0" smtClean="0">
                <a:solidFill>
                  <a:srgbClr val="92D050"/>
                </a:solidFill>
              </a:rPr>
              <a:t>Дидактические цели:</a:t>
            </a:r>
            <a:r>
              <a:rPr lang="ru-RU" dirty="0" smtClean="0">
                <a:solidFill>
                  <a:srgbClr val="92D050"/>
                </a:solidFill>
              </a:rPr>
              <a:t> </a:t>
            </a:r>
          </a:p>
          <a:p>
            <a:pPr lvl="0"/>
            <a:r>
              <a:rPr lang="ru-RU" dirty="0" smtClean="0"/>
              <a:t>Приобретение навыков самостоятельной работы с большими объёмами информации;</a:t>
            </a:r>
          </a:p>
          <a:p>
            <a:pPr lvl="0"/>
            <a:r>
              <a:rPr lang="ru-RU" dirty="0" smtClean="0"/>
              <a:t>Умение увидеть проблему и наметить пути её решения;</a:t>
            </a:r>
          </a:p>
          <a:p>
            <a:r>
              <a:rPr lang="ru-RU" b="1" dirty="0" smtClean="0">
                <a:solidFill>
                  <a:srgbClr val="92D050"/>
                </a:solidFill>
              </a:rPr>
              <a:t>Методические задачи:</a:t>
            </a:r>
            <a:r>
              <a:rPr lang="ru-RU" dirty="0" smtClean="0">
                <a:solidFill>
                  <a:srgbClr val="92D050"/>
                </a:solidFill>
              </a:rPr>
              <a:t> </a:t>
            </a:r>
          </a:p>
          <a:p>
            <a:pPr lvl="0"/>
            <a:r>
              <a:rPr lang="ru-RU" dirty="0" smtClean="0"/>
              <a:t>Освоить тему «десятичные дроби»</a:t>
            </a:r>
          </a:p>
          <a:p>
            <a:pPr lvl="0"/>
            <a:r>
              <a:rPr lang="ru-RU" dirty="0" smtClean="0"/>
              <a:t>Уметь находить математическую закономерность в биологии, литературе ,поэзии;</a:t>
            </a:r>
          </a:p>
          <a:p>
            <a:r>
              <a:rPr lang="ru-RU" b="1" dirty="0" smtClean="0">
                <a:solidFill>
                  <a:srgbClr val="92D050"/>
                </a:solidFill>
              </a:rPr>
              <a:t>Темы самостоятельных исследований:</a:t>
            </a:r>
            <a:r>
              <a:rPr lang="ru-RU" dirty="0" smtClean="0">
                <a:solidFill>
                  <a:srgbClr val="92D050"/>
                </a:solidFill>
              </a:rPr>
              <a:t> </a:t>
            </a:r>
          </a:p>
          <a:p>
            <a:pPr lvl="0"/>
            <a:r>
              <a:rPr lang="ru-RU" dirty="0" smtClean="0"/>
              <a:t>“Литературная математика”</a:t>
            </a:r>
          </a:p>
          <a:p>
            <a:pPr lvl="0"/>
            <a:r>
              <a:rPr lang="ru-RU" dirty="0" smtClean="0"/>
              <a:t>“Математика в биологии”</a:t>
            </a:r>
          </a:p>
          <a:p>
            <a:pPr lvl="0"/>
            <a:r>
              <a:rPr lang="ru-RU" dirty="0" smtClean="0"/>
              <a:t>“Математика в истории”</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ХОД УРОКА</a:t>
            </a:r>
            <a:endParaRPr lang="ru-RU" dirty="0"/>
          </a:p>
        </p:txBody>
      </p:sp>
      <p:sp>
        <p:nvSpPr>
          <p:cNvPr id="3" name="Содержимое 2"/>
          <p:cNvSpPr>
            <a:spLocks noGrp="1"/>
          </p:cNvSpPr>
          <p:nvPr>
            <p:ph idx="1"/>
          </p:nvPr>
        </p:nvSpPr>
        <p:spPr/>
        <p:txBody>
          <a:bodyPr/>
          <a:lstStyle/>
          <a:p>
            <a:r>
              <a:rPr lang="ru-RU" i="1" dirty="0" smtClean="0"/>
              <a:t>Вступительное слово.</a:t>
            </a:r>
            <a:endParaRPr lang="ru-RU" b="1" dirty="0" smtClean="0"/>
          </a:p>
          <a:p>
            <a:r>
              <a:rPr lang="ru-RU" i="1" dirty="0" smtClean="0"/>
              <a:t>Ребята, сегодня на уроке мы отправимся в путешествие в страну «Дроби».Вы знаете, прежде чем отправиться путешествовать в какую-нибудь страну, люди стараются узнать об этой стране как можно больше, и прибыв в нее, сразу же интересуются ее историей .Поэтому наше путешествие мы начнем со станции «Историческая»</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     Станция «историческая» </a:t>
            </a:r>
            <a:endParaRPr lang="ru-RU" dirty="0"/>
          </a:p>
        </p:txBody>
      </p:sp>
      <p:pic>
        <p:nvPicPr>
          <p:cNvPr id="6" name="Содержимое 5" descr="4pr.png"/>
          <p:cNvPicPr>
            <a:picLocks noGrp="1" noChangeAspect="1"/>
          </p:cNvPicPr>
          <p:nvPr>
            <p:ph idx="1"/>
          </p:nvPr>
        </p:nvPicPr>
        <p:blipFill>
          <a:blip r:embed="rId2"/>
          <a:stretch>
            <a:fillRect/>
          </a:stretch>
        </p:blipFill>
        <p:spPr>
          <a:xfrm>
            <a:off x="1000100" y="1643050"/>
            <a:ext cx="6500858" cy="4941828"/>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322878"/>
          </a:xfrm>
        </p:spPr>
        <p:txBody>
          <a:bodyPr>
            <a:normAutofit fontScale="90000"/>
          </a:bodyPr>
          <a:lstStyle/>
          <a:p>
            <a:endParaRPr lang="ru-RU" dirty="0"/>
          </a:p>
        </p:txBody>
      </p:sp>
      <p:sp>
        <p:nvSpPr>
          <p:cNvPr id="3" name="Содержимое 2"/>
          <p:cNvSpPr>
            <a:spLocks noGrp="1"/>
          </p:cNvSpPr>
          <p:nvPr>
            <p:ph idx="1"/>
          </p:nvPr>
        </p:nvSpPr>
        <p:spPr>
          <a:xfrm>
            <a:off x="457200" y="714356"/>
            <a:ext cx="7239000" cy="5741380"/>
          </a:xfrm>
        </p:spPr>
        <p:txBody>
          <a:bodyPr>
            <a:normAutofit fontScale="77500" lnSpcReduction="20000"/>
          </a:bodyPr>
          <a:lstStyle/>
          <a:p>
            <a:r>
              <a:rPr lang="ru-RU" i="1" dirty="0" smtClean="0"/>
              <a:t>В Европе учение о десятичных дробях первым изложил голландский математик и инженер </a:t>
            </a:r>
            <a:r>
              <a:rPr lang="ru-RU" i="1" dirty="0" err="1" smtClean="0"/>
              <a:t>Симон</a:t>
            </a:r>
            <a:r>
              <a:rPr lang="ru-RU" i="1" dirty="0" smtClean="0"/>
              <a:t> </a:t>
            </a:r>
            <a:r>
              <a:rPr lang="ru-RU" i="1" dirty="0" err="1" smtClean="0"/>
              <a:t>Стевин</a:t>
            </a:r>
            <a:r>
              <a:rPr lang="ru-RU" i="1" dirty="0" smtClean="0"/>
              <a:t>, посвятивший этому вопросу труд под названием «Десятая» в 1585 году. Он записывал десятичные дроби не так как теперь принято записывать. Например 28,375 представлялось так 28©3(</a:t>
            </a:r>
            <a:r>
              <a:rPr lang="en-US" i="1" dirty="0" smtClean="0"/>
              <a:t>j</a:t>
            </a:r>
            <a:r>
              <a:rPr lang="ru-RU" i="1" dirty="0" smtClean="0"/>
              <a:t>)7(^) 5® где цифры в кружочках показывают место десятичных знаков. Запятую , как знак дробности, ввел знаменитый математик, физик и астроном И.Кеплер. В России учение о десятичных дробях изложил Л.Ф. Магницкий в 1703 году. Интересное и меткое «арифметическое» сравнение делал Лев Николаевич Толстой. Он говорил , что человек подобен дроби, числитель которой есть то ,что человек представляет собой , а знаменатель то ,что он думает о себе. Чем большего мнения о себе человек, тем больше знаменатель, а значит меньше сама дробь.</a:t>
            </a:r>
            <a:r>
              <a:rPr lang="ru-RU" b="1" i="1" dirty="0" smtClean="0"/>
              <a:t> </a:t>
            </a:r>
            <a:r>
              <a:rPr lang="ru-RU" i="1" dirty="0" smtClean="0"/>
              <a:t>Современное обозначение дробей берет свое начало в Древней Индии, его стали использовать арабы, а от них в XII и XIV веках его заимствовали и европейцы.</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51440"/>
          </a:xfrm>
        </p:spPr>
        <p:txBody>
          <a:bodyPr>
            <a:normAutofit fontScale="90000"/>
          </a:bodyPr>
          <a:lstStyle/>
          <a:p>
            <a:endParaRPr lang="ru-RU" dirty="0"/>
          </a:p>
        </p:txBody>
      </p:sp>
      <p:sp>
        <p:nvSpPr>
          <p:cNvPr id="3" name="Содержимое 2"/>
          <p:cNvSpPr>
            <a:spLocks noGrp="1"/>
          </p:cNvSpPr>
          <p:nvPr>
            <p:ph idx="1"/>
          </p:nvPr>
        </p:nvSpPr>
        <p:spPr>
          <a:xfrm>
            <a:off x="457200" y="571480"/>
            <a:ext cx="7239000" cy="5884256"/>
          </a:xfrm>
        </p:spPr>
        <p:txBody>
          <a:bodyPr>
            <a:normAutofit fontScale="77500" lnSpcReduction="20000"/>
          </a:bodyPr>
          <a:lstStyle/>
          <a:p>
            <a:r>
              <a:rPr lang="ru-RU" i="1" dirty="0" smtClean="0"/>
              <a:t>Вначале в записи дробей не использовалась дробная черта.</a:t>
            </a:r>
            <a:r>
              <a:rPr lang="en-US" i="1" dirty="0" smtClean="0"/>
              <a:t> </a:t>
            </a:r>
            <a:r>
              <a:rPr lang="ru-RU" i="1" dirty="0" smtClean="0"/>
              <a:t>например, дроби 1/5,^записывались так У </a:t>
            </a:r>
            <a:r>
              <a:rPr lang="en-US" i="1" dirty="0" err="1" smtClean="0"/>
              <a:t>i</a:t>
            </a:r>
            <a:r>
              <a:rPr lang="en-US" i="1" dirty="0" smtClean="0"/>
              <a:t> </a:t>
            </a:r>
            <a:r>
              <a:rPr lang="ru-RU" i="1" dirty="0" smtClean="0"/>
              <a:t>Черта дроби стала постоянно применяться лишь около 300 лет тому назад. Ученый Ал</a:t>
            </a:r>
            <a:r>
              <a:rPr lang="ru-RU" i="1" baseline="30000" dirty="0" smtClean="0"/>
              <a:t>3</a:t>
            </a:r>
            <a:r>
              <a:rPr lang="ru-RU" i="1" dirty="0" smtClean="0"/>
              <a:t>-Каши </a:t>
            </a:r>
            <a:r>
              <a:rPr lang="ru-RU" i="1" dirty="0" err="1" smtClean="0"/>
              <a:t>Джемшид</a:t>
            </a:r>
            <a:r>
              <a:rPr lang="ru-RU" i="1" dirty="0" smtClean="0"/>
              <a:t> Ибн </a:t>
            </a:r>
            <a:r>
              <a:rPr lang="ru-RU" i="1" dirty="0" err="1" smtClean="0"/>
              <a:t>Масуд</a:t>
            </a:r>
            <a:r>
              <a:rPr lang="ru-RU" i="1" dirty="0" smtClean="0"/>
              <a:t>, работавший в Самарканде в </a:t>
            </a:r>
            <a:r>
              <a:rPr lang="ru-RU" i="1" dirty="0" err="1" smtClean="0"/>
              <a:t>XV-ом</a:t>
            </a:r>
            <a:r>
              <a:rPr lang="ru-RU" i="1" dirty="0" smtClean="0"/>
              <a:t> веке , записывал дробную часть красными чернилами или отделял вертикальной чертой. Первым ученым, который стал использовать современную запись дробей был Леонард Пизанский В науке , промышленности ,сельском хозяйстве десятичные дроби используются чаще ,чем обыкновенные. Это связано с тем, что правила вычислений с десятичными дробями достаточно просты и похожи на правила действий с натуральными числами. ¥.Дроби в Древней Руси называли долями . В странах руководствах можно найти следующие названия дробей на Руси, </a:t>
            </a:r>
            <a:r>
              <a:rPr lang="ru-RU" i="1" dirty="0" err="1" smtClean="0"/>
              <a:t>^-половина</a:t>
            </a:r>
            <a:r>
              <a:rPr lang="ru-RU" i="1" dirty="0" smtClean="0"/>
              <a:t>, 1/4-четь ,1/3- треть, 1/7- </a:t>
            </a:r>
            <a:r>
              <a:rPr lang="ru-RU" i="1" dirty="0" err="1" smtClean="0"/>
              <a:t>седьмина</a:t>
            </a:r>
            <a:r>
              <a:rPr lang="ru-RU" i="1" dirty="0" smtClean="0"/>
              <a:t>, 1/5-пятина,1/10- десятина. Дроби ,у которых числитель больше знаменателя , в средние века называли « ложными», а, у которых числитель меньше знаменателя, называли реальными.</a:t>
            </a:r>
            <a:endParaRPr lang="ru-RU" b="1" dirty="0" smtClean="0"/>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88</TotalTime>
  <Words>1661</Words>
  <Application>Microsoft Office PowerPoint</Application>
  <PresentationFormat>Экран (4:3)</PresentationFormat>
  <Paragraphs>114</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Изящная</vt:lpstr>
      <vt:lpstr>Урок  Путешествие в страну «Дроби» 5 класс</vt:lpstr>
      <vt:lpstr>Слайд 2</vt:lpstr>
      <vt:lpstr>ТЕХНИЧЕСКОЕ ОСНАЩЕНИЕ:</vt:lpstr>
      <vt:lpstr>ЦЕЛИ УРОКА:</vt:lpstr>
      <vt:lpstr>Слайд 5</vt:lpstr>
      <vt:lpstr>ХОД УРОКА</vt:lpstr>
      <vt:lpstr>     Станция «историческая» </vt:lpstr>
      <vt:lpstr>Слайд 8</vt:lpstr>
      <vt:lpstr>Слайд 9</vt:lpstr>
      <vt:lpstr>Слайд 10</vt:lpstr>
      <vt:lpstr>Станция «биологическая»</vt:lpstr>
      <vt:lpstr>Слайд 12</vt:lpstr>
      <vt:lpstr>Слайд 13</vt:lpstr>
      <vt:lpstr>      Станция «сказочная»</vt:lpstr>
      <vt:lpstr>Слайд 15</vt:lpstr>
      <vt:lpstr>Слайд 16</vt:lpstr>
      <vt:lpstr>Слайд 17</vt:lpstr>
      <vt:lpstr>Слайд 18</vt:lpstr>
      <vt:lpstr>   Станция «поэтическая»</vt:lpstr>
      <vt:lpstr>Слайд 20</vt:lpstr>
      <vt:lpstr>Слайд 21</vt:lpstr>
      <vt:lpstr>   Станция «математическая»</vt:lpstr>
      <vt:lpstr>Работа на станции в виде самостоятельной работы. 1 вариант:</vt:lpstr>
      <vt:lpstr>2 вариант</vt:lpstr>
      <vt:lpstr>Дорогие ребята ,вот и подошло к концу наше путешествие ,где вы не только отдыхали ,но и работали. Самым активным, я ставлю «5». </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Путешествие в страну «Дроби» 5 класс</dc:title>
  <dc:creator>XTreme</dc:creator>
  <cp:lastModifiedBy>XTreme</cp:lastModifiedBy>
  <cp:revision>14</cp:revision>
  <dcterms:created xsi:type="dcterms:W3CDTF">2013-05-12T08:47:42Z</dcterms:created>
  <dcterms:modified xsi:type="dcterms:W3CDTF">2013-09-21T16:49:25Z</dcterms:modified>
</cp:coreProperties>
</file>