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79" r:id="rId4"/>
    <p:sldId id="258" r:id="rId5"/>
    <p:sldId id="280" r:id="rId6"/>
    <p:sldId id="296" r:id="rId7"/>
    <p:sldId id="297" r:id="rId8"/>
    <p:sldId id="287" r:id="rId9"/>
    <p:sldId id="281" r:id="rId10"/>
    <p:sldId id="288" r:id="rId11"/>
    <p:sldId id="289" r:id="rId12"/>
    <p:sldId id="283" r:id="rId13"/>
    <p:sldId id="284" r:id="rId14"/>
    <p:sldId id="290" r:id="rId15"/>
    <p:sldId id="286" r:id="rId16"/>
    <p:sldId id="291" r:id="rId17"/>
    <p:sldId id="292" r:id="rId18"/>
    <p:sldId id="293" r:id="rId19"/>
    <p:sldId id="294" r:id="rId20"/>
    <p:sldId id="29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0882" autoAdjust="0"/>
    <p:restoredTop sz="94660"/>
  </p:normalViewPr>
  <p:slideViewPr>
    <p:cSldViewPr>
      <p:cViewPr varScale="1">
        <p:scale>
          <a:sx n="95" d="100"/>
          <a:sy n="95" d="100"/>
        </p:scale>
        <p:origin x="-2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34CDF-31DF-4CEE-9BCD-5900C76E0D5A}" type="datetimeFigureOut">
              <a:rPr lang="ru-RU" smtClean="0"/>
              <a:pPr/>
              <a:t>10.01.2014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57114A3D-2B38-4C85-85BE-363A6652061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34CDF-31DF-4CEE-9BCD-5900C76E0D5A}" type="datetimeFigureOut">
              <a:rPr lang="ru-RU" smtClean="0"/>
              <a:pPr/>
              <a:t>10.01.2014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4A3D-2B38-4C85-85BE-363A665206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34CDF-31DF-4CEE-9BCD-5900C76E0D5A}" type="datetimeFigureOut">
              <a:rPr lang="ru-RU" smtClean="0"/>
              <a:pPr/>
              <a:t>10.01.2014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4A3D-2B38-4C85-85BE-363A665206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34CDF-31DF-4CEE-9BCD-5900C76E0D5A}" type="datetimeFigureOut">
              <a:rPr lang="ru-RU" smtClean="0"/>
              <a:pPr/>
              <a:t>10.01.2014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4A3D-2B38-4C85-85BE-363A6652061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34CDF-31DF-4CEE-9BCD-5900C76E0D5A}" type="datetimeFigureOut">
              <a:rPr lang="ru-RU" smtClean="0"/>
              <a:pPr/>
              <a:t>10.01.2014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7114A3D-2B38-4C85-85BE-363A665206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34CDF-31DF-4CEE-9BCD-5900C76E0D5A}" type="datetimeFigureOut">
              <a:rPr lang="ru-RU" smtClean="0"/>
              <a:pPr/>
              <a:t>10.01.2014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4A3D-2B38-4C85-85BE-363A6652061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34CDF-31DF-4CEE-9BCD-5900C76E0D5A}" type="datetimeFigureOut">
              <a:rPr lang="ru-RU" smtClean="0"/>
              <a:pPr/>
              <a:t>10.01.2014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4A3D-2B38-4C85-85BE-363A6652061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34CDF-31DF-4CEE-9BCD-5900C76E0D5A}" type="datetimeFigureOut">
              <a:rPr lang="ru-RU" smtClean="0"/>
              <a:pPr/>
              <a:t>10.01.2014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4A3D-2B38-4C85-85BE-363A665206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34CDF-31DF-4CEE-9BCD-5900C76E0D5A}" type="datetimeFigureOut">
              <a:rPr lang="ru-RU" smtClean="0"/>
              <a:pPr/>
              <a:t>10.01.2014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4A3D-2B38-4C85-85BE-363A665206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34CDF-31DF-4CEE-9BCD-5900C76E0D5A}" type="datetimeFigureOut">
              <a:rPr lang="ru-RU" smtClean="0"/>
              <a:pPr/>
              <a:t>10.01.2014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4A3D-2B38-4C85-85BE-363A6652061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34CDF-31DF-4CEE-9BCD-5900C76E0D5A}" type="datetimeFigureOut">
              <a:rPr lang="ru-RU" smtClean="0"/>
              <a:pPr/>
              <a:t>10.01.2014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7114A3D-2B38-4C85-85BE-363A6652061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  <p:transition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A234CDF-31DF-4CEE-9BCD-5900C76E0D5A}" type="datetimeFigureOut">
              <a:rPr lang="ru-RU" smtClean="0"/>
              <a:pPr/>
              <a:t>10.01.2014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57114A3D-2B38-4C85-85BE-363A6652061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newsflash/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0"/>
            <a:ext cx="8229600" cy="3000372"/>
          </a:xfrm>
        </p:spPr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</a:rPr>
              <a:t>Витамины</a:t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</a:rPr>
              <a:t>биология 9 класс</a:t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</a:rPr>
              <a:t>Учитель </a:t>
            </a:r>
            <a:r>
              <a:rPr lang="ru-RU" b="1" dirty="0" err="1" smtClean="0">
                <a:solidFill>
                  <a:srgbClr val="0070C0"/>
                </a:solidFill>
              </a:rPr>
              <a:t>Рякина</a:t>
            </a:r>
            <a:r>
              <a:rPr lang="ru-RU" b="1" dirty="0" smtClean="0">
                <a:solidFill>
                  <a:srgbClr val="0070C0"/>
                </a:solidFill>
              </a:rPr>
              <a:t> Наталья Евгеньевна</a:t>
            </a:r>
            <a:endParaRPr lang="ru-RU" b="1" dirty="0">
              <a:solidFill>
                <a:srgbClr val="0070C0"/>
              </a:solidFill>
            </a:endParaRPr>
          </a:p>
        </p:txBody>
      </p:sp>
      <p:pic>
        <p:nvPicPr>
          <p:cNvPr id="1027" name="Picture 3" descr="D:\vit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32" y="3214686"/>
            <a:ext cx="5429288" cy="3228975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6000" dirty="0" smtClean="0">
                <a:solidFill>
                  <a:srgbClr val="0070C0"/>
                </a:solidFill>
              </a:rPr>
              <a:t>Витамин В5</a:t>
            </a:r>
            <a:endParaRPr lang="ru-RU" sz="6000" dirty="0">
              <a:solidFill>
                <a:srgbClr val="0070C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" name="Picture 3" descr="D:\f9f19063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57224" y="1571612"/>
            <a:ext cx="2857500" cy="2609850"/>
          </a:xfrm>
          <a:prstGeom prst="rect">
            <a:avLst/>
          </a:prstGeom>
          <a:noFill/>
        </p:spPr>
      </p:pic>
      <p:pic>
        <p:nvPicPr>
          <p:cNvPr id="7" name="Picture 2" descr="D:\сыр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1473" y="4143380"/>
            <a:ext cx="3286148" cy="2357454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4214810" y="2786058"/>
            <a:ext cx="435771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Содержится в мясе, почках, сыре</a:t>
            </a:r>
            <a:endParaRPr lang="ru-RU" sz="40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6000" dirty="0" smtClean="0">
                <a:solidFill>
                  <a:srgbClr val="0070C0"/>
                </a:solidFill>
              </a:rPr>
              <a:t>Витамин В6</a:t>
            </a:r>
            <a:endParaRPr lang="ru-RU" sz="6000" dirty="0">
              <a:solidFill>
                <a:srgbClr val="0070C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2" descr="D:\images.jpe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571612"/>
            <a:ext cx="3571900" cy="2347919"/>
          </a:xfrm>
          <a:prstGeom prst="rect">
            <a:avLst/>
          </a:prstGeom>
          <a:noFill/>
        </p:spPr>
      </p:pic>
      <p:pic>
        <p:nvPicPr>
          <p:cNvPr id="6" name="Picture 2" descr="D:\85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5752" y="4071942"/>
            <a:ext cx="3750495" cy="250033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4357686" y="1500174"/>
            <a:ext cx="4214842" cy="51596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Он содержится в печени, мясе, коричневом рисе, рыбе, масле, зародышах пшеницы, крупах, бобовых и многих других продуктах</a:t>
            </a:r>
            <a:endParaRPr lang="ru-RU" sz="40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6000" dirty="0" smtClean="0">
                <a:solidFill>
                  <a:srgbClr val="0070C0"/>
                </a:solidFill>
              </a:rPr>
              <a:t>Витамин В 1</a:t>
            </a:r>
            <a:endParaRPr lang="ru-RU" sz="6000" dirty="0">
              <a:solidFill>
                <a:srgbClr val="0070C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5000628" y="1714488"/>
            <a:ext cx="3686172" cy="4381512"/>
          </a:xfrm>
        </p:spPr>
        <p:txBody>
          <a:bodyPr/>
          <a:lstStyle/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Печень, орехи, ржаной хлеб грубого помола, яйца, зеленый горошек содержат данный витамин</a:t>
            </a:r>
            <a:endParaRPr lang="ru-RU" dirty="0"/>
          </a:p>
        </p:txBody>
      </p:sp>
      <p:pic>
        <p:nvPicPr>
          <p:cNvPr id="5" name="Picture 3" descr="D:\16-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1785926"/>
            <a:ext cx="4000528" cy="3786214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6000" dirty="0" smtClean="0"/>
              <a:t>Витамин В2</a:t>
            </a:r>
            <a:endParaRPr lang="ru-RU" sz="6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2" descr="D:\moloko_0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1857364"/>
            <a:ext cx="3786214" cy="321471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5000628" y="1928803"/>
            <a:ext cx="3500462" cy="31432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Содержится в молочных продуктах, дрожжах и печени</a:t>
            </a:r>
            <a:endParaRPr lang="ru-RU" sz="40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Витамин В8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Picture 3" descr="D:\midii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76426" y="1500175"/>
            <a:ext cx="4095574" cy="3214710"/>
          </a:xfrm>
          <a:prstGeom prst="rect">
            <a:avLst/>
          </a:prstGeom>
          <a:noFill/>
        </p:spPr>
      </p:pic>
      <p:pic>
        <p:nvPicPr>
          <p:cNvPr id="7" name="Picture 2" descr="D:\beeceab128fcad4019a069e265e286e3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86314" y="1500174"/>
            <a:ext cx="3929090" cy="3357586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857224" y="4857760"/>
            <a:ext cx="7143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Источниками витамина В8 (инозита) мидии, орехи, мука грубого помола</a:t>
            </a:r>
            <a:endParaRPr lang="ru-RU" sz="40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Витамин В9 или </a:t>
            </a:r>
            <a:r>
              <a:rPr lang="ru-RU" dirty="0" err="1" smtClean="0">
                <a:solidFill>
                  <a:srgbClr val="0070C0"/>
                </a:solidFill>
              </a:rPr>
              <a:t>фолиевая</a:t>
            </a:r>
            <a:r>
              <a:rPr lang="ru-RU" dirty="0" smtClean="0">
                <a:solidFill>
                  <a:srgbClr val="0070C0"/>
                </a:solidFill>
              </a:rPr>
              <a:t> кислота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" name="Picture 4" descr="D:\cover_menu.jpg2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28662" y="1857364"/>
            <a:ext cx="2990088" cy="1911096"/>
          </a:xfrm>
          <a:prstGeom prst="rect">
            <a:avLst/>
          </a:prstGeom>
          <a:noFill/>
        </p:spPr>
      </p:pic>
      <p:pic>
        <p:nvPicPr>
          <p:cNvPr id="8" name="Picture 2" descr="D:\1235556223-shutterstock_988624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52" y="1500174"/>
            <a:ext cx="3143272" cy="3261145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928662" y="4643446"/>
            <a:ext cx="721523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Фолиевая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кислота содержится в дрожжах, печени, овощах и зерновых культурах</a:t>
            </a:r>
            <a:endParaRPr lang="ru-RU" sz="40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Витамин В12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Picture 2" descr="D:\12287_01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58" y="1500174"/>
            <a:ext cx="5000660" cy="3286148"/>
          </a:xfrm>
          <a:prstGeom prst="rect">
            <a:avLst/>
          </a:prstGeom>
          <a:noFill/>
        </p:spPr>
      </p:pic>
      <p:pic>
        <p:nvPicPr>
          <p:cNvPr id="8" name="Picture 2" descr="D:\16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94" y="1571612"/>
            <a:ext cx="3357586" cy="3286148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714348" y="5000636"/>
            <a:ext cx="800105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Содержится он в мясных продуктах, молоке, яичных белках</a:t>
            </a:r>
            <a:endParaRPr lang="ru-RU" sz="40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Витамин А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Picture 2" descr="D:\vitamins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928802"/>
            <a:ext cx="4500594" cy="3643338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4857752" y="1571612"/>
            <a:ext cx="392909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Витамин содержится в виде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ретинола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мясе, печени, рыбьем жире, яичном желтке, твердых сортах сыров, в виде каротина – овощи и фрукты оранжевого и красного цветов (морковь, помидоры, абрикосы, манго). Усваивается лучше со сметаной или растительным маслом</a:t>
            </a:r>
            <a:endParaRPr lang="ru-RU" sz="24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Витамин Д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" name="Picture 2" descr="D:\image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72000" y="1571613"/>
            <a:ext cx="4214842" cy="2571767"/>
          </a:xfrm>
          <a:prstGeom prst="rect">
            <a:avLst/>
          </a:prstGeom>
          <a:noFill/>
        </p:spPr>
      </p:pic>
      <p:pic>
        <p:nvPicPr>
          <p:cNvPr id="8" name="Picture 3" descr="D:\170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8" y="1571612"/>
            <a:ext cx="3183663" cy="2714644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714348" y="4500570"/>
            <a:ext cx="792961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Дефицит может быть вызван нехваткой солнечных лучей, тогда витамин надо потреблять с пищей: сливочное масло, рыбий жир, яичный желток</a:t>
            </a:r>
            <a:endParaRPr lang="ru-RU" sz="32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Витамин Е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" name="Picture 2" descr="D:\85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143372" y="1571613"/>
            <a:ext cx="4571992" cy="2643206"/>
          </a:xfrm>
          <a:prstGeom prst="rect">
            <a:avLst/>
          </a:prstGeom>
          <a:noFill/>
        </p:spPr>
      </p:pic>
      <p:pic>
        <p:nvPicPr>
          <p:cNvPr id="8" name="Picture 2" descr="D:\34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42910" y="1643050"/>
            <a:ext cx="3643338" cy="2643206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714348" y="4500570"/>
            <a:ext cx="778674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больших количества он находится в проращенных злаках, оливковом, кукурузном и подсолнечном масле, также в арахисе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285728"/>
            <a:ext cx="8715436" cy="6286544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Сами по себе витамины не являются ни источником энергии, ни заменителями пищи, ни, разумеется, бодрящими таблетками. Ими невозможно заменить белки, жиры, углеводы, пищевые волокна и т. д. Но исключительно благодаря им происходит обмен веществ, а весь наш организм работает как единая слаженная система. </a:t>
            </a:r>
          </a:p>
          <a:p>
            <a:pPr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Все витамины работают в комплексе, один — в поле не воин, поэтому нашему организму и требуются ВСЕ витамины, а не какие-то отдельно взятые.</a:t>
            </a:r>
          </a:p>
          <a:p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Витамин К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" name="Picture 3" descr="D:\1247990611_salat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143504" y="1714488"/>
            <a:ext cx="3500462" cy="2786082"/>
          </a:xfrm>
          <a:prstGeom prst="rect">
            <a:avLst/>
          </a:prstGeom>
          <a:noFill/>
        </p:spPr>
      </p:pic>
      <p:pic>
        <p:nvPicPr>
          <p:cNvPr id="8" name="Picture 2" descr="D:\1056723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928662" y="1714488"/>
            <a:ext cx="3500462" cy="2786082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928662" y="4857760"/>
            <a:ext cx="764386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витамина К находится в соевом масле, печени, орехах, шпинате и салате</a:t>
            </a:r>
            <a:endParaRPr lang="ru-RU" sz="40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85786" y="857232"/>
            <a:ext cx="75724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Можно ли победить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авитаминоз?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2" name="Picture 2" descr="D:\vitamin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80" y="1714488"/>
            <a:ext cx="5500726" cy="4596166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357166"/>
            <a:ext cx="8501122" cy="621510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Для профилактики  авитаминоза необходимо: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сбалансировать рацион дневного питания;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соблюдать режим дня;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организм должны поступать такие продукты питания, которые содержат в себе легко усвояемые аминокислоты и витамины,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употреблять овощи и фрукты, свежую зелень,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занятие физкультурой и спортом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928670"/>
            <a:ext cx="8572560" cy="1500198"/>
          </a:xfr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  <a:reflection blurRad="6350" stA="50000" endA="275" endPos="40000" dist="101600" dir="5400000" sy="-100000" algn="bl" rotWithShape="0"/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r>
              <a:rPr lang="ru-RU" sz="4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БЛАГОДАРЮ ЗА ВНИМАНИЕ</a:t>
            </a:r>
            <a:endParaRPr lang="ru-RU" sz="48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6" name="Picture 2" descr="D:\vitaminB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0298" y="3214686"/>
            <a:ext cx="6286512" cy="3448050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86808" cy="85725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400" b="1" dirty="0" smtClean="0">
                <a:solidFill>
                  <a:srgbClr val="0070C0"/>
                </a:solidFill>
              </a:rPr>
              <a:t>Витамины</a:t>
            </a:r>
            <a:endParaRPr lang="ru-RU" sz="5400" b="1" dirty="0">
              <a:solidFill>
                <a:srgbClr val="0070C0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4643438" y="1214422"/>
            <a:ext cx="4043362" cy="1000132"/>
          </a:xfrm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Высокая биологическая активность</a:t>
            </a:r>
            <a:endParaRPr lang="ru-RU" dirty="0"/>
          </a:p>
        </p:txBody>
      </p:sp>
      <p:pic>
        <p:nvPicPr>
          <p:cNvPr id="7" name="Picture 2" descr="D:\big_447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597" y="2214555"/>
            <a:ext cx="2928957" cy="3071834"/>
          </a:xfrm>
          <a:prstGeom prst="rect">
            <a:avLst/>
          </a:prstGeom>
          <a:noFill/>
        </p:spPr>
      </p:pic>
      <p:sp>
        <p:nvSpPr>
          <p:cNvPr id="9" name="Стрелка вниз 8"/>
          <p:cNvSpPr/>
          <p:nvPr/>
        </p:nvSpPr>
        <p:spPr>
          <a:xfrm>
            <a:off x="8001024" y="2857496"/>
            <a:ext cx="45719" cy="4571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 rot="17729500">
            <a:off x="3667889" y="4319836"/>
            <a:ext cx="484632" cy="115172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 rot="16418720">
            <a:off x="3945714" y="3250000"/>
            <a:ext cx="484632" cy="12039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 rot="15520247">
            <a:off x="3891499" y="2342169"/>
            <a:ext cx="484632" cy="13405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 rot="14497003">
            <a:off x="3588660" y="1459644"/>
            <a:ext cx="542009" cy="133577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7143768" y="2500306"/>
            <a:ext cx="45719" cy="4571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4857752" y="2357430"/>
            <a:ext cx="3786214" cy="954107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Регулирование обмена веществ </a:t>
            </a:r>
            <a:endParaRPr lang="ru-RU" sz="28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4857752" y="3714752"/>
            <a:ext cx="3786213" cy="52322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катализаторы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643438" y="4643446"/>
            <a:ext cx="4071966" cy="83099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Ускорители работы разных органов и  систем организма</a:t>
            </a:r>
            <a:endParaRPr lang="ru-RU" sz="24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428596" y="5786454"/>
            <a:ext cx="8501122" cy="5232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нашему организму требуются ВСЕ витамины</a:t>
            </a:r>
            <a:endParaRPr lang="ru-RU" sz="2800" b="1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857224" y="214290"/>
            <a:ext cx="7572429" cy="64633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Что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такое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гипоавитаминоз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?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 rot="1939845">
            <a:off x="1217932" y="940859"/>
            <a:ext cx="768312" cy="15716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 rot="20951252">
            <a:off x="5357818" y="1285860"/>
            <a:ext cx="785818" cy="2286016"/>
          </a:xfrm>
          <a:prstGeom prst="downArrow">
            <a:avLst>
              <a:gd name="adj1" fmla="val 50000"/>
              <a:gd name="adj2" fmla="val 4049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 rot="20077525">
            <a:off x="6924594" y="931548"/>
            <a:ext cx="691847" cy="1532511"/>
          </a:xfrm>
          <a:prstGeom prst="downArrow">
            <a:avLst>
              <a:gd name="adj1" fmla="val 50000"/>
              <a:gd name="adj2" fmla="val 401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929190" y="3714752"/>
            <a:ext cx="3500462" cy="95410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снижение работоспособности</a:t>
            </a:r>
            <a:endParaRPr lang="ru-RU" sz="28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000100" y="3714752"/>
            <a:ext cx="3143272" cy="95410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Повышенная утомляемость</a:t>
            </a:r>
            <a:endParaRPr lang="ru-RU" sz="28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57158" y="2643182"/>
            <a:ext cx="1714512" cy="5232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слабость</a:t>
            </a:r>
            <a:endParaRPr lang="ru-RU" sz="28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500826" y="2714620"/>
            <a:ext cx="2286016" cy="5232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сонливость </a:t>
            </a:r>
            <a:endParaRPr lang="ru-RU" sz="2800" dirty="0"/>
          </a:p>
        </p:txBody>
      </p:sp>
      <p:sp>
        <p:nvSpPr>
          <p:cNvPr id="14" name="Стрелка вниз 13"/>
          <p:cNvSpPr/>
          <p:nvPr/>
        </p:nvSpPr>
        <p:spPr>
          <a:xfrm rot="640820">
            <a:off x="2928926" y="1285860"/>
            <a:ext cx="785818" cy="2286016"/>
          </a:xfrm>
          <a:prstGeom prst="downArrow">
            <a:avLst>
              <a:gd name="adj1" fmla="val 50000"/>
              <a:gd name="adj2" fmla="val 4049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714348" y="714356"/>
            <a:ext cx="814393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Почему возникает гиповитаминоз?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D:\7922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04" y="2357430"/>
            <a:ext cx="5786478" cy="3857652"/>
          </a:xfrm>
          <a:prstGeom prst="rect">
            <a:avLst/>
          </a:prstGeom>
          <a:noFill/>
        </p:spPr>
      </p:pic>
      <p:pic>
        <p:nvPicPr>
          <p:cNvPr id="4" name="Picture 2" descr="D:\7922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80" y="2500306"/>
            <a:ext cx="5786478" cy="3857652"/>
          </a:xfrm>
          <a:prstGeom prst="rect">
            <a:avLst/>
          </a:prstGeom>
          <a:noFill/>
        </p:spPr>
      </p:pic>
      <p:pic>
        <p:nvPicPr>
          <p:cNvPr id="5" name="Picture 2" descr="D:\7922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2143116"/>
            <a:ext cx="6357982" cy="4429156"/>
          </a:xfrm>
          <a:prstGeom prst="rect">
            <a:avLst/>
          </a:prstGeom>
          <a:noFill/>
        </p:spPr>
      </p:pic>
      <p:pic>
        <p:nvPicPr>
          <p:cNvPr id="6" name="Picture 2" descr="D:\7922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2428844"/>
            <a:ext cx="6357982" cy="4429156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285728"/>
            <a:ext cx="8572560" cy="6357982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Пища, недостаточно богатая витаминами, наиболее часто приводит к гиповитаминозу, когда питание является неправильным (диеты, вегетарианство, злоупотребление высокоочищенными продуктами, неверное хранение и приготовление пищи, при котором теряются витамины)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Нарушение усвоения витаминов наблюдается на фоне заболеваний желудочно-кишечного тракта и дисбактериоза. Может быть спровоцировано длительным приемом антибиотиков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Нарушения обмена веществ, которое происходит из-за: недостаточного поступления витаминов в детский организм, при неполноценном питании беременной женщины, при хронических заболеваниях, влияющих на секреции внутренних органов. Повышенная потребность в витаминах наблюдается при усиленном росте детей, беременности, кормлении грудью, физических и психических нагрузках, при инфекционных заболеваниях</a:t>
            </a:r>
          </a:p>
          <a:p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96" y="142853"/>
            <a:ext cx="8143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Как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проявляется нехватка витаминов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pic>
        <p:nvPicPr>
          <p:cNvPr id="18434" name="Picture 2" descr="D:\vitami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43240" y="4357694"/>
            <a:ext cx="2857520" cy="2286016"/>
          </a:xfrm>
          <a:prstGeom prst="rect">
            <a:avLst/>
          </a:prstGeom>
          <a:noFill/>
        </p:spPr>
      </p:pic>
      <p:sp>
        <p:nvSpPr>
          <p:cNvPr id="5" name="Стрелка вниз 4"/>
          <p:cNvSpPr/>
          <p:nvPr/>
        </p:nvSpPr>
        <p:spPr>
          <a:xfrm>
            <a:off x="4143372" y="785794"/>
            <a:ext cx="785818" cy="1000132"/>
          </a:xfrm>
          <a:prstGeom prst="downArrow">
            <a:avLst>
              <a:gd name="adj1" fmla="val 50000"/>
              <a:gd name="adj2" fmla="val 384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 rot="20245033">
            <a:off x="6878933" y="674582"/>
            <a:ext cx="736659" cy="1000132"/>
          </a:xfrm>
          <a:prstGeom prst="downArrow">
            <a:avLst>
              <a:gd name="adj1" fmla="val 50000"/>
              <a:gd name="adj2" fmla="val 384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 rot="1192601">
            <a:off x="1386297" y="722026"/>
            <a:ext cx="836159" cy="1037705"/>
          </a:xfrm>
          <a:prstGeom prst="downArrow">
            <a:avLst>
              <a:gd name="adj1" fmla="val 50000"/>
              <a:gd name="adj2" fmla="val 384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57158" y="1857364"/>
            <a:ext cx="2500330" cy="267765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Потеря тонуса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кожи,ослабленность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организма , боль в суставах, кровоточивость десен -дефицит витамина С</a:t>
            </a:r>
            <a:endParaRPr lang="ru-RU" sz="2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143240" y="1928802"/>
            <a:ext cx="2786082" cy="230832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Стрессы,мышечная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слабость, болезни сердца, судороги ног, нарушение памяти -дефицит витамина В1</a:t>
            </a:r>
            <a:endParaRPr lang="ru-RU" sz="24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215074" y="1857364"/>
            <a:ext cx="2500330" cy="267765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Выпадение волос, перхоть, ссадины в уголках рта -недостаток витамина В2, </a:t>
            </a:r>
            <a:endParaRPr lang="ru-RU" sz="28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6000" dirty="0" smtClean="0">
                <a:solidFill>
                  <a:srgbClr val="0070C0"/>
                </a:solidFill>
              </a:rPr>
              <a:t>Витамин В3</a:t>
            </a:r>
            <a:endParaRPr lang="ru-RU" sz="6000" dirty="0">
              <a:solidFill>
                <a:srgbClr val="0070C0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Picture 3" descr="D:\otrubi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785926"/>
            <a:ext cx="4286250" cy="3357586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4857752" y="1785926"/>
            <a:ext cx="350046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Наиболее распространен витамин В3 в отрубях</a:t>
            </a:r>
            <a:endParaRPr lang="ru-RU" sz="40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14400" y="273050"/>
            <a:ext cx="7515252" cy="114300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6000" dirty="0" smtClean="0">
                <a:solidFill>
                  <a:srgbClr val="0070C0"/>
                </a:solidFill>
              </a:rPr>
              <a:t>Витамин С</a:t>
            </a:r>
            <a:endParaRPr lang="ru-RU" sz="6000" dirty="0">
              <a:solidFill>
                <a:srgbClr val="0070C0"/>
              </a:solidFill>
            </a:endParaRPr>
          </a:p>
        </p:txBody>
      </p:sp>
      <p:sp>
        <p:nvSpPr>
          <p:cNvPr id="15" name="Текст 14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2657468" cy="44958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4" name="Содержимое 13"/>
          <p:cNvSpPr>
            <a:spLocks noGrp="1"/>
          </p:cNvSpPr>
          <p:nvPr>
            <p:ph sz="quarter" idx="1"/>
          </p:nvPr>
        </p:nvSpPr>
        <p:spPr>
          <a:xfrm>
            <a:off x="4929190" y="1600200"/>
            <a:ext cx="3643338" cy="4495800"/>
          </a:xfrm>
        </p:spPr>
        <p:txBody>
          <a:bodyPr/>
          <a:lstStyle/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Шиповник, черная смородина, грейпфрут, болгарский перец, петрушка, щавель, шпинат – основные источники</a:t>
            </a:r>
          </a:p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витамина С</a:t>
            </a:r>
            <a:endParaRPr lang="ru-RU" dirty="0"/>
          </a:p>
        </p:txBody>
      </p:sp>
      <p:pic>
        <p:nvPicPr>
          <p:cNvPr id="18" name="Picture 3" descr="D:\1232625279_34320_o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1785926"/>
            <a:ext cx="4000528" cy="3643338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345</TotalTime>
  <Words>585</Words>
  <Application>Microsoft Office PowerPoint</Application>
  <PresentationFormat>Экран (4:3)</PresentationFormat>
  <Paragraphs>60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Справедливость</vt:lpstr>
      <vt:lpstr>Витамины биология 9 класс Учитель Рякина Наталья Евгеньевна</vt:lpstr>
      <vt:lpstr>Слайд 2</vt:lpstr>
      <vt:lpstr>Витамины</vt:lpstr>
      <vt:lpstr>Слайд 4</vt:lpstr>
      <vt:lpstr>Слайд 5</vt:lpstr>
      <vt:lpstr>Слайд 6</vt:lpstr>
      <vt:lpstr>Слайд 7</vt:lpstr>
      <vt:lpstr>Витамин В3</vt:lpstr>
      <vt:lpstr>Витамин С</vt:lpstr>
      <vt:lpstr>Витамин В5</vt:lpstr>
      <vt:lpstr>Витамин В6</vt:lpstr>
      <vt:lpstr>Витамин В 1</vt:lpstr>
      <vt:lpstr>Витамин В2</vt:lpstr>
      <vt:lpstr>Витамин В8</vt:lpstr>
      <vt:lpstr>Витамин В9 или фолиевая кислота</vt:lpstr>
      <vt:lpstr>Витамин В12</vt:lpstr>
      <vt:lpstr>Витамин А</vt:lpstr>
      <vt:lpstr>Витамин Д</vt:lpstr>
      <vt:lpstr>Витамин Е</vt:lpstr>
      <vt:lpstr>Витамин К</vt:lpstr>
      <vt:lpstr>Слайд 21</vt:lpstr>
      <vt:lpstr>Слайд 22</vt:lpstr>
      <vt:lpstr>БЛАГОДАРЮ ЗА ВНИМАНИЕ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Недостаток витаминов</dc:title>
  <dc:creator>Admin</dc:creator>
  <cp:lastModifiedBy>Tata</cp:lastModifiedBy>
  <cp:revision>40</cp:revision>
  <dcterms:created xsi:type="dcterms:W3CDTF">2011-01-24T17:19:43Z</dcterms:created>
  <dcterms:modified xsi:type="dcterms:W3CDTF">2014-01-10T18:46:54Z</dcterms:modified>
</cp:coreProperties>
</file>