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88" r:id="rId4"/>
    <p:sldId id="289" r:id="rId5"/>
    <p:sldId id="263" r:id="rId6"/>
    <p:sldId id="269" r:id="rId7"/>
    <p:sldId id="272" r:id="rId8"/>
    <p:sldId id="278" r:id="rId9"/>
    <p:sldId id="280" r:id="rId10"/>
    <p:sldId id="279" r:id="rId11"/>
    <p:sldId id="281" r:id="rId12"/>
    <p:sldId id="271" r:id="rId13"/>
    <p:sldId id="264" r:id="rId14"/>
    <p:sldId id="268" r:id="rId15"/>
    <p:sldId id="265" r:id="rId16"/>
    <p:sldId id="285" r:id="rId17"/>
    <p:sldId id="286" r:id="rId18"/>
    <p:sldId id="267" r:id="rId19"/>
    <p:sldId id="270" r:id="rId20"/>
    <p:sldId id="275" r:id="rId21"/>
    <p:sldId id="276" r:id="rId22"/>
    <p:sldId id="277" r:id="rId23"/>
    <p:sldId id="261" r:id="rId24"/>
    <p:sldId id="284" r:id="rId25"/>
    <p:sldId id="28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FFFFCC"/>
    <a:srgbClr val="00FFFF"/>
    <a:srgbClr val="EAEAE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133DA-32B0-452D-893A-D3441BD66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B2A65-04A7-4708-ABE7-3F630517BC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C4072-8032-46D6-8CBD-131A7C1AA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67E52-94B7-4CE8-874C-F38B9D674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68D4A-AB25-49BA-9D90-00909F9F8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B403F-B08F-4D9F-8F30-6FA11B23B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AF4EB-E99F-498F-B7CC-4153023B4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6381D-C30D-45ED-951C-E4D3349A9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2D68-73AF-4208-9E21-D20C2696A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5AB5E-2572-4DBE-AAAB-31C2AE9CD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D5F13D-EEC5-4E5E-A48D-0264B8C580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82403DB-AA3C-4EB3-88ED-14741B5AD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3.jpeg"/><Relationship Id="rId7" Type="http://schemas.openxmlformats.org/officeDocument/2006/relationships/image" Target="../media/image66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7.png"/><Relationship Id="rId4" Type="http://schemas.openxmlformats.org/officeDocument/2006/relationships/image" Target="../media/image64.jpe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3.jpeg"/><Relationship Id="rId7" Type="http://schemas.openxmlformats.org/officeDocument/2006/relationships/image" Target="../media/image66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7.png"/><Relationship Id="rId4" Type="http://schemas.openxmlformats.org/officeDocument/2006/relationships/image" Target="../media/image68.jpe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4.gif"/><Relationship Id="rId2" Type="http://schemas.openxmlformats.org/officeDocument/2006/relationships/audio" Target="file:///C:\Users\&#1055;&#1086;&#1083;&#1100;&#1079;&#1086;&#1074;&#1072;&#1090;&#1077;&#1083;&#1100;\Desktop\241-806-255%20&#1056;&#1086;&#1079;&#1086;&#1074;&#1072;%20&#1070;.&#1045;.%20%202013-14%20&#1075;\&#1055;&#1088;&#1077;&#1079;&#1077;&#1085;&#1090;&#1072;&#1094;&#1080;&#1103;\&#1087;&#1088;&#1080;&#1083;&#1086;&#1078;&#1077;&#1085;&#1080;&#1077;%202.mp3" TargetMode="External"/><Relationship Id="rId1" Type="http://schemas.openxmlformats.org/officeDocument/2006/relationships/audio" Target="file:///C:\Users\&#1055;&#1086;&#1083;&#1100;&#1079;&#1086;&#1074;&#1072;&#1090;&#1077;&#1083;&#1100;\Desktop\&#1048;&#1075;&#1088;&#1072;&#1077;&#1084;%20&#1089;%20&#1063;&#1080;&#1087;&#1086;&#1083;&#1083;&#1080;&#1085;&#1086;\&#1044;&#1077;&#1090;&#1089;&#1082;&#1080;&#1077;%20&#1055;&#1077;&#1089;&#1085;&#1080;%20-%20&#1052;&#1086;&#1083;&#1086;&#1076;&#1077;&#1094;,%20&#1052;&#1086;&#1083;&#1086;&#1076;&#1077;&#1094;_mp3cut.foxcom.su_.mp3" TargetMode="Externa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10" Type="http://schemas.openxmlformats.org/officeDocument/2006/relationships/image" Target="../media/image57.png"/><Relationship Id="rId4" Type="http://schemas.openxmlformats.org/officeDocument/2006/relationships/image" Target="../media/image71.jpeg"/><Relationship Id="rId9" Type="http://schemas.openxmlformats.org/officeDocument/2006/relationships/image" Target="../media/image7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9.jpeg"/><Relationship Id="rId2" Type="http://schemas.openxmlformats.org/officeDocument/2006/relationships/audio" Target="file:///C:\Users\&#1055;&#1086;&#1083;&#1100;&#1079;&#1086;&#1074;&#1072;&#1090;&#1077;&#1083;&#1100;\Desktop\241-806-255%20&#1056;&#1086;&#1079;&#1086;&#1074;&#1072;%20&#1070;.&#1045;.%20%202013-14%20&#1075;\&#1055;&#1088;&#1077;&#1079;&#1077;&#1085;&#1090;&#1072;&#1094;&#1080;&#1103;\&#1087;&#1088;&#1080;&#1083;&#1086;&#1078;&#1077;&#1085;&#1080;&#1077;%202.mp3" TargetMode="External"/><Relationship Id="rId1" Type="http://schemas.openxmlformats.org/officeDocument/2006/relationships/audio" Target="file:///C:\Users\&#1055;&#1086;&#1083;&#1100;&#1079;&#1086;&#1074;&#1072;&#1090;&#1077;&#1083;&#1100;\Desktop\&#1048;&#1075;&#1088;&#1072;&#1077;&#1084;%20&#1089;%20&#1063;&#1080;&#1087;&#1086;&#1083;&#1083;&#1080;&#1085;&#1086;\&#1044;&#1077;&#1090;&#1089;&#1082;&#1080;&#1077;%20&#1055;&#1077;&#1089;&#1085;&#1080;%20-%20&#1052;&#1086;&#1083;&#1086;&#1076;&#1077;&#1094;,%20&#1052;&#1086;&#1083;&#1086;&#1076;&#1077;&#1094;_mp3cut.foxcom.su_.mp3" TargetMode="Externa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10" Type="http://schemas.openxmlformats.org/officeDocument/2006/relationships/image" Target="../media/image15.png"/><Relationship Id="rId4" Type="http://schemas.openxmlformats.org/officeDocument/2006/relationships/image" Target="../media/image76.jpeg"/><Relationship Id="rId9" Type="http://schemas.openxmlformats.org/officeDocument/2006/relationships/image" Target="../media/image74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4.jpeg"/><Relationship Id="rId2" Type="http://schemas.openxmlformats.org/officeDocument/2006/relationships/audio" Target="file:///C:\Users\&#1055;&#1086;&#1083;&#1100;&#1079;&#1086;&#1074;&#1072;&#1090;&#1077;&#1083;&#1100;\Desktop\241-806-255%20&#1056;&#1086;&#1079;&#1086;&#1074;&#1072;%20&#1070;.&#1045;.%20%202013-14%20&#1075;\&#1055;&#1088;&#1077;&#1079;&#1077;&#1085;&#1090;&#1072;&#1094;&#1080;&#1103;\&#1087;&#1088;&#1080;&#1083;&#1086;&#1078;&#1077;&#1085;&#1080;&#1077;%202.mp3" TargetMode="External"/><Relationship Id="rId1" Type="http://schemas.openxmlformats.org/officeDocument/2006/relationships/audio" Target="file:///C:\Users\&#1055;&#1086;&#1083;&#1100;&#1079;&#1086;&#1074;&#1072;&#1090;&#1077;&#1083;&#1100;\Desktop\&#1048;&#1075;&#1088;&#1072;&#1077;&#1084;%20&#1089;%20&#1063;&#1080;&#1087;&#1086;&#1083;&#1083;&#1080;&#1085;&#1086;\&#1044;&#1077;&#1090;&#1089;&#1082;&#1080;&#1077;%20&#1055;&#1077;&#1089;&#1085;&#1080;%20-%20&#1052;&#1086;&#1083;&#1086;&#1076;&#1077;&#1094;,%20&#1052;&#1086;&#1083;&#1086;&#1076;&#1077;&#1094;_mp3cut.foxcom.su_.mp3" TargetMode="Externa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10" Type="http://schemas.openxmlformats.org/officeDocument/2006/relationships/image" Target="../media/image15.png"/><Relationship Id="rId4" Type="http://schemas.openxmlformats.org/officeDocument/2006/relationships/image" Target="../media/image81.jpeg"/><Relationship Id="rId9" Type="http://schemas.openxmlformats.org/officeDocument/2006/relationships/image" Target="../media/image74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5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8.png"/><Relationship Id="rId12" Type="http://schemas.openxmlformats.org/officeDocument/2006/relationships/image" Target="../media/image92.png"/><Relationship Id="rId2" Type="http://schemas.openxmlformats.org/officeDocument/2006/relationships/audio" Target="file:///C:\Users\&#1055;&#1086;&#1083;&#1100;&#1079;&#1086;&#1074;&#1072;&#1090;&#1077;&#1083;&#1100;\Desktop\241-806-255%20&#1056;&#1086;&#1079;&#1086;&#1074;&#1072;%20&#1070;.&#1045;.%20%202013-14%20&#1075;\&#1055;&#1088;&#1077;&#1079;&#1077;&#1085;&#1090;&#1072;&#1094;&#1080;&#1103;\&#1087;&#1088;&#1080;&#1083;&#1086;&#1078;&#1077;&#1085;&#1080;&#1077;%202.mp3" TargetMode="External"/><Relationship Id="rId1" Type="http://schemas.openxmlformats.org/officeDocument/2006/relationships/audio" Target="file:///C:\Users\&#1055;&#1086;&#1083;&#1100;&#1079;&#1086;&#1074;&#1072;&#1090;&#1077;&#1083;&#1100;\Desktop\&#1048;&#1075;&#1088;&#1072;&#1077;&#1084;%20&#1089;%20&#1063;&#1080;&#1087;&#1086;&#1083;&#1083;&#1080;&#1085;&#1086;\&#1044;&#1077;&#1090;&#1089;&#1082;&#1080;&#1077;%20&#1055;&#1077;&#1089;&#1085;&#1080;%20-%20&#1052;&#1086;&#1083;&#1086;&#1076;&#1077;&#1094;,%20&#1052;&#1086;&#1083;&#1086;&#1076;&#1077;&#1094;_mp3cut.foxcom.su_.mp3" TargetMode="External"/><Relationship Id="rId6" Type="http://schemas.openxmlformats.org/officeDocument/2006/relationships/image" Target="../media/image87.png"/><Relationship Id="rId11" Type="http://schemas.openxmlformats.org/officeDocument/2006/relationships/image" Target="../media/image91.png"/><Relationship Id="rId5" Type="http://schemas.openxmlformats.org/officeDocument/2006/relationships/image" Target="../media/image86.png"/><Relationship Id="rId10" Type="http://schemas.openxmlformats.org/officeDocument/2006/relationships/image" Target="../media/image90.png"/><Relationship Id="rId4" Type="http://schemas.openxmlformats.org/officeDocument/2006/relationships/image" Target="../media/image16.png"/><Relationship Id="rId9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5.png"/><Relationship Id="rId2" Type="http://schemas.openxmlformats.org/officeDocument/2006/relationships/audio" Target="file:///C:\Users\&#1055;&#1086;&#1083;&#1100;&#1079;&#1086;&#1074;&#1072;&#1090;&#1077;&#1083;&#1100;\Desktop\241-806-255%20&#1056;&#1086;&#1079;&#1086;&#1074;&#1072;%20&#1070;.&#1045;.%20%202013-14%20&#1075;\&#1055;&#1088;&#1077;&#1079;&#1077;&#1085;&#1090;&#1072;&#1094;&#1080;&#1103;\&#1087;&#1088;&#1080;&#1083;&#1086;&#1078;&#1077;&#1085;&#1080;&#1077;%202.mp3" TargetMode="External"/><Relationship Id="rId1" Type="http://schemas.openxmlformats.org/officeDocument/2006/relationships/audio" Target="file:///C:\Users\&#1055;&#1086;&#1083;&#1100;&#1079;&#1086;&#1074;&#1072;&#1090;&#1077;&#1083;&#1100;\Desktop\&#1048;&#1075;&#1088;&#1072;&#1077;&#1084;%20&#1089;%20&#1063;&#1080;&#1087;&#1086;&#1083;&#1083;&#1080;&#1085;&#1086;\&#1044;&#1077;&#1090;&#1089;&#1082;&#1080;&#1077;%20&#1055;&#1077;&#1089;&#1085;&#1080;%20-%20&#1052;&#1086;&#1083;&#1086;&#1076;&#1077;&#1094;,%20&#1052;&#1086;&#1083;&#1086;&#1076;&#1077;&#1094;_mp3cut.foxcom.su_.mp3" TargetMode="Externa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16.png"/><Relationship Id="rId9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13" Type="http://schemas.openxmlformats.org/officeDocument/2006/relationships/image" Target="../media/image8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8.jpeg"/><Relationship Id="rId12" Type="http://schemas.openxmlformats.org/officeDocument/2006/relationships/image" Target="../media/image103.jpeg"/><Relationship Id="rId2" Type="http://schemas.openxmlformats.org/officeDocument/2006/relationships/audio" Target="file:///C:\Users\&#1055;&#1086;&#1083;&#1100;&#1079;&#1086;&#1074;&#1072;&#1090;&#1077;&#1083;&#1100;\Desktop\241-806-255%20&#1056;&#1086;&#1079;&#1086;&#1074;&#1072;%20&#1070;.&#1045;.%20%202013-14%20&#1075;\&#1055;&#1088;&#1077;&#1079;&#1077;&#1085;&#1090;&#1072;&#1094;&#1080;&#1103;\&#1087;&#1088;&#1080;&#1083;&#1086;&#1078;&#1077;&#1085;&#1080;&#1077;%202.mp3" TargetMode="External"/><Relationship Id="rId1" Type="http://schemas.openxmlformats.org/officeDocument/2006/relationships/audio" Target="file:///C:\Users\&#1055;&#1086;&#1083;&#1100;&#1079;&#1086;&#1074;&#1072;&#1090;&#1077;&#1083;&#1100;\Desktop\&#1048;&#1075;&#1088;&#1072;&#1077;&#1084;%20&#1089;%20&#1063;&#1080;&#1087;&#1086;&#1083;&#1083;&#1080;&#1085;&#1086;\&#1044;&#1077;&#1090;&#1089;&#1082;&#1080;&#1077;%20&#1055;&#1077;&#1089;&#1085;&#1080;%20-%20&#1052;&#1086;&#1083;&#1086;&#1076;&#1077;&#1094;,%20&#1052;&#1086;&#1083;&#1086;&#1076;&#1077;&#1094;_mp3cut.foxcom.su_.mp3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02.jpeg"/><Relationship Id="rId5" Type="http://schemas.openxmlformats.org/officeDocument/2006/relationships/image" Target="../media/image57.png"/><Relationship Id="rId10" Type="http://schemas.openxmlformats.org/officeDocument/2006/relationships/image" Target="../media/image101.jpeg"/><Relationship Id="rId4" Type="http://schemas.openxmlformats.org/officeDocument/2006/relationships/image" Target="../media/image97.jpeg"/><Relationship Id="rId9" Type="http://schemas.openxmlformats.org/officeDocument/2006/relationships/image" Target="../media/image100.jpeg"/><Relationship Id="rId1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0.jpeg"/><Relationship Id="rId7" Type="http://schemas.openxmlformats.org/officeDocument/2006/relationships/image" Target="../media/image108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10" Type="http://schemas.openxmlformats.org/officeDocument/2006/relationships/image" Target="../media/image110.png"/><Relationship Id="rId4" Type="http://schemas.openxmlformats.org/officeDocument/2006/relationships/image" Target="../media/image105.jpeg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audio" Target="file:///C:\Users\&#1055;&#1086;&#1083;&#1100;&#1079;&#1086;&#1074;&#1072;&#1090;&#1077;&#1083;&#1100;\Desktop\241-806-255%20&#1056;&#1086;&#1079;&#1086;&#1074;&#1072;%20&#1070;.&#1045;.%20%202013-14%20&#1075;\&#1055;&#1088;&#1077;&#1079;&#1077;&#1085;&#1090;&#1072;&#1094;&#1080;&#1103;\&#1087;&#1088;&#1080;&#1083;&#1086;&#1078;&#1077;&#1085;&#1080;&#1077;%202.mp3" TargetMode="External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17" Type="http://schemas.openxmlformats.org/officeDocument/2006/relationships/image" Target="../media/image17.png"/><Relationship Id="rId2" Type="http://schemas.openxmlformats.org/officeDocument/2006/relationships/audio" Target="file:///C:\Users\&#1055;&#1086;&#1083;&#1100;&#1079;&#1086;&#1074;&#1072;&#1090;&#1077;&#1083;&#1100;\Desktop\&#1048;&#1075;&#1088;&#1072;&#1077;&#1084;%20&#1089;%20&#1063;&#1080;&#1087;&#1086;&#1083;&#1083;&#1080;&#1085;&#1086;\&#1044;&#1077;&#1090;&#1089;&#1082;&#1080;&#1077;%20&#1055;&#1077;&#1089;&#1085;&#1080;%20-%20&#1052;&#1086;&#1083;&#1086;&#1076;&#1077;&#1094;,%20&#1052;&#1086;&#1083;&#1086;&#1076;&#1077;&#1094;_mp3cut.foxcom.su_.mp3" TargetMode="External"/><Relationship Id="rId16" Type="http://schemas.openxmlformats.org/officeDocument/2006/relationships/image" Target="../media/image16.png"/><Relationship Id="rId1" Type="http://schemas.openxmlformats.org/officeDocument/2006/relationships/audio" Target="../media/audio1.wav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10" Type="http://schemas.openxmlformats.org/officeDocument/2006/relationships/image" Target="../media/image10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9.png"/><Relationship Id="rId1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1.png"/><Relationship Id="rId4" Type="http://schemas.openxmlformats.org/officeDocument/2006/relationships/image" Target="../media/image11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19.png"/><Relationship Id="rId7" Type="http://schemas.openxmlformats.org/officeDocument/2006/relationships/image" Target="../media/image122.jpe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jpeg"/><Relationship Id="rId5" Type="http://schemas.openxmlformats.org/officeDocument/2006/relationships/image" Target="../media/image117.jpeg"/><Relationship Id="rId4" Type="http://schemas.openxmlformats.org/officeDocument/2006/relationships/image" Target="../media/image120.jpeg"/><Relationship Id="rId9" Type="http://schemas.openxmlformats.org/officeDocument/2006/relationships/image" Target="../media/image1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74.gif"/><Relationship Id="rId5" Type="http://schemas.openxmlformats.org/officeDocument/2006/relationships/image" Target="../media/image125.png"/><Relationship Id="rId4" Type="http://schemas.openxmlformats.org/officeDocument/2006/relationships/image" Target="../media/image1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skid.ru/razkraski/608-ocherednaja-svezhaja-podborka-raskrasok-dlja.html" TargetMode="External"/><Relationship Id="rId3" Type="http://schemas.openxmlformats.org/officeDocument/2006/relationships/hyperlink" Target="http://www.lenagold.ru/" TargetMode="External"/><Relationship Id="rId7" Type="http://schemas.openxmlformats.org/officeDocument/2006/relationships/hyperlink" Target="http://900igr.net/kartinki/" TargetMode="External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" TargetMode="External"/><Relationship Id="rId11" Type="http://schemas.openxmlformats.org/officeDocument/2006/relationships/hyperlink" Target="http://muzonchik.net/get/16346/" TargetMode="External"/><Relationship Id="rId5" Type="http://schemas.openxmlformats.org/officeDocument/2006/relationships/hyperlink" Target="http://happybaby.su/rebenok/pitanie-rebenka/" TargetMode="External"/><Relationship Id="rId10" Type="http://schemas.openxmlformats.org/officeDocument/2006/relationships/hyperlink" Target="http://www.chitalnya.ru/board/2012-10-22/p18/" TargetMode="External"/><Relationship Id="rId4" Type="http://schemas.openxmlformats.org/officeDocument/2006/relationships/hyperlink" Target="http://grakartinki.ru/bolshie-kartinki-ovoschei-dlya-detei.html" TargetMode="External"/><Relationship Id="rId9" Type="http://schemas.openxmlformats.org/officeDocument/2006/relationships/hyperlink" Target="http://kreditoniine.ru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gif"/><Relationship Id="rId12" Type="http://schemas.openxmlformats.org/officeDocument/2006/relationships/image" Target="../media/image25.png"/><Relationship Id="rId2" Type="http://schemas.openxmlformats.org/officeDocument/2006/relationships/audio" Target="file:///C:\Users\&#1055;&#1086;&#1083;&#1100;&#1079;&#1086;&#1074;&#1072;&#1090;&#1077;&#1083;&#1100;\Desktop\241-806-255%20&#1056;&#1086;&#1079;&#1086;&#1074;&#1072;%20&#1070;.&#1045;.%20%202013-14%20&#1075;\&#1055;&#1088;&#1077;&#1079;&#1077;&#1085;&#1090;&#1072;&#1094;&#1080;&#1103;\&#1087;&#1088;&#1080;&#1083;&#1086;&#1078;&#1077;&#1085;&#1080;&#1077;%202.mp3" TargetMode="External"/><Relationship Id="rId1" Type="http://schemas.openxmlformats.org/officeDocument/2006/relationships/audio" Target="file:///C:\Users\&#1055;&#1086;&#1083;&#1100;&#1079;&#1086;&#1074;&#1072;&#1090;&#1077;&#1083;&#1100;\Desktop\&#1048;&#1075;&#1088;&#1072;&#1077;&#1084;%20&#1089;%20&#1063;&#1080;&#1087;&#1086;&#1083;&#1083;&#1080;&#1085;&#1086;\&#1044;&#1077;&#1090;&#1089;&#1082;&#1080;&#1077;%20&#1055;&#1077;&#1089;&#1085;&#1080;%20-%20&#1052;&#1086;&#1083;&#1086;&#1076;&#1077;&#1094;,%20&#1052;&#1086;&#1083;&#1086;&#1076;&#1077;&#1094;_mp3cut.foxcom.su_.mp3" TargetMode="External"/><Relationship Id="rId6" Type="http://schemas.openxmlformats.org/officeDocument/2006/relationships/image" Target="../media/image19.png"/><Relationship Id="rId11" Type="http://schemas.openxmlformats.org/officeDocument/2006/relationships/image" Target="../media/image24.gif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6.png"/><Relationship Id="rId9" Type="http://schemas.openxmlformats.org/officeDocument/2006/relationships/image" Target="../media/image22.jpeg"/><Relationship Id="rId1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jpeg"/><Relationship Id="rId2" Type="http://schemas.openxmlformats.org/officeDocument/2006/relationships/audio" Target="file:///C:\Users\&#1055;&#1086;&#1083;&#1100;&#1079;&#1086;&#1074;&#1072;&#1090;&#1077;&#1083;&#1100;\Desktop\241-806-255%20&#1056;&#1086;&#1079;&#1086;&#1074;&#1072;%20&#1070;.&#1045;.%20%202013-14%20&#1075;\&#1055;&#1088;&#1077;&#1079;&#1077;&#1085;&#1090;&#1072;&#1094;&#1080;&#1103;\&#1087;&#1088;&#1080;&#1083;&#1086;&#1078;&#1077;&#1085;&#1080;&#1077;%202.mp3" TargetMode="External"/><Relationship Id="rId1" Type="http://schemas.openxmlformats.org/officeDocument/2006/relationships/audio" Target="file:///C:\Users\&#1055;&#1086;&#1083;&#1100;&#1079;&#1086;&#1074;&#1072;&#1090;&#1077;&#1083;&#1100;\Desktop\&#1048;&#1075;&#1088;&#1072;&#1077;&#1084;%20&#1089;%20&#1063;&#1080;&#1087;&#1086;&#1083;&#1083;&#1080;&#1085;&#1086;\&#1044;&#1077;&#1090;&#1089;&#1082;&#1080;&#1077;%20&#1055;&#1077;&#1089;&#1085;&#1080;%20-%20&#1052;&#1086;&#1083;&#1086;&#1076;&#1077;&#1094;,%20&#1052;&#1086;&#1083;&#1086;&#1076;&#1077;&#1094;_mp3cut.foxcom.su_.mp3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32.png"/><Relationship Id="rId5" Type="http://schemas.openxmlformats.org/officeDocument/2006/relationships/image" Target="../media/image24.gif"/><Relationship Id="rId10" Type="http://schemas.openxmlformats.org/officeDocument/2006/relationships/image" Target="../media/image31.png"/><Relationship Id="rId4" Type="http://schemas.openxmlformats.org/officeDocument/2006/relationships/image" Target="../media/image27.jpeg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7.png"/><Relationship Id="rId10" Type="http://schemas.openxmlformats.org/officeDocument/2006/relationships/image" Target="../media/image16.png"/><Relationship Id="rId4" Type="http://schemas.openxmlformats.org/officeDocument/2006/relationships/image" Target="../media/image35.jpe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1.jpeg"/><Relationship Id="rId7" Type="http://schemas.openxmlformats.org/officeDocument/2006/relationships/image" Target="../media/image44.jpeg"/><Relationship Id="rId12" Type="http://schemas.openxmlformats.org/officeDocument/2006/relationships/image" Target="../media/image49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image" Target="../media/image48.png"/><Relationship Id="rId5" Type="http://schemas.openxmlformats.org/officeDocument/2006/relationships/image" Target="../media/image7.png"/><Relationship Id="rId10" Type="http://schemas.openxmlformats.org/officeDocument/2006/relationships/image" Target="../media/image47.png"/><Relationship Id="rId4" Type="http://schemas.openxmlformats.org/officeDocument/2006/relationships/image" Target="../media/image42.jpeg"/><Relationship Id="rId9" Type="http://schemas.openxmlformats.org/officeDocument/2006/relationships/image" Target="../media/image46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2.jpeg"/><Relationship Id="rId7" Type="http://schemas.openxmlformats.org/officeDocument/2006/relationships/image" Target="../media/image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1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1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785938" y="2571750"/>
            <a:ext cx="5543550" cy="466725"/>
          </a:xfrm>
        </p:spPr>
        <p:txBody>
          <a:bodyPr/>
          <a:lstStyle/>
          <a:p>
            <a:pPr eaLnBrk="1" hangingPunct="1"/>
            <a:r>
              <a:rPr lang="ru-RU" smtClean="0"/>
              <a:t>«Поиграем с Чиполлино!»</a:t>
            </a:r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 bwMode="auto">
          <a:xfrm>
            <a:off x="2071688" y="3286125"/>
            <a:ext cx="55435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ru-RU" sz="1600" kern="0" dirty="0">
                <a:latin typeface="+mn-lt"/>
              </a:rPr>
              <a:t>Лексическая тема: «ОВОЩИ.ФРУКТЫ»</a:t>
            </a:r>
          </a:p>
        </p:txBody>
      </p:sp>
      <p:pic>
        <p:nvPicPr>
          <p:cNvPr id="2052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17682" flipH="1">
            <a:off x="431800" y="2733675"/>
            <a:ext cx="2111375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714488"/>
            <a:ext cx="6969138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MS Gothic" charset="-128"/>
              </a:rPr>
              <a:t>Конкурс презентаций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a typeface="MS Gothic" charset="-128"/>
              </a:rPr>
              <a:t>«Интерактивная </a:t>
            </a:r>
            <a:r>
              <a:rPr lang="ru-RU" sz="20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a typeface="MS Gothic" charset="-128"/>
              </a:rPr>
              <a:t>мозайка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a typeface="MS Gothic" charset="-128"/>
              </a:rPr>
              <a:t>» 2013</a:t>
            </a:r>
          </a:p>
        </p:txBody>
      </p:sp>
      <p:pic>
        <p:nvPicPr>
          <p:cNvPr id="2054" name="Рисунок 6" descr="Педсовет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1785938"/>
            <a:ext cx="200025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929188" y="4000500"/>
            <a:ext cx="31432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kern="0" dirty="0">
                <a:solidFill>
                  <a:srgbClr val="000000"/>
                </a:solidFill>
                <a:ea typeface="MS Gothic" charset="-128"/>
              </a:rPr>
              <a:t>Розова Юлия Евгеньевна</a:t>
            </a:r>
            <a:endParaRPr lang="ru-RU" dirty="0">
              <a:ea typeface="MS Gothic" charset="-128"/>
            </a:endParaRPr>
          </a:p>
        </p:txBody>
      </p:sp>
      <p:sp>
        <p:nvSpPr>
          <p:cNvPr id="2056" name="Rectangle 4"/>
          <p:cNvSpPr>
            <a:spLocks noChangeArrowheads="1"/>
          </p:cNvSpPr>
          <p:nvPr/>
        </p:nvSpPr>
        <p:spPr bwMode="auto">
          <a:xfrm>
            <a:off x="4857750" y="4357688"/>
            <a:ext cx="4071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200" b="1">
                <a:latin typeface="Times New Roman" pitchFamily="18" charset="0"/>
                <a:cs typeface="Times New Roman" pitchFamily="18" charset="0"/>
              </a:rPr>
              <a:t>Государственное бюджетное  специальное (коррекционное)  образовательное учреждение для обучающихся, воспитанников с ограниченными возможностями здоровья, специальная коррекционная) общеобразовательная школа-интернат  (</a:t>
            </a:r>
            <a:r>
              <a:rPr lang="en-US" sz="1200" b="1"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 вида) № 8 Пушкинского района Санкт-Петербурга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400" b="1">
                <a:latin typeface="Times New Roman" pitchFamily="18" charset="0"/>
                <a:cs typeface="Times New Roman" pitchFamily="18" charset="0"/>
              </a:rPr>
              <a:t>Учитель-логопед высшей квалификационной категории</a:t>
            </a:r>
          </a:p>
        </p:txBody>
      </p:sp>
      <p:pic>
        <p:nvPicPr>
          <p:cNvPr id="2057" name="Picture 11" descr="C:\Users\Пользователь\Desktop\педолимп\0_7d76d_c2c4ab5b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57375" y="4857750"/>
            <a:ext cx="26511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86750" y="6215063"/>
            <a:ext cx="714375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059" name="Управляющая кнопка: в конец 4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72375" y="6215063"/>
            <a:ext cx="682625" cy="428625"/>
          </a:xfrm>
          <a:prstGeom prst="actionButtonEnd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ЗАПОМНИ!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1267" name="Picture 2" descr="F:\овощи\garli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88" y="4000500"/>
            <a:ext cx="1570037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 descr="F:\овощи\cantaloup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50" y="4643438"/>
            <a:ext cx="16779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4" descr="F:\овощи\peach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58000" y="7858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5" descr="F:\овощи\eggplan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0508319">
            <a:off x="6003925" y="2370138"/>
            <a:ext cx="2073275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6" descr="F:\овощи\napa-cabbage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367184">
            <a:off x="3363913" y="1909763"/>
            <a:ext cx="144145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7" descr="F:\овощи\slide0003_image00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71875" y="4572000"/>
            <a:ext cx="158115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8" descr="F:\овощи\12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928688"/>
            <a:ext cx="3159125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29625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1275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929563" y="6215063"/>
            <a:ext cx="500062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1276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317682" flipH="1">
            <a:off x="200025" y="33338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Что изменилось?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1986" name="Picture 2" descr="F:\овощи\garli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88" y="4000500"/>
            <a:ext cx="1570037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 descr="F:\овощи\cantaloup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38" y="1357313"/>
            <a:ext cx="16779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F:\овощи\peach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5" y="5000625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 descr="F:\овощи\eggplan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0508319">
            <a:off x="6003925" y="2370138"/>
            <a:ext cx="2073275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6" descr="F:\овощи\napa-cabbage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367184">
            <a:off x="3363913" y="1909763"/>
            <a:ext cx="144145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 descr="F:\овощи\slide0003_image00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86563" y="500063"/>
            <a:ext cx="1581150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F:\овощи\12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572125" y="4357688"/>
            <a:ext cx="28575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7429500" y="3786188"/>
            <a:ext cx="1500188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sp>
        <p:nvSpPr>
          <p:cNvPr id="12299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2300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2301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317682" flipH="1">
            <a:off x="271463" y="33338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L -0.32292 0.5669 " pathEditMode="relative" ptsTypes="AA">
                                      <p:cBhvr>
                                        <p:cTn id="11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2.22222E-6 L 0.35435 -0.64028 " pathEditMode="relative" ptsTypes="AA">
                                      <p:cBhvr>
                                        <p:cTn id="13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8.88889E-6 L -0.60642 -0.51459 " pathEditMode="relative" ptsTypes="AA">
                                      <p:cBhvr>
                                        <p:cTn id="15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18519E-6 L 0.65365 0.52501 " pathEditMode="relative" ptsTypes="AA">
                                      <p:cBhvr>
                                        <p:cTn id="17" dur="2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88" y="428625"/>
            <a:ext cx="6400800" cy="5715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Помоги ребятам собрать овощи.</a:t>
            </a:r>
          </a:p>
        </p:txBody>
      </p:sp>
      <p:pic>
        <p:nvPicPr>
          <p:cNvPr id="13315" name="Picture 2" descr="F:\картинки\dachabig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143000"/>
            <a:ext cx="6924675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4786313" y="4000500"/>
            <a:ext cx="928687" cy="500063"/>
          </a:xfrm>
          <a:prstGeom prst="ellipse">
            <a:avLst/>
          </a:prstGeom>
          <a:solidFill>
            <a:schemeClr val="bg1">
              <a:alpha val="0"/>
            </a:scheme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143500" y="5072063"/>
            <a:ext cx="928688" cy="500062"/>
          </a:xfrm>
          <a:prstGeom prst="ellipse">
            <a:avLst/>
          </a:prstGeom>
          <a:solidFill>
            <a:schemeClr val="bg1">
              <a:alpha val="0"/>
            </a:scheme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214938" y="4572000"/>
            <a:ext cx="928687" cy="500063"/>
          </a:xfrm>
          <a:prstGeom prst="ellipse">
            <a:avLst/>
          </a:prstGeom>
          <a:solidFill>
            <a:schemeClr val="bg1">
              <a:alpha val="0"/>
            </a:scheme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71875" y="4429125"/>
            <a:ext cx="928688" cy="500063"/>
          </a:xfrm>
          <a:prstGeom prst="ellipse">
            <a:avLst/>
          </a:prstGeom>
          <a:solidFill>
            <a:schemeClr val="bg1">
              <a:alpha val="0"/>
            </a:scheme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00313" y="4572000"/>
            <a:ext cx="928687" cy="500063"/>
          </a:xfrm>
          <a:prstGeom prst="ellipse">
            <a:avLst/>
          </a:prstGeom>
          <a:solidFill>
            <a:schemeClr val="bg1">
              <a:alpha val="0"/>
            </a:scheme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714500" y="4357688"/>
            <a:ext cx="928688" cy="500062"/>
          </a:xfrm>
          <a:prstGeom prst="ellipse">
            <a:avLst/>
          </a:prstGeom>
          <a:solidFill>
            <a:schemeClr val="bg1">
              <a:alpha val="0"/>
            </a:scheme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643188" y="4071938"/>
            <a:ext cx="928687" cy="500062"/>
          </a:xfrm>
          <a:prstGeom prst="ellipse">
            <a:avLst/>
          </a:prstGeom>
          <a:solidFill>
            <a:schemeClr val="bg1">
              <a:alpha val="0"/>
            </a:scheme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786563" y="4071938"/>
            <a:ext cx="928687" cy="500062"/>
          </a:xfrm>
          <a:prstGeom prst="ellipse">
            <a:avLst/>
          </a:prstGeom>
          <a:solidFill>
            <a:schemeClr val="bg1">
              <a:alpha val="0"/>
            </a:schemeClr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29063" y="6286500"/>
            <a:ext cx="1500187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pic>
        <p:nvPicPr>
          <p:cNvPr id="13325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17682" flipH="1">
            <a:off x="414338" y="604838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6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3327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картинки\lemon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0" y="1928813"/>
            <a:ext cx="2500313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F:\картинки\svekl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3" y="1500188"/>
            <a:ext cx="3402012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1214438" y="35718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ru-RU" sz="3200" kern="0" dirty="0">
                <a:solidFill>
                  <a:srgbClr val="0070C0"/>
                </a:solidFill>
                <a:latin typeface="+mn-lt"/>
              </a:rPr>
              <a:t>Найди лишнюю картинку.</a:t>
            </a:r>
          </a:p>
        </p:txBody>
      </p:sp>
      <p:sp>
        <p:nvSpPr>
          <p:cNvPr id="14341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3" y="4286250"/>
            <a:ext cx="25146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Пользователь\Desktop\педолимп\69565847_0_1_2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5" y="1857375"/>
            <a:ext cx="17081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929563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4346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317682">
            <a:off x="7670800" y="377825"/>
            <a:ext cx="111125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715250" y="7000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F:\овощи\капуста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14938" y="4214813"/>
            <a:ext cx="2251075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6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06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1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5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idx="1"/>
          </p:nvPr>
        </p:nvSpPr>
        <p:spPr>
          <a:xfrm>
            <a:off x="571500" y="357188"/>
            <a:ext cx="8229600" cy="785812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mtClean="0">
                <a:solidFill>
                  <a:srgbClr val="0070C0"/>
                </a:solidFill>
              </a:rPr>
              <a:t>Найди лишнюю картинку.</a:t>
            </a:r>
          </a:p>
        </p:txBody>
      </p:sp>
      <p:pic>
        <p:nvPicPr>
          <p:cNvPr id="11266" name="Picture 2" descr="C:\Users\Пользователь\Desktop\овощи\napa-cabbage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704488">
            <a:off x="1833563" y="1355725"/>
            <a:ext cx="1604962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C:\Users\Пользователь\Desktop\овощи\slide0017_image02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5" y="4357688"/>
            <a:ext cx="33670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F:\картинки\cucumber-picture-color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57875" y="1428750"/>
            <a:ext cx="250031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C:\Users\Пользователь\Desktop\овощи\pumpkin-drawing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14875" y="3857625"/>
            <a:ext cx="2562225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5368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317682">
            <a:off x="8059738" y="176213"/>
            <a:ext cx="774700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1" name="Picture 4" descr="C:\Users\Пользователь\Desktop\педолимп\69565847_0_1_2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5" y="4357688"/>
            <a:ext cx="17081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358063" y="7143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500813" y="7215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06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0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8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38" y="357188"/>
            <a:ext cx="6400800" cy="642937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Найди лишнюю картинку.</a:t>
            </a:r>
          </a:p>
        </p:txBody>
      </p:sp>
      <p:pic>
        <p:nvPicPr>
          <p:cNvPr id="6146" name="Picture 2" descr="F:\картинки\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43063" y="1000125"/>
            <a:ext cx="2071687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F:\картинки\1312366970_235443908_4----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72125" y="3857625"/>
            <a:ext cx="2214563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F:\картинки\60628149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57438" y="4286250"/>
            <a:ext cx="1928812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86313" y="1428750"/>
            <a:ext cx="231457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6392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317682">
            <a:off x="7872413" y="166688"/>
            <a:ext cx="949325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Пользователь\Desktop\педолимп\69565847_0_1_2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0" y="4357688"/>
            <a:ext cx="17081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4295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5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2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286625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0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6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1214438" y="357188"/>
            <a:ext cx="7500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800" kern="0" dirty="0">
                <a:solidFill>
                  <a:srgbClr val="0070C0"/>
                </a:solidFill>
                <a:latin typeface="+mn-lt"/>
              </a:rPr>
              <a:t>Найди общий признак между предметами.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solidFill>
                  <a:srgbClr val="0070C0"/>
                </a:solidFill>
                <a:latin typeface="+mn-lt"/>
              </a:rPr>
              <a:t>Выбери ответ.</a:t>
            </a:r>
          </a:p>
        </p:txBody>
      </p:sp>
      <p:pic>
        <p:nvPicPr>
          <p:cNvPr id="17411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17682" flipH="1">
            <a:off x="271463" y="176213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7413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3" y="1928813"/>
            <a:ext cx="12350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740089">
            <a:off x="4551363" y="1566863"/>
            <a:ext cx="1311275" cy="17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75" y="1714500"/>
            <a:ext cx="2071688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63" y="1357313"/>
            <a:ext cx="1581150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928688" y="4643438"/>
            <a:ext cx="1857375" cy="5000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ФОРМА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00750" y="4643438"/>
            <a:ext cx="1857375" cy="5000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размер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00438" y="4643438"/>
            <a:ext cx="1857375" cy="5000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ЦВЕТ</a:t>
            </a:r>
          </a:p>
        </p:txBody>
      </p:sp>
      <p:sp>
        <p:nvSpPr>
          <p:cNvPr id="16" name="Овал 15"/>
          <p:cNvSpPr/>
          <p:nvPr/>
        </p:nvSpPr>
        <p:spPr>
          <a:xfrm>
            <a:off x="714375" y="5500688"/>
            <a:ext cx="642938" cy="5715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1428750" y="5357813"/>
            <a:ext cx="642938" cy="7143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214563" y="5357813"/>
            <a:ext cx="500062" cy="78581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00438" y="5429250"/>
            <a:ext cx="571500" cy="50006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14813" y="5429250"/>
            <a:ext cx="571500" cy="50006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857750" y="5429250"/>
            <a:ext cx="571500" cy="50006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429375" y="5429250"/>
            <a:ext cx="571500" cy="428625"/>
          </a:xfrm>
          <a:prstGeom prst="roundRect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 flipV="1">
            <a:off x="7072313" y="5572125"/>
            <a:ext cx="285750" cy="214313"/>
          </a:xfrm>
          <a:prstGeom prst="roundRect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4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215188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643188" y="3143250"/>
            <a:ext cx="13827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3500438"/>
            <a:ext cx="10715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63" y="3357563"/>
            <a:ext cx="85725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 descr="F:\овощи\2011-02-08_6592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500563" y="3429000"/>
            <a:ext cx="1677987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715125" y="7143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6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6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1214438" y="357188"/>
            <a:ext cx="7500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kern="0" dirty="0">
                <a:solidFill>
                  <a:srgbClr val="0070C0"/>
                </a:solidFill>
                <a:latin typeface="+mn-lt"/>
              </a:rPr>
              <a:t>Найди общий признак между предметами.</a:t>
            </a:r>
            <a:r>
              <a:rPr lang="ru-RU" sz="2800" kern="0" dirty="0">
                <a:solidFill>
                  <a:srgbClr val="0070C0"/>
                </a:solidFill>
              </a:rPr>
              <a:t> Выбери ответ</a:t>
            </a:r>
            <a:endParaRPr lang="ru-RU" sz="2800" kern="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18435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17682" flipH="1">
            <a:off x="271463" y="176213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8437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8438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28688" y="1500188"/>
            <a:ext cx="1123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75" y="1428750"/>
            <a:ext cx="1214438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86563" y="1428750"/>
            <a:ext cx="16764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57750" y="1571625"/>
            <a:ext cx="152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714375" y="4572000"/>
            <a:ext cx="1857375" cy="5000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ФОРМА</a:t>
            </a:r>
          </a:p>
        </p:txBody>
      </p:sp>
      <p:sp>
        <p:nvSpPr>
          <p:cNvPr id="14" name="Овал 13"/>
          <p:cNvSpPr/>
          <p:nvPr/>
        </p:nvSpPr>
        <p:spPr>
          <a:xfrm>
            <a:off x="571500" y="5500688"/>
            <a:ext cx="642938" cy="5715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1428750" y="5357813"/>
            <a:ext cx="642938" cy="7143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214563" y="5357813"/>
            <a:ext cx="500062" cy="78581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857625" y="4572000"/>
            <a:ext cx="1857375" cy="5000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ЦВЕТ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00813" y="4572000"/>
            <a:ext cx="1857375" cy="5000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размер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857625" y="5429250"/>
            <a:ext cx="571500" cy="500063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5429250"/>
            <a:ext cx="571500" cy="50006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286375" y="5429250"/>
            <a:ext cx="571500" cy="500063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786563" y="5429250"/>
            <a:ext cx="571500" cy="428625"/>
          </a:xfrm>
          <a:prstGeom prst="roundRect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 flipV="1">
            <a:off x="7572375" y="5572125"/>
            <a:ext cx="285750" cy="214313"/>
          </a:xfrm>
          <a:prstGeom prst="roundRect">
            <a:avLst/>
          </a:prstGeom>
          <a:solidFill>
            <a:srgbClr val="9966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4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643813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Овал 25"/>
          <p:cNvSpPr/>
          <p:nvPr/>
        </p:nvSpPr>
        <p:spPr>
          <a:xfrm>
            <a:off x="1143000" y="3143250"/>
            <a:ext cx="642938" cy="5715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286125" y="3071813"/>
            <a:ext cx="642938" cy="5715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500688" y="3071813"/>
            <a:ext cx="642937" cy="5715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215188" y="3000375"/>
            <a:ext cx="642937" cy="5715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500938" y="7143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6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6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5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1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38" y="500063"/>
            <a:ext cx="4057650" cy="471487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Варим ЩИ! Что лишнее? Убери.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9459" name="Picture 2" descr="F:\картинки\post-263690-12840330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28938" y="4143375"/>
            <a:ext cx="3497262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C:\Users\Пользователь\Desktop\овощи\капуста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4750" y="1214438"/>
            <a:ext cx="20542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C:\Users\Пользователь\Desktop\овощи\60628149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00125" y="1643063"/>
            <a:ext cx="11430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562635">
            <a:off x="7029450" y="4775200"/>
            <a:ext cx="1133475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8625" y="5214938"/>
            <a:ext cx="15001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3525708">
            <a:off x="4799806" y="2337594"/>
            <a:ext cx="923925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428750" y="3214688"/>
            <a:ext cx="1427163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143625" y="3571875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10" descr="C:\Users\Пользователь\Desktop\овощи\banana-1_11-3849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857500" y="1428750"/>
            <a:ext cx="1484313" cy="162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8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29625" y="6286500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9469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929563" y="6286500"/>
            <a:ext cx="500062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9470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rot="317682">
            <a:off x="8123238" y="39688"/>
            <a:ext cx="949325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8572500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8215313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215188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572375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6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6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06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6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1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1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  <p:audio>
              <p:cMediaNode>
                <p:cTn id="1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1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1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38" y="285750"/>
            <a:ext cx="4429125" cy="642938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Какой сок в стакане?</a:t>
            </a:r>
          </a:p>
          <a:p>
            <a:pPr eaLnBrk="1" hangingPunct="1">
              <a:defRPr/>
            </a:pPr>
            <a:r>
              <a:rPr lang="ru-RU" sz="1800" dirty="0" smtClean="0">
                <a:solidFill>
                  <a:srgbClr val="0070C0"/>
                </a:solidFill>
              </a:rPr>
              <a:t> (Проверь себя – нажми на картинку.)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483" name="Picture 3" descr="C:\Users\Пользователь\Documents\03c850_still_08p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43313" y="1643063"/>
            <a:ext cx="214312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525708">
            <a:off x="7371556" y="1123157"/>
            <a:ext cx="923925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C:\Users\Пользователь\Desktop\овощи\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5" y="857250"/>
            <a:ext cx="1714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4" descr="C:\Users\Пользователь\Desktop\овощи\meyv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53250" y="3000375"/>
            <a:ext cx="180975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5" descr="C:\Users\Пользователь\Desktop\овощи\peach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75" y="4429125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6" descr="C:\Users\Пользователь\Desktop\овощи\svekla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-6266060">
            <a:off x="503237" y="2574926"/>
            <a:ext cx="1757363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7" descr="C:\Users\Пользователь\Desktop\овощи\227d62e7927f01295a1b5770a047b03b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875" y="5072063"/>
            <a:ext cx="9652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F:\картинки\606281494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43750" y="4572000"/>
            <a:ext cx="1143000" cy="10858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11" name="Прямоугольник 10"/>
          <p:cNvSpPr/>
          <p:nvPr/>
        </p:nvSpPr>
        <p:spPr>
          <a:xfrm>
            <a:off x="1857375" y="1143000"/>
            <a:ext cx="2143125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АПЕЛЬСИНОВЫЙ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57375" y="3000375"/>
            <a:ext cx="1857375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СВЕКОЛЬНЫЙ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357313" y="4929188"/>
            <a:ext cx="185737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ПЕРСИКОВЫЙ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572125" y="1714500"/>
            <a:ext cx="1857375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МОРКОВНЫЙ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5715000"/>
            <a:ext cx="17145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ГРУШЕВЫЙ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643563" y="3214688"/>
            <a:ext cx="17145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СЛИВОВЫЙ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429250" y="4714875"/>
            <a:ext cx="17145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ТОМАТНЫЙ</a:t>
            </a:r>
          </a:p>
        </p:txBody>
      </p:sp>
      <p:sp>
        <p:nvSpPr>
          <p:cNvPr id="20498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20499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317682" flipH="1">
            <a:off x="6864350" y="34925"/>
            <a:ext cx="82391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0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4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4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4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9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357188"/>
            <a:ext cx="6400800" cy="50006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Положи </a:t>
            </a:r>
            <a:r>
              <a:rPr lang="ru-RU" u="sng" dirty="0" smtClean="0">
                <a:solidFill>
                  <a:srgbClr val="0070C0"/>
                </a:solidFill>
              </a:rPr>
              <a:t>овощи</a:t>
            </a:r>
            <a:r>
              <a:rPr lang="ru-RU" dirty="0" smtClean="0">
                <a:solidFill>
                  <a:srgbClr val="0070C0"/>
                </a:solidFill>
              </a:rPr>
              <a:t> в корзину.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5" name="Picture 3" descr="F:\картинки\da4b1f7b1f8146fb1754afbd0906c85d_60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86063" y="3786188"/>
            <a:ext cx="33575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F:\картинки\60628149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00125" y="2714625"/>
            <a:ext cx="1143000" cy="10858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3076" name="Picture 4" descr="F:\картинки\eggplant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813" y="4857750"/>
            <a:ext cx="11191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F:\картинки\70611-Nika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858000" y="928688"/>
            <a:ext cx="19192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F:\картинки\cucumber-picture-color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986588" y="2571750"/>
            <a:ext cx="176212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F:\картинки\2011-02-08_659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000375" y="2571750"/>
            <a:ext cx="17859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F:\картинки\pumpkin-drawing1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000625" y="1597025"/>
            <a:ext cx="1643063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F:\картинки\lemon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572250" y="5143500"/>
            <a:ext cx="163830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F:\картинки\artificial_apple_661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571750" y="1071563"/>
            <a:ext cx="1000125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C:\Users\Пользователь\Desktop\овощи\i.jpe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5786438" y="3786188"/>
            <a:ext cx="11430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643938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358188" y="7000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501063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501063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5725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501063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501063" y="7000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429625" y="7143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 rot="317682" flipH="1">
            <a:off x="628650" y="176213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4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29625" y="6286500"/>
            <a:ext cx="500063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3095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929563" y="6286500"/>
            <a:ext cx="500062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24" name="приложение 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143875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приложение 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429625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приложение 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429625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приложение 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8429625" y="7000875"/>
            <a:ext cx="304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6.22484E-6 C 0.01337 0.00417 0.01424 0.00485 0.03663 -6.22484E-6 C 0.04132 -0.00093 0.04775 -0.00995 0.05278 -0.01227 C 0.05608 -0.01365 0.05973 -0.01435 0.0632 -0.0155 C 0.06667 -0.01666 0.07344 -0.01851 0.07344 -0.01851 C 0.07848 -0.02522 0.08837 -0.03077 0.09532 -0.03216 C 0.09653 -0.03262 0.09757 -0.03332 0.09879 -0.03378 C 0.10104 -0.03447 0.10348 -0.03447 0.10573 -0.0354 C 0.11111 -0.03794 0.10695 -0.04002 0.11372 -0.04141 C 0.11979 -0.04257 0.12604 -0.04257 0.13212 -0.04303 C 0.15018 -0.04211 0.16094 -0.04118 0.17691 -0.03841 C 0.20243 -0.03933 0.22032 -0.03933 0.24479 -0.04905 C 0.254 -0.04812 0.26337 -0.04835 0.2724 -0.04604 C 0.27361 -0.04581 0.27257 -0.04257 0.27344 -0.04141 C 0.28021 -0.03216 0.2882 -0.02638 0.2941 -0.0155 C 0.29688 -0.00509 0.29323 -0.01689 0.29879 -0.00625 C 0.29983 -0.0044 0.3 -0.00186 0.30104 -6.22484E-6 C 0.30348 0.00393 0.31111 0.01503 0.31493 0.01989 C 0.31754 0.03122 0.31875 0.03354 0.32413 0.04279 C 0.32552 0.04903 0.32865 0.05366 0.33091 0.05967 C 0.33351 0.07911 0.33004 0.05875 0.33559 0.07795 C 0.33802 0.08605 0.33768 0.09368 0.34132 0.10108 C 0.34236 0.1071 0.34445 0.11195 0.34584 0.11774 C 0.34254 0.19453 0.34584 0.2718 0.34584 0.34906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6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6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28406E-6 C -0.00295 0.01458 0.00104 0.00024 -0.0059 0.0125 C -0.00938 0.01828 -0.01094 0.02591 -0.01511 0.031 C -0.02188 0.03933 -0.03021 0.04928 -0.03594 0.05876 C -0.03872 0.06385 -0.04063 0.06986 -0.04323 0.07518 C -0.05017 0.08814 -0.05017 0.08282 -0.0599 0.09554 C -0.06736 0.10572 -0.07361 0.11682 -0.0809 0.127 C -0.09063 0.14088 -0.09566 0.16054 -0.10781 0.17141 C -0.12413 0.22253 -0.12517 0.29818 -0.10486 0.34814 C -0.10208 0.35485 -0.09688 0.35971 -0.0941 0.36665 C -0.09583 0.41592 -0.08924 0.41985 -0.11684 0.44021 C -0.12222 0.4638 -0.13351 0.47074 -0.14965 0.48254 C -0.16979 0.51909 -0.17448 0.5871 -0.21267 0.6026 C -0.21424 0.60468 -0.21511 0.60815 -0.21719 0.60815 C -0.21892 0.60815 -0.21441 0.60051 -0.21424 0.6026 C -0.21354 0.60953 -0.21528 0.61624 -0.2158 0.62295 C -0.21875 0.66575 -0.21962 0.69489 -0.22917 0.73352 C -0.22813 0.73653 -0.22882 0.74185 -0.22622 0.74278 C -0.21424 0.74601 -0.21267 0.7208 -0.21875 0.75203 C -0.21997 0.79598 -0.21406 0.79783 -0.23663 0.81842 C -0.25573 0.80685 -0.25556 0.80731 -0.2816 0.80546 C -0.29618 0.79968 -0.3099 0.79945 -0.325 0.79806 C -0.33802 0.7895 -0.35261 0.79413 -0.36702 0.79066 C -0.40816 0.79251 -0.41181 0.77863 -0.41181 0.81842 " pathEditMode="relative" rAng="0" ptsTypes="fffffffffffffffffffffffA">
                                      <p:cBhvr>
                                        <p:cTn id="15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" y="4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6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6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94865E-6 C -0.01181 0.00416 -0.02066 0.01365 -0.03212 0.01851 C -0.03403 0.02059 -0.03577 0.0229 -0.03785 0.02452 C -0.03924 0.02545 -0.04115 0.02498 -0.04254 0.02614 C -0.04375 0.02706 -0.04358 0.02984 -0.0448 0.03077 C -0.04809 0.03377 -0.06511 0.04534 -0.07014 0.04765 C -0.07934 0.05991 -0.09132 0.06685 -0.10105 0.07819 C -0.10608 0.08397 -0.10955 0.09183 -0.11511 0.09646 C -0.12032 0.10109 -0.12639 0.10433 -0.13108 0.11034 C -0.13386 0.11381 -0.13629 0.11774 -0.13924 0.12098 C -0.14723 0.12931 -0.15573 0.13625 -0.1632 0.1455 C -0.1816 0.16863 -0.19202 0.19177 -0.21598 0.20379 C -0.2316 0.22114 -0.24792 0.23826 -0.26441 0.25422 C -0.26684 0.25677 -0.27014 0.25769 -0.2724 0.26047 C -0.28473 0.27481 -0.29427 0.291 -0.30591 0.30627 C -0.30782 0.30881 -0.31667 0.31506 -0.31719 0.31552 C -0.32518 0.32339 -0.33125 0.33403 -0.33907 0.34166 C -0.34271 0.3486 -0.34757 0.3523 -0.35174 0.35855 C -0.35816 0.36826 -0.36459 0.37659 -0.3724 0.38446 C -0.37674 0.39325 -0.38299 0.39857 -0.38959 0.40435 C -0.39566 0.41661 -0.4033 0.42494 -0.41372 0.42887 C -0.42292 0.43789 -0.41337 0.42956 -0.42639 0.4365 C -0.43247 0.43974 -0.43716 0.44876 -0.44254 0.45339 C -0.44618 0.46079 -0.44948 0.47074 -0.45417 0.47629 C -0.45782 0.49341 -0.46546 0.50682 -0.47344 0.5207 C -0.47796 0.52811 -0.48125 0.53551 -0.48611 0.54222 C -0.49046 0.54777 -0.49653 0.55124 -0.50122 0.5561 C -0.50313 0.55841 -0.50452 0.56188 -0.50695 0.56373 C -0.51684 0.57206 -0.53212 0.57992 -0.54358 0.58362 C -0.55886 0.59727 -0.57101 0.60329 -0.58959 0.60652 C -0.60955 0.6211 -0.62622 0.62156 -0.64931 0.62503 C -0.65973 0.62457 -0.6908 0.62341 -0.68039 0.62341 " pathEditMode="relative" ptsTypes="fffffffffffffffffffffffffffffffA">
                                      <p:cBhvr>
                                        <p:cTn id="24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06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06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-7.55957E-6 C 0.00121 0.00647 0.00225 0.01202 0.00572 0.01688 C 0.00746 0.02822 0.01284 0.04233 0.01961 0.04903 C 0.02239 0.06523 0.01805 0.04302 0.02413 0.06268 C 0.02482 0.065 0.02447 0.068 0.02534 0.07032 C 0.02743 0.07633 0.03107 0.0842 0.03454 0.08882 C 0.03819 0.10455 0.04114 0.11959 0.046 0.13462 C 0.04704 0.1455 0.0493 0.1559 0.05052 0.16678 C 0.05225 0.22091 0.05381 0.27503 0.05624 0.32916 C 0.06006 0.4136 0.05434 0.38306 0.06197 0.41961 C 0.06319 0.47999 0.06163 0.54059 0.06892 0.60004 C 0.06927 0.61392 0.06527 0.66736 0.08506 0.67499 C 0.09618 0.68725 0.08541 0.67753 0.09652 0.68308 C 0.10329 0.68655 0.10902 0.69396 0.11614 0.69673 C 0.11666 0.6965 0.12413 0.69511 0.12534 0.69373 C 0.12673 0.69211 0.12743 0.68933 0.12864 0.68748 C 0.13159 0.68308 0.13576 0.68008 0.13784 0.67499 C 0.14097 0.66736 0.13906 0.67059 0.14374 0.66435 C 0.14687 0.65348 0.14722 0.65741 0.15399 0.65093 C 0.15434 0.64862 0.15451 0.64654 0.1552 0.64469 C 0.15572 0.64284 0.15711 0.64168 0.15746 0.63983 C 0.16024 0.6278 0.1618 0.61392 0.16319 0.60189 C 0.16249 0.54059 0.16388 0.50798 0.15295 0.45639 C 0.1519 0.44112 0.15086 0.42377 0.14826 0.40874 C 0.14739 0.40411 0.146 0.39972 0.14479 0.39509 C 0.14409 0.39208 0.14253 0.38584 0.14253 0.38584 C 0.14097 0.37265 0.13819 0.36178 0.13559 0.34906 C 0.13472 0.33495 0.13263 0.32569 0.12986 0.31228 C 0.12881 0.30719 0.12916 0.30071 0.12638 0.29701 C 0.1243 0.29423 0.11597 0.29285 0.11371 0.29238 C 0.11232 0.28267 0.11215 0.27249 0.1092 0.26347 C 0.10416 0.24774 0.09774 0.23293 0.09201 0.21744 C 0.09166 0.21188 0.09166 0.2061 0.09079 0.20055 C 0.09045 0.1987 0.08888 0.19777 0.08854 0.19592 C 0.08593 0.18343 0.08732 0.1795 0.08281 0.17002 C 0.08055 0.15891 0.07864 0.14203 0.07361 0.13162 C 0.07274 0.12306 0.07204 0.10016 0.06892 0.09021 C 0.06111 0.06476 0.06927 0.09946 0.06319 0.07494 C 0.06059 0.06407 0.06093 0.05736 0.05295 0.05204 C 0.05104 0.04857 0.04756 0.0458 0.04704 0.0414 C 0.0467 0.03886 0.04704 0.03585 0.046 0.03354 C 0.04531 0.03192 0.04357 0.03192 0.04253 0.03053 C 0.03888 0.02567 0.03767 0.02197 0.03333 0.01827 C 0.03124 0.01017 0.02708 0.00462 0.02187 -7.55957E-6 C 0.01597 -0.01065 0.00989 -0.01273 0.00121 -0.01689 C 0.00034 -0.01365 -0.00452 -0.00509 -0.00348 -0.00162 C -0.00296 -7.55957E-6 -0.00122 -0.00047 -7.22222E-6 -7.55957E-6 Z " pathEditMode="relative" ptsTypes="fffffffffffffffffffffffffffffffffffffffffffffff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7.36757E-6 C 0.00296 0.00971 0.00799 0.0178 0.01147 0.02752 C 0.01476 0.037 0.01719 0.04718 0.02067 0.05667 C 0.02327 0.06384 0.02883 0.07795 0.02883 0.07795 C 0.03108 0.09345 0.03525 0.10478 0.03907 0.11935 C 0.04202 0.13046 0.04289 0.13902 0.04827 0.1485 C 0.0507 0.16909 0.05105 0.19291 0.05522 0.21281 C 0.05608 0.23039 0.05608 0.24843 0.06094 0.26485 C 0.06546 0.3095 0.06372 0.28961 0.06442 0.38121 C 0.06459 0.40851 0.05973 0.43881 0.04133 0.45477 C 0.0316 0.45315 0.02466 0.44875 0.01494 0.44714 C 0.00591 0.4439 0.00035 0.43441 -0.00694 0.42724 C -0.00919 0.421 -0.01128 0.41475 -0.01371 0.40874 C -0.01527 0.4048 -0.0184 0.39671 -0.0184 0.39671 C -0.03037 0.3058 -0.02291 0.21234 -0.01614 0.12097 C -0.01579 0.10825 -0.01596 0.0953 -0.01492 0.08257 C -0.0144 0.07725 -0.01197 0.07263 -0.01145 0.06731 C -0.00954 0.04996 -0.01093 0.03747 -0.00694 0.02127 C -0.00555 0.00022 -0.00485 -0.01527 -0.00572 -0.03679 C -0.00885 -0.02152 -0.01787 0.00925 7.22222E-6 -7.36757E-6 Z " pathEditMode="relative" ptsTypes="ffffffffffffffffffff">
                                      <p:cBhvr>
                                        <p:cTn id="38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-2.44969E-6 C -0.00798 0.00694 0.00087 0.00139 -0.01145 -0.00925 C -0.01371 -0.01133 -0.01683 -0.01017 -0.01961 -0.01087 C -0.03142 -0.01388 -0.0434 -0.01665 -0.0552 -0.01989 C -0.07708 -0.03215 -0.10347 -0.03122 -0.12638 -0.03215 C -0.14149 -0.03816 -0.15746 -0.03331 -0.17239 -0.02775 C -0.18107 -0.01526 -0.21753 -0.01434 -0.22638 -0.01388 C -0.25867 -0.0074 -0.29027 -0.00786 -0.32308 -0.00624 C -0.33142 -0.00485 -0.33906 -0.00185 -0.34722 -2.44969E-6 C -0.34947 0.00209 -0.35173 0.00394 -0.35399 0.00602 C -0.35451 0.00648 -0.35277 0.01226 -0.35052 0.01527 C -0.34427 0.0236 -0.34496 0.02429 -0.33558 0.02591 C -0.32968 0.03054 -0.32482 0.03401 -0.3184 0.03655 C -0.31718 0.03817 -0.31631 0.04025 -0.31492 0.04118 C -0.31163 0.04326 -0.30468 0.04581 -0.30468 0.04581 C -0.30138 0.04997 -0.29739 0.0502 -0.29305 0.05205 C -0.27656 0.05899 -0.25972 0.06385 -0.24253 0.06732 C -0.23107 0.07264 -0.24027 0.06871 -0.21388 0.07333 L -0.21388 0.07333 C -0.19895 0.07842 -0.18402 0.08027 -0.16892 0.0842 C -0.12378 0.08235 -0.07951 0.07981 -0.03454 0.07796 C -0.02812 0.07518 -0.02274 0.07333 -0.01614 0.07194 C -0.00902 0.06871 -0.00156 0.06871 0.00573 0.0657 C 0.0224 0.05899 0.04271 0.04349 0.05521 0.02753 C 0.05799 0.02013 0.06233 0.0155 0.05747 0.00903 " pathEditMode="relative" ptsTypes="fffffffffffffffffFffffffA">
                                      <p:cBhvr>
                                        <p:cTn id="43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8198E-6 C -0.00399 0.00532 -0.00608 0.00578 -0.01146 0.00763 C -0.01962 0.01457 -0.00937 0.00648 -0.02066 0.01226 C -0.02378 0.01388 -0.02674 0.01665 -0.02986 0.01827 C -0.03385 0.02359 -0.03802 0.02452 -0.04236 0.02891 C -0.05156 0.03817 -0.05937 0.04742 -0.06996 0.05343 C -0.07951 0.05876 -0.08924 0.05968 -0.09878 0.06431 C -0.11267 0.07102 -0.11805 0.07472 -0.13333 0.07657 C -0.14167 0.08027 -0.15017 0.08328 -0.15851 0.08721 C -0.16302 0.09322 -0.17621 0.10803 -0.1816 0.11011 C -0.19201 0.12144 -0.19861 0.13602 -0.21024 0.1455 C -0.21458 0.15267 -0.2191 0.15776 -0.22413 0.16377 C -0.23108 0.1721 -0.23507 0.1802 -0.24236 0.18829 C -0.24618 0.19269 -0.25052 0.19547 -0.25399 0.20055 C -0.25712 0.20518 -0.2592 0.21096 -0.26198 0.21582 C -0.26319 0.22022 -0.26667 0.2304 -0.26319 0.23433 C -0.25642 0.24219 -0.2474 0.24266 -0.23906 0.24497 C -0.21979 0.25006 -0.20087 0.25862 -0.1816 0.26324 C -0.17274 0.26532 -0.15503 0.26787 -0.15503 0.26787 C -0.15434 0.2725 -0.15208 0.27712 -0.15278 0.28175 C -0.15312 0.28429 -0.15937 0.28591 -0.15746 0.28637 C -0.15347 0.28707 -0.14965 0.28429 -0.14583 0.28314 C -0.13507 0.27481 -0.12639 0.26162 -0.11823 0.24959 C -0.1092 0.23641 -0.09896 0.22531 -0.08958 0.21281 C -0.08142 0.20194 -0.075 0.19223 -0.06424 0.18529 C -0.05226 0.1691 -0.03958 0.15337 -0.02743 0.13764 C -0.02344 0.13255 -0.02222 0.12376 -0.01944 0.11774 C -0.01823 0.11497 -0.01615 0.11288 -0.01493 0.11011 C -0.01389 0.1078 -0.01371 0.10479 -0.0125 0.10247 C -0.00903 0.09646 -0.0033 0.09207 1.94444E-6 0.08559 C 0.00504 0.07564 -0.00087 0.08304 0.00695 0.07495 C 0.00868 0.06569 0.01667 0.04765 0.02083 0.03979 C 0.02309 0.02984 0.02535 0.01943 0.02656 0.00902 C 0.02743 0.00139 0.02882 -0.01388 0.02882 -0.01388 C 0.0276 -0.0421 0.03212 -0.03447 0.02656 -0.04303 " pathEditMode="relative" ptsTypes="ffffffffffffffffffffffffffffffffffA">
                                      <p:cBhvr>
                                        <p:cTn id="4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5.096E-6 C 0.01251 -0.00578 0.02362 0.00232 0.0356 0.00439 C 0.04949 0.01088 0.07032 0.0125 0.08508 0.01365 C 0.09168 0.01782 0.09862 0.02129 0.10574 0.02291 C 0.11147 0.02661 0.11459 0.03193 0.11963 0.03655 C 0.12414 0.04072 0.13039 0.04465 0.1356 0.04743 C 0.14029 0.05552 0.14706 0.05969 0.15175 0.06732 C 0.15609 0.07426 0.16025 0.08166 0.16442 0.08883 C 0.16737 0.09392 0.17223 0.09577 0.17588 0.09947 C 0.18126 0.10502 0.18664 0.11104 0.19202 0.11636 C 0.19758 0.12191 0.20331 0.12978 0.20817 0.13625 C 0.21373 0.14366 0.23195 0.15592 0.23907 0.15915 C 0.24063 0.16077 0.24202 0.16286 0.24376 0.16378 C 0.24584 0.16494 0.24845 0.16401 0.25053 0.1654 C 0.25574 0.16933 0.25834 0.18182 0.26563 0.18529 C 0.26807 0.1964 0.27501 0.20403 0.27813 0.21421 C 0.28178 0.22577 0.28595 0.23665 0.28977 0.24798 C 0.29463 0.26232 0.28925 0.25376 0.29428 0.2725 C 0.29602 0.27921 0.30018 0.2843 0.30227 0.29078 C 0.30643 0.30396 0.30695 0.3264 0.30817 0.33982 C 0.30904 0.36179 0.31147 0.38377 0.32067 0.40273 C 0.32206 0.41083 0.32449 0.41893 0.32536 0.42725 C 0.32692 0.4409 0.32484 0.45247 0.3323 0.46242 C 0.33265 0.46496 0.33282 0.4675 0.33334 0.47005 C 0.33386 0.47213 0.33508 0.47375 0.3356 0.47629 C 0.33716 0.4837 0.33734 0.49156 0.33907 0.4992 C 0.34046 0.51446 0.34098 0.52973 0.34602 0.54361 C 0.34636 0.55379 0.34654 0.56397 0.34723 0.57414 C 0.34741 0.57576 0.3481 0.57715 0.34827 0.57877 C 0.34949 0.59357 0.34741 0.60607 0.35522 0.61717 C 0.36268 0.64539 0.38838 0.63429 0.40817 0.63706 C 0.40921 0.6366 0.41129 0.63706 0.41147 0.63544 C 0.41234 0.63035 0.40973 0.63082 0.40817 0.63082 " pathEditMode="relative" ptsTypes="ffffffffffffffffffffffffffffffff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06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06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4844E-6 C -0.01736 0.01781 -0.03836 0.02637 -0.05625 0.04302 C -0.06493 0.05112 -0.07448 0.05714 -0.08263 0.06593 C -0.08767 0.07148 -0.09027 0.08027 -0.09531 0.08582 C -0.10225 0.09368 -0.11076 0.09877 -0.11823 0.10571 C -0.12847 0.1152 -0.13819 0.12514 -0.14826 0.13486 C -0.15086 0.1374 -0.15243 0.1418 -0.15503 0.14411 C -0.16041 0.14897 -0.16736 0.15082 -0.17239 0.15637 C -0.19843 0.1839 -0.22534 0.22646 -0.24132 0.26509 C -0.246 0.27643 -0.25225 0.28684 -0.25625 0.29863 C -0.25954 0.30858 -0.26007 0.32015 -0.26423 0.3294 C -0.27725 0.35785 -0.2901 0.38607 -0.3 0.41661 C -0.30625 0.43581 -0.31597 0.45154 -0.32066 0.47166 C -0.32309 0.48184 -0.32743 0.50243 -0.32743 0.50243 C -0.32899 0.52417 -0.33472 0.54453 -0.34479 0.56211 C -0.3467 0.5709 -0.35625 0.58501 -0.35625 0.58501 C -0.35989 0.59889 -0.35972 0.59611 -0.3585 0.61577 C -0.34513 0.61531 -0.33142 0.61739 -0.31823 0.61416 C -0.31458 0.61323 -0.31336 0.60629 -0.31024 0.60351 C -0.30677 0.60028 -0.30243 0.59866 -0.29878 0.59588 C -0.29132 0.5901 -0.27691 0.57738 -0.27691 0.57738 C -0.27135 0.5628 -0.26198 0.55633 -0.25277 0.54684 C -0.246 0.53967 -0.24114 0.53042 -0.23333 0.52533 C -0.21979 0.50474 -0.20086 0.48878 -0.18958 0.46565 C -0.18663 0.45963 -0.18559 0.452 -0.18263 0.44575 C -0.17343 0.42679 -0.1651 0.41059 -0.15625 0.39047 C -0.15347 0.38422 -0.14826 0.38052 -0.14479 0.3752 C -0.13993 0.3678 -0.1427 0.36849 -0.13906 0.36155 C -0.12899 0.34189 -0.11857 0.32107 -0.10798 0.30164 C -0.10555 0.29725 -0.10225 0.29401 -0.1 0.28961 C -0.09791 0.28545 -0.09739 0.2799 -0.09531 0.27573 C -0.08472 0.25353 -0.07048 0.23317 -0.0585 0.21281 C -0.04913 0.19685 -0.05989 0.2105 -0.05277 0.19616 C -0.04323 0.17696 -0.03073 0.161 -0.02066 0.14249 C -0.01458 0.13116 -0.01198 0.11728 -0.00451 0.10733 C -0.00173 0.09993 0.00035 0.08813 0.00348 0.08119 C 0.00868 0.06986 0.01476 0.05829 0.02084 0.04742 C 0.02188 0.04164 0.02275 0.03632 0.02431 0.03076 C 0.02587 0.01966 0.02743 0.0081 0.0323 -0.00139 C 0.03368 -0.00717 0.03316 -0.00625 0.03577 -0.01226 C 0.03646 -0.01388 0.03802 -0.01689 0.03802 -0.01689 " pathEditMode="relative" ptsTypes="ffffffffffffffffffffffffffffffffffffffffA">
                                      <p:cBhvr>
                                        <p:cTn id="6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38" y="500063"/>
            <a:ext cx="5429250" cy="471487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ДОСКАЖИ  СЛОВЕЧКО</a:t>
            </a:r>
          </a:p>
        </p:txBody>
      </p:sp>
      <p:sp>
        <p:nvSpPr>
          <p:cNvPr id="21507" name="Прямоугольник 6"/>
          <p:cNvSpPr>
            <a:spLocks noChangeArrowheads="1"/>
          </p:cNvSpPr>
          <p:nvPr/>
        </p:nvSpPr>
        <p:spPr bwMode="auto">
          <a:xfrm>
            <a:off x="428625" y="1357313"/>
            <a:ext cx="5000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В кожуре жёлтой, кислый он,</a:t>
            </a:r>
          </a:p>
          <a:p>
            <a:r>
              <a:rPr lang="ru-RU" sz="2000"/>
              <a:t> Называется….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28625" y="2786063"/>
            <a:ext cx="4357688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В шкурке золотистой я один,</a:t>
            </a:r>
          </a:p>
          <a:p>
            <a:r>
              <a:rPr lang="ru-RU" sz="2000"/>
              <a:t>Сладкий и душистый  …</a:t>
            </a:r>
          </a:p>
          <a:p>
            <a:r>
              <a:rPr lang="ru-RU"/>
              <a:t> </a:t>
            </a:r>
          </a:p>
          <a:p>
            <a:r>
              <a:rPr lang="ru-RU"/>
              <a:t> 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57188" y="4643438"/>
            <a:ext cx="4714875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Синие, на ветке красивы, а называются...</a:t>
            </a:r>
          </a:p>
          <a:p>
            <a:r>
              <a:rPr lang="ru-RU" sz="2000"/>
              <a:t> </a:t>
            </a:r>
          </a:p>
          <a:p>
            <a:r>
              <a:rPr lang="ru-RU"/>
              <a:t> </a:t>
            </a:r>
          </a:p>
          <a:p>
            <a:r>
              <a:rPr lang="ru-RU"/>
              <a:t> </a:t>
            </a:r>
          </a:p>
        </p:txBody>
      </p:sp>
      <p:sp>
        <p:nvSpPr>
          <p:cNvPr id="21510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1511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21512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317682" flipH="1">
            <a:off x="2052638" y="30163"/>
            <a:ext cx="696912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6143625" y="1285875"/>
            <a:ext cx="1500188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pic>
        <p:nvPicPr>
          <p:cNvPr id="14" name="Picture 4" descr="F:\овощи\lemo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13" y="1071563"/>
            <a:ext cx="17811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5429250" y="3071813"/>
            <a:ext cx="1500188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43438" y="5143500"/>
            <a:ext cx="1500187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pic>
        <p:nvPicPr>
          <p:cNvPr id="17" name="Picture 5" descr="F:\овощи\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5" y="2643188"/>
            <a:ext cx="218598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 descr="F:\овощи\meyv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71938" y="4500563"/>
            <a:ext cx="23812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38" y="500063"/>
            <a:ext cx="5000625" cy="471487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ДОСКАЖИ  СЛОВЕЧКО</a:t>
            </a:r>
          </a:p>
        </p:txBody>
      </p:sp>
      <p:sp>
        <p:nvSpPr>
          <p:cNvPr id="22531" name="Прямоугольник 6"/>
          <p:cNvSpPr>
            <a:spLocks noChangeArrowheads="1"/>
          </p:cNvSpPr>
          <p:nvPr/>
        </p:nvSpPr>
        <p:spPr bwMode="auto">
          <a:xfrm>
            <a:off x="428625" y="1357313"/>
            <a:ext cx="5857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Он из тыквенной родни, на боку лежит все дни,</a:t>
            </a:r>
          </a:p>
          <a:p>
            <a:r>
              <a:rPr lang="ru-RU" sz="2000"/>
              <a:t>Как зелёный чурбачок  под  названьем ….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28625" y="2786063"/>
            <a:ext cx="4929188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Сорвала я стручок, надавила на бочок.</a:t>
            </a:r>
          </a:p>
          <a:p>
            <a:r>
              <a:rPr lang="ru-RU" sz="2000"/>
              <a:t>Он раскрылся. Ах! Ох! Покатился …</a:t>
            </a:r>
          </a:p>
          <a:p>
            <a:r>
              <a:rPr lang="ru-RU"/>
              <a:t> </a:t>
            </a:r>
          </a:p>
          <a:p>
            <a:r>
              <a:rPr lang="ru-RU"/>
              <a:t> 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28625" y="4643438"/>
            <a:ext cx="5357813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Верите – не верите, мы родом из Америки.</a:t>
            </a:r>
          </a:p>
          <a:p>
            <a:r>
              <a:rPr lang="ru-RU" sz="2000"/>
              <a:t>В сказке мы синьоры, на грядке …</a:t>
            </a:r>
          </a:p>
          <a:p>
            <a:r>
              <a:rPr lang="ru-RU"/>
              <a:t> </a:t>
            </a:r>
          </a:p>
          <a:p>
            <a:r>
              <a:rPr lang="ru-RU"/>
              <a:t> </a:t>
            </a:r>
          </a:p>
        </p:txBody>
      </p:sp>
      <p:sp>
        <p:nvSpPr>
          <p:cNvPr id="22534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72313" y="1357313"/>
            <a:ext cx="1500187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pic>
        <p:nvPicPr>
          <p:cNvPr id="13" name="Picture 3" descr="C:\Users\Пользователь\Desktop\овощи\slide0017_image0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125" y="1071563"/>
            <a:ext cx="21050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6429375" y="3143250"/>
            <a:ext cx="1500188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63" y="2571750"/>
            <a:ext cx="18176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6357938" y="4786313"/>
            <a:ext cx="1500187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pic>
        <p:nvPicPr>
          <p:cNvPr id="17" name="Picture 3" descr="F:\овощи\60628149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88" y="4643438"/>
            <a:ext cx="901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F:\овощи\60628149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00875" y="4572000"/>
            <a:ext cx="901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317682" flipH="1">
            <a:off x="838200" y="30163"/>
            <a:ext cx="696913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3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2928938" y="500063"/>
            <a:ext cx="4643437" cy="685800"/>
          </a:xfrm>
        </p:spPr>
        <p:txBody>
          <a:bodyPr/>
          <a:lstStyle/>
          <a:p>
            <a:pPr>
              <a:buFontTx/>
              <a:buNone/>
            </a:pPr>
            <a:r>
              <a:rPr lang="ru-RU" b="1" smtClean="0">
                <a:solidFill>
                  <a:srgbClr val="0070C0"/>
                </a:solidFill>
              </a:rPr>
              <a:t>«НАША ГРЯДКА»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928813" y="1643063"/>
            <a:ext cx="6072187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Что растет на нашей грядке?</a:t>
            </a:r>
          </a:p>
          <a:p>
            <a:r>
              <a:rPr lang="ru-RU" sz="3200"/>
              <a:t>Огурцы, горошек сладкий,</a:t>
            </a:r>
          </a:p>
          <a:p>
            <a:r>
              <a:rPr lang="ru-RU" sz="3200"/>
              <a:t>Помидоры и укроп,</a:t>
            </a:r>
          </a:p>
          <a:p>
            <a:r>
              <a:rPr lang="ru-RU" sz="3200"/>
              <a:t>Для приправы и для проб.</a:t>
            </a:r>
          </a:p>
          <a:p>
            <a:r>
              <a:rPr lang="ru-RU" sz="3200"/>
              <a:t>Есть редиска и салат – </a:t>
            </a:r>
          </a:p>
          <a:p>
            <a:r>
              <a:rPr lang="ru-RU" sz="3200"/>
              <a:t>Наша грядка просто клад.</a:t>
            </a:r>
          </a:p>
          <a:p>
            <a:r>
              <a:rPr lang="ru-RU" sz="2000"/>
              <a:t> </a:t>
            </a:r>
          </a:p>
          <a:p>
            <a:r>
              <a:rPr lang="ru-RU"/>
              <a:t> </a:t>
            </a:r>
          </a:p>
          <a:p>
            <a:r>
              <a:rPr lang="ru-RU"/>
              <a:t>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714500" y="1571625"/>
            <a:ext cx="64293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Шесть овощей на нашей грядке</a:t>
            </a:r>
          </a:p>
          <a:p>
            <a:r>
              <a:rPr lang="ru-RU" sz="3200"/>
              <a:t>Перечисли по порядку.</a:t>
            </a:r>
          </a:p>
          <a:p>
            <a:r>
              <a:rPr lang="ru-RU" sz="3200"/>
              <a:t>Если слушал ты внимательно ,</a:t>
            </a:r>
          </a:p>
          <a:p>
            <a:r>
              <a:rPr lang="ru-RU" sz="3200"/>
              <a:t>Назовёшь их обязательно.</a:t>
            </a:r>
          </a:p>
          <a:p>
            <a:r>
              <a:rPr lang="ru-RU" sz="2000"/>
              <a:t> </a:t>
            </a:r>
          </a:p>
          <a:p>
            <a:r>
              <a:rPr lang="ru-RU"/>
              <a:t> </a:t>
            </a:r>
          </a:p>
          <a:p>
            <a:r>
              <a:rPr lang="ru-RU"/>
              <a:t> </a:t>
            </a:r>
          </a:p>
        </p:txBody>
      </p:sp>
      <p:pic>
        <p:nvPicPr>
          <p:cNvPr id="39938" name="Picture 2" descr="F:\овощи\cucumber-picture-color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42875" y="2786063"/>
            <a:ext cx="153193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:\овощи\cucumber-picture-color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3786188"/>
            <a:ext cx="106203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F:\овощи\0023-023-Gorokh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75" y="5000625"/>
            <a:ext cx="15716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F:\овощи\60628149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86125" y="5286375"/>
            <a:ext cx="901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F:\овощи\60628149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6250" y="5286375"/>
            <a:ext cx="60166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F:\овощи\image.jpe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57813" y="5000625"/>
            <a:ext cx="1857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F:\овощи\radish-picture-color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43750" y="4000500"/>
            <a:ext cx="177165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F:\овощи\4fdb933ed8e1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286625" y="2357438"/>
            <a:ext cx="1492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7358063" y="857250"/>
            <a:ext cx="1500187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286625" y="214313"/>
            <a:ext cx="1500188" cy="4286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ЗАДАНИЕ</a:t>
            </a:r>
          </a:p>
        </p:txBody>
      </p:sp>
      <p:sp>
        <p:nvSpPr>
          <p:cNvPr id="23567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3568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317682">
            <a:off x="6503988" y="1951038"/>
            <a:ext cx="2174875" cy="324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C:\Users\Пользователь\Desktop\педолимп\69565847_0_1_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3" y="4143375"/>
            <a:ext cx="2214562" cy="212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072438" y="7143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ELPHRG01.wav">
            <a:hlinkClick r:id="" action="ppaction://media"/>
          </p:cNvPr>
          <p:cNvPicPr>
            <a:picLocks noRot="1" noChangeAspect="1"/>
          </p:cNvPicPr>
          <p:nvPr>
            <a:wavAudioFile r:embed="rId2" name="ELPHRG01.wav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58000" y="7215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15313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143250" y="2214563"/>
            <a:ext cx="2928938" cy="1428750"/>
          </a:xfrm>
          <a:prstGeom prst="wedgeRoundRectCallout">
            <a:avLst>
              <a:gd name="adj1" fmla="val 74564"/>
              <a:gd name="adj2" fmla="val 14132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14688" y="2428875"/>
            <a:ext cx="2500312" cy="10334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b="1" kern="0" dirty="0">
                <a:solidFill>
                  <a:srgbClr val="0070C0"/>
                </a:solidFill>
              </a:rPr>
              <a:t>«Спасибо 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b="1" kern="0" dirty="0">
                <a:solidFill>
                  <a:srgbClr val="0070C0"/>
                </a:solidFill>
              </a:rPr>
              <a:t>за 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ru-RU" b="1" kern="0" dirty="0">
                <a:solidFill>
                  <a:srgbClr val="0070C0"/>
                </a:solidFill>
              </a:rPr>
              <a:t>помощь!»</a:t>
            </a:r>
          </a:p>
        </p:txBody>
      </p:sp>
      <p:sp>
        <p:nvSpPr>
          <p:cNvPr id="24585" name="Управляющая кнопка: домой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643813" y="6215063"/>
            <a:ext cx="571500" cy="434975"/>
          </a:xfrm>
          <a:prstGeom prst="actionButtonHom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4586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143750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2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00938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4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4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313" y="1871663"/>
            <a:ext cx="8643937" cy="3786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dirty="0">
                <a:solidFill>
                  <a:schemeClr val="accent6">
                    <a:lumMod val="75000"/>
                  </a:schemeClr>
                </a:solidFill>
                <a:ea typeface="MS Gothic" charset="-128"/>
              </a:rPr>
              <a:t>Содержание: </a:t>
            </a:r>
          </a:p>
          <a:p>
            <a:pPr>
              <a:defRPr/>
            </a:pPr>
            <a:endParaRPr lang="ru-RU" sz="1200" dirty="0">
              <a:ea typeface="MS Gothic" charset="-128"/>
            </a:endParaRPr>
          </a:p>
          <a:p>
            <a:pPr>
              <a:defRPr/>
            </a:pPr>
            <a:r>
              <a:rPr lang="ru-RU" sz="1200" dirty="0">
                <a:ea typeface="MS Gothic" charset="-128"/>
              </a:rPr>
              <a:t> Слайд 1: Титульный лист. 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 Слайд 2-4: Задание на выявление общих знаний по теме «Овощи. Фрукты»  – подтверждение верности ответа  осуществляется по направленному щелчку на картинку. 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 Слайд 5-7: Задания на развитие зрительного восприятия, внимания, мышления - подтверждение верности ответа  осуществляется по направленному щелчку на картинку (слайд 5), на  управляющую кнопку «проверка» (слайд 6-7).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 Слайд 8-11: Задания на развитие зрительной произвольной памяти - подтверждение верности ответа  осуществляется по направленному щелчку  на  управляющую кнопку «проверка».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 Слайд 12: Задания на развитие зрительного восприятия, внимания,  - подтверждение верности ответа  осуществляется по направленному щелчку на  управляющую кнопку «проверка».   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 Слайд 13-15: Игра «Четвертый лишний». Задания на развитие  мышления - подтверждение верности ответа  осуществляется по направленному щелчку на картинку-ответ.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 Слайд 16-18:  Задания на развитие  операций мышления (анализ, классификация) - подтверждение верности ответа  осуществляется по направленному щелчку на картинку-ответ.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 Слайд 19-22:   Задания на развитие  речи - подтверждение верности ответа  осуществляется по направленному щелчку на картинку-ответ (слайд 19-21), на  управляющую кнопку «задание» и «проверка» (слайд 22).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Слайд 23: Оценка деятельности.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Слайд 24: Содержание.</a:t>
            </a:r>
          </a:p>
          <a:p>
            <a:pPr>
              <a:defRPr/>
            </a:pPr>
            <a:r>
              <a:rPr lang="ru-RU" sz="1200" dirty="0">
                <a:ea typeface="MS Gothic" charset="-128"/>
              </a:rPr>
              <a:t>Слайд 25: Технические характеристики презентации.</a:t>
            </a:r>
          </a:p>
        </p:txBody>
      </p:sp>
      <p:sp>
        <p:nvSpPr>
          <p:cNvPr id="25603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58063" y="6215063"/>
            <a:ext cx="500062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5604" name="Управляющая кнопка: домой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71500" cy="434975"/>
          </a:xfrm>
          <a:prstGeom prst="actionButtonHom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5605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428875" y="1714500"/>
            <a:ext cx="3143250" cy="1143000"/>
          </a:xfrm>
        </p:spPr>
        <p:txBody>
          <a:bodyPr/>
          <a:lstStyle/>
          <a:p>
            <a:pPr algn="just" eaLnBrk="1" hangingPunct="1"/>
            <a:r>
              <a:rPr lang="ru-RU" sz="1200" smtClean="0"/>
              <a:t/>
            </a:r>
            <a:br>
              <a:rPr lang="ru-RU" sz="12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sp>
        <p:nvSpPr>
          <p:cNvPr id="26627" name="Управляющая кнопка: домой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34975"/>
          </a:xfrm>
          <a:prstGeom prst="actionButtonHome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6628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26629" name="Прямоугольник 2"/>
          <p:cNvSpPr>
            <a:spLocks noChangeArrowheads="1"/>
          </p:cNvSpPr>
          <p:nvPr/>
        </p:nvSpPr>
        <p:spPr bwMode="auto">
          <a:xfrm>
            <a:off x="928688" y="642938"/>
            <a:ext cx="7807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0" tIns="45706" rIns="91410" bIns="45706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</a:rPr>
              <a:t>Технические характеристики презентации.</a:t>
            </a:r>
          </a:p>
        </p:txBody>
      </p:sp>
      <p:sp>
        <p:nvSpPr>
          <p:cNvPr id="26630" name="Прямоугольник 3"/>
          <p:cNvSpPr>
            <a:spLocks noChangeArrowheads="1"/>
          </p:cNvSpPr>
          <p:nvPr/>
        </p:nvSpPr>
        <p:spPr bwMode="auto">
          <a:xfrm>
            <a:off x="1285875" y="1785938"/>
            <a:ext cx="6881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0" tIns="45706" rIns="91410" bIns="45706">
            <a:spAutoFit/>
          </a:bodyPr>
          <a:lstStyle/>
          <a:p>
            <a:r>
              <a:rPr lang="ru-RU"/>
              <a:t> Презентация </a:t>
            </a:r>
            <a:r>
              <a:rPr lang="en-US"/>
              <a:t> Microsoft Office</a:t>
            </a:r>
            <a:r>
              <a:rPr lang="ru-RU"/>
              <a:t>, формат –РР, объем – 7,275  </a:t>
            </a:r>
            <a:r>
              <a:rPr lang="en-US"/>
              <a:t>Mb</a:t>
            </a:r>
            <a:endParaRPr lang="ru-RU"/>
          </a:p>
        </p:txBody>
      </p:sp>
      <p:sp>
        <p:nvSpPr>
          <p:cNvPr id="26631" name="Прямоугольник 8"/>
          <p:cNvSpPr>
            <a:spLocks noChangeArrowheads="1"/>
          </p:cNvSpPr>
          <p:nvPr/>
        </p:nvSpPr>
        <p:spPr bwMode="auto">
          <a:xfrm>
            <a:off x="285750" y="2071688"/>
            <a:ext cx="21828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Используемые ресурсы: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2" name="Прямоугольник 9"/>
          <p:cNvSpPr>
            <a:spLocks noChangeArrowheads="1"/>
          </p:cNvSpPr>
          <p:nvPr/>
        </p:nvSpPr>
        <p:spPr bwMode="auto">
          <a:xfrm>
            <a:off x="142875" y="2579688"/>
            <a:ext cx="7858125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06375" indent="-206375">
              <a:buFontTx/>
              <a:buAutoNum type="arabicPeriod"/>
            </a:pPr>
            <a:r>
              <a:rPr lang="ru-RU" sz="1200"/>
              <a:t>Оформление слайдов - </a:t>
            </a:r>
            <a:r>
              <a:rPr lang="en-US" sz="1200">
                <a:hlinkClick r:id="rId3"/>
              </a:rPr>
              <a:t>http://www.lenagold.ru/</a:t>
            </a:r>
            <a:endParaRPr lang="ru-RU" sz="1200"/>
          </a:p>
          <a:p>
            <a:pPr marL="206375" indent="-206375"/>
            <a:r>
              <a:rPr lang="ru-RU" sz="1200"/>
              <a:t>2.  Картинки к презентации</a:t>
            </a:r>
          </a:p>
          <a:p>
            <a:pPr marL="206375" indent="-206375"/>
            <a:r>
              <a:rPr lang="ru-RU" sz="1200"/>
              <a:t> </a:t>
            </a:r>
          </a:p>
          <a:p>
            <a:pPr marL="206375" indent="-206375">
              <a:buFont typeface="Arial" charset="0"/>
              <a:buChar char="•"/>
            </a:pPr>
            <a:r>
              <a:rPr lang="ru-RU" sz="1200"/>
              <a:t> «овощи, фрукты» (слайды1-22)- </a:t>
            </a:r>
            <a:r>
              <a:rPr lang="en-US" sz="1200">
                <a:hlinkClick r:id="rId4"/>
              </a:rPr>
              <a:t>http://grakartinki.ru/bolshie-kartinki-ovoschei-dlya-detei.html</a:t>
            </a:r>
            <a:r>
              <a:rPr lang="ru-RU" sz="1200"/>
              <a:t>,</a:t>
            </a:r>
          </a:p>
          <a:p>
            <a:pPr marL="206375" indent="-206375"/>
            <a:r>
              <a:rPr lang="ru-RU" sz="1200"/>
              <a:t>                                                       </a:t>
            </a:r>
            <a:r>
              <a:rPr lang="en-US" sz="1200">
                <a:hlinkClick r:id="rId5"/>
              </a:rPr>
              <a:t>http ruskid.ru ://happybaby.su/rebenok/pitanie-rebenka/</a:t>
            </a:r>
            <a:endParaRPr lang="ru-RU" sz="1200"/>
          </a:p>
          <a:p>
            <a:pPr marL="206375" indent="-206375"/>
            <a:r>
              <a:rPr lang="ru-RU" sz="1200"/>
              <a:t>                                                       </a:t>
            </a:r>
            <a:r>
              <a:rPr lang="en-US" sz="1200">
                <a:hlinkClick r:id="rId6"/>
              </a:rPr>
              <a:t>http://images.yandex.ru/</a:t>
            </a:r>
            <a:endParaRPr lang="ru-RU" sz="1200"/>
          </a:p>
          <a:p>
            <a:pPr marL="206375" indent="-206375"/>
            <a:r>
              <a:rPr lang="ru-RU" sz="1200"/>
              <a:t>                                                        </a:t>
            </a:r>
            <a:r>
              <a:rPr lang="en-US" sz="1200">
                <a:hlinkClick r:id="rId7"/>
              </a:rPr>
              <a:t>http://900igr.net/kartinki/</a:t>
            </a:r>
            <a:endParaRPr lang="ru-RU" sz="1200"/>
          </a:p>
          <a:p>
            <a:pPr marL="206375" indent="-206375">
              <a:buFont typeface="Arial" charset="0"/>
              <a:buChar char="•"/>
            </a:pPr>
            <a:r>
              <a:rPr lang="ru-RU" sz="1200"/>
              <a:t>Раскраски «Овощи и фрукты» (слайды 6-7, 16-17) -</a:t>
            </a:r>
            <a:r>
              <a:rPr lang="en-US" sz="1200">
                <a:hlinkClick r:id="rId8"/>
              </a:rPr>
              <a:t> http://www.ruskid.ru/razkraski/608-ocherednaja-svezhaja-podborka-raskrasok-dlja.html</a:t>
            </a:r>
            <a:endParaRPr lang="ru-RU" sz="1200"/>
          </a:p>
          <a:p>
            <a:pPr marL="206375" indent="-206375">
              <a:buFont typeface="Arial" charset="0"/>
              <a:buChar char="•"/>
            </a:pPr>
            <a:r>
              <a:rPr lang="ru-RU" sz="1200"/>
              <a:t>«Чиполлино» (слайды 1-23) -</a:t>
            </a:r>
            <a:r>
              <a:rPr lang="ru-RU" sz="1200">
                <a:hlinkClick r:id="rId9"/>
              </a:rPr>
              <a:t>http://kreditoniine.ru</a:t>
            </a:r>
            <a:endParaRPr lang="ru-RU" sz="1200"/>
          </a:p>
          <a:p>
            <a:pPr marL="206375" indent="-206375">
              <a:buFont typeface="Arial" charset="0"/>
              <a:buChar char="•"/>
            </a:pPr>
            <a:r>
              <a:rPr lang="ru-RU" sz="1200"/>
              <a:t>«Аплодисменты» (слайды 13-15, 23) - </a:t>
            </a:r>
            <a:r>
              <a:rPr lang="en-US" sz="1200">
                <a:hlinkClick r:id="rId10"/>
              </a:rPr>
              <a:t>http://www.chitalnya.ru/board/2012-10</a:t>
            </a:r>
            <a:endParaRPr lang="ru-RU" sz="1200"/>
          </a:p>
          <a:p>
            <a:pPr marL="206375" indent="-206375"/>
            <a:r>
              <a:rPr lang="ru-RU" sz="1200"/>
              <a:t> </a:t>
            </a:r>
          </a:p>
          <a:p>
            <a:pPr marL="206375" indent="-206375"/>
            <a:r>
              <a:rPr lang="ru-RU" sz="1200"/>
              <a:t>3.  Звуковое сопровождение.</a:t>
            </a:r>
          </a:p>
          <a:p>
            <a:pPr marL="206375" indent="-206375">
              <a:buFont typeface="Arial" charset="0"/>
              <a:buChar char="•"/>
            </a:pPr>
            <a:r>
              <a:rPr lang="ru-RU" sz="1200"/>
              <a:t>Фрагмент песни  «Молодец» -</a:t>
            </a:r>
            <a:r>
              <a:rPr lang="en-US" sz="1200">
                <a:hlinkClick r:id="rId11"/>
              </a:rPr>
              <a:t>http://muzonchik.net/get/16346/</a:t>
            </a:r>
            <a:endParaRPr lang="ru-RU" sz="1200"/>
          </a:p>
          <a:p>
            <a:pPr marL="206375" indent="-206375">
              <a:buFont typeface="Arial" charset="0"/>
              <a:buChar char="•"/>
            </a:pPr>
            <a:r>
              <a:rPr lang="ru-RU" sz="1200"/>
              <a:t>Звуковой файл «Аплодисменты» МО-2007.</a:t>
            </a:r>
          </a:p>
          <a:p>
            <a:pPr marL="206375" indent="-206375"/>
            <a:r>
              <a:rPr lang="ru-RU" sz="900"/>
              <a:t> </a:t>
            </a:r>
          </a:p>
          <a:p>
            <a:pPr marL="206375" indent="-206375"/>
            <a:r>
              <a:rPr lang="ru-RU"/>
              <a:t> </a:t>
            </a:r>
          </a:p>
        </p:txBody>
      </p:sp>
      <p:sp>
        <p:nvSpPr>
          <p:cNvPr id="26633" name="Прямоугольник 6"/>
          <p:cNvSpPr>
            <a:spLocks noChangeArrowheads="1"/>
          </p:cNvSpPr>
          <p:nvPr/>
        </p:nvSpPr>
        <p:spPr bwMode="auto">
          <a:xfrm>
            <a:off x="928688" y="5715000"/>
            <a:ext cx="47132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27" tIns="41464" rIns="82927" bIns="41464">
            <a:spAutoFit/>
          </a:bodyPr>
          <a:lstStyle/>
          <a:p>
            <a:r>
              <a:rPr lang="ru-RU" i="1"/>
              <a:t>эффекты анимации  Microsoft Office </a:t>
            </a:r>
            <a:r>
              <a:rPr lang="en-US" i="1"/>
              <a:t>Point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1214438" y="357188"/>
            <a:ext cx="7500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800" kern="0" dirty="0">
                <a:solidFill>
                  <a:srgbClr val="0070C0"/>
                </a:solidFill>
                <a:latin typeface="+mn-lt"/>
              </a:rPr>
              <a:t>Что растет на дереве? Выбери ответ.</a:t>
            </a:r>
          </a:p>
        </p:txBody>
      </p:sp>
      <p:pic>
        <p:nvPicPr>
          <p:cNvPr id="4099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17682" flipH="1">
            <a:off x="271463" y="176213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4101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41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57500" y="1214438"/>
            <a:ext cx="3121025" cy="2286000"/>
          </a:xfrm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3" y="2071688"/>
            <a:ext cx="10763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 descr="C:\Users\Пользователь\Desktop\Играем с Чиполлино\0_a6cb0_80587f01_XL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28688" y="3500438"/>
            <a:ext cx="9286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928938" y="4214813"/>
            <a:ext cx="128587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Пользователь\Desktop\овощи\napa-cabbage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2704488">
            <a:off x="7473950" y="3232150"/>
            <a:ext cx="1204913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929438" y="1285875"/>
            <a:ext cx="17145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C:\Users\Пользователь\Desktop\Играем с Чиполлино\0_a6cb0_80587f01_XL.gif"/>
          <p:cNvPicPr>
            <a:picLocks noChangeAspect="1" noChangeArrowheads="1" noCrop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215063" y="2214563"/>
            <a:ext cx="10572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000625" y="3857625"/>
            <a:ext cx="12080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 descr="C:\Users\Пользователь\Desktop\Играем с Чиполлино\0_a6cb0_80587f01_XL.gif"/>
          <p:cNvPicPr>
            <a:picLocks noChangeAspect="1" noChangeArrowheads="1" noCrop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429250" y="5357813"/>
            <a:ext cx="10572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143375" y="7215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6643688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357813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F:\картинки\svekla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928688" y="5357813"/>
            <a:ext cx="1785937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071813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4295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786438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8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6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6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8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6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06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78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06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06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4"/>
                  </p:tgtEl>
                </p:cond>
              </p:nextCondLst>
            </p:seq>
            <p:audio>
              <p:cMediaNode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6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11"/>
          <p:cNvGrpSpPr>
            <a:grpSpLocks/>
          </p:cNvGrpSpPr>
          <p:nvPr/>
        </p:nvGrpSpPr>
        <p:grpSpPr bwMode="auto">
          <a:xfrm>
            <a:off x="0" y="5500688"/>
            <a:ext cx="9001125" cy="785812"/>
            <a:chOff x="0" y="5786454"/>
            <a:chExt cx="9001156" cy="785818"/>
          </a:xfrm>
        </p:grpSpPr>
        <p:sp>
          <p:nvSpPr>
            <p:cNvPr id="5" name="Облако 4"/>
            <p:cNvSpPr/>
            <p:nvPr/>
          </p:nvSpPr>
          <p:spPr bwMode="auto">
            <a:xfrm>
              <a:off x="0" y="5786454"/>
              <a:ext cx="8929719" cy="357190"/>
            </a:xfrm>
            <a:prstGeom prst="cloud">
              <a:avLst/>
            </a:prstGeom>
            <a:solidFill>
              <a:srgbClr val="996633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1" lang="ru-RU" sz="2400">
                <a:latin typeface="Century" pitchFamily="18" charset="0"/>
                <a:ea typeface="ＭＳ ゴシック" pitchFamily="49" charset="-128"/>
              </a:endParaRPr>
            </a:p>
          </p:txBody>
        </p:sp>
        <p:sp>
          <p:nvSpPr>
            <p:cNvPr id="6" name="Облако 5"/>
            <p:cNvSpPr/>
            <p:nvPr/>
          </p:nvSpPr>
          <p:spPr bwMode="auto">
            <a:xfrm>
              <a:off x="0" y="5929330"/>
              <a:ext cx="8929719" cy="357190"/>
            </a:xfrm>
            <a:prstGeom prst="cloud">
              <a:avLst/>
            </a:prstGeom>
            <a:solidFill>
              <a:srgbClr val="996633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1" lang="ru-RU" sz="2400">
                <a:latin typeface="Century" pitchFamily="18" charset="0"/>
                <a:ea typeface="ＭＳ ゴシック" pitchFamily="49" charset="-128"/>
              </a:endParaRPr>
            </a:p>
          </p:txBody>
        </p:sp>
        <p:sp>
          <p:nvSpPr>
            <p:cNvPr id="7" name="Облако 6"/>
            <p:cNvSpPr/>
            <p:nvPr/>
          </p:nvSpPr>
          <p:spPr bwMode="auto">
            <a:xfrm>
              <a:off x="214314" y="6072206"/>
              <a:ext cx="8786842" cy="357190"/>
            </a:xfrm>
            <a:prstGeom prst="cloud">
              <a:avLst/>
            </a:prstGeom>
            <a:solidFill>
              <a:srgbClr val="996633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1" lang="ru-RU" sz="2400">
                <a:latin typeface="Century" pitchFamily="18" charset="0"/>
                <a:ea typeface="ＭＳ ゴシック" pitchFamily="49" charset="-128"/>
              </a:endParaRPr>
            </a:p>
          </p:txBody>
        </p:sp>
        <p:sp>
          <p:nvSpPr>
            <p:cNvPr id="8" name="Облако 7"/>
            <p:cNvSpPr/>
            <p:nvPr/>
          </p:nvSpPr>
          <p:spPr bwMode="auto">
            <a:xfrm>
              <a:off x="357189" y="6215082"/>
              <a:ext cx="8572530" cy="357190"/>
            </a:xfrm>
            <a:prstGeom prst="cloud">
              <a:avLst/>
            </a:prstGeom>
            <a:solidFill>
              <a:srgbClr val="996633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1" lang="ru-RU" sz="2400">
                <a:latin typeface="Century" pitchFamily="18" charset="0"/>
                <a:ea typeface="ＭＳ ゴシック" pitchFamily="49" charset="-128"/>
              </a:endParaRPr>
            </a:p>
          </p:txBody>
        </p:sp>
      </p:grpSp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1214438" y="357188"/>
            <a:ext cx="7500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2800" kern="0" dirty="0">
                <a:solidFill>
                  <a:srgbClr val="0070C0"/>
                </a:solidFill>
                <a:latin typeface="+mn-lt"/>
              </a:rPr>
              <a:t>Что растет на грядке? Выбери ответ.</a:t>
            </a:r>
          </a:p>
        </p:txBody>
      </p:sp>
      <p:pic>
        <p:nvPicPr>
          <p:cNvPr id="10" name="Picture 4" descr="C:\Users\Пользователь\Desktop\овощи\pumpkin-drawing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813" y="1785938"/>
            <a:ext cx="15113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C:\Users\Пользователь\Desktop\Играем с Чиполлино\0_a6cb0_80587f01_XL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14563" y="1071563"/>
            <a:ext cx="10572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0075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069365">
            <a:off x="6184900" y="2243138"/>
            <a:ext cx="22256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C:\Users\Пользователь\Desktop\Играем с Чиполлино\0_a6cb0_80587f01_XL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8000" y="1000125"/>
            <a:ext cx="10572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15125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F:\овощи\227d62e7927f01295a1b5770a047b03b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214438" y="3857625"/>
            <a:ext cx="87471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57688" y="1571625"/>
            <a:ext cx="1152525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14813" y="3235325"/>
            <a:ext cx="1385887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 descr="C:\Users\Пользователь\Desktop\Играем с Чиполлино\0_a6cb0_80587f01_XL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86125" y="3929063"/>
            <a:ext cx="10572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Детские Песни - Молодец, Молодец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750" y="7000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00875" y="3357563"/>
            <a:ext cx="9906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6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86500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5137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86500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22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86375" y="7143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86500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приложение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29313" y="7072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6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6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6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89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06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06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7"/>
                  </p:tgtEl>
                </p:cond>
              </p:nextCondLst>
            </p:seq>
            <p:audio>
              <p:cMediaNode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89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1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9"/>
                  </p:tgtEl>
                </p:cond>
              </p:nextCondLst>
            </p:seq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>
                <p:cTn id="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/>
          <p:cNvSpPr txBox="1">
            <a:spLocks/>
          </p:cNvSpPr>
          <p:nvPr/>
        </p:nvSpPr>
        <p:spPr>
          <a:xfrm>
            <a:off x="1357313" y="357188"/>
            <a:ext cx="6400800" cy="500062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>
                <a:solidFill>
                  <a:srgbClr val="0070C0"/>
                </a:solidFill>
                <a:latin typeface="+mn-lt"/>
              </a:rPr>
              <a:t>На какие фигуры  похожи эти фрукты и овощи.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85813" y="3857625"/>
            <a:ext cx="2143125" cy="19288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428750" y="5857875"/>
            <a:ext cx="785813" cy="714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14688" y="3857625"/>
            <a:ext cx="2143125" cy="19288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643563" y="3857625"/>
            <a:ext cx="2214562" cy="19288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3857625" y="5857875"/>
            <a:ext cx="714375" cy="7143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 rot="5656011">
            <a:off x="6561137" y="5718176"/>
            <a:ext cx="715963" cy="10715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30" name="Picture 6" descr="F:\картинки\1219669939_morkov_korneplo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15188" y="1785938"/>
            <a:ext cx="11715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F:\картинки\slide0017_image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5400" y="2214563"/>
            <a:ext cx="185737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F:\картинки\12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78050" y="2286000"/>
            <a:ext cx="1608138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F:\картинки\eggplan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75" y="714375"/>
            <a:ext cx="15192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F:\картинки\peach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715250" y="500063"/>
            <a:ext cx="92868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 descr="F:\картинки\227d62e7927f01295a1b5770a047b03b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86188" y="1214438"/>
            <a:ext cx="9652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F:\картинки\2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71563" y="1143000"/>
            <a:ext cx="17145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F:\картинки\artificial_apple_661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85750" y="2357438"/>
            <a:ext cx="1214438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317682" flipH="1">
            <a:off x="57150" y="33338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62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58125" y="6215063"/>
            <a:ext cx="500063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6163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58188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6.81009E-6 L -0.00799 0.39879 " pathEditMode="relative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87E-6 L -0.01025 0.44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4.71663E-6 C 0.00261 0.0037 0.00174 0.0037 0.00574 0.00463 C 0.01077 0.00579 0.02067 0.00764 0.02067 0.00764 C 0.02744 0.01064 0.03438 0.01481 0.04133 0.01689 C 0.05331 0.02452 0.0382 0.01388 0.05053 0.02614 C 0.05435 0.03007 0.06008 0.03123 0.06442 0.03378 C 0.07119 0.03771 0.07692 0.0428 0.08386 0.04604 C 0.09046 0.05483 0.08369 0.04696 0.09306 0.05367 C 0.10938 0.06524 0.09931 0.06084 0.10799 0.06431 C 0.11372 0.07009 0.12015 0.07218 0.1264 0.07657 C 0.13369 0.08166 0.13803 0.08652 0.14601 0.09045 C 0.15157 0.09623 0.15626 0.09947 0.1632 0.10109 C 0.16841 0.10849 0.16199 0.10063 0.16893 0.10572 C 0.17587 0.11081 0.17414 0.11428 0.18265 0.11659 C 0.18421 0.11751 0.18594 0.11844 0.18733 0.1196 C 0.18942 0.12145 0.19098 0.12399 0.19306 0.12561 C 0.19896 0.13001 0.20712 0.13255 0.21372 0.13486 C 0.22101 0.14458 0.22813 0.14643 0.23785 0.15013 C 0.24914 0.15938 0.24358 0.15614 0.254 0.161 C 0.25712 0.16401 0.26008 0.16702 0.2632 0.17002 C 0.26511 0.17187 0.26789 0.17187 0.27015 0.17303 C 0.2724 0.17442 0.27483 0.17558 0.27692 0.17766 C 0.27952 0.1802 0.28108 0.1846 0.28386 0.18691 C 0.28803 0.19061 0.29341 0.19107 0.29775 0.19454 C 0.30851 0.20333 0.31962 0.21027 0.33108 0.21744 C 0.33386 0.21906 0.33542 0.223 0.33785 0.22531 C 0.34653 0.23294 0.35626 0.24035 0.36546 0.24659 C 0.37414 0.25885 0.3849 0.26301 0.39653 0.2681 C 0.40174 0.27042 0.40521 0.27504 0.41025 0.27736 C 0.41112 0.27898 0.41164 0.28083 0.41268 0.28198 C 0.41962 0.29031 0.42431 0.28962 0.41841 0.28962 " pathEditMode="relative" ptsTypes="ffffffffffffffffffffffffffffffA">
                                      <p:cBhvr>
                                        <p:cTn id="1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88619E-7 C -0.01562 0.01041 -0.03332 0.01596 -0.05052 0.01989 C -0.06302 0.02637 -0.07655 0.02984 -0.08837 0.03817 C -0.0974 0.04464 -0.11198 0.05899 -0.1217 0.0613 C -0.13125 0.06639 -0.14097 0.06986 -0.14931 0.07819 C -0.16736 0.096 -0.15347 0.08929 -0.17014 0.09484 C -0.18819 0.11728 -0.17917 0.11196 -0.19427 0.11797 C -0.20035 0.12607 -0.20729 0.13162 -0.21372 0.13925 C -0.22431 0.15221 -0.21684 0.14527 -0.22413 0.15151 C -0.22917 0.16192 -0.22292 0.15013 -0.2309 0.16077 C -0.23872 0.17118 -0.24549 0.18274 -0.25625 0.18829 C -0.25903 0.19408 -0.26181 0.19685 -0.26667 0.19917 C -0.2724 0.20472 -0.27465 0.20819 -0.2816 0.21143 C -0.28542 0.21513 -0.2875 0.2186 -0.29184 0.22045 C -0.2941 0.22253 -0.29635 0.22484 -0.29879 0.22669 C -0.29983 0.22739 -0.30122 0.22739 -0.30226 0.22808 C -0.30747 0.23155 -0.31007 0.23803 -0.31597 0.24034 C -0.32101 0.2445 -0.32535 0.25029 -0.3309 0.2526 C -0.33854 0.25977 -0.34444 0.26556 -0.35399 0.26787 C -0.36094 0.27504 -0.3691 0.27943 -0.37691 0.28475 C -0.38281 0.29331 -0.38264 0.29863 -0.38264 0.31089 " pathEditMode="relative" ptsTypes="ffffffffffffffffffffA">
                                      <p:cBhvr>
                                        <p:cTn id="2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62156E-6 L 0.02049 0.5380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0146E-6 C -0.00903 0.01643 -0.02361 0.02661 -0.03576 0.03817 C -0.04444 0.04673 -0.05191 0.05737 -0.06094 0.0657 C -0.07569 0.07935 -0.08628 0.08582 -0.1 0.1041 C -0.10798 0.11474 -0.11528 0.12654 -0.12413 0.13625 C -0.12795 0.14042 -0.13229 0.14389 -0.13576 0.14851 C -0.14219 0.15707 -0.13542 0.15337 -0.14375 0.15615 C -0.15729 0.16794 -0.16788 0.18529 -0.17934 0.20056 C -0.1875 0.21143 -0.19271 0.21768 -0.20243 0.22647 C -0.21007 0.23341 -0.20972 0.23965 -0.21493 0.24798 C -0.22778 0.26834 -0.24358 0.28245 -0.25989 0.29702 C -0.26667 0.30303 -0.28489 0.32385 -0.2908 0.32755 C -0.29427 0.32987 -0.29861 0.32871 -0.30243 0.32917 C -0.31753 0.34051 -0.33212 0.35323 -0.34722 0.36433 C -0.39601 0.40019 -0.35903 0.38376 -0.38733 0.3951 C -0.43524 0.43836 -0.36805 0.37914 -0.41962 0.41962 C -0.42535 0.42401 -0.43003 0.43072 -0.43576 0.43489 C -0.45608 0.44992 -0.44496 0.43512 -0.46319 0.45015 C -0.46927 0.45524 -0.4743 0.46241 -0.48055 0.46704 C -0.49219 0.47583 -0.50937 0.48323 -0.52187 0.49156 C -0.54844 0.50914 -0.57205 0.5295 -0.60121 0.53898 C -0.61233 0.54777 -0.6243 0.55032 -0.6368 0.55286 C -0.64375 0.55587 -0.65069 0.55841 -0.65746 0.56188 C -0.65972 0.56142 -0.6625 0.56211 -0.66441 0.56049 C -0.66753 0.55795 -0.66736 0.55124 -0.67014 0.54823 C -0.67552 0.54245 -0.68229 0.53968 -0.68733 0.53297 C -0.675 0.5295 -0.67934 0.53181 -0.67361 0.52834 " pathEditMode="relative" ptsTypes="ffffffffffffffffffffffffffA">
                                      <p:cBhvr>
                                        <p:cTn id="31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02822E-6 C 0.01806 0.02474 0.02605 0.06546 0.03212 0.09807 C 0.03351 0.1138 0.03612 0.12606 0.04028 0.1411 C 0.04237 0.16839 0.04601 0.195 0.04948 0.22206 C 0.05157 0.23872 0.05209 0.24913 0.05747 0.26347 C 0.0599 0.27873 0.05799 0.29655 0.06198 0.31089 C 0.06303 0.31436 0.06563 0.31667 0.06667 0.32014 C 0.06841 0.32592 0.06789 0.32939 0.07119 0.33402 C 0.0724 0.34628 0.07275 0.35692 0.08282 0.35993 C 0.0856 0.36386 0.08403 0.36317 0.08733 0.36317 " pathEditMode="relative" ptsTypes="fffffffffA">
                                      <p:cBhvr>
                                        <p:cTn id="3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76081E-6 L 0.11806 0.25167 " pathEditMode="relative" ptsTypes="AA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F:\овощи\2011-02-08_659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63" y="2000250"/>
            <a:ext cx="15716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F:\овощи\70611-Nik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63" y="2000250"/>
            <a:ext cx="16652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71938" y="4929188"/>
            <a:ext cx="11430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9" descr="F:\картинки\eggplan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05685">
            <a:off x="839788" y="5019675"/>
            <a:ext cx="151923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00500" y="2000250"/>
            <a:ext cx="1428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6" descr="F:\овощи\60628149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72250" y="4929188"/>
            <a:ext cx="112871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2643188" y="285750"/>
            <a:ext cx="405765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200" kern="0" dirty="0">
                <a:solidFill>
                  <a:srgbClr val="0070C0"/>
                </a:solidFill>
                <a:latin typeface="+mn-lt"/>
              </a:rPr>
              <a:t>Угадай овощи и фрукты.</a:t>
            </a:r>
          </a:p>
        </p:txBody>
      </p:sp>
      <p:pic>
        <p:nvPicPr>
          <p:cNvPr id="7177" name="Picture 1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00125" y="785813"/>
            <a:ext cx="15716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572250" y="500063"/>
            <a:ext cx="10128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143375" y="785813"/>
            <a:ext cx="10953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1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000500" y="3786188"/>
            <a:ext cx="11620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0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857250" y="3857625"/>
            <a:ext cx="13716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9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6572250" y="3786188"/>
            <a:ext cx="1104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358063" y="214313"/>
            <a:ext cx="1500187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1285875" y="3214688"/>
            <a:ext cx="946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БАНАН</a:t>
            </a:r>
            <a:r>
              <a:rPr lang="ru-RU">
                <a:solidFill>
                  <a:srgbClr val="0070C0"/>
                </a:solidFill>
              </a:rPr>
              <a:t> </a:t>
            </a:r>
            <a:endParaRPr lang="ru-RU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500563" y="3286125"/>
            <a:ext cx="6334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ЛУК</a:t>
            </a:r>
            <a:r>
              <a:rPr lang="ru-RU">
                <a:solidFill>
                  <a:srgbClr val="0070C0"/>
                </a:solidFill>
              </a:rPr>
              <a:t> </a:t>
            </a:r>
            <a:endParaRPr lang="ru-RU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6643688" y="3357563"/>
            <a:ext cx="944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ГРУША</a:t>
            </a:r>
            <a:r>
              <a:rPr lang="ru-RU">
                <a:solidFill>
                  <a:srgbClr val="0070C0"/>
                </a:solidFill>
              </a:rPr>
              <a:t> </a:t>
            </a:r>
            <a:endParaRPr lang="ru-RU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285875" y="6143625"/>
            <a:ext cx="1314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БАКЛАЖАН</a:t>
            </a:r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4357688" y="6072188"/>
            <a:ext cx="1103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ЯБЛОКО</a:t>
            </a:r>
            <a:r>
              <a:rPr lang="ru-RU">
                <a:solidFill>
                  <a:srgbClr val="0070C0"/>
                </a:solidFill>
              </a:rPr>
              <a:t> </a:t>
            </a:r>
            <a:endParaRPr lang="ru-RU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6572250" y="6000750"/>
            <a:ext cx="1311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ПОМИДОР</a:t>
            </a:r>
            <a:r>
              <a:rPr lang="ru-RU">
                <a:solidFill>
                  <a:srgbClr val="0070C0"/>
                </a:solidFill>
              </a:rPr>
              <a:t> </a:t>
            </a:r>
            <a:endParaRPr lang="ru-RU"/>
          </a:p>
        </p:txBody>
      </p:sp>
      <p:pic>
        <p:nvPicPr>
          <p:cNvPr id="7191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317682" flipH="1">
            <a:off x="7986713" y="962025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2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86750" y="6286500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7193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86688" y="6286500"/>
            <a:ext cx="500062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38" y="500063"/>
            <a:ext cx="4057650" cy="471487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Назови овощи и фрукты.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1357313"/>
            <a:ext cx="625157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F:\овощи\2011-02-08_659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9950" y="1000125"/>
            <a:ext cx="1677988" cy="111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38" y="877888"/>
            <a:ext cx="1643062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F:\овощи\60628149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86438" y="5357813"/>
            <a:ext cx="112871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F:\овощи\70611-Nika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929438" y="3143250"/>
            <a:ext cx="210343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F:\картинки\eggplant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305685">
            <a:off x="839788" y="4835525"/>
            <a:ext cx="1709737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5900" y="3071813"/>
            <a:ext cx="1212850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7143750" y="285750"/>
            <a:ext cx="1500188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sp>
        <p:nvSpPr>
          <p:cNvPr id="8203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29625" y="6215063"/>
            <a:ext cx="500063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8204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929563" y="6215063"/>
            <a:ext cx="500062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8205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317682" flipH="1">
            <a:off x="7558088" y="962025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 стрелкой 15"/>
          <p:cNvCxnSpPr/>
          <p:nvPr/>
        </p:nvCxnSpPr>
        <p:spPr>
          <a:xfrm>
            <a:off x="2643188" y="2071688"/>
            <a:ext cx="714375" cy="28575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5643563" y="2143125"/>
            <a:ext cx="357187" cy="21431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357313" y="4071938"/>
            <a:ext cx="500062" cy="158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>
            <a:off x="6858000" y="4071938"/>
            <a:ext cx="571500" cy="158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>
            <a:off x="5429250" y="4929188"/>
            <a:ext cx="571500" cy="42862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571750" y="4786313"/>
            <a:ext cx="357188" cy="28575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ЗАПОМНИ!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9219" name="Picture 2" descr="F:\овощи\капуст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4214813"/>
            <a:ext cx="2251075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 descr="F:\овощи\227d62e7927f01295a1b5770a047b03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38" y="1571625"/>
            <a:ext cx="1293812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4" descr="F:\овощи\pumpkin-drawing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88" y="4143375"/>
            <a:ext cx="20796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3997837">
            <a:off x="550069" y="1850231"/>
            <a:ext cx="2479675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8" descr="F:\овощи\i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63" y="2071688"/>
            <a:ext cx="16414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86750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9225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86688" y="6215063"/>
            <a:ext cx="500062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9226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317682" flipH="1">
            <a:off x="7986713" y="390525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70C0"/>
                </a:solidFill>
              </a:rPr>
              <a:t>Что изменилось?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62" name="Picture 2" descr="F:\овощи\капуст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714500"/>
            <a:ext cx="2251075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 descr="F:\овощи\227d62e7927f01295a1b5770a047b03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38" y="1571625"/>
            <a:ext cx="1293812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F:\овощи\pumpkin-drawing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88" y="4143375"/>
            <a:ext cx="20796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3997837">
            <a:off x="5146675" y="4430713"/>
            <a:ext cx="247967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F:\овощи\i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63" y="2071688"/>
            <a:ext cx="16414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7286625" y="428625"/>
            <a:ext cx="1500188" cy="428625"/>
          </a:xfrm>
          <a:prstGeom prst="round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ПРОВЕРКА</a:t>
            </a:r>
          </a:p>
        </p:txBody>
      </p:sp>
      <p:sp>
        <p:nvSpPr>
          <p:cNvPr id="10249" name="Управляющая кнопка: далее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29625" y="6215063"/>
            <a:ext cx="571500" cy="428625"/>
          </a:xfrm>
          <a:prstGeom prst="actionButtonForwardNext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pic>
        <p:nvPicPr>
          <p:cNvPr id="10250" name="Picture 8" descr="http://www.nn.ru/data/forum/images/2012-09/54881730-png_2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317682" flipH="1">
            <a:off x="771525" y="176213"/>
            <a:ext cx="777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Управляющая кнопка: назад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929563" y="6215063"/>
            <a:ext cx="500062" cy="428625"/>
          </a:xfrm>
          <a:prstGeom prst="actionButtonBackPrevious">
            <a:avLst/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3.7037E-7 L 0.52761 0.35695 " pathEditMode="relative" ptsTypes="AA">
                                      <p:cBhvr>
                                        <p:cTn id="11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-0.4882 -0.34653 " pathEditMode="relative" ptsTypes="AA">
                                      <p:cBhvr>
                                        <p:cTn id="13" dur="2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710</Words>
  <Application>Microsoft Office PowerPoint</Application>
  <PresentationFormat>Экран (4:3)</PresentationFormat>
  <Paragraphs>135</Paragraphs>
  <Slides>25</Slides>
  <Notes>0</Notes>
  <HiddenSlides>0</HiddenSlides>
  <MMClips>41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ＭＳ ゴシック</vt:lpstr>
      <vt:lpstr>Times New Roman</vt:lpstr>
      <vt:lpstr>Century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ЗАПОМНИ!</vt:lpstr>
      <vt:lpstr>Что изменилось?</vt:lpstr>
      <vt:lpstr>ЗАПОМНИ!</vt:lpstr>
      <vt:lpstr>Что изменилось?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Люсенька</dc:creator>
  <cp:lastModifiedBy>Tata</cp:lastModifiedBy>
  <cp:revision>96</cp:revision>
  <dcterms:created xsi:type="dcterms:W3CDTF">2009-09-06T11:51:25Z</dcterms:created>
  <dcterms:modified xsi:type="dcterms:W3CDTF">2014-01-10T19:20:27Z</dcterms:modified>
</cp:coreProperties>
</file>