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62" r:id="rId10"/>
    <p:sldId id="270" r:id="rId11"/>
    <p:sldId id="263" r:id="rId12"/>
    <p:sldId id="264" r:id="rId13"/>
    <p:sldId id="265" r:id="rId14"/>
    <p:sldId id="266" r:id="rId15"/>
    <p:sldId id="271" r:id="rId16"/>
    <p:sldId id="272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3/17/2004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rpt=simage&amp;ed=1&amp;text=%D0%B4%D0%B5%D0%B2%D0%BE%D1%87%D0%BA%D0%B8-%D0%B4%D0%BE%D1%88%D0%BA%D0%BE%D0%BB%D1%8C%D0%BD%D0%B8%D0%BA%D0%B8&amp;p=6&amp;img_url=prv3.lori-images.net/malchik-i-devochka-doshkolnogo-vozrasta-igrayut-s-0002959215-preview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305800" cy="2590800"/>
          </a:xfrm>
        </p:spPr>
        <p:txBody>
          <a:bodyPr/>
          <a:lstStyle/>
          <a:p>
            <a:r>
              <a:rPr lang="ru-RU" sz="2800" i="1" dirty="0" smtClean="0">
                <a:solidFill>
                  <a:srgbClr val="002060"/>
                </a:solidFill>
              </a:rPr>
              <a:t>Подготовили: </a:t>
            </a:r>
            <a:r>
              <a:rPr lang="ru-RU" sz="2800" dirty="0" smtClean="0">
                <a:solidFill>
                  <a:srgbClr val="002060"/>
                </a:solidFill>
              </a:rPr>
              <a:t>руководитель </a:t>
            </a:r>
            <a:r>
              <a:rPr lang="ru-RU" sz="2800" dirty="0" smtClean="0">
                <a:solidFill>
                  <a:srgbClr val="002060"/>
                </a:solidFill>
              </a:rPr>
              <a:t>структурных подразделений №2,3 </a:t>
            </a:r>
            <a:r>
              <a:rPr lang="ru-RU" sz="2800" dirty="0" smtClean="0">
                <a:solidFill>
                  <a:srgbClr val="002060"/>
                </a:solidFill>
              </a:rPr>
              <a:t>ГБОУ гимназия №</a:t>
            </a:r>
            <a:r>
              <a:rPr lang="ru-RU" sz="2800" dirty="0" smtClean="0">
                <a:solidFill>
                  <a:srgbClr val="002060"/>
                </a:solidFill>
              </a:rPr>
              <a:t>2072 Мищенко М.В., </a:t>
            </a:r>
            <a:r>
              <a:rPr lang="ru-RU" sz="2800" dirty="0" smtClean="0">
                <a:solidFill>
                  <a:srgbClr val="002060"/>
                </a:solidFill>
              </a:rPr>
              <a:t>педагог-психолог ГБОУ гимназия №2072 (дошкольное отделение №3) Колоненкова О.В., педагог-психолог ГБОУ гимназия №2072 (дошкольное отделение №2) </a:t>
            </a:r>
            <a:r>
              <a:rPr lang="ru-RU" sz="2800" dirty="0" err="1" smtClean="0">
                <a:solidFill>
                  <a:srgbClr val="002060"/>
                </a:solidFill>
              </a:rPr>
              <a:t>Сермягина</a:t>
            </a:r>
            <a:r>
              <a:rPr lang="ru-RU" sz="2800" dirty="0" smtClean="0">
                <a:solidFill>
                  <a:srgbClr val="002060"/>
                </a:solidFill>
              </a:rPr>
              <a:t> В.Ю</a:t>
            </a:r>
            <a:r>
              <a:rPr lang="ru-RU" sz="2800" dirty="0" smtClean="0">
                <a:solidFill>
                  <a:srgbClr val="002060"/>
                </a:solidFill>
              </a:rPr>
              <a:t>., </a:t>
            </a:r>
            <a:r>
              <a:rPr lang="ru-RU" sz="2800" dirty="0" smtClean="0">
                <a:solidFill>
                  <a:srgbClr val="002060"/>
                </a:solidFill>
              </a:rPr>
              <a:t>учитель-логопед </a:t>
            </a:r>
            <a:r>
              <a:rPr lang="ru-RU" sz="2800" dirty="0" smtClean="0">
                <a:solidFill>
                  <a:srgbClr val="002060"/>
                </a:solidFill>
              </a:rPr>
              <a:t>ГБОУ гимназия №2072 (дошкольное отделение №3</a:t>
            </a:r>
            <a:r>
              <a:rPr lang="ru-RU" sz="2800" dirty="0" smtClean="0">
                <a:solidFill>
                  <a:srgbClr val="002060"/>
                </a:solidFill>
              </a:rPr>
              <a:t>) </a:t>
            </a:r>
            <a:r>
              <a:rPr lang="ru-RU" sz="2800" dirty="0" smtClean="0">
                <a:solidFill>
                  <a:srgbClr val="002060"/>
                </a:solidFill>
              </a:rPr>
              <a:t>Беляева </a:t>
            </a:r>
            <a:r>
              <a:rPr lang="ru-RU" sz="2800" dirty="0" smtClean="0">
                <a:solidFill>
                  <a:srgbClr val="002060"/>
                </a:solidFill>
              </a:rPr>
              <a:t>Н.М. 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305800" cy="1066800"/>
          </a:xfrm>
        </p:spPr>
        <p:txBody>
          <a:bodyPr/>
          <a:lstStyle/>
          <a:p>
            <a:r>
              <a:rPr lang="ru-RU" sz="6000" dirty="0" smtClean="0">
                <a:solidFill>
                  <a:srgbClr val="FF0000"/>
                </a:solidFill>
              </a:rPr>
              <a:t>«</a:t>
            </a:r>
            <a:r>
              <a:rPr lang="ru-RU" sz="5400" dirty="0" smtClean="0">
                <a:solidFill>
                  <a:srgbClr val="FF0000"/>
                </a:solidFill>
              </a:rPr>
              <a:t>КТО Я В КОНФЛИКТЕ?</a:t>
            </a:r>
            <a:r>
              <a:rPr lang="ru-RU" sz="6000" dirty="0" smtClean="0">
                <a:solidFill>
                  <a:srgbClr val="FF0000"/>
                </a:solidFill>
              </a:rPr>
              <a:t>»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335846"/>
            <a:ext cx="7620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 hangingPunct="0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Расположите соответствующие символы в порядке убывания веса.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Если у вас получилась формула </a:t>
            </a:r>
          </a:p>
          <a:p>
            <a:pPr indent="179388" algn="just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ВДР, то вы обладаете развитым чувством ответственности, в меру импульсивны, непосредственны и не склонны к назиданиям и поучениям. Вам можно пожелать лишь сохранить эти качества и впредь. Они помогут вам в любом деле, связанном с общением, коллективным трудом, творчеством.</a:t>
            </a:r>
            <a:endParaRPr lang="ru-RU" sz="1100" b="1" dirty="0" smtClean="0"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Хуже, если на первом месте стоит Р, категоричность и самоуверенность противопоказаны, например, педагогу, организатору, словом, всем, кто в основном имеет дело с людьми, а не с машинами.</a:t>
            </a:r>
            <a:endParaRPr lang="ru-RU" sz="1100" b="1" dirty="0" smtClean="0"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Сочетание РДВ порой способно осложнить жизнь обладателю такой характеристики. «Родитель» с детской непосредственностью режет «правду-матку», ни в чем не сомневаясь.</a:t>
            </a:r>
            <a:endParaRPr lang="ru-RU" sz="1100" b="1" dirty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Тест: вы акула, лиса или черепаха?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Рисунок 7" descr="http://www.arsvest.ru/images/uploaded/article_1086763394_16284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09800"/>
            <a:ext cx="2590800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352800" y="1295400"/>
            <a:ext cx="51054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тесте – 30 пословиц и поговорок. Как поступаете вы? Оцените их: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если вы так поступаете всегда и высоко оцениваете это утверждение – 5 баллов,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довольно часто так поступаете и довольно высоко оцениваете данное утверждение – 4 балла,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 - иногда так поступаете и положительно оцениваете данное утверждение – 3 балла,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4) -  очень редко или крайне редко так поступаете и довольно отрицательно оцениваете это утверждение, - 2 балла,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5) – никогда так не поступаете и очень отрицательно оцениваете данное утверждение – 1 балл.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90600" y="533400"/>
            <a:ext cx="71628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Худой мир лучше доброй ссоры.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Если вы не можете заставить другого думать как вы, тогда заставьте его поступать как вам нужно.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Мягко стелет, да жестко спать.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Рука руку моет.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 Ум хорошо, а два – лучше.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6. Из двух спорщиков умнее тот, кто первым замолчит.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7. Кто сильнее, тот и прав.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8. Не подмажешь, не поедешь.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9. С паршивой овцы – хоть шерсти клок.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10. Правда то, что мудрец знает, а не то, что все болтают.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11. Кто ударит и убежит, тот сможет драться и на следующий день.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12. Слово «победа» четко написано только на спинах врага.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13. Убивай врага своей добротой.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14. Честная сделка не вызывает ссоры.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15. Ни у кого нет полного ответа, но у каждого есть что добавить.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609600"/>
            <a:ext cx="7696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16. Держитесь подальше от людей, не согласных с вами.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17. Сражение выигрывает тот, кто верит в победу.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18. Доброе слово не требует затрат, а ценится дорого.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19. Ты мне, я – тебе.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20. Только тот, кто откажется от монополии на истину, может извлечь пользу из истины, которой обладают другие.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21. Кто спорит, тот ни гроша не стоит.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22. Кто не отступает, тот не обращается в бегство.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23. Ласковое </a:t>
            </a:r>
            <a:r>
              <a:rPr lang="ru-RU" sz="20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телятко</a:t>
            </a: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двух маток сосет, а упрямое – ни одной.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24. Кто дарит, тот друзей наживает.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25. Выноси заботы на свет и держи с друзьями совет.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26. Лучший способ разрешать споры – вовсе избегать их.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27. Семь раз отмерь, один раз отрежь.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28. Кротость торжествует над гневом.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29. Лучше синица в руке, чем журавль в небе.</a:t>
            </a:r>
            <a:endParaRPr lang="ru-RU" sz="11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30. Чистосердечие, честность и доверие сдвигают горы.</a:t>
            </a:r>
            <a:endParaRPr lang="ru-RU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3400" y="381000"/>
            <a:ext cx="80772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Теперь займемся подсчетом.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Подсчитайте очки по пяти группам ответов.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группе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ответы на № 1,6,11,16,21,26.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группе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ответы на № 2,7,12,17,22,27.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группе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ответы на № 3,8,13,18,23,28.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группе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ответы на № 4, 9, 14, 19, 24, 29.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группе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ответы на № 5, 10, 15, 20, 25, 30.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533400"/>
            <a:ext cx="8001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Подсчитайте сумму баллов в каждой группе. Если результат будет равен или более 20, значит, вы предпочитаете вести себя в конфликтной ситуации со следующей стратегией.</a:t>
            </a:r>
            <a:endParaRPr lang="ru-RU" sz="1200" b="1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стратегия «черепахи» 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стратегия ухода от конфликта и проблем.</a:t>
            </a:r>
            <a:endParaRPr lang="ru-RU" sz="1200" b="1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стратегия «акулы» 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силовая стратегия решения конфликта. Главное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цель, а средства допустимы все.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стратегия «медвежонка» 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стратегия сглаживания острых углов в конфликте.</a:t>
            </a:r>
            <a:endParaRPr lang="ru-RU" sz="1200" b="1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стратегия «лисы»- 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стратегия активного поиска компромисса. При этом поведении человек жертвует частью своей цели ради победы. Это энергичные деловые люди.</a:t>
            </a:r>
            <a:endParaRPr lang="ru-RU" sz="1200" b="1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стратегия «совы» 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открытая и честная стратегия решения конфликта.</a:t>
            </a:r>
            <a:endParaRPr lang="ru-RU" sz="2000" b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Эрик  Берн.  </a:t>
            </a:r>
            <a:r>
              <a:rPr lang="ru-RU" dirty="0" err="1" smtClean="0"/>
              <a:t>Трансактный</a:t>
            </a:r>
            <a:r>
              <a:rPr lang="ru-RU" dirty="0" smtClean="0"/>
              <a:t>  анализ.</a:t>
            </a:r>
          </a:p>
          <a:p>
            <a:r>
              <a:rPr lang="ru-RU" dirty="0" smtClean="0"/>
              <a:t>Эрик  Берн. Игры  в которые играют люди.</a:t>
            </a:r>
          </a:p>
          <a:p>
            <a:r>
              <a:rPr lang="ru-RU" dirty="0" smtClean="0"/>
              <a:t>Газета Приморья «АВ»// Посиделки//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Использованная литература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25908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1066800"/>
            <a:ext cx="7391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Теория </a:t>
            </a:r>
            <a:r>
              <a:rPr lang="ru-RU" sz="40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трансакционного</a:t>
            </a:r>
            <a:r>
              <a:rPr lang="ru-RU" sz="4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трансактного</a:t>
            </a:r>
            <a:r>
              <a:rPr lang="ru-RU" sz="4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анализа была разработана американским психотерапевтом Эриком Берном в 60-х годах </a:t>
            </a:r>
            <a:r>
              <a:rPr lang="en-US" sz="4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4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века. 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762001"/>
            <a:ext cx="7696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 hangingPunct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Трансакция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это единица взаимодействия партнеров по общению, сопровождающаяся заданием их позиции.</a:t>
            </a:r>
            <a:endParaRPr lang="ru-RU" sz="2800" b="1" i="1" dirty="0" smtClean="0"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Э. Берн заметил, что мы в различных ситуациях занимаем различные позиции по отношению друг к другу, что находит свое отражение во взаимодействии (трансакциях). </a:t>
            </a:r>
          </a:p>
          <a:p>
            <a:pPr indent="179388" algn="just" hangingPunct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Основными позициями при этом являются три, которые условно были названы Э. Берном: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Родитель, Взрослый и Ребенок (Дитя)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 В дальнейшем сокращенно мы их будем обозначать соответственно буквами: Р, В и Д.</a:t>
            </a:r>
            <a:endParaRPr lang="ru-RU" sz="2800" b="1" i="1" dirty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609600"/>
            <a:ext cx="8229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ctr" hangingPunct="0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Поведенческие характеристики основных трансакций</a:t>
            </a:r>
            <a:endParaRPr lang="ru-RU" sz="2800" b="1" i="1" dirty="0" smtClean="0">
              <a:solidFill>
                <a:srgbClr val="C00000"/>
              </a:solidFill>
              <a:latin typeface="Courier New" pitchFamily="49" charset="0"/>
              <a:cs typeface="Times New Roman" pitchFamily="18" charset="0"/>
            </a:endParaRPr>
          </a:p>
          <a:p>
            <a:pPr indent="179388" hangingPunct="0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проявляет чувства (обиды, страха, вины и т. п.), подчиняется, шалит, проявляет беспомощность, задает вопросы: «Почему я?», «За что меня наказали?», извиняется в ответ на замечания и т. п.</a:t>
            </a:r>
            <a:endParaRPr lang="ru-RU" sz="2800" dirty="0" smtClean="0">
              <a:latin typeface="Courier New" pitchFamily="49" charset="0"/>
              <a:cs typeface="Times New Roman" pitchFamily="18" charset="0"/>
            </a:endParaRPr>
          </a:p>
        </p:txBody>
      </p:sp>
      <p:pic>
        <p:nvPicPr>
          <p:cNvPr id="3" name="Рисунок 2" descr="http://im3-tub-ru.yandex.net/i?id=19151105-35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86200"/>
            <a:ext cx="355981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457200"/>
            <a:ext cx="7696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 hangingPunct="0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Родитель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требует, оценивает (осуждает и одобряет), учит, руководит, покровительствует и т. п.</a:t>
            </a:r>
            <a:endParaRPr lang="ru-RU" sz="2800" dirty="0" smtClean="0">
              <a:latin typeface="Courier New" pitchFamily="49" charset="0"/>
              <a:cs typeface="Times New Roman" pitchFamily="18" charset="0"/>
            </a:endParaRPr>
          </a:p>
        </p:txBody>
      </p:sp>
      <p:pic>
        <p:nvPicPr>
          <p:cNvPr id="12290" name="Picture 2" descr="http://im7-tub-ru.yandex.net/i?id=397322866-0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590800"/>
            <a:ext cx="3368040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685800"/>
            <a:ext cx="7620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 hangingPunct="0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Взрослый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работает с информацией, рассуждает, анализирует, уточняет ситуацию, разговаривает на равных, апеллирует к разуму, логике и т. п.</a:t>
            </a:r>
            <a:endParaRPr lang="ru-RU" sz="2800" dirty="0">
              <a:latin typeface="Courier New" pitchFamily="49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895600"/>
            <a:ext cx="2819399" cy="3380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8291513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351838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533400"/>
            <a:ext cx="8077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ctr" hangingPunct="0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Подсчитайте отдельно сумму баллов по строкам таблицы:</a:t>
            </a:r>
          </a:p>
          <a:p>
            <a:pPr indent="179388" algn="just" hangingPunct="0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79388" algn="just" hangingPunct="0"/>
            <a:endParaRPr lang="ru-RU" sz="1600" b="1" dirty="0" smtClean="0">
              <a:solidFill>
                <a:srgbClr val="C00000"/>
              </a:solidFill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1, 4, 7, 10, 13, 16, 19 -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«Д» (Дитя);</a:t>
            </a:r>
          </a:p>
          <a:p>
            <a:pPr indent="179388" algn="just" hangingPunct="0"/>
            <a:endParaRPr lang="ru-RU" sz="1600" b="1" dirty="0" smtClean="0"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2, 5, 8, 11, 14, 17, 20 -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«В» (Взрослый);</a:t>
            </a:r>
          </a:p>
          <a:p>
            <a:pPr indent="179388" algn="just" hangingPunct="0"/>
            <a:endParaRPr lang="ru-RU" sz="1600" b="1" dirty="0" smtClean="0"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3, 6, 9, 12, 15,18, 21 -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«Р» (Родитель).</a:t>
            </a:r>
            <a:endParaRPr lang="ru-RU" sz="1600" b="1" dirty="0" smtClean="0">
              <a:solidFill>
                <a:srgbClr val="FF0000"/>
              </a:solidFill>
              <a:latin typeface="Courier New" pitchFamily="49" charset="0"/>
              <a:cs typeface="Times New Roman" pitchFamily="18" charset="0"/>
            </a:endParaRPr>
          </a:p>
          <a:p>
            <a:pPr indent="179388" algn="just" hangingPunct="0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70</TotalTime>
  <Words>1118</Words>
  <PresentationFormat>Экран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«КТО Я В КОНФЛИКТЕ?»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Тест: вы акула, лиса или черепаха? </vt:lpstr>
      <vt:lpstr>Слайд 12</vt:lpstr>
      <vt:lpstr>Слайд 13</vt:lpstr>
      <vt:lpstr>Слайд 14</vt:lpstr>
      <vt:lpstr>Слайд 15</vt:lpstr>
      <vt:lpstr>Использованная литература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«КТО Я В КОНФЛИКТЕ?»</dc:title>
  <cp:lastModifiedBy>GEG</cp:lastModifiedBy>
  <cp:revision>11</cp:revision>
  <dcterms:modified xsi:type="dcterms:W3CDTF">2004-03-17T16:00:50Z</dcterms:modified>
</cp:coreProperties>
</file>