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59" r:id="rId6"/>
    <p:sldId id="258" r:id="rId7"/>
    <p:sldId id="260" r:id="rId8"/>
    <p:sldId id="261" r:id="rId9"/>
    <p:sldId id="262" r:id="rId10"/>
    <p:sldId id="263" r:id="rId11"/>
    <p:sldId id="274" r:id="rId12"/>
    <p:sldId id="265" r:id="rId13"/>
    <p:sldId id="285" r:id="rId14"/>
    <p:sldId id="267" r:id="rId15"/>
    <p:sldId id="270" r:id="rId16"/>
    <p:sldId id="271" r:id="rId17"/>
    <p:sldId id="272" r:id="rId18"/>
    <p:sldId id="273" r:id="rId19"/>
    <p:sldId id="286" r:id="rId20"/>
    <p:sldId id="275" r:id="rId21"/>
    <p:sldId id="287" r:id="rId22"/>
    <p:sldId id="277" r:id="rId23"/>
    <p:sldId id="278" r:id="rId24"/>
    <p:sldId id="279" r:id="rId25"/>
    <p:sldId id="283" r:id="rId26"/>
    <p:sldId id="280" r:id="rId27"/>
    <p:sldId id="284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1" autoAdjust="0"/>
    <p:restoredTop sz="94660"/>
  </p:normalViewPr>
  <p:slideViewPr>
    <p:cSldViewPr>
      <p:cViewPr varScale="1">
        <p:scale>
          <a:sx n="95" d="100"/>
          <a:sy n="95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0BFC-460C-4F5F-BCF2-1A04A005D396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20F3-AC91-454E-B240-782F6D972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0BFC-460C-4F5F-BCF2-1A04A005D396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20F3-AC91-454E-B240-782F6D972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0BFC-460C-4F5F-BCF2-1A04A005D396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20F3-AC91-454E-B240-782F6D972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0BFC-460C-4F5F-BCF2-1A04A005D396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20F3-AC91-454E-B240-782F6D972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0BFC-460C-4F5F-BCF2-1A04A005D396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20F3-AC91-454E-B240-782F6D972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0BFC-460C-4F5F-BCF2-1A04A005D396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20F3-AC91-454E-B240-782F6D972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0BFC-460C-4F5F-BCF2-1A04A005D396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20F3-AC91-454E-B240-782F6D972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0BFC-460C-4F5F-BCF2-1A04A005D396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20F3-AC91-454E-B240-782F6D972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0BFC-460C-4F5F-BCF2-1A04A005D396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20F3-AC91-454E-B240-782F6D972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0BFC-460C-4F5F-BCF2-1A04A005D396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20F3-AC91-454E-B240-782F6D972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0BFC-460C-4F5F-BCF2-1A04A005D396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20F3-AC91-454E-B240-782F6D97214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rgbClr val="FF9C00"/>
            </a:gs>
            <a:gs pos="39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4C0BFC-460C-4F5F-BCF2-1A04A005D396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3820F3-AC91-454E-B240-782F6D972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043608" y="-14064"/>
            <a:ext cx="711718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Участие детей в защите своих прав.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949418" y="3789040"/>
            <a:ext cx="3194582" cy="1844824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МОУ 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Яснозоренская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СОШ» Выполнила: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Белоусова И.В.: социальный педагог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594015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09156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Вы прекрасно знаете о «горячих точках» - это страны, где идут войны, совершаются террористические акты.</a:t>
            </a:r>
          </a:p>
          <a:p>
            <a:r>
              <a:rPr lang="ru-RU" sz="2800" dirty="0">
                <a:solidFill>
                  <a:srgbClr val="00B050"/>
                </a:solidFill>
              </a:rPr>
              <a:t>В первую очередь страдают дети, они остаются сиротами, не могут посещать школу, занимаются воровством, нищенствуют.</a:t>
            </a:r>
          </a:p>
        </p:txBody>
      </p:sp>
    </p:spTree>
    <p:extLst>
      <p:ext uri="{BB962C8B-B14F-4D97-AF65-F5344CB8AC3E}">
        <p14:creationId xmlns="" xmlns:p14="http://schemas.microsoft.com/office/powerpoint/2010/main" val="3233601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09" y="-64113"/>
            <a:ext cx="7420107" cy="692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7908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В процессе подготовки «Конвенции о правах ребёнка» её авторы учитывали следующие факты, касающиеся детей из экономически неблагополучных стран:</a:t>
            </a:r>
          </a:p>
          <a:p>
            <a:r>
              <a:rPr lang="ru-RU" dirty="0">
                <a:solidFill>
                  <a:srgbClr val="00B050"/>
                </a:solidFill>
              </a:rPr>
              <a:t>1) покинуты своими семьями около 100 млн. детей, которые существуют лишь за счет изнурительной работы, мелкого воровства, нищенства;</a:t>
            </a:r>
          </a:p>
          <a:p>
            <a:r>
              <a:rPr lang="ru-RU" dirty="0">
                <a:solidFill>
                  <a:srgbClr val="00B050"/>
                </a:solidFill>
              </a:rPr>
              <a:t>2) 120 млн. детей в возрасте от 6 до 11 лет лишены возможности посещать школу;</a:t>
            </a:r>
          </a:p>
          <a:p>
            <a:r>
              <a:rPr lang="ru-RU" dirty="0">
                <a:solidFill>
                  <a:srgbClr val="00B050"/>
                </a:solidFill>
              </a:rPr>
              <a:t>3) ежегодно около 3,5 млн. детей умирает от заболеваний, которые поддаются профилактике или лечению;</a:t>
            </a:r>
          </a:p>
          <a:p>
            <a:r>
              <a:rPr lang="ru-RU" dirty="0">
                <a:solidFill>
                  <a:srgbClr val="00B050"/>
                </a:solidFill>
              </a:rPr>
              <a:t>4) в развивающихся странах 155 млн. детей в возрасте до5 лет живут в условиях абсолютной бедности.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2171328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0"/>
            <a:ext cx="5467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6006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Дети должны знать свои права. Уметь их отстаивать. Изучение прав человека - это, прежде всего, воспитание уверенности в себе, терпимости.</a:t>
            </a:r>
          </a:p>
          <a:p>
            <a:r>
              <a:rPr lang="ru-RU" sz="2800" dirty="0">
                <a:solidFill>
                  <a:srgbClr val="FF0000"/>
                </a:solidFill>
              </a:rPr>
              <a:t>У каждого человека есть права.</a:t>
            </a:r>
          </a:p>
          <a:p>
            <a:r>
              <a:rPr lang="ru-RU" sz="2800" dirty="0">
                <a:solidFill>
                  <a:srgbClr val="FF0000"/>
                </a:solidFill>
              </a:rPr>
              <a:t>Ребёнок тоже человек, а значит и у него есть права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8653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47"/>
            <a:ext cx="9144000" cy="687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90978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Защита прав и интересов детей возлагается на их родителей. Родители являются законными представителями своих детей и выступают в защиту их прав и интересов в отношениях с любыми лицами.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1898248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" y="0"/>
            <a:ext cx="91106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4554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Только ты на свет родился,</a:t>
            </a:r>
          </a:p>
          <a:p>
            <a:r>
              <a:rPr lang="ru-RU" dirty="0">
                <a:solidFill>
                  <a:srgbClr val="FF0000"/>
                </a:solidFill>
              </a:rPr>
              <a:t>Право первое твое:</a:t>
            </a:r>
          </a:p>
          <a:p>
            <a:r>
              <a:rPr lang="ru-RU" dirty="0">
                <a:solidFill>
                  <a:srgbClr val="FF0000"/>
                </a:solidFill>
              </a:rPr>
              <a:t>Получи, чтоб им гордиться</a:t>
            </a:r>
          </a:p>
          <a:p>
            <a:r>
              <a:rPr lang="ru-RU" dirty="0">
                <a:solidFill>
                  <a:srgbClr val="FF0000"/>
                </a:solidFill>
              </a:rPr>
              <a:t>Имя личное свое.</a:t>
            </a:r>
          </a:p>
          <a:p>
            <a:r>
              <a:rPr lang="ru-RU" dirty="0">
                <a:solidFill>
                  <a:srgbClr val="FF0000"/>
                </a:solidFill>
              </a:rPr>
              <a:t>Очень трудно самому,</a:t>
            </a:r>
          </a:p>
          <a:p>
            <a:r>
              <a:rPr lang="ru-RU" dirty="0">
                <a:solidFill>
                  <a:srgbClr val="FF0000"/>
                </a:solidFill>
              </a:rPr>
              <a:t>жить на свете одному.</a:t>
            </a:r>
          </a:p>
          <a:p>
            <a:r>
              <a:rPr lang="ru-RU" dirty="0">
                <a:solidFill>
                  <a:srgbClr val="FF0000"/>
                </a:solidFill>
              </a:rPr>
              <a:t>Правом с  Мамой жить и с Папой</a:t>
            </a:r>
          </a:p>
          <a:p>
            <a:r>
              <a:rPr lang="ru-RU" dirty="0">
                <a:solidFill>
                  <a:srgbClr val="FF0000"/>
                </a:solidFill>
              </a:rPr>
              <a:t>Пользуйтесь везде ребята.</a:t>
            </a:r>
          </a:p>
          <a:p>
            <a:r>
              <a:rPr lang="ru-RU" dirty="0">
                <a:solidFill>
                  <a:srgbClr val="FF0000"/>
                </a:solidFill>
              </a:rPr>
              <a:t>Есть еще такое право</a:t>
            </a:r>
          </a:p>
          <a:p>
            <a:r>
              <a:rPr lang="ru-RU" dirty="0">
                <a:solidFill>
                  <a:srgbClr val="FF0000"/>
                </a:solidFill>
              </a:rPr>
              <a:t>помнить думать и творить</a:t>
            </a:r>
          </a:p>
          <a:p>
            <a:r>
              <a:rPr lang="ru-RU" dirty="0">
                <a:solidFill>
                  <a:srgbClr val="FF0000"/>
                </a:solidFill>
              </a:rPr>
              <a:t>и другим свои раздумья,</a:t>
            </a:r>
          </a:p>
          <a:p>
            <a:r>
              <a:rPr lang="ru-RU" dirty="0">
                <a:solidFill>
                  <a:srgbClr val="FF0000"/>
                </a:solidFill>
              </a:rPr>
              <a:t>если хочешь подарить.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Я росточком не доволен</a:t>
            </a:r>
          </a:p>
          <a:p>
            <a:r>
              <a:rPr lang="ru-RU" dirty="0">
                <a:solidFill>
                  <a:srgbClr val="FF0000"/>
                </a:solidFill>
              </a:rPr>
              <a:t>И пока не так силен,</a:t>
            </a:r>
          </a:p>
          <a:p>
            <a:r>
              <a:rPr lang="ru-RU" dirty="0">
                <a:solidFill>
                  <a:srgbClr val="FF0000"/>
                </a:solidFill>
              </a:rPr>
              <a:t>Но не смей мне делать больно</a:t>
            </a:r>
          </a:p>
          <a:p>
            <a:r>
              <a:rPr lang="ru-RU" dirty="0">
                <a:solidFill>
                  <a:srgbClr val="FF0000"/>
                </a:solidFill>
              </a:rPr>
              <a:t>Есть у нас такой закон.</a:t>
            </a:r>
          </a:p>
          <a:p>
            <a:r>
              <a:rPr lang="ru-RU" dirty="0">
                <a:solidFill>
                  <a:srgbClr val="FF0000"/>
                </a:solidFill>
              </a:rPr>
              <a:t>Если жар, все тело ломит</a:t>
            </a:r>
          </a:p>
          <a:p>
            <a:r>
              <a:rPr lang="ru-RU" dirty="0">
                <a:solidFill>
                  <a:srgbClr val="FF0000"/>
                </a:solidFill>
              </a:rPr>
              <a:t>И совсем не до игры,</a:t>
            </a:r>
          </a:p>
          <a:p>
            <a:r>
              <a:rPr lang="ru-RU" dirty="0">
                <a:solidFill>
                  <a:srgbClr val="FF0000"/>
                </a:solidFill>
              </a:rPr>
              <a:t>То позвать  врача на помощь</a:t>
            </a:r>
          </a:p>
          <a:p>
            <a:r>
              <a:rPr lang="ru-RU" dirty="0">
                <a:solidFill>
                  <a:srgbClr val="FF0000"/>
                </a:solidFill>
              </a:rPr>
              <a:t>Тоже право детворы.</a:t>
            </a:r>
          </a:p>
          <a:p>
            <a:r>
              <a:rPr lang="ru-RU" dirty="0">
                <a:solidFill>
                  <a:srgbClr val="FF0000"/>
                </a:solidFill>
              </a:rPr>
              <a:t>Чтоб с наукой подружиться ,</a:t>
            </a:r>
          </a:p>
          <a:p>
            <a:r>
              <a:rPr lang="ru-RU" dirty="0">
                <a:solidFill>
                  <a:srgbClr val="FF0000"/>
                </a:solidFill>
              </a:rPr>
              <a:t>С книжкой  в маленькой руке</a:t>
            </a:r>
          </a:p>
          <a:p>
            <a:r>
              <a:rPr lang="ru-RU" dirty="0">
                <a:solidFill>
                  <a:srgbClr val="FF0000"/>
                </a:solidFill>
              </a:rPr>
              <a:t>Правом пользуюсь учиться</a:t>
            </a:r>
          </a:p>
          <a:p>
            <a:r>
              <a:rPr lang="ru-RU" dirty="0">
                <a:solidFill>
                  <a:srgbClr val="FF0000"/>
                </a:solidFill>
              </a:rPr>
              <a:t>На родимом языке.</a:t>
            </a:r>
          </a:p>
        </p:txBody>
      </p:sp>
    </p:spTree>
    <p:extLst>
      <p:ext uri="{BB962C8B-B14F-4D97-AF65-F5344CB8AC3E}">
        <p14:creationId xmlns="" xmlns:p14="http://schemas.microsoft.com/office/powerpoint/2010/main" val="299902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338867" cy="700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1077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- Что такое право?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dirty="0">
                <a:solidFill>
                  <a:srgbClr val="C00000"/>
                </a:solidFill>
              </a:rPr>
              <a:t>(это отсутствие ограничений, разрешение на что-либо).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Существует документ международного значения - «Всеобщая декларация прав человека», где закреплены гражданские, политические, социальные, экономические права, принадлежащие каждому человеку.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(Принята 10 декабря 1948 г. ООН).</a:t>
            </a:r>
          </a:p>
        </p:txBody>
      </p:sp>
    </p:spTree>
    <p:extLst>
      <p:ext uri="{BB962C8B-B14F-4D97-AF65-F5344CB8AC3E}">
        <p14:creationId xmlns="" xmlns:p14="http://schemas.microsoft.com/office/powerpoint/2010/main" val="118532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Подросла, взяла я книжки</a:t>
            </a:r>
          </a:p>
          <a:p>
            <a:r>
              <a:rPr lang="ru-RU" dirty="0">
                <a:solidFill>
                  <a:srgbClr val="FF0000"/>
                </a:solidFill>
              </a:rPr>
              <a:t>И пошла я в первый класс.</a:t>
            </a:r>
          </a:p>
          <a:p>
            <a:r>
              <a:rPr lang="ru-RU" dirty="0">
                <a:solidFill>
                  <a:srgbClr val="FF0000"/>
                </a:solidFill>
              </a:rPr>
              <a:t>В школу ходят все детишки -</a:t>
            </a:r>
          </a:p>
          <a:p>
            <a:r>
              <a:rPr lang="ru-RU" dirty="0">
                <a:solidFill>
                  <a:srgbClr val="FF0000"/>
                </a:solidFill>
              </a:rPr>
              <a:t>Это право есть у нас.</a:t>
            </a:r>
          </a:p>
          <a:p>
            <a:r>
              <a:rPr lang="ru-RU" dirty="0">
                <a:solidFill>
                  <a:srgbClr val="FF0000"/>
                </a:solidFill>
              </a:rPr>
              <a:t>Я могу свой детский праздник</a:t>
            </a:r>
          </a:p>
          <a:p>
            <a:r>
              <a:rPr lang="ru-RU" dirty="0">
                <a:solidFill>
                  <a:srgbClr val="FF0000"/>
                </a:solidFill>
              </a:rPr>
              <a:t>Как и взрослый отмечать.</a:t>
            </a:r>
          </a:p>
          <a:p>
            <a:r>
              <a:rPr lang="ru-RU" dirty="0">
                <a:solidFill>
                  <a:srgbClr val="FF0000"/>
                </a:solidFill>
              </a:rPr>
              <a:t>Если я проголодаюсь-</a:t>
            </a:r>
          </a:p>
          <a:p>
            <a:r>
              <a:rPr lang="ru-RU" dirty="0">
                <a:solidFill>
                  <a:srgbClr val="FF0000"/>
                </a:solidFill>
              </a:rPr>
              <a:t>Пищу   вправе получать.</a:t>
            </a:r>
          </a:p>
          <a:p>
            <a:r>
              <a:rPr lang="ru-RU" dirty="0">
                <a:solidFill>
                  <a:srgbClr val="FF0000"/>
                </a:solidFill>
              </a:rPr>
              <a:t>Будь ты слабым или сильным ,</a:t>
            </a:r>
          </a:p>
          <a:p>
            <a:r>
              <a:rPr lang="ru-RU" dirty="0">
                <a:solidFill>
                  <a:srgbClr val="FF0000"/>
                </a:solidFill>
              </a:rPr>
              <a:t>Белым, черным все равно</a:t>
            </a:r>
          </a:p>
          <a:p>
            <a:r>
              <a:rPr lang="ru-RU" dirty="0">
                <a:solidFill>
                  <a:srgbClr val="FF0000"/>
                </a:solidFill>
              </a:rPr>
              <a:t>Ты родился быть счастливым</a:t>
            </a:r>
          </a:p>
          <a:p>
            <a:r>
              <a:rPr lang="ru-RU" dirty="0">
                <a:solidFill>
                  <a:srgbClr val="FF0000"/>
                </a:solidFill>
              </a:rPr>
              <a:t>Это право всем дано.</a:t>
            </a:r>
          </a:p>
        </p:txBody>
      </p:sp>
    </p:spTree>
    <p:extLst>
      <p:ext uri="{BB962C8B-B14F-4D97-AF65-F5344CB8AC3E}">
        <p14:creationId xmlns="" xmlns:p14="http://schemas.microsoft.com/office/powerpoint/2010/main" val="775128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0" y="116632"/>
            <a:ext cx="901161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8276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Конституция РФ.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Глава II. «Права и свободы человека и гражданина». 47 </a:t>
            </a:r>
            <a:r>
              <a:rPr lang="ru-RU" sz="2400" dirty="0" err="1">
                <a:solidFill>
                  <a:srgbClr val="FF0000"/>
                </a:solidFill>
              </a:rPr>
              <a:t>статей«Лучший</a:t>
            </a:r>
            <a:r>
              <a:rPr lang="ru-RU" sz="2400" dirty="0">
                <a:solidFill>
                  <a:srgbClr val="FF0000"/>
                </a:solidFill>
              </a:rPr>
              <a:t> раздел» Конституции РФ (ст. 38) гласит:</a:t>
            </a:r>
          </a:p>
          <a:p>
            <a:r>
              <a:rPr lang="ru-RU" sz="2400" dirty="0">
                <a:solidFill>
                  <a:srgbClr val="FF0000"/>
                </a:solidFill>
              </a:rPr>
              <a:t>«1. Материнство и детство, семья находятся под защитой государства.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2. Забот о детях, их воспитание - равное право и обязанность родителей...».</a:t>
            </a:r>
          </a:p>
        </p:txBody>
      </p:sp>
    </p:spTree>
    <p:extLst>
      <p:ext uri="{BB962C8B-B14F-4D97-AF65-F5344CB8AC3E}">
        <p14:creationId xmlns="" xmlns:p14="http://schemas.microsoft.com/office/powerpoint/2010/main" val="22700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21" y="260649"/>
            <a:ext cx="9074283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7213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По Конституции нашей страны каждый ребёнок имеет право на воспитание и заботу. Это право обеспечивается путём возложения на родителей равной обязанности по его воспитанию. Родительские права не должны противоречить интересам детей...»</a:t>
            </a:r>
          </a:p>
        </p:txBody>
      </p:sp>
    </p:spTree>
    <p:extLst>
      <p:ext uri="{BB962C8B-B14F-4D97-AF65-F5344CB8AC3E}">
        <p14:creationId xmlns="" xmlns:p14="http://schemas.microsoft.com/office/powerpoint/2010/main" val="3948468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2924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 </a:t>
            </a:r>
            <a:r>
              <a:rPr lang="ru-RU" dirty="0"/>
              <a:t>на защиту от жестокого обращения.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0" y="1314450"/>
            <a:ext cx="7620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88831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51076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Человечество должно стремиться к процветанию, чтобы жизнь детей была счастливой и прекрасной. Было больше радости в жизни детей. Ярко светило солнце, было мирное небо над головой, чтобы чаще слышался детский смех, чтобы рядом всегда были мама и папа.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Ребята, вы имеете право расти в условиях свободы, развиваться физически и духовно здоровым нормальным путём.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Ни один ребёнок не может быть объектом произвола и должен постоять за себя. Вы имеете на это права</a:t>
            </a:r>
          </a:p>
        </p:txBody>
      </p:sp>
    </p:spTree>
    <p:extLst>
      <p:ext uri="{BB962C8B-B14F-4D97-AF65-F5344CB8AC3E}">
        <p14:creationId xmlns="" xmlns:p14="http://schemas.microsoft.com/office/powerpoint/2010/main" val="1995907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470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455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1990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- все дети пользуются одинаковыми правами: имеют право общаться с обоими родителями и расти в семье.</a:t>
            </a:r>
          </a:p>
          <a:p>
            <a:r>
              <a:rPr lang="ru-RU" sz="2800" dirty="0">
                <a:solidFill>
                  <a:srgbClr val="00B050"/>
                </a:solidFill>
              </a:rPr>
              <a:t>- Дети, не живущие с родителями, имеют право на регулярные контакты с ними.</a:t>
            </a:r>
          </a:p>
          <a:p>
            <a:r>
              <a:rPr lang="ru-RU" sz="2800" dirty="0">
                <a:solidFill>
                  <a:srgbClr val="00B050"/>
                </a:solidFill>
              </a:rPr>
              <a:t>- Ребенок имеет право свободно выражать свои взгляды. Его мнение должно приниматься во внимание при решении любых вопросов, касающихся данного ребенка.</a:t>
            </a:r>
          </a:p>
          <a:p>
            <a:r>
              <a:rPr lang="ru-RU" sz="2800" dirty="0">
                <a:solidFill>
                  <a:srgbClr val="00B050"/>
                </a:solidFill>
              </a:rPr>
              <a:t>- Ребенок имеет право на защиту от вмешательства в его личную семейную и домашнюю жизнь.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0645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Основная идея этого документа состояла в том, что человечество должно давать детям лучшее из того, что оно имеет. Но этот документ носил необязательный характер для государств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ООН стала разрабатывать большой документ о правах детей, чтобы сделать их обеспечение обязательным для государств.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Таким документом стала «Конвенция о правах ребёнка».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(Принята 20 ноября 1989 г. </a:t>
            </a:r>
            <a:r>
              <a:rPr lang="ru-RU" sz="2400" dirty="0" smtClean="0">
                <a:solidFill>
                  <a:srgbClr val="C00000"/>
                </a:solidFill>
              </a:rPr>
              <a:t>ООН)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486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4"/>
            <a:ext cx="80648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39459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- </a:t>
            </a:r>
            <a:r>
              <a:rPr lang="ru-RU" sz="2400" dirty="0">
                <a:solidFill>
                  <a:srgbClr val="C00000"/>
                </a:solidFill>
              </a:rPr>
              <a:t>Ребенок имеет право на отдых, досуг и участие в культурно и творческой жизни.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20 ноября ежегодно отмечается как Всемирный день детей.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В этот день дети мира заявляют о своих правах и о том, что государства должны защищать их права.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Мы знаем, что есть случаи, когда нарушаются права детей. Не всё в мире спокойно.</a:t>
            </a:r>
          </a:p>
        </p:txBody>
      </p:sp>
    </p:spTree>
    <p:extLst>
      <p:ext uri="{BB962C8B-B14F-4D97-AF65-F5344CB8AC3E}">
        <p14:creationId xmlns="" xmlns:p14="http://schemas.microsoft.com/office/powerpoint/2010/main" val="2586113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0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68653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193</TotalTime>
  <Words>841</Words>
  <Application>Microsoft Office PowerPoint</Application>
  <PresentationFormat>Экран (4:3)</PresentationFormat>
  <Paragraphs>77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Spring</vt:lpstr>
      <vt:lpstr>Участие детей в защите своих прав.</vt:lpstr>
      <vt:lpstr>- Что такое право?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Право на защиту от жестокого обращения. 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Tata</cp:lastModifiedBy>
  <cp:revision>13</cp:revision>
  <dcterms:created xsi:type="dcterms:W3CDTF">2013-04-19T15:10:42Z</dcterms:created>
  <dcterms:modified xsi:type="dcterms:W3CDTF">2014-01-18T16:40:32Z</dcterms:modified>
</cp:coreProperties>
</file>