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44" r:id="rId2"/>
    <p:sldMasterId id="2147483756" r:id="rId3"/>
  </p:sldMasterIdLst>
  <p:sldIdLst>
    <p:sldId id="268" r:id="rId4"/>
    <p:sldId id="274" r:id="rId5"/>
    <p:sldId id="260" r:id="rId6"/>
    <p:sldId id="263" r:id="rId7"/>
    <p:sldId id="277" r:id="rId8"/>
    <p:sldId id="265" r:id="rId9"/>
    <p:sldId id="269" r:id="rId10"/>
    <p:sldId id="256" r:id="rId11"/>
    <p:sldId id="257" r:id="rId12"/>
    <p:sldId id="258" r:id="rId13"/>
    <p:sldId id="266" r:id="rId14"/>
    <p:sldId id="267" r:id="rId15"/>
    <p:sldId id="270" r:id="rId16"/>
    <p:sldId id="272" r:id="rId17"/>
    <p:sldId id="271" r:id="rId18"/>
    <p:sldId id="278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E52BD49-5C5B-45C2-914E-3A929C75E59E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B43C892-B030-4233-8B89-F165A65D701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muzofon.com/search/Pol-Mariya-Toccat" TargetMode="External"/><Relationship Id="rId2" Type="http://schemas.openxmlformats.org/officeDocument/2006/relationships/hyperlink" Target="http://images.yandex.ru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5208" y="1142984"/>
            <a:ext cx="316862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Тема урока:</a:t>
            </a:r>
            <a:endParaRPr lang="ru-RU" sz="4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48" y="2357430"/>
            <a:ext cx="78952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Слова с удвоенной буквой согласного, </a:t>
            </a:r>
          </a:p>
          <a:p>
            <a:pPr algn="ctr"/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пришедшие из других языков</a:t>
            </a:r>
            <a:endParaRPr lang="ru-RU" sz="4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7504" y="908720"/>
            <a:ext cx="39088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А</a:t>
            </a:r>
            <a:r>
              <a:rPr lang="ru-RU" sz="5400" b="1" u="sng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нн</a:t>
            </a:r>
            <a:r>
              <a:rPr lang="ru-RU" sz="5400" b="1" u="sng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о</a:t>
            </a:r>
            <a:r>
              <a:rPr lang="ru-RU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  <a:latin typeface="Arial" pitchFamily="34" charset="0"/>
                <a:cs typeface="Arial" pitchFamily="34" charset="0"/>
              </a:rPr>
              <a:t>тация</a:t>
            </a:r>
            <a:endParaRPr lang="ru-RU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42" name="Picture 2" descr="http://viki.rdf.ru/media/upload/preview/ann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139952" y="332656"/>
            <a:ext cx="4448175" cy="3024336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539552" y="3429000"/>
            <a:ext cx="8064896" cy="28083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Данный урок русского языка нацелен на формирование умения точно употреблять и правильно писать слова с удвоенной буквой согласного, пришедших из других языков; умения решать познавательные задачи в процессе сотрудничества, на развитие интереса к изучаемому предмету.</a:t>
            </a:r>
            <a:endParaRPr lang="ru-RU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39552" y="1226950"/>
            <a:ext cx="8143932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84350" algn="l"/>
                <a:tab pos="48291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84350" algn="l"/>
                <a:tab pos="4829175" algn="l"/>
              </a:tabLst>
            </a:pPr>
            <a:endParaRPr lang="ru-RU" sz="1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84350" algn="l"/>
                <a:tab pos="4829175" algn="l"/>
              </a:tabLst>
            </a:pPr>
            <a:r>
              <a:rPr kumimoji="0" lang="ru-RU" sz="3200" b="0" u="none" strike="noStrike" cap="none" spc="10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Воспользоваться помощью асистента,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84350" algn="l"/>
                <a:tab pos="4829175" algn="l"/>
              </a:tabLst>
            </a:pPr>
            <a:r>
              <a:rPr kumimoji="0" lang="ru-RU" sz="3200" b="0" u="none" strike="noStrike" cap="none" spc="10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получить атестат о среднем образовании,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84350" algn="l"/>
                <a:tab pos="4829175" algn="l"/>
              </a:tabLst>
            </a:pPr>
            <a:r>
              <a:rPr kumimoji="0" lang="ru-RU" sz="3200" b="0" u="none" strike="noStrike" cap="none" spc="10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зарядить акумулятор, громко</a:t>
            </a:r>
            <a:r>
              <a:rPr kumimoji="0" lang="ru-RU" sz="3200" b="0" u="none" strike="noStrike" cap="none" spc="100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3200" b="0" u="none" strike="noStrike" cap="none" spc="10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аплодировать, написать акуратно,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84350" algn="l"/>
                <a:tab pos="4829175" algn="l"/>
              </a:tabLst>
            </a:pPr>
            <a:r>
              <a:rPr kumimoji="0" lang="ru-RU" sz="3200" b="0" u="none" strike="noStrike" cap="none" spc="10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есть с апетитом,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84350" algn="l"/>
                <a:tab pos="4829175" algn="l"/>
              </a:tabLst>
            </a:pPr>
            <a:r>
              <a:rPr kumimoji="0" lang="ru-RU" sz="3200" b="0" u="none" strike="noStrike" cap="none" spc="10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сделать апликацию из листьев,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84350" algn="l"/>
                <a:tab pos="4829175" algn="l"/>
              </a:tabLst>
            </a:pPr>
            <a:r>
              <a:rPr kumimoji="0" lang="ru-RU" sz="3200" b="0" u="none" strike="noStrike" cap="none" spc="10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устроить веселый атракцион.</a:t>
            </a:r>
            <a:endParaRPr kumimoji="0" lang="ru-RU" sz="3200" b="0" u="none" strike="noStrike" cap="none" spc="100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75656" y="404664"/>
            <a:ext cx="612013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Исправь  ошибки</a:t>
            </a:r>
            <a:endParaRPr lang="ru-RU" sz="48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836712"/>
            <a:ext cx="821537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784350" algn="l"/>
                <a:tab pos="4829175" algn="l"/>
              </a:tabLst>
            </a:pPr>
            <a:r>
              <a:rPr lang="ru-RU" sz="3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Воспользоваться помощью а</a:t>
            </a:r>
            <a:r>
              <a:rPr lang="ru-RU" sz="3600" u="sng" dirty="0" smtClean="0">
                <a:solidFill>
                  <a:srgbClr val="C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сс</a:t>
            </a:r>
            <a:r>
              <a:rPr lang="ru-RU" sz="3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истента,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784350" algn="l"/>
                <a:tab pos="4829175" algn="l"/>
              </a:tabLst>
            </a:pPr>
            <a:r>
              <a:rPr lang="ru-RU" sz="3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получить а</a:t>
            </a:r>
            <a:r>
              <a:rPr lang="ru-RU" sz="3600" u="sng" dirty="0" smtClean="0">
                <a:solidFill>
                  <a:srgbClr val="C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тт</a:t>
            </a:r>
            <a:r>
              <a:rPr lang="ru-RU" sz="3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естат о среднем образовании,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784350" algn="l"/>
                <a:tab pos="4829175" algn="l"/>
              </a:tabLst>
            </a:pPr>
            <a:r>
              <a:rPr lang="ru-RU" sz="3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зарядить а</a:t>
            </a:r>
            <a:r>
              <a:rPr lang="ru-RU" sz="3600" u="sng" dirty="0" smtClean="0">
                <a:solidFill>
                  <a:srgbClr val="C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кк</a:t>
            </a:r>
            <a:r>
              <a:rPr lang="ru-RU" sz="3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умулятор, громко а</a:t>
            </a:r>
            <a:r>
              <a:rPr lang="ru-RU" sz="3600" u="sng" dirty="0" smtClean="0">
                <a:solidFill>
                  <a:srgbClr val="C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п</a:t>
            </a:r>
            <a:r>
              <a:rPr lang="ru-RU" sz="3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лодировать,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784350" algn="l"/>
                <a:tab pos="4829175" algn="l"/>
              </a:tabLst>
            </a:pPr>
            <a:r>
              <a:rPr lang="ru-RU" sz="3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написать а</a:t>
            </a:r>
            <a:r>
              <a:rPr lang="ru-RU" sz="3600" u="sng" dirty="0" smtClean="0">
                <a:solidFill>
                  <a:srgbClr val="C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кк</a:t>
            </a:r>
            <a:r>
              <a:rPr lang="ru-RU" sz="3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уратно, есть с а</a:t>
            </a:r>
            <a:r>
              <a:rPr lang="ru-RU" sz="3600" u="sng" dirty="0" smtClean="0">
                <a:solidFill>
                  <a:srgbClr val="C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пп</a:t>
            </a:r>
            <a:r>
              <a:rPr lang="ru-RU" sz="3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етитом,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784350" algn="l"/>
                <a:tab pos="4829175" algn="l"/>
              </a:tabLst>
            </a:pPr>
            <a:r>
              <a:rPr lang="ru-RU" sz="3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сделать а</a:t>
            </a:r>
            <a:r>
              <a:rPr lang="ru-RU" sz="3600" u="sng" dirty="0" smtClean="0">
                <a:solidFill>
                  <a:srgbClr val="C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пп</a:t>
            </a:r>
            <a:r>
              <a:rPr lang="ru-RU" sz="3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ликацию из листьев,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784350" algn="l"/>
                <a:tab pos="4829175" algn="l"/>
              </a:tabLst>
            </a:pPr>
            <a:r>
              <a:rPr lang="ru-RU" sz="3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устроить веселый а</a:t>
            </a:r>
            <a:r>
              <a:rPr lang="ru-RU" sz="3600" u="sng" dirty="0" smtClean="0">
                <a:solidFill>
                  <a:srgbClr val="C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тт</a:t>
            </a:r>
            <a:r>
              <a:rPr lang="ru-RU" sz="3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ракцион.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11760" y="188640"/>
            <a:ext cx="378621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Проверь</a:t>
            </a:r>
            <a:endParaRPr lang="ru-RU" sz="48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Горизонтальный свиток 17"/>
          <p:cNvSpPr/>
          <p:nvPr/>
        </p:nvSpPr>
        <p:spPr>
          <a:xfrm>
            <a:off x="539552" y="1340768"/>
            <a:ext cx="7920880" cy="4104456"/>
          </a:xfrm>
          <a:prstGeom prst="horizontalScroll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475656" y="764704"/>
            <a:ext cx="65168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Минутка   чистописания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1115616" y="1268760"/>
            <a:ext cx="7488832" cy="2592453"/>
            <a:chOff x="1115616" y="741892"/>
            <a:chExt cx="7488832" cy="2592453"/>
          </a:xfrm>
        </p:grpSpPr>
        <p:sp>
          <p:nvSpPr>
            <p:cNvPr id="3" name="TextBox 2"/>
            <p:cNvSpPr txBox="1"/>
            <p:nvPr/>
          </p:nvSpPr>
          <p:spPr>
            <a:xfrm>
              <a:off x="1331640" y="2276872"/>
              <a:ext cx="93610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400" b="1" i="1" dirty="0" err="1" smtClean="0"/>
                <a:t>кк</a:t>
              </a:r>
              <a:endParaRPr lang="ru-RU" sz="4400" b="1" i="1" dirty="0"/>
            </a:p>
          </p:txBody>
        </p:sp>
        <p:cxnSp>
          <p:nvCxnSpPr>
            <p:cNvPr id="5" name="Прямая соединительная линия 4"/>
            <p:cNvCxnSpPr/>
            <p:nvPr/>
          </p:nvCxnSpPr>
          <p:spPr>
            <a:xfrm>
              <a:off x="1115616" y="2564904"/>
              <a:ext cx="7056784" cy="0"/>
            </a:xfrm>
            <a:prstGeom prst="line">
              <a:avLst/>
            </a:prstGeom>
            <a:ln w="571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 flipV="1">
              <a:off x="1115616" y="2852936"/>
              <a:ext cx="7056784" cy="16590"/>
            </a:xfrm>
            <a:prstGeom prst="line">
              <a:avLst/>
            </a:prstGeom>
            <a:ln w="571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flipV="1">
              <a:off x="1120552" y="3140968"/>
              <a:ext cx="7051848" cy="36341"/>
            </a:xfrm>
            <a:prstGeom prst="line">
              <a:avLst/>
            </a:prstGeom>
            <a:ln w="571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123728" y="2564904"/>
              <a:ext cx="93610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400" b="1" i="1" dirty="0" err="1" smtClean="0"/>
                <a:t>пп</a:t>
              </a:r>
              <a:endParaRPr lang="ru-RU" sz="4400" b="1" i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915816" y="2276872"/>
              <a:ext cx="129614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400" b="1" i="1" dirty="0" err="1" smtClean="0"/>
                <a:t>тт</a:t>
              </a:r>
              <a:endParaRPr lang="ru-RU" sz="4400" b="1" i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995936" y="2564904"/>
              <a:ext cx="129614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400" b="1" i="1" dirty="0" err="1" smtClean="0"/>
                <a:t>сс</a:t>
              </a:r>
              <a:endParaRPr lang="ru-RU" sz="4400" b="1" i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644008" y="2276872"/>
              <a:ext cx="93610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400" b="1" i="1" dirty="0" err="1" smtClean="0"/>
                <a:t>кк</a:t>
              </a:r>
              <a:endParaRPr lang="ru-RU" sz="4400" b="1" i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508104" y="2564904"/>
              <a:ext cx="93610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400" b="1" i="1" dirty="0" err="1" smtClean="0"/>
                <a:t>пп</a:t>
              </a:r>
              <a:endParaRPr lang="ru-RU" sz="4400" b="1" i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228184" y="2276872"/>
              <a:ext cx="129614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400" b="1" i="1" dirty="0" err="1" smtClean="0"/>
                <a:t>тт</a:t>
              </a:r>
              <a:endParaRPr lang="ru-RU" sz="4400" b="1" i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308304" y="2564904"/>
              <a:ext cx="129614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400" b="1" i="1" dirty="0" err="1" smtClean="0"/>
                <a:t>сс</a:t>
              </a:r>
              <a:endParaRPr lang="ru-RU" sz="4400" b="1" i="1" dirty="0"/>
            </a:p>
          </p:txBody>
        </p:sp>
        <p:pic>
          <p:nvPicPr>
            <p:cNvPr id="4104" name="Picture 8" descr="http://www.apples.kz/thumbnail.php?image=published/publicdata/APPLESKDONYA/attachments/SC/products_pictures/LP160_lg_enl.jpg&amp;w=312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 rot="908546">
              <a:off x="8245810" y="741892"/>
              <a:ext cx="122051" cy="2232248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15816" y="836712"/>
            <a:ext cx="32046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2" action="ppaction://hlinksldjump"/>
              </a:rPr>
              <a:t>Итог  урока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8" y="1700808"/>
            <a:ext cx="7200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Что нового узнали на уроке?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Какое задание на уроке вам 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   показалось особенно трудным?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Удалось ли достигнуть    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   поставленных целей?</a:t>
            </a:r>
          </a:p>
          <a:p>
            <a:endParaRPr lang="ru-RU" sz="36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980728"/>
            <a:ext cx="53115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Домашнее  задание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827584" y="2276872"/>
            <a:ext cx="662473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784350" algn="l"/>
                <a:tab pos="4829175" algn="l"/>
              </a:tabLst>
            </a:pPr>
            <a:r>
              <a:rPr kumimoji="0" lang="ru-RU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тетрадь для</a:t>
            </a:r>
            <a:r>
              <a:rPr kumimoji="0" lang="ru-RU" sz="3600" b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самостоятельной работы стр.11 упр.9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D:\Pictures\Анимашки\school05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548680"/>
            <a:ext cx="7272808" cy="5874568"/>
          </a:xfrm>
          <a:prstGeom prst="rect">
            <a:avLst/>
          </a:prstGeom>
          <a:noFill/>
        </p:spPr>
      </p:pic>
      <p:pic>
        <p:nvPicPr>
          <p:cNvPr id="1031" name="Picture 7" descr="D:\Pictures\Анимашки\смайл_солнце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331640" y="764704"/>
            <a:ext cx="1581150" cy="1581150"/>
          </a:xfrm>
          <a:prstGeom prst="rect">
            <a:avLst/>
          </a:prstGeom>
          <a:noFill/>
        </p:spPr>
      </p:pic>
      <p:pic>
        <p:nvPicPr>
          <p:cNvPr id="1028" name="Picture 4" descr="D:\Pictures\Анимашки\книга1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44208" y="4365104"/>
            <a:ext cx="1368152" cy="1576189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411760" y="2492896"/>
            <a:ext cx="51125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Спасибо </a:t>
            </a:r>
          </a:p>
          <a:p>
            <a:r>
              <a:rPr lang="ru-RU" sz="36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за работу </a:t>
            </a:r>
          </a:p>
          <a:p>
            <a:r>
              <a:rPr lang="ru-RU" sz="36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	на  уроке!</a:t>
            </a:r>
            <a:endParaRPr lang="ru-RU" sz="3600" b="1" i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124744"/>
            <a:ext cx="734481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3D3DDD"/>
              </a:buClr>
              <a:buFont typeface="Wingdings" pitchFamily="2" charset="2"/>
              <a:buChar char="v"/>
              <a:defRPr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Каленчук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М. Л.,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Чуракова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Н. А.,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Байкова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Т. А. Русский язык </a:t>
            </a:r>
          </a:p>
          <a:p>
            <a:pPr>
              <a:buClr>
                <a:srgbClr val="3D3DDD"/>
              </a:buClr>
              <a:defRPr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4 класс. Часть первая. - М.: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Академкнига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/учебник, 2011 .</a:t>
            </a:r>
          </a:p>
          <a:p>
            <a:pPr>
              <a:buClr>
                <a:srgbClr val="3D3DDD"/>
              </a:buClr>
              <a:defRPr/>
            </a:pP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rgbClr val="3D3DDD"/>
              </a:buClr>
              <a:buFont typeface="Wingdings" pitchFamily="2" charset="2"/>
              <a:buChar char="v"/>
              <a:defRPr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Ожегов С. И., Шведова Н. Ю.  Толковый словарь русского языка. – М.: Просвещение, 2002.</a:t>
            </a:r>
          </a:p>
          <a:p>
            <a:pPr>
              <a:buClr>
                <a:srgbClr val="3D3DDD"/>
              </a:buClr>
              <a:buFont typeface="Wingdings" pitchFamily="2" charset="2"/>
              <a:buChar char="v"/>
              <a:defRPr/>
            </a:pP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rgbClr val="3D3DDD"/>
              </a:buClr>
              <a:buFont typeface="Wingdings" pitchFamily="2" charset="2"/>
              <a:buChar char="v"/>
              <a:defRPr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Рут М. Э. Этимологический словарь русского языка для            школьников. - Екатеринбург: У- Фактория, 2007.</a:t>
            </a:r>
          </a:p>
          <a:p>
            <a:pPr>
              <a:buClr>
                <a:srgbClr val="3D3DDD"/>
              </a:buClr>
              <a:defRPr/>
            </a:pP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rgbClr val="3D3DDD"/>
              </a:buClr>
              <a:buFont typeface="Wingdings" pitchFamily="2" charset="2"/>
              <a:buChar char="v"/>
              <a:defRPr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Степанова В. В. Становление письменной речи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– Смоленск:   Универсум, 2003. </a:t>
            </a:r>
          </a:p>
          <a:p>
            <a:pPr>
              <a:buClr>
                <a:srgbClr val="3D3DDD"/>
              </a:buClr>
              <a:defRPr/>
            </a:pP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3D3DDD"/>
              </a:buClr>
              <a:buFont typeface="Wingdings" pitchFamily="2" charset="2"/>
              <a:buChar char="v"/>
              <a:defRPr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Изображения.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Электронный ресурс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]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. -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UPL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b="1" dirty="0" smtClean="0">
                <a:latin typeface="Arial" pitchFamily="34" charset="0"/>
                <a:cs typeface="Arial" pitchFamily="34" charset="0"/>
                <a:hlinkClick r:id="rId2"/>
              </a:rPr>
              <a:t>http</a:t>
            </a:r>
            <a:r>
              <a:rPr lang="ru-RU" b="1" dirty="0" smtClean="0">
                <a:latin typeface="Arial" pitchFamily="34" charset="0"/>
                <a:cs typeface="Arial" pitchFamily="34" charset="0"/>
                <a:hlinkClick r:id="rId2"/>
              </a:rPr>
              <a:t>://</a:t>
            </a:r>
            <a:r>
              <a:rPr lang="en-US" b="1" dirty="0" smtClean="0">
                <a:latin typeface="Arial" pitchFamily="34" charset="0"/>
                <a:cs typeface="Arial" pitchFamily="34" charset="0"/>
                <a:hlinkClick r:id="rId2"/>
              </a:rPr>
              <a:t>images</a:t>
            </a:r>
            <a:r>
              <a:rPr lang="ru-RU" b="1" dirty="0" smtClean="0">
                <a:latin typeface="Arial" pitchFamily="34" charset="0"/>
                <a:cs typeface="Arial" pitchFamily="34" charset="0"/>
                <a:hlinkClick r:id="rId2"/>
              </a:rPr>
              <a:t>.</a:t>
            </a:r>
            <a:r>
              <a:rPr lang="en-US" b="1" dirty="0" err="1" smtClean="0">
                <a:latin typeface="Arial" pitchFamily="34" charset="0"/>
                <a:cs typeface="Arial" pitchFamily="34" charset="0"/>
                <a:hlinkClick r:id="rId2"/>
              </a:rPr>
              <a:t>yandex</a:t>
            </a:r>
            <a:r>
              <a:rPr lang="ru-RU" b="1" dirty="0" smtClean="0">
                <a:latin typeface="Arial" pitchFamily="34" charset="0"/>
                <a:cs typeface="Arial" pitchFamily="34" charset="0"/>
                <a:hlinkClick r:id="rId2"/>
              </a:rPr>
              <a:t>.</a:t>
            </a:r>
            <a:r>
              <a:rPr lang="en-US" b="1" dirty="0" err="1" smtClean="0">
                <a:latin typeface="Arial" pitchFamily="34" charset="0"/>
                <a:cs typeface="Arial" pitchFamily="34" charset="0"/>
                <a:hlinkClick r:id="rId2"/>
              </a:rPr>
              <a:t>ru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дата обращения 20.11.2012).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3D3DDD"/>
              </a:buClr>
              <a:defRPr/>
            </a:pP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3D3DDD"/>
              </a:buClr>
              <a:buFont typeface="Wingdings" pitchFamily="2" charset="2"/>
              <a:buChar char="v"/>
              <a:defRPr/>
            </a:pPr>
            <a:r>
              <a:rPr lang="ru-RU" dirty="0" smtClean="0"/>
              <a:t>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Музыка. [Электронный ресурс]. -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UPL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b="1" u="sng" dirty="0" smtClean="0">
                <a:latin typeface="Arial" pitchFamily="34" charset="0"/>
                <a:cs typeface="Arial" pitchFamily="34" charset="0"/>
                <a:hlinkClick r:id="rId3"/>
              </a:rPr>
              <a:t>http://muzofon.com/</a:t>
            </a:r>
            <a:r>
              <a:rPr lang="en-US" b="1" u="sng" dirty="0" smtClean="0">
                <a:latin typeface="Arial" pitchFamily="34" charset="0"/>
                <a:cs typeface="Arial" pitchFamily="34" charset="0"/>
                <a:hlinkClick r:id="rId3"/>
              </a:rPr>
              <a:t>search</a:t>
            </a:r>
            <a:r>
              <a:rPr lang="ru-RU" b="1" u="sng" dirty="0" smtClean="0">
                <a:latin typeface="Arial" pitchFamily="34" charset="0"/>
                <a:cs typeface="Arial" pitchFamily="34" charset="0"/>
                <a:hlinkClick r:id="rId3"/>
              </a:rPr>
              <a:t>/</a:t>
            </a:r>
            <a:r>
              <a:rPr lang="en-US" b="1" u="sng" dirty="0" err="1" smtClean="0">
                <a:latin typeface="Arial" pitchFamily="34" charset="0"/>
                <a:cs typeface="Arial" pitchFamily="34" charset="0"/>
                <a:hlinkClick r:id="rId3"/>
              </a:rPr>
              <a:t>Pol</a:t>
            </a:r>
            <a:r>
              <a:rPr lang="ru-RU" b="1" u="sng" dirty="0" smtClean="0">
                <a:latin typeface="Arial" pitchFamily="34" charset="0"/>
                <a:cs typeface="Arial" pitchFamily="34" charset="0"/>
                <a:hlinkClick r:id="rId3"/>
              </a:rPr>
              <a:t>-</a:t>
            </a:r>
            <a:r>
              <a:rPr lang="en-US" b="1" u="sng" dirty="0" err="1" smtClean="0">
                <a:latin typeface="Arial" pitchFamily="34" charset="0"/>
                <a:cs typeface="Arial" pitchFamily="34" charset="0"/>
                <a:hlinkClick r:id="rId3"/>
              </a:rPr>
              <a:t>Mariya</a:t>
            </a:r>
            <a:r>
              <a:rPr lang="ru-RU" b="1" u="sng" dirty="0" smtClean="0">
                <a:latin typeface="Arial" pitchFamily="34" charset="0"/>
                <a:cs typeface="Arial" pitchFamily="34" charset="0"/>
                <a:hlinkClick r:id="rId3"/>
              </a:rPr>
              <a:t>-</a:t>
            </a:r>
            <a:r>
              <a:rPr lang="en-US" b="1" u="sng" dirty="0" err="1" smtClean="0">
                <a:latin typeface="Arial" pitchFamily="34" charset="0"/>
                <a:cs typeface="Arial" pitchFamily="34" charset="0"/>
                <a:hlinkClick r:id="rId3"/>
              </a:rPr>
              <a:t>Toccat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.  </a:t>
            </a:r>
          </a:p>
          <a:p>
            <a:pPr lvl="0">
              <a:buClr>
                <a:srgbClr val="3D3DDD"/>
              </a:buClr>
              <a:defRPr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(дата обращения 18.03.2013).</a:t>
            </a:r>
          </a:p>
          <a:p>
            <a:pPr>
              <a:buClr>
                <a:srgbClr val="3D3DDD"/>
              </a:buClr>
              <a:buFont typeface="Wingdings" pitchFamily="2" charset="2"/>
              <a:buChar char="v"/>
              <a:defRPr/>
            </a:pP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rgbClr val="3D3DDD"/>
              </a:buClr>
              <a:defRPr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	</a:t>
            </a:r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3D3DDD"/>
              </a:buClr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260648"/>
            <a:ext cx="72579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Информационные  источники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836712"/>
            <a:ext cx="30243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2" action="ppaction://hlinksldjump"/>
              </a:rPr>
              <a:t>Цели  урока</a:t>
            </a:r>
            <a:r>
              <a:rPr lang="ru-RU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hlinkClick r:id="rId2" action="ppaction://hlinksldjump"/>
              </a:rPr>
              <a:t>:</a:t>
            </a:r>
            <a:endParaRPr lang="ru-RU" sz="36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59" y="1988840"/>
            <a:ext cx="7776865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  </a:t>
            </a:r>
            <a:r>
              <a:rPr lang="ru-RU" sz="2800" b="1" i="1" u="sng" dirty="0" smtClean="0">
                <a:latin typeface="Arial" pitchFamily="34" charset="0"/>
                <a:cs typeface="Arial" pitchFamily="34" charset="0"/>
              </a:rPr>
              <a:t>познакомиться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с  произношением  и     написанием  слов  с  удвоенной  буквой   согласного, пришедших из других языков;</a:t>
            </a:r>
          </a:p>
          <a:p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28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2800" b="1" i="1" u="sng" dirty="0" smtClean="0">
                <a:latin typeface="Arial" pitchFamily="34" charset="0"/>
                <a:cs typeface="Arial" pitchFamily="34" charset="0"/>
              </a:rPr>
              <a:t>научиться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правильно  писать  слова  с удвоенной  буквой  согласного;</a:t>
            </a:r>
          </a:p>
          <a:p>
            <a:pPr marL="342900" indent="-342900"/>
            <a:endParaRPr lang="ru-RU" sz="2000" dirty="0" smtClean="0"/>
          </a:p>
          <a:p>
            <a:pPr marL="342900" indent="-342900"/>
            <a:endParaRPr lang="ru-RU" sz="2000" dirty="0" smtClean="0"/>
          </a:p>
          <a:p>
            <a:pPr marL="342900" indent="-342900"/>
            <a:endParaRPr lang="ru-RU" sz="2000" dirty="0" smtClean="0"/>
          </a:p>
          <a:p>
            <a:endParaRPr lang="ru-RU" dirty="0"/>
          </a:p>
        </p:txBody>
      </p:sp>
      <p:sp>
        <p:nvSpPr>
          <p:cNvPr id="4" name="Стрелка вправо 3">
            <a:hlinkClick r:id="rId3" action="ppaction://hlinksldjump"/>
          </p:cNvPr>
          <p:cNvSpPr/>
          <p:nvPr/>
        </p:nvSpPr>
        <p:spPr>
          <a:xfrm>
            <a:off x="8100392" y="5949280"/>
            <a:ext cx="504056" cy="36004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59632" y="836712"/>
            <a:ext cx="662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240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4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ru-RU" sz="24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утром мы вышли на прогулку.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240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… ветерок шелестел в листве.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240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Мы побрели по … дорожке.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240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Вдалеке виднелась … усадьба.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240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 ней можно … много интересного.</a:t>
            </a:r>
            <a:endParaRPr lang="ru-RU" sz="2400" dirty="0" smtClean="0">
              <a:solidFill>
                <a:srgbClr val="000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Слова для справок: стари(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нн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ый,дли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нн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ый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осе(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нн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ий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ра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нн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ий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ра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(с/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сс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)казать</a:t>
            </a:r>
            <a:r>
              <a:rPr lang="ru-RU" sz="2400" i="1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260648"/>
            <a:ext cx="61112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Самостоятельная работа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571472" y="770265"/>
            <a:ext cx="7429520" cy="957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Ранним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утром мы вышли на прогулку.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Осенний</a:t>
            </a:r>
            <a:r>
              <a:rPr kumimoji="0" lang="ru-RU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ветерок шелестел в листве.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Мы побрели по </a:t>
            </a:r>
            <a:r>
              <a:rPr lang="ru-RU" sz="2800" b="1" i="1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длинной</a:t>
            </a:r>
            <a:r>
              <a:rPr kumimoji="0" lang="ru-RU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дорожке.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рассвете</a:t>
            </a:r>
            <a:r>
              <a:rPr kumimoji="0" lang="ru-RU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весело жужжали оставшиеся насекомые.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Вдалеке виднелась</a:t>
            </a:r>
            <a:r>
              <a:rPr kumimoji="0" lang="ru-RU" sz="280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800" b="1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старинная</a:t>
            </a:r>
            <a:r>
              <a:rPr kumimoji="0" lang="ru-RU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усадьба.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 ней можно </a:t>
            </a:r>
            <a:r>
              <a:rPr lang="ru-RU" sz="2800" b="1" i="1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рассказать</a:t>
            </a:r>
            <a:r>
              <a:rPr kumimoji="0" lang="ru-RU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много интересного.</a:t>
            </a:r>
            <a:endParaRPr kumimoji="0" lang="ru-RU" sz="28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31840" y="188640"/>
            <a:ext cx="24012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2" action="ppaction://hlinksldjump"/>
              </a:rPr>
              <a:t>Проверь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0298" y="1714488"/>
            <a:ext cx="46434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ад + </a:t>
            </a:r>
            <a:r>
              <a:rPr lang="ru-RU" sz="4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ru-RU" sz="4400" b="1" dirty="0" err="1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sz="4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пп</a:t>
            </a:r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ru-RU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57422" y="2714620"/>
            <a:ext cx="43577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/>
              <a:t> 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ад + </a:t>
            </a:r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к-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ru-RU" sz="4400" b="1" dirty="0" err="1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sz="4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кк</a:t>
            </a:r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ru-RU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28860" y="3714752"/>
            <a:ext cx="46434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/>
              <a:t> 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ад + </a:t>
            </a:r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с-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 = а</a:t>
            </a:r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сс-</a:t>
            </a:r>
            <a:endParaRPr lang="ru-RU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00298" y="4786322"/>
            <a:ext cx="4303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ад + </a:t>
            </a:r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т-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ru-RU" sz="4400" b="1" dirty="0" err="1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sz="4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т-</a:t>
            </a:r>
            <a:endParaRPr lang="ru-RU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714356"/>
            <a:ext cx="7992888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</a:t>
            </a:r>
          </a:p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ад-   =  по-   ;	 ад-  =  при -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71600" y="260648"/>
            <a:ext cx="71391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Изучение   нового  материала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Группа 12"/>
          <p:cNvGrpSpPr/>
          <p:nvPr/>
        </p:nvGrpSpPr>
        <p:grpSpPr>
          <a:xfrm>
            <a:off x="1043608" y="1124744"/>
            <a:ext cx="648072" cy="147991"/>
            <a:chOff x="1691680" y="1124744"/>
            <a:chExt cx="648072" cy="147991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>
              <a:off x="1691680" y="1124744"/>
              <a:ext cx="64807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2325681" y="1128719"/>
              <a:ext cx="0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Группа 13"/>
          <p:cNvGrpSpPr/>
          <p:nvPr/>
        </p:nvGrpSpPr>
        <p:grpSpPr>
          <a:xfrm>
            <a:off x="2915816" y="1124744"/>
            <a:ext cx="648072" cy="147991"/>
            <a:chOff x="1691680" y="1124744"/>
            <a:chExt cx="648072" cy="147991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>
              <a:off x="1691680" y="1124744"/>
              <a:ext cx="64807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2325681" y="1128719"/>
              <a:ext cx="0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Группа 16"/>
          <p:cNvGrpSpPr/>
          <p:nvPr/>
        </p:nvGrpSpPr>
        <p:grpSpPr>
          <a:xfrm>
            <a:off x="2627784" y="1844824"/>
            <a:ext cx="648072" cy="147991"/>
            <a:chOff x="1691680" y="1124744"/>
            <a:chExt cx="648072" cy="147991"/>
          </a:xfrm>
        </p:grpSpPr>
        <p:cxnSp>
          <p:nvCxnSpPr>
            <p:cNvPr id="18" name="Прямая соединительная линия 17"/>
            <p:cNvCxnSpPr/>
            <p:nvPr/>
          </p:nvCxnSpPr>
          <p:spPr>
            <a:xfrm>
              <a:off x="1691680" y="1124744"/>
              <a:ext cx="64807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2325681" y="1128719"/>
              <a:ext cx="0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Группа 19"/>
          <p:cNvGrpSpPr/>
          <p:nvPr/>
        </p:nvGrpSpPr>
        <p:grpSpPr>
          <a:xfrm>
            <a:off x="2627784" y="2852936"/>
            <a:ext cx="648072" cy="147991"/>
            <a:chOff x="1691680" y="1124744"/>
            <a:chExt cx="648072" cy="147991"/>
          </a:xfrm>
        </p:grpSpPr>
        <p:cxnSp>
          <p:nvCxnSpPr>
            <p:cNvPr id="21" name="Прямая соединительная линия 20"/>
            <p:cNvCxnSpPr/>
            <p:nvPr/>
          </p:nvCxnSpPr>
          <p:spPr>
            <a:xfrm>
              <a:off x="1691680" y="1124744"/>
              <a:ext cx="64807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2325681" y="1128719"/>
              <a:ext cx="0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Группа 22"/>
          <p:cNvGrpSpPr/>
          <p:nvPr/>
        </p:nvGrpSpPr>
        <p:grpSpPr>
          <a:xfrm>
            <a:off x="2699792" y="3861048"/>
            <a:ext cx="648072" cy="147991"/>
            <a:chOff x="1691680" y="1124744"/>
            <a:chExt cx="648072" cy="147991"/>
          </a:xfrm>
        </p:grpSpPr>
        <p:cxnSp>
          <p:nvCxnSpPr>
            <p:cNvPr id="24" name="Прямая соединительная линия 23"/>
            <p:cNvCxnSpPr/>
            <p:nvPr/>
          </p:nvCxnSpPr>
          <p:spPr>
            <a:xfrm>
              <a:off x="1691680" y="1124744"/>
              <a:ext cx="64807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2325681" y="1128719"/>
              <a:ext cx="0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Группа 25"/>
          <p:cNvGrpSpPr/>
          <p:nvPr/>
        </p:nvGrpSpPr>
        <p:grpSpPr>
          <a:xfrm>
            <a:off x="2627784" y="4941168"/>
            <a:ext cx="648072" cy="147991"/>
            <a:chOff x="1691680" y="1124744"/>
            <a:chExt cx="648072" cy="147991"/>
          </a:xfrm>
        </p:grpSpPr>
        <p:cxnSp>
          <p:nvCxnSpPr>
            <p:cNvPr id="27" name="Прямая соединительная линия 26"/>
            <p:cNvCxnSpPr/>
            <p:nvPr/>
          </p:nvCxnSpPr>
          <p:spPr>
            <a:xfrm>
              <a:off x="1691680" y="1124744"/>
              <a:ext cx="64807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2325681" y="1128719"/>
              <a:ext cx="0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28"/>
          <p:cNvGrpSpPr/>
          <p:nvPr/>
        </p:nvGrpSpPr>
        <p:grpSpPr>
          <a:xfrm>
            <a:off x="4788024" y="1124744"/>
            <a:ext cx="648072" cy="147991"/>
            <a:chOff x="1691680" y="1124744"/>
            <a:chExt cx="648072" cy="147991"/>
          </a:xfrm>
        </p:grpSpPr>
        <p:cxnSp>
          <p:nvCxnSpPr>
            <p:cNvPr id="30" name="Прямая соединительная линия 29"/>
            <p:cNvCxnSpPr/>
            <p:nvPr/>
          </p:nvCxnSpPr>
          <p:spPr>
            <a:xfrm>
              <a:off x="1691680" y="1124744"/>
              <a:ext cx="64807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>
              <a:off x="2325681" y="1128719"/>
              <a:ext cx="0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Прямая соединительная линия 32"/>
          <p:cNvCxnSpPr/>
          <p:nvPr/>
        </p:nvCxnSpPr>
        <p:spPr>
          <a:xfrm>
            <a:off x="6588224" y="1124744"/>
            <a:ext cx="115212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7726281" y="1128719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Дуга 34"/>
          <p:cNvSpPr/>
          <p:nvPr/>
        </p:nvSpPr>
        <p:spPr>
          <a:xfrm rot="18918260">
            <a:off x="3609242" y="1818170"/>
            <a:ext cx="914400" cy="914400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Дуга 35"/>
          <p:cNvSpPr/>
          <p:nvPr/>
        </p:nvSpPr>
        <p:spPr>
          <a:xfrm rot="18918260">
            <a:off x="4848038" y="1718611"/>
            <a:ext cx="1536153" cy="1621218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Дуга 36"/>
          <p:cNvSpPr/>
          <p:nvPr/>
        </p:nvSpPr>
        <p:spPr>
          <a:xfrm rot="18918260">
            <a:off x="3609242" y="2826282"/>
            <a:ext cx="914400" cy="914400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Дуга 37"/>
          <p:cNvSpPr/>
          <p:nvPr/>
        </p:nvSpPr>
        <p:spPr>
          <a:xfrm rot="18918260">
            <a:off x="3681250" y="3834394"/>
            <a:ext cx="914400" cy="914400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Дуга 38"/>
          <p:cNvSpPr/>
          <p:nvPr/>
        </p:nvSpPr>
        <p:spPr>
          <a:xfrm rot="18918260">
            <a:off x="3609242" y="4914514"/>
            <a:ext cx="914400" cy="914400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Дуга 39"/>
          <p:cNvSpPr/>
          <p:nvPr/>
        </p:nvSpPr>
        <p:spPr>
          <a:xfrm rot="18918260">
            <a:off x="4704023" y="2726722"/>
            <a:ext cx="1536153" cy="1621218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Дуга 40"/>
          <p:cNvSpPr/>
          <p:nvPr/>
        </p:nvSpPr>
        <p:spPr>
          <a:xfrm rot="18918260">
            <a:off x="4776031" y="3734835"/>
            <a:ext cx="1536153" cy="1621218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Дуга 41"/>
          <p:cNvSpPr/>
          <p:nvPr/>
        </p:nvSpPr>
        <p:spPr>
          <a:xfrm rot="18918260">
            <a:off x="4704023" y="4742946"/>
            <a:ext cx="1536153" cy="1621218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000760" y="1357298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29388" y="1357298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00364" y="1357298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286644" y="1357298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071802" y="1285860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а</a:t>
            </a:r>
            <a:endParaRPr lang="ru-RU" sz="2800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4714876" y="1357298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428992" y="1357298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3857620" y="1357298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4286248" y="1357298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5143504" y="1357298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5572132" y="1357298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6858016" y="1357298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2571736" y="1785926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3000364" y="1785926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428992" y="1785926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3857620" y="1785926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4286248" y="1785926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4714876" y="1785926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5143504" y="1785926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5572132" y="1785926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6000760" y="1785926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429388" y="1785926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6858016" y="1785926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7286644" y="1785926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2143108" y="2214554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1285852" y="2214554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1714480" y="2214554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857224" y="2214554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2571736" y="2214554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3000364" y="2214554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2571736" y="2643182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3428992" y="2214554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3000364" y="2643182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3857620" y="2214554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3428992" y="2643182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3000364" y="3071810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4286248" y="2214554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3857620" y="2643182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4714876" y="3071810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3428992" y="3071810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4714876" y="2214554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4286248" y="2643182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5143504" y="3071810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3857620" y="3071810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5572132" y="2214554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5143504" y="2214554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4714876" y="2643182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5572132" y="3071810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4286248" y="3071810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2" name="Прямоугольник 101"/>
          <p:cNvSpPr/>
          <p:nvPr/>
        </p:nvSpPr>
        <p:spPr>
          <a:xfrm>
            <a:off x="1714480" y="2643182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2143108" y="2643182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2571736" y="3500438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2143108" y="3500438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1285852" y="3500438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3000364" y="3500438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1714480" y="3500438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2143108" y="3929066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3428992" y="3500438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2571736" y="3929066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3857620" y="3500438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6" name="Прямоугольник 115"/>
          <p:cNvSpPr/>
          <p:nvPr/>
        </p:nvSpPr>
        <p:spPr>
          <a:xfrm>
            <a:off x="4286248" y="3929066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3000364" y="3929066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8" name="Прямоугольник 117"/>
          <p:cNvSpPr/>
          <p:nvPr/>
        </p:nvSpPr>
        <p:spPr>
          <a:xfrm>
            <a:off x="4286248" y="3500438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9" name="Прямоугольник 118"/>
          <p:cNvSpPr/>
          <p:nvPr/>
        </p:nvSpPr>
        <p:spPr>
          <a:xfrm>
            <a:off x="4714876" y="3929066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0" name="Прямоугольник 119"/>
          <p:cNvSpPr/>
          <p:nvPr/>
        </p:nvSpPr>
        <p:spPr>
          <a:xfrm>
            <a:off x="3428992" y="3929066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1" name="Прямоугольник 120"/>
          <p:cNvSpPr/>
          <p:nvPr/>
        </p:nvSpPr>
        <p:spPr>
          <a:xfrm>
            <a:off x="4714876" y="3500438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3" name="Прямоугольник 122"/>
          <p:cNvSpPr/>
          <p:nvPr/>
        </p:nvSpPr>
        <p:spPr>
          <a:xfrm>
            <a:off x="3857620" y="3929066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5" name="Прямоугольник 124"/>
          <p:cNvSpPr/>
          <p:nvPr/>
        </p:nvSpPr>
        <p:spPr>
          <a:xfrm>
            <a:off x="1714480" y="4357694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7" name="Прямоугольник 126"/>
          <p:cNvSpPr/>
          <p:nvPr/>
        </p:nvSpPr>
        <p:spPr>
          <a:xfrm>
            <a:off x="2143108" y="4357694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8" name="Прямоугольник 127"/>
          <p:cNvSpPr/>
          <p:nvPr/>
        </p:nvSpPr>
        <p:spPr>
          <a:xfrm>
            <a:off x="4286248" y="4786322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9" name="Прямоугольник 128"/>
          <p:cNvSpPr/>
          <p:nvPr/>
        </p:nvSpPr>
        <p:spPr>
          <a:xfrm>
            <a:off x="4714876" y="4786322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4" name="Прямоугольник 133"/>
          <p:cNvSpPr/>
          <p:nvPr/>
        </p:nvSpPr>
        <p:spPr>
          <a:xfrm>
            <a:off x="2571736" y="4357694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5" name="Прямоугольник 134"/>
          <p:cNvSpPr/>
          <p:nvPr/>
        </p:nvSpPr>
        <p:spPr>
          <a:xfrm>
            <a:off x="3000364" y="4357694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3428992" y="4357694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7" name="Прямоугольник 136"/>
          <p:cNvSpPr/>
          <p:nvPr/>
        </p:nvSpPr>
        <p:spPr>
          <a:xfrm>
            <a:off x="3857620" y="4357694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8" name="Прямоугольник 137"/>
          <p:cNvSpPr/>
          <p:nvPr/>
        </p:nvSpPr>
        <p:spPr>
          <a:xfrm>
            <a:off x="4286248" y="4357694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9" name="Прямоугольник 138"/>
          <p:cNvSpPr/>
          <p:nvPr/>
        </p:nvSpPr>
        <p:spPr>
          <a:xfrm>
            <a:off x="4714876" y="4357694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0" name="Прямоугольник 139"/>
          <p:cNvSpPr/>
          <p:nvPr/>
        </p:nvSpPr>
        <p:spPr>
          <a:xfrm>
            <a:off x="5143504" y="4786322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1" name="Прямоугольник 140"/>
          <p:cNvSpPr/>
          <p:nvPr/>
        </p:nvSpPr>
        <p:spPr>
          <a:xfrm>
            <a:off x="5572132" y="4786322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2" name="Прямоугольник 141"/>
          <p:cNvSpPr/>
          <p:nvPr/>
        </p:nvSpPr>
        <p:spPr>
          <a:xfrm>
            <a:off x="6000760" y="4786322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3" name="Прямоугольник 142"/>
          <p:cNvSpPr/>
          <p:nvPr/>
        </p:nvSpPr>
        <p:spPr>
          <a:xfrm>
            <a:off x="3000364" y="4786322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4" name="Прямоугольник 143"/>
          <p:cNvSpPr/>
          <p:nvPr/>
        </p:nvSpPr>
        <p:spPr>
          <a:xfrm>
            <a:off x="3857620" y="4786322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5" name="Прямоугольник 144"/>
          <p:cNvSpPr/>
          <p:nvPr/>
        </p:nvSpPr>
        <p:spPr>
          <a:xfrm>
            <a:off x="3428992" y="4786322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500430" y="1285860"/>
            <a:ext cx="316982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к</a:t>
            </a:r>
          </a:p>
        </p:txBody>
      </p:sp>
      <p:sp>
        <p:nvSpPr>
          <p:cNvPr id="233" name="Прямоугольник 232"/>
          <p:cNvSpPr/>
          <p:nvPr/>
        </p:nvSpPr>
        <p:spPr>
          <a:xfrm>
            <a:off x="3929058" y="1285860"/>
            <a:ext cx="316982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к</a:t>
            </a:r>
          </a:p>
        </p:txBody>
      </p:sp>
      <p:sp>
        <p:nvSpPr>
          <p:cNvPr id="234" name="Прямоугольник 233"/>
          <p:cNvSpPr/>
          <p:nvPr/>
        </p:nvSpPr>
        <p:spPr>
          <a:xfrm>
            <a:off x="4357686" y="1285860"/>
            <a:ext cx="316982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у</a:t>
            </a:r>
            <a:endParaRPr lang="ru-RU" sz="28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5" name="Прямоугольник 234"/>
          <p:cNvSpPr/>
          <p:nvPr/>
        </p:nvSpPr>
        <p:spPr>
          <a:xfrm>
            <a:off x="4786314" y="1285860"/>
            <a:ext cx="316982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м</a:t>
            </a:r>
            <a:endParaRPr lang="ru-RU" sz="2800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6" name="Прямоугольник 235"/>
          <p:cNvSpPr/>
          <p:nvPr/>
        </p:nvSpPr>
        <p:spPr>
          <a:xfrm>
            <a:off x="5214942" y="1285860"/>
            <a:ext cx="316982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у</a:t>
            </a:r>
            <a:endParaRPr lang="ru-RU" sz="2800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7" name="Прямоугольник 236"/>
          <p:cNvSpPr/>
          <p:nvPr/>
        </p:nvSpPr>
        <p:spPr>
          <a:xfrm>
            <a:off x="5643570" y="1285860"/>
            <a:ext cx="316982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л</a:t>
            </a:r>
            <a:endParaRPr lang="ru-RU" sz="2800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8" name="Прямоугольник 237"/>
          <p:cNvSpPr/>
          <p:nvPr/>
        </p:nvSpPr>
        <p:spPr>
          <a:xfrm>
            <a:off x="6072198" y="1285860"/>
            <a:ext cx="316982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я</a:t>
            </a:r>
            <a:endParaRPr lang="ru-RU" sz="2800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9" name="Прямоугольник 238"/>
          <p:cNvSpPr/>
          <p:nvPr/>
        </p:nvSpPr>
        <p:spPr>
          <a:xfrm>
            <a:off x="6500826" y="1285860"/>
            <a:ext cx="316982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endParaRPr lang="ru-RU" sz="2800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0" name="Прямоугольник 239"/>
          <p:cNvSpPr/>
          <p:nvPr/>
        </p:nvSpPr>
        <p:spPr>
          <a:xfrm>
            <a:off x="6929454" y="1285860"/>
            <a:ext cx="316982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о</a:t>
            </a:r>
            <a:endParaRPr lang="ru-RU" sz="2800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1" name="Прямоугольник 240"/>
          <p:cNvSpPr/>
          <p:nvPr/>
        </p:nvSpPr>
        <p:spPr>
          <a:xfrm>
            <a:off x="7358082" y="1285860"/>
            <a:ext cx="316982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р</a:t>
            </a:r>
            <a:endParaRPr lang="ru-RU" sz="2800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2" name="Прямоугольник 241"/>
          <p:cNvSpPr/>
          <p:nvPr/>
        </p:nvSpPr>
        <p:spPr>
          <a:xfrm>
            <a:off x="2643174" y="1714488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а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3" name="Прямоугольник 242"/>
          <p:cNvSpPr/>
          <p:nvPr/>
        </p:nvSpPr>
        <p:spPr>
          <a:xfrm>
            <a:off x="3071802" y="1714488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п</a:t>
            </a:r>
          </a:p>
        </p:txBody>
      </p:sp>
      <p:sp>
        <p:nvSpPr>
          <p:cNvPr id="244" name="Прямоугольник 243"/>
          <p:cNvSpPr/>
          <p:nvPr/>
        </p:nvSpPr>
        <p:spPr>
          <a:xfrm>
            <a:off x="3500430" y="1714488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л</a:t>
            </a:r>
          </a:p>
        </p:txBody>
      </p:sp>
      <p:sp>
        <p:nvSpPr>
          <p:cNvPr id="245" name="Прямоугольник 244"/>
          <p:cNvSpPr/>
          <p:nvPr/>
        </p:nvSpPr>
        <p:spPr>
          <a:xfrm>
            <a:off x="3929058" y="1714488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о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6" name="Прямоугольник 245"/>
          <p:cNvSpPr/>
          <p:nvPr/>
        </p:nvSpPr>
        <p:spPr>
          <a:xfrm>
            <a:off x="4357686" y="1714488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д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7" name="Прямоугольник 246"/>
          <p:cNvSpPr/>
          <p:nvPr/>
        </p:nvSpPr>
        <p:spPr>
          <a:xfrm>
            <a:off x="4786314" y="1714488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и</a:t>
            </a:r>
          </a:p>
        </p:txBody>
      </p:sp>
      <p:sp>
        <p:nvSpPr>
          <p:cNvPr id="248" name="Прямоугольник 247"/>
          <p:cNvSpPr/>
          <p:nvPr/>
        </p:nvSpPr>
        <p:spPr>
          <a:xfrm>
            <a:off x="5214942" y="1714488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с</a:t>
            </a:r>
          </a:p>
        </p:txBody>
      </p:sp>
      <p:sp>
        <p:nvSpPr>
          <p:cNvPr id="249" name="Прямоугольник 248"/>
          <p:cNvSpPr/>
          <p:nvPr/>
        </p:nvSpPr>
        <p:spPr>
          <a:xfrm>
            <a:off x="5643570" y="1714488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м</a:t>
            </a:r>
          </a:p>
        </p:txBody>
      </p:sp>
      <p:sp>
        <p:nvSpPr>
          <p:cNvPr id="250" name="Прямоугольник 249"/>
          <p:cNvSpPr/>
          <p:nvPr/>
        </p:nvSpPr>
        <p:spPr>
          <a:xfrm>
            <a:off x="6072198" y="1714488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е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52" name="Прямоугольник 251"/>
          <p:cNvSpPr/>
          <p:nvPr/>
        </p:nvSpPr>
        <p:spPr>
          <a:xfrm>
            <a:off x="6929454" y="1714488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53" name="Прямоугольник 252"/>
          <p:cNvSpPr/>
          <p:nvPr/>
        </p:nvSpPr>
        <p:spPr>
          <a:xfrm>
            <a:off x="7358082" y="1714488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err="1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ы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54" name="Прямоугольник 253"/>
          <p:cNvSpPr/>
          <p:nvPr/>
        </p:nvSpPr>
        <p:spPr>
          <a:xfrm>
            <a:off x="928662" y="2143116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а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55" name="Прямоугольник 254"/>
          <p:cNvSpPr/>
          <p:nvPr/>
        </p:nvSpPr>
        <p:spPr>
          <a:xfrm>
            <a:off x="1357290" y="2143116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п</a:t>
            </a:r>
          </a:p>
        </p:txBody>
      </p:sp>
      <p:sp>
        <p:nvSpPr>
          <p:cNvPr id="256" name="Прямоугольник 255"/>
          <p:cNvSpPr/>
          <p:nvPr/>
        </p:nvSpPr>
        <p:spPr>
          <a:xfrm>
            <a:off x="2214546" y="2143116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о</a:t>
            </a:r>
          </a:p>
        </p:txBody>
      </p:sp>
      <p:sp>
        <p:nvSpPr>
          <p:cNvPr id="257" name="Прямоугольник 256"/>
          <p:cNvSpPr/>
          <p:nvPr/>
        </p:nvSpPr>
        <p:spPr>
          <a:xfrm>
            <a:off x="1785918" y="2143116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л</a:t>
            </a:r>
          </a:p>
        </p:txBody>
      </p:sp>
      <p:sp>
        <p:nvSpPr>
          <p:cNvPr id="258" name="Прямоугольник 257"/>
          <p:cNvSpPr/>
          <p:nvPr/>
        </p:nvSpPr>
        <p:spPr>
          <a:xfrm>
            <a:off x="2643174" y="2143116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д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59" name="Прямоугольник 258"/>
          <p:cNvSpPr/>
          <p:nvPr/>
        </p:nvSpPr>
        <p:spPr>
          <a:xfrm>
            <a:off x="3071802" y="2143116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и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60" name="Прямоугольник 259"/>
          <p:cNvSpPr/>
          <p:nvPr/>
        </p:nvSpPr>
        <p:spPr>
          <a:xfrm>
            <a:off x="3929058" y="2143116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о</a:t>
            </a:r>
          </a:p>
        </p:txBody>
      </p:sp>
      <p:sp>
        <p:nvSpPr>
          <p:cNvPr id="261" name="Прямоугольник 260"/>
          <p:cNvSpPr/>
          <p:nvPr/>
        </p:nvSpPr>
        <p:spPr>
          <a:xfrm>
            <a:off x="3500430" y="2143116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р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62" name="Прямоугольник 261"/>
          <p:cNvSpPr/>
          <p:nvPr/>
        </p:nvSpPr>
        <p:spPr>
          <a:xfrm>
            <a:off x="4357686" y="2143116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в</a:t>
            </a:r>
          </a:p>
        </p:txBody>
      </p:sp>
      <p:sp>
        <p:nvSpPr>
          <p:cNvPr id="263" name="Прямоугольник 262"/>
          <p:cNvSpPr/>
          <p:nvPr/>
        </p:nvSpPr>
        <p:spPr>
          <a:xfrm>
            <a:off x="4786314" y="2143116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а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64" name="Прямоугольник 263"/>
          <p:cNvSpPr/>
          <p:nvPr/>
        </p:nvSpPr>
        <p:spPr>
          <a:xfrm>
            <a:off x="5643570" y="2143116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ь</a:t>
            </a:r>
          </a:p>
        </p:txBody>
      </p:sp>
      <p:sp>
        <p:nvSpPr>
          <p:cNvPr id="265" name="Прямоугольник 264"/>
          <p:cNvSpPr/>
          <p:nvPr/>
        </p:nvSpPr>
        <p:spPr>
          <a:xfrm>
            <a:off x="5214942" y="2143116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</a:p>
        </p:txBody>
      </p:sp>
      <p:sp>
        <p:nvSpPr>
          <p:cNvPr id="266" name="Прямоугольник 265"/>
          <p:cNvSpPr/>
          <p:nvPr/>
        </p:nvSpPr>
        <p:spPr>
          <a:xfrm>
            <a:off x="3500430" y="2571744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ц</a:t>
            </a:r>
          </a:p>
        </p:txBody>
      </p:sp>
      <p:sp>
        <p:nvSpPr>
          <p:cNvPr id="267" name="Прямоугольник 266"/>
          <p:cNvSpPr/>
          <p:nvPr/>
        </p:nvSpPr>
        <p:spPr>
          <a:xfrm>
            <a:off x="3929058" y="2571744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и</a:t>
            </a:r>
          </a:p>
        </p:txBody>
      </p:sp>
      <p:sp>
        <p:nvSpPr>
          <p:cNvPr id="268" name="Прямоугольник 267"/>
          <p:cNvSpPr/>
          <p:nvPr/>
        </p:nvSpPr>
        <p:spPr>
          <a:xfrm>
            <a:off x="4786314" y="2571744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н</a:t>
            </a:r>
          </a:p>
        </p:txBody>
      </p:sp>
      <p:sp>
        <p:nvSpPr>
          <p:cNvPr id="269" name="Прямоугольник 268"/>
          <p:cNvSpPr/>
          <p:nvPr/>
        </p:nvSpPr>
        <p:spPr>
          <a:xfrm>
            <a:off x="4357686" y="2571744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о</a:t>
            </a:r>
          </a:p>
        </p:txBody>
      </p:sp>
      <p:sp>
        <p:nvSpPr>
          <p:cNvPr id="270" name="Прямоугольник 269"/>
          <p:cNvSpPr/>
          <p:nvPr/>
        </p:nvSpPr>
        <p:spPr>
          <a:xfrm>
            <a:off x="1785918" y="2571744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</a:p>
        </p:txBody>
      </p:sp>
      <p:sp>
        <p:nvSpPr>
          <p:cNvPr id="271" name="Прямоугольник 270"/>
          <p:cNvSpPr/>
          <p:nvPr/>
        </p:nvSpPr>
        <p:spPr>
          <a:xfrm>
            <a:off x="2214546" y="2571744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р</a:t>
            </a:r>
          </a:p>
        </p:txBody>
      </p:sp>
      <p:sp>
        <p:nvSpPr>
          <p:cNvPr id="272" name="Прямоугольник 271"/>
          <p:cNvSpPr/>
          <p:nvPr/>
        </p:nvSpPr>
        <p:spPr>
          <a:xfrm>
            <a:off x="3071802" y="2571744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к</a:t>
            </a:r>
          </a:p>
        </p:txBody>
      </p:sp>
      <p:sp>
        <p:nvSpPr>
          <p:cNvPr id="273" name="Прямоугольник 272"/>
          <p:cNvSpPr/>
          <p:nvPr/>
        </p:nvSpPr>
        <p:spPr>
          <a:xfrm>
            <a:off x="2643174" y="2571744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а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74" name="Прямоугольник 273"/>
          <p:cNvSpPr/>
          <p:nvPr/>
        </p:nvSpPr>
        <p:spPr>
          <a:xfrm>
            <a:off x="3071802" y="3000372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а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75" name="Прямоугольник 274"/>
          <p:cNvSpPr/>
          <p:nvPr/>
        </p:nvSpPr>
        <p:spPr>
          <a:xfrm>
            <a:off x="3500430" y="3000372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п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76" name="Прямоугольник 275"/>
          <p:cNvSpPr/>
          <p:nvPr/>
        </p:nvSpPr>
        <p:spPr>
          <a:xfrm>
            <a:off x="4357686" y="3000372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е</a:t>
            </a:r>
          </a:p>
        </p:txBody>
      </p:sp>
      <p:sp>
        <p:nvSpPr>
          <p:cNvPr id="278" name="Прямоугольник 277"/>
          <p:cNvSpPr/>
          <p:nvPr/>
        </p:nvSpPr>
        <p:spPr>
          <a:xfrm>
            <a:off x="3500430" y="3429000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</a:p>
        </p:txBody>
      </p:sp>
      <p:sp>
        <p:nvSpPr>
          <p:cNvPr id="279" name="Прямоугольник 278"/>
          <p:cNvSpPr/>
          <p:nvPr/>
        </p:nvSpPr>
        <p:spPr>
          <a:xfrm>
            <a:off x="3929058" y="3429000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е</a:t>
            </a:r>
          </a:p>
        </p:txBody>
      </p:sp>
      <p:sp>
        <p:nvSpPr>
          <p:cNvPr id="280" name="Прямоугольник 279"/>
          <p:cNvSpPr/>
          <p:nvPr/>
        </p:nvSpPr>
        <p:spPr>
          <a:xfrm>
            <a:off x="4786314" y="3429000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</a:p>
        </p:txBody>
      </p:sp>
      <p:sp>
        <p:nvSpPr>
          <p:cNvPr id="281" name="Прямоугольник 280"/>
          <p:cNvSpPr/>
          <p:nvPr/>
        </p:nvSpPr>
        <p:spPr>
          <a:xfrm>
            <a:off x="4357686" y="3429000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н</a:t>
            </a:r>
          </a:p>
        </p:txBody>
      </p:sp>
      <p:sp>
        <p:nvSpPr>
          <p:cNvPr id="282" name="Прямоугольник 281"/>
          <p:cNvSpPr/>
          <p:nvPr/>
        </p:nvSpPr>
        <p:spPr>
          <a:xfrm>
            <a:off x="1785918" y="3429000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с</a:t>
            </a:r>
          </a:p>
        </p:txBody>
      </p:sp>
      <p:sp>
        <p:nvSpPr>
          <p:cNvPr id="283" name="Прямоугольник 282"/>
          <p:cNvSpPr/>
          <p:nvPr/>
        </p:nvSpPr>
        <p:spPr>
          <a:xfrm>
            <a:off x="2214546" y="3429000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с</a:t>
            </a:r>
          </a:p>
        </p:txBody>
      </p:sp>
      <p:sp>
        <p:nvSpPr>
          <p:cNvPr id="284" name="Прямоугольник 283"/>
          <p:cNvSpPr/>
          <p:nvPr/>
        </p:nvSpPr>
        <p:spPr>
          <a:xfrm>
            <a:off x="3071802" y="3429000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с</a:t>
            </a:r>
          </a:p>
        </p:txBody>
      </p:sp>
      <p:sp>
        <p:nvSpPr>
          <p:cNvPr id="285" name="Прямоугольник 284"/>
          <p:cNvSpPr/>
          <p:nvPr/>
        </p:nvSpPr>
        <p:spPr>
          <a:xfrm>
            <a:off x="2643174" y="3429000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и</a:t>
            </a:r>
          </a:p>
        </p:txBody>
      </p:sp>
      <p:sp>
        <p:nvSpPr>
          <p:cNvPr id="286" name="Прямоугольник 285"/>
          <p:cNvSpPr/>
          <p:nvPr/>
        </p:nvSpPr>
        <p:spPr>
          <a:xfrm>
            <a:off x="2214546" y="3857628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п</a:t>
            </a:r>
          </a:p>
        </p:txBody>
      </p:sp>
      <p:sp>
        <p:nvSpPr>
          <p:cNvPr id="287" name="Прямоугольник 286"/>
          <p:cNvSpPr/>
          <p:nvPr/>
        </p:nvSpPr>
        <p:spPr>
          <a:xfrm>
            <a:off x="2643174" y="3857628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а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88" name="Прямоугольник 287"/>
          <p:cNvSpPr/>
          <p:nvPr/>
        </p:nvSpPr>
        <p:spPr>
          <a:xfrm>
            <a:off x="3500430" y="3857628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а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89" name="Прямоугольник 288"/>
          <p:cNvSpPr/>
          <p:nvPr/>
        </p:nvSpPr>
        <p:spPr>
          <a:xfrm>
            <a:off x="3071802" y="3857628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р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0" name="Прямоугольник 289"/>
          <p:cNvSpPr/>
          <p:nvPr/>
        </p:nvSpPr>
        <p:spPr>
          <a:xfrm>
            <a:off x="3929058" y="3857628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1" name="Прямоугольник 290"/>
          <p:cNvSpPr/>
          <p:nvPr/>
        </p:nvSpPr>
        <p:spPr>
          <a:xfrm>
            <a:off x="4357686" y="3857628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н</a:t>
            </a:r>
          </a:p>
        </p:txBody>
      </p:sp>
      <p:sp>
        <p:nvSpPr>
          <p:cNvPr id="292" name="Прямоугольник 291"/>
          <p:cNvSpPr/>
          <p:nvPr/>
        </p:nvSpPr>
        <p:spPr>
          <a:xfrm>
            <a:off x="4786314" y="3857628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а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5" name="Прямоугольник 294"/>
          <p:cNvSpPr/>
          <p:nvPr/>
        </p:nvSpPr>
        <p:spPr>
          <a:xfrm>
            <a:off x="2214546" y="4286256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у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6" name="Прямоугольник 295"/>
          <p:cNvSpPr/>
          <p:nvPr/>
        </p:nvSpPr>
        <p:spPr>
          <a:xfrm>
            <a:off x="3071802" y="4286256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а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7" name="Прямоугольник 296"/>
          <p:cNvSpPr/>
          <p:nvPr/>
        </p:nvSpPr>
        <p:spPr>
          <a:xfrm>
            <a:off x="2643174" y="4286256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р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8" name="Прямоугольник 297"/>
          <p:cNvSpPr/>
          <p:nvPr/>
        </p:nvSpPr>
        <p:spPr>
          <a:xfrm>
            <a:off x="3500430" y="4286256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9" name="Прямоугольник 298"/>
          <p:cNvSpPr/>
          <p:nvPr/>
        </p:nvSpPr>
        <p:spPr>
          <a:xfrm>
            <a:off x="3929058" y="4286256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н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0" name="Прямоугольник 299"/>
          <p:cNvSpPr/>
          <p:nvPr/>
        </p:nvSpPr>
        <p:spPr>
          <a:xfrm>
            <a:off x="4786314" y="4286256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й</a:t>
            </a:r>
          </a:p>
        </p:txBody>
      </p:sp>
      <p:sp>
        <p:nvSpPr>
          <p:cNvPr id="302" name="Прямоугольник 301"/>
          <p:cNvSpPr/>
          <p:nvPr/>
        </p:nvSpPr>
        <p:spPr>
          <a:xfrm>
            <a:off x="3500430" y="4714884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</a:p>
        </p:txBody>
      </p:sp>
      <p:sp>
        <p:nvSpPr>
          <p:cNvPr id="303" name="Прямоугольник 302"/>
          <p:cNvSpPr/>
          <p:nvPr/>
        </p:nvSpPr>
        <p:spPr>
          <a:xfrm>
            <a:off x="3929058" y="4714884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</a:p>
        </p:txBody>
      </p:sp>
      <p:sp>
        <p:nvSpPr>
          <p:cNvPr id="304" name="Прямоугольник 303"/>
          <p:cNvSpPr/>
          <p:nvPr/>
        </p:nvSpPr>
        <p:spPr>
          <a:xfrm>
            <a:off x="4786314" y="4714884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с</a:t>
            </a:r>
          </a:p>
        </p:txBody>
      </p:sp>
      <p:sp>
        <p:nvSpPr>
          <p:cNvPr id="305" name="Прямоугольник 304"/>
          <p:cNvSpPr/>
          <p:nvPr/>
        </p:nvSpPr>
        <p:spPr>
          <a:xfrm>
            <a:off x="4357686" y="4714884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е</a:t>
            </a:r>
          </a:p>
        </p:txBody>
      </p:sp>
      <p:sp>
        <p:nvSpPr>
          <p:cNvPr id="306" name="Прямоугольник 305"/>
          <p:cNvSpPr/>
          <p:nvPr/>
        </p:nvSpPr>
        <p:spPr>
          <a:xfrm>
            <a:off x="5214942" y="4714884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</a:p>
        </p:txBody>
      </p:sp>
      <p:sp>
        <p:nvSpPr>
          <p:cNvPr id="307" name="Прямоугольник 306"/>
          <p:cNvSpPr/>
          <p:nvPr/>
        </p:nvSpPr>
        <p:spPr>
          <a:xfrm>
            <a:off x="5643570" y="4714884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а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8" name="Прямоугольник 307"/>
          <p:cNvSpPr/>
          <p:nvPr/>
        </p:nvSpPr>
        <p:spPr>
          <a:xfrm>
            <a:off x="3071802" y="4714884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а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9" name="Прямоугольник 308"/>
          <p:cNvSpPr/>
          <p:nvPr/>
        </p:nvSpPr>
        <p:spPr>
          <a:xfrm>
            <a:off x="6072198" y="4714884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11" name="Прямоугольник 310"/>
          <p:cNvSpPr/>
          <p:nvPr/>
        </p:nvSpPr>
        <p:spPr>
          <a:xfrm>
            <a:off x="4786314" y="3000372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</a:p>
        </p:txBody>
      </p:sp>
      <p:sp>
        <p:nvSpPr>
          <p:cNvPr id="312" name="Прямоугольник 311"/>
          <p:cNvSpPr/>
          <p:nvPr/>
        </p:nvSpPr>
        <p:spPr>
          <a:xfrm>
            <a:off x="5214942" y="3000372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и</a:t>
            </a:r>
          </a:p>
        </p:txBody>
      </p:sp>
      <p:sp>
        <p:nvSpPr>
          <p:cNvPr id="315" name="Прямоугольник 314"/>
          <p:cNvSpPr/>
          <p:nvPr/>
        </p:nvSpPr>
        <p:spPr>
          <a:xfrm>
            <a:off x="1357290" y="3429000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а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16" name="Прямоугольник 315"/>
          <p:cNvSpPr/>
          <p:nvPr/>
        </p:nvSpPr>
        <p:spPr>
          <a:xfrm>
            <a:off x="5643570" y="3000372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</a:p>
        </p:txBody>
      </p:sp>
      <p:sp>
        <p:nvSpPr>
          <p:cNvPr id="317" name="Прямоугольник 316"/>
          <p:cNvSpPr/>
          <p:nvPr/>
        </p:nvSpPr>
        <p:spPr>
          <a:xfrm>
            <a:off x="6500826" y="1714488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н</a:t>
            </a:r>
          </a:p>
        </p:txBody>
      </p:sp>
      <p:sp>
        <p:nvSpPr>
          <p:cNvPr id="318" name="Прямоугольник 317"/>
          <p:cNvSpPr/>
          <p:nvPr/>
        </p:nvSpPr>
        <p:spPr>
          <a:xfrm>
            <a:off x="3929058" y="3000372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п</a:t>
            </a:r>
          </a:p>
        </p:txBody>
      </p:sp>
      <p:sp>
        <p:nvSpPr>
          <p:cNvPr id="319" name="Прямоугольник 318"/>
          <p:cNvSpPr/>
          <p:nvPr/>
        </p:nvSpPr>
        <p:spPr>
          <a:xfrm>
            <a:off x="1714480" y="3929066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20" name="Прямоугольник 319"/>
          <p:cNvSpPr/>
          <p:nvPr/>
        </p:nvSpPr>
        <p:spPr>
          <a:xfrm>
            <a:off x="1285852" y="3929066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13" name="Прямоугольник 312"/>
          <p:cNvSpPr/>
          <p:nvPr/>
        </p:nvSpPr>
        <p:spPr>
          <a:xfrm>
            <a:off x="1357290" y="3857628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а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21" name="Прямоугольник 320"/>
          <p:cNvSpPr/>
          <p:nvPr/>
        </p:nvSpPr>
        <p:spPr>
          <a:xfrm>
            <a:off x="1785918" y="3857628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п</a:t>
            </a:r>
          </a:p>
        </p:txBody>
      </p:sp>
      <p:sp>
        <p:nvSpPr>
          <p:cNvPr id="322" name="Прямоугольник 321"/>
          <p:cNvSpPr/>
          <p:nvPr/>
        </p:nvSpPr>
        <p:spPr>
          <a:xfrm>
            <a:off x="5143504" y="3929066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23" name="Прямоугольник 322"/>
          <p:cNvSpPr/>
          <p:nvPr/>
        </p:nvSpPr>
        <p:spPr>
          <a:xfrm>
            <a:off x="5214942" y="3857628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я</a:t>
            </a:r>
          </a:p>
        </p:txBody>
      </p:sp>
      <p:sp>
        <p:nvSpPr>
          <p:cNvPr id="324" name="Прямоугольник 323"/>
          <p:cNvSpPr/>
          <p:nvPr/>
        </p:nvSpPr>
        <p:spPr>
          <a:xfrm>
            <a:off x="1285852" y="4357694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25" name="Прямоугольник 324"/>
          <p:cNvSpPr/>
          <p:nvPr/>
        </p:nvSpPr>
        <p:spPr>
          <a:xfrm>
            <a:off x="857224" y="4357694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4" name="Прямоугольник 293"/>
          <p:cNvSpPr/>
          <p:nvPr/>
        </p:nvSpPr>
        <p:spPr>
          <a:xfrm>
            <a:off x="928662" y="4286256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а</a:t>
            </a:r>
            <a:endParaRPr lang="ru-RU" sz="2800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26" name="Прямоугольник 325"/>
          <p:cNvSpPr/>
          <p:nvPr/>
        </p:nvSpPr>
        <p:spPr>
          <a:xfrm>
            <a:off x="1357290" y="4286256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к</a:t>
            </a:r>
          </a:p>
        </p:txBody>
      </p:sp>
      <p:sp>
        <p:nvSpPr>
          <p:cNvPr id="327" name="Прямоугольник 326"/>
          <p:cNvSpPr/>
          <p:nvPr/>
        </p:nvSpPr>
        <p:spPr>
          <a:xfrm>
            <a:off x="1785918" y="4286256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к</a:t>
            </a:r>
          </a:p>
        </p:txBody>
      </p:sp>
      <p:sp>
        <p:nvSpPr>
          <p:cNvPr id="328" name="Прямоугольник 327"/>
          <p:cNvSpPr/>
          <p:nvPr/>
        </p:nvSpPr>
        <p:spPr>
          <a:xfrm>
            <a:off x="4357686" y="4286256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ы</a:t>
            </a:r>
          </a:p>
        </p:txBody>
      </p:sp>
      <p:cxnSp>
        <p:nvCxnSpPr>
          <p:cNvPr id="182" name="Прямая соединительная линия 181"/>
          <p:cNvCxnSpPr/>
          <p:nvPr/>
        </p:nvCxnSpPr>
        <p:spPr>
          <a:xfrm>
            <a:off x="4286248" y="1357298"/>
            <a:ext cx="428628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3" name="Прямая соединительная линия 182"/>
          <p:cNvCxnSpPr/>
          <p:nvPr/>
        </p:nvCxnSpPr>
        <p:spPr>
          <a:xfrm>
            <a:off x="4286248" y="5214950"/>
            <a:ext cx="428628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4" name="Прямая соединительная линия 183"/>
          <p:cNvCxnSpPr/>
          <p:nvPr/>
        </p:nvCxnSpPr>
        <p:spPr>
          <a:xfrm rot="5400000">
            <a:off x="2786844" y="3285330"/>
            <a:ext cx="3857652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6" name="Прямая соединительная линия 185"/>
          <p:cNvCxnSpPr/>
          <p:nvPr/>
        </p:nvCxnSpPr>
        <p:spPr>
          <a:xfrm rot="5400000">
            <a:off x="2358216" y="3285330"/>
            <a:ext cx="3857652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5" name="Прямоугольник 184"/>
          <p:cNvSpPr/>
          <p:nvPr/>
        </p:nvSpPr>
        <p:spPr>
          <a:xfrm>
            <a:off x="3203848" y="548680"/>
            <a:ext cx="25576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Отгадайте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7" name="Прямоугольник 186"/>
          <p:cNvSpPr/>
          <p:nvPr/>
        </p:nvSpPr>
        <p:spPr>
          <a:xfrm>
            <a:off x="2555776" y="1357744"/>
            <a:ext cx="432048" cy="41507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chemeClr val="tx1"/>
                </a:solidFill>
              </a:rPr>
              <a:t>1</a:t>
            </a:r>
            <a:endParaRPr lang="ru-RU" sz="4000" b="1" i="1" dirty="0">
              <a:solidFill>
                <a:schemeClr val="tx1"/>
              </a:solidFill>
            </a:endParaRPr>
          </a:p>
        </p:txBody>
      </p:sp>
      <p:sp>
        <p:nvSpPr>
          <p:cNvPr id="188" name="Прямоугольник 187"/>
          <p:cNvSpPr/>
          <p:nvPr/>
        </p:nvSpPr>
        <p:spPr>
          <a:xfrm>
            <a:off x="2123728" y="1772816"/>
            <a:ext cx="432048" cy="43204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chemeClr val="tx1"/>
                </a:solidFill>
              </a:rPr>
              <a:t>2</a:t>
            </a:r>
            <a:endParaRPr lang="ru-RU" sz="4000" b="1" i="1" dirty="0">
              <a:solidFill>
                <a:schemeClr val="tx1"/>
              </a:solidFill>
            </a:endParaRPr>
          </a:p>
        </p:txBody>
      </p:sp>
      <p:sp>
        <p:nvSpPr>
          <p:cNvPr id="189" name="Прямоугольник 188"/>
          <p:cNvSpPr/>
          <p:nvPr/>
        </p:nvSpPr>
        <p:spPr>
          <a:xfrm>
            <a:off x="395536" y="2216726"/>
            <a:ext cx="432048" cy="42018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</a:rPr>
              <a:t>3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sp>
        <p:nvSpPr>
          <p:cNvPr id="190" name="Прямоугольник 189"/>
          <p:cNvSpPr/>
          <p:nvPr/>
        </p:nvSpPr>
        <p:spPr>
          <a:xfrm>
            <a:off x="395536" y="2636912"/>
            <a:ext cx="432048" cy="43204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</a:rPr>
              <a:t>4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sp>
        <p:nvSpPr>
          <p:cNvPr id="191" name="Прямоугольник 190"/>
          <p:cNvSpPr/>
          <p:nvPr/>
        </p:nvSpPr>
        <p:spPr>
          <a:xfrm>
            <a:off x="2555776" y="3068960"/>
            <a:ext cx="432048" cy="43204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</a:rPr>
              <a:t>5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sp>
        <p:nvSpPr>
          <p:cNvPr id="192" name="Прямоугольник 191"/>
          <p:cNvSpPr/>
          <p:nvPr/>
        </p:nvSpPr>
        <p:spPr>
          <a:xfrm>
            <a:off x="827584" y="3501008"/>
            <a:ext cx="432048" cy="43204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</a:rPr>
              <a:t>6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sp>
        <p:nvSpPr>
          <p:cNvPr id="193" name="Прямоугольник 192"/>
          <p:cNvSpPr/>
          <p:nvPr/>
        </p:nvSpPr>
        <p:spPr>
          <a:xfrm>
            <a:off x="827584" y="3933056"/>
            <a:ext cx="432048" cy="43204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</a:rPr>
              <a:t>7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sp>
        <p:nvSpPr>
          <p:cNvPr id="194" name="Прямоугольник 193"/>
          <p:cNvSpPr/>
          <p:nvPr/>
        </p:nvSpPr>
        <p:spPr>
          <a:xfrm>
            <a:off x="395536" y="4365104"/>
            <a:ext cx="432048" cy="43204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</a:rPr>
              <a:t>8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sp>
        <p:nvSpPr>
          <p:cNvPr id="195" name="Прямоугольник 194"/>
          <p:cNvSpPr/>
          <p:nvPr/>
        </p:nvSpPr>
        <p:spPr>
          <a:xfrm>
            <a:off x="2555776" y="4797152"/>
            <a:ext cx="432048" cy="43063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</a:rPr>
              <a:t>9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sp>
        <p:nvSpPr>
          <p:cNvPr id="198" name="Прямоугольник 197"/>
          <p:cNvSpPr/>
          <p:nvPr/>
        </p:nvSpPr>
        <p:spPr>
          <a:xfrm>
            <a:off x="1259632" y="2636912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1331640" y="2564904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т</a:t>
            </a:r>
          </a:p>
        </p:txBody>
      </p:sp>
      <p:sp>
        <p:nvSpPr>
          <p:cNvPr id="200" name="Прямоугольник 199"/>
          <p:cNvSpPr/>
          <p:nvPr/>
        </p:nvSpPr>
        <p:spPr>
          <a:xfrm>
            <a:off x="827584" y="2636912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1" name="Прямоугольник 200"/>
          <p:cNvSpPr/>
          <p:nvPr/>
        </p:nvSpPr>
        <p:spPr>
          <a:xfrm>
            <a:off x="899592" y="2564904"/>
            <a:ext cx="31698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а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1" dur="5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5" dur="500" fill="hold"/>
                                        <p:tgtEl>
                                          <p:spTgt spid="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6" dur="500" fill="hold"/>
                                        <p:tgtEl>
                                          <p:spTgt spid="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4" dur="5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7" dur="5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8" dur="5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1" dur="5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2" dur="5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5" dur="500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6" dur="500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9" dur="500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0" dur="500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3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7" dur="500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8" dur="500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1" dur="500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2" dur="500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5" dur="500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6" dur="500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9" dur="500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0" dur="500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3" dur="5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4" dur="5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7" dur="50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8" dur="50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1" dur="50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2" dur="50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5" dur="5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6" dur="5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9" dur="5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0" dur="5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3" dur="500" fill="hold"/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4" dur="500" fill="hold"/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7" dur="500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8" dur="500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1" dur="50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2" dur="50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5" dur="500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6" dur="500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9" dur="5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0" dur="5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3" dur="50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4" dur="50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7" dur="5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8" dur="5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1" dur="5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2" dur="5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5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6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9" dur="5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0" dur="5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5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6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9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0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3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4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7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8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3" dur="80"/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4" dur="80"/>
                                        <p:tgtEl>
                                          <p:spTgt spid="2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5" dur="80"/>
                                        <p:tgtEl>
                                          <p:spTgt spid="2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233" grpId="0"/>
      <p:bldP spid="234" grpId="0"/>
      <p:bldP spid="235" grpId="0"/>
      <p:bldP spid="236" grpId="0"/>
      <p:bldP spid="237" grpId="0"/>
      <p:bldP spid="238" grpId="0"/>
      <p:bldP spid="239" grpId="0"/>
      <p:bldP spid="240" grpId="0"/>
      <p:bldP spid="241" grpId="0"/>
      <p:bldP spid="241" grpId="1"/>
      <p:bldP spid="242" grpId="0"/>
      <p:bldP spid="243" grpId="0"/>
      <p:bldP spid="244" grpId="0"/>
      <p:bldP spid="245" grpId="0"/>
      <p:bldP spid="246" grpId="0"/>
      <p:bldP spid="247" grpId="0"/>
      <p:bldP spid="248" grpId="0"/>
      <p:bldP spid="249" grpId="0"/>
      <p:bldP spid="250" grpId="0"/>
      <p:bldP spid="252" grpId="0"/>
      <p:bldP spid="253" grpId="0"/>
      <p:bldP spid="254" grpId="0"/>
      <p:bldP spid="255" grpId="0"/>
      <p:bldP spid="256" grpId="0"/>
      <p:bldP spid="257" grpId="0"/>
      <p:bldP spid="258" grpId="0"/>
      <p:bldP spid="259" grpId="0"/>
      <p:bldP spid="260" grpId="0"/>
      <p:bldP spid="261" grpId="0"/>
      <p:bldP spid="262" grpId="0"/>
      <p:bldP spid="263" grpId="0"/>
      <p:bldP spid="264" grpId="0"/>
      <p:bldP spid="265" grpId="0"/>
      <p:bldP spid="266" grpId="0"/>
      <p:bldP spid="267" grpId="0"/>
      <p:bldP spid="268" grpId="0"/>
      <p:bldP spid="269" grpId="0"/>
      <p:bldP spid="270" grpId="0"/>
      <p:bldP spid="271" grpId="0"/>
      <p:bldP spid="272" grpId="0"/>
      <p:bldP spid="273" grpId="0"/>
      <p:bldP spid="274" grpId="0"/>
      <p:bldP spid="275" grpId="0"/>
      <p:bldP spid="276" grpId="0"/>
      <p:bldP spid="278" grpId="0"/>
      <p:bldP spid="279" grpId="0"/>
      <p:bldP spid="280" grpId="0"/>
      <p:bldP spid="281" grpId="0"/>
      <p:bldP spid="282" grpId="0"/>
      <p:bldP spid="283" grpId="0"/>
      <p:bldP spid="284" grpId="0"/>
      <p:bldP spid="285" grpId="0"/>
      <p:bldP spid="286" grpId="0"/>
      <p:bldP spid="287" grpId="0"/>
      <p:bldP spid="288" grpId="0"/>
      <p:bldP spid="289" grpId="0"/>
      <p:bldP spid="290" grpId="0"/>
      <p:bldP spid="291" grpId="0"/>
      <p:bldP spid="292" grpId="0"/>
      <p:bldP spid="295" grpId="0"/>
      <p:bldP spid="296" grpId="0"/>
      <p:bldP spid="297" grpId="0"/>
      <p:bldP spid="298" grpId="0"/>
      <p:bldP spid="299" grpId="0"/>
      <p:bldP spid="300" grpId="0"/>
      <p:bldP spid="302" grpId="0"/>
      <p:bldP spid="303" grpId="0"/>
      <p:bldP spid="304" grpId="0"/>
      <p:bldP spid="305" grpId="0"/>
      <p:bldP spid="306" grpId="0"/>
      <p:bldP spid="307" grpId="0"/>
      <p:bldP spid="308" grpId="0"/>
      <p:bldP spid="309" grpId="0"/>
      <p:bldP spid="311" grpId="0"/>
      <p:bldP spid="312" grpId="0"/>
      <p:bldP spid="315" grpId="0"/>
      <p:bldP spid="316" grpId="0"/>
      <p:bldP spid="317" grpId="0"/>
      <p:bldP spid="318" grpId="0"/>
      <p:bldP spid="313" grpId="0"/>
      <p:bldP spid="321" grpId="0"/>
      <p:bldP spid="323" grpId="0"/>
      <p:bldP spid="294" grpId="0"/>
      <p:bldP spid="326" grpId="0"/>
      <p:bldP spid="327" grpId="0"/>
      <p:bldP spid="328" grpId="0"/>
      <p:bldP spid="199" grpId="0"/>
      <p:bldP spid="20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1052736"/>
            <a:ext cx="58292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Словарная работа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http://t2.gstatic.com/images?q=tbn:ANd9GcQyiipZAw1eBH9O9zRT1jlRk3DQFenVKt5xzyTomLat-FIkSwJ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348880"/>
            <a:ext cx="2376264" cy="3384376"/>
          </a:xfrm>
          <a:prstGeom prst="rect">
            <a:avLst/>
          </a:prstGeom>
          <a:noFill/>
        </p:spPr>
      </p:pic>
      <p:pic>
        <p:nvPicPr>
          <p:cNvPr id="1028" name="Picture 4" descr="http://burnlib.com/x/pics/550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169591">
            <a:off x="736580" y="2714356"/>
            <a:ext cx="2571568" cy="2838450"/>
          </a:xfrm>
          <a:prstGeom prst="rect">
            <a:avLst/>
          </a:prstGeom>
          <a:noFill/>
        </p:spPr>
      </p:pic>
      <p:pic>
        <p:nvPicPr>
          <p:cNvPr id="1030" name="Picture 6" descr="http://breader.ru/cover/177829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934357">
            <a:off x="5628481" y="2807323"/>
            <a:ext cx="2736304" cy="2880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wethhist.org/articles-from-the-community/italian-newspaper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646346">
            <a:off x="4519837" y="2101815"/>
            <a:ext cx="4084042" cy="4413400"/>
          </a:xfrm>
          <a:prstGeom prst="rect">
            <a:avLst/>
          </a:prstGeom>
          <a:noFill/>
        </p:spPr>
      </p:pic>
      <p:pic>
        <p:nvPicPr>
          <p:cNvPr id="1028" name="Picture 4" descr="Картинка 7 из 1422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472" y="1500174"/>
            <a:ext cx="3500462" cy="4685619"/>
          </a:xfrm>
          <a:prstGeom prst="rect">
            <a:avLst/>
          </a:prstGeom>
          <a:noFill/>
        </p:spPr>
      </p:pic>
      <p:pic>
        <p:nvPicPr>
          <p:cNvPr id="1030" name="Picture 6" descr="http://www.numizmatik.ru/shopcoins/images/41150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72198" y="642918"/>
            <a:ext cx="2643206" cy="1285884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4325778" y="2967335"/>
            <a:ext cx="4924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е</a:t>
            </a:r>
            <a:endParaRPr lang="ru-RU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42910" y="285728"/>
            <a:ext cx="35719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Г</a:t>
            </a:r>
            <a:r>
              <a:rPr lang="ru-RU" sz="5400" b="1" u="sng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зета</a:t>
            </a:r>
            <a:endParaRPr lang="ru-RU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3528" y="476672"/>
            <a:ext cx="37855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bg2">
                      <a:lumMod val="60000"/>
                      <a:lumOff val="40000"/>
                    </a:schemeClr>
                  </a:solidFill>
                  <a:prstDash val="solid"/>
                </a:ln>
                <a:effectLst/>
                <a:latin typeface="Arial" pitchFamily="34" charset="0"/>
                <a:cs typeface="Arial" pitchFamily="34" charset="0"/>
              </a:rPr>
              <a:t>К</a:t>
            </a:r>
            <a:r>
              <a:rPr lang="ru-RU" sz="5400" b="1" u="sng" cap="none" spc="0" dirty="0" smtClean="0">
                <a:ln w="10541" cmpd="sng">
                  <a:solidFill>
                    <a:schemeClr val="bg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о</a:t>
            </a:r>
            <a:r>
              <a:rPr lang="ru-RU" sz="5400" b="1" u="sng" cap="none" spc="0" dirty="0" smtClean="0">
                <a:ln w="10541" cmpd="sng">
                  <a:solidFill>
                    <a:schemeClr val="bg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рр</a:t>
            </a:r>
            <a:r>
              <a:rPr lang="ru-RU" sz="5400" b="1" cap="none" spc="0" dirty="0" smtClean="0">
                <a:ln w="10541" cmpd="sng">
                  <a:solidFill>
                    <a:schemeClr val="bg2">
                      <a:lumMod val="60000"/>
                      <a:lumOff val="40000"/>
                    </a:schemeClr>
                  </a:solidFill>
                  <a:prstDash val="solid"/>
                </a:ln>
                <a:effectLst/>
                <a:latin typeface="Arial" pitchFamily="34" charset="0"/>
                <a:cs typeface="Arial" pitchFamily="34" charset="0"/>
              </a:rPr>
              <a:t>ектор</a:t>
            </a:r>
            <a:endParaRPr lang="ru-RU" sz="5400" b="1" cap="none" spc="0" dirty="0">
              <a:ln w="10541" cmpd="sng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68" name="Picture 4" descr="http://historydoc.edu.ru/attach.asp?a_no=339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079104"/>
            <a:ext cx="8640960" cy="4778896"/>
          </a:xfrm>
          <a:prstGeom prst="rect">
            <a:avLst/>
          </a:prstGeom>
          <a:noFill/>
        </p:spPr>
      </p:pic>
      <p:pic>
        <p:nvPicPr>
          <p:cNvPr id="11270" name="Picture 6" descr="http://cs5384.vk.me/u22183287/138634017/x_443d846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116632"/>
            <a:ext cx="4248472" cy="184482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67544" y="1484784"/>
            <a:ext cx="3289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«исправитель»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2_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664</TotalTime>
  <Words>529</Words>
  <Application>Microsoft Office PowerPoint</Application>
  <PresentationFormat>Экран (4:3)</PresentationFormat>
  <Paragraphs>206</Paragraphs>
  <Slides>17</Slides>
  <Notes>0</Notes>
  <HiddenSlides>2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2_Бумажная</vt:lpstr>
      <vt:lpstr>Апекс</vt:lpstr>
      <vt:lpstr>1_Апекс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</dc:creator>
  <cp:lastModifiedBy>Tata</cp:lastModifiedBy>
  <cp:revision>83</cp:revision>
  <dcterms:created xsi:type="dcterms:W3CDTF">2012-01-28T19:47:40Z</dcterms:created>
  <dcterms:modified xsi:type="dcterms:W3CDTF">2014-01-16T22:23:56Z</dcterms:modified>
</cp:coreProperties>
</file>