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0" r:id="rId3"/>
    <p:sldId id="256" r:id="rId4"/>
    <p:sldId id="267" r:id="rId5"/>
    <p:sldId id="263" r:id="rId6"/>
    <p:sldId id="261" r:id="rId7"/>
    <p:sldId id="264" r:id="rId8"/>
    <p:sldId id="265" r:id="rId9"/>
    <p:sldId id="266" r:id="rId10"/>
    <p:sldId id="258" r:id="rId11"/>
    <p:sldId id="25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12" autoAdjust="0"/>
    <p:restoredTop sz="94660"/>
  </p:normalViewPr>
  <p:slideViewPr>
    <p:cSldViewPr>
      <p:cViewPr varScale="1">
        <p:scale>
          <a:sx n="95" d="100"/>
          <a:sy n="95" d="100"/>
        </p:scale>
        <p:origin x="-4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620688"/>
            <a:ext cx="7435552" cy="25922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dirty="0" smtClean="0"/>
              <a:t>Именительный и Винительный падежи имён существительных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005064"/>
            <a:ext cx="7406640" cy="1752600"/>
          </a:xfrm>
        </p:spPr>
        <p:txBody>
          <a:bodyPr>
            <a:normAutofit lnSpcReduction="10000"/>
          </a:bodyPr>
          <a:lstStyle/>
          <a:p>
            <a:pPr algn="r"/>
            <a:endParaRPr lang="ru-RU" dirty="0" smtClean="0"/>
          </a:p>
          <a:p>
            <a:pPr algn="r"/>
            <a:r>
              <a:rPr lang="ru-RU" dirty="0" smtClean="0"/>
              <a:t>Урок русского языка в 4 классе</a:t>
            </a:r>
          </a:p>
          <a:p>
            <a:pPr algn="r"/>
            <a:r>
              <a:rPr lang="ru-RU" dirty="0" smtClean="0"/>
              <a:t>Учитель: </a:t>
            </a:r>
            <a:r>
              <a:rPr lang="ru-RU" dirty="0" err="1" smtClean="0"/>
              <a:t>Апполонова</a:t>
            </a:r>
            <a:r>
              <a:rPr lang="ru-RU" dirty="0" smtClean="0"/>
              <a:t> Надежда Анатольевна</a:t>
            </a:r>
          </a:p>
          <a:p>
            <a:pPr algn="r"/>
            <a:r>
              <a:rPr lang="ru-RU" dirty="0" err="1" smtClean="0"/>
              <a:t>Шк</a:t>
            </a:r>
            <a:r>
              <a:rPr lang="ru-RU" dirty="0" smtClean="0"/>
              <a:t>. №</a:t>
            </a:r>
            <a:r>
              <a:rPr lang="ru-RU" smtClean="0"/>
              <a:t>72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Дополните предложение именами существительными в нужном падеже: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824536"/>
          </a:xfrm>
        </p:spPr>
        <p:txBody>
          <a:bodyPr>
            <a:normAutofit/>
          </a:bodyPr>
          <a:lstStyle/>
          <a:p>
            <a:endParaRPr lang="ru-RU" i="1" dirty="0" smtClean="0"/>
          </a:p>
          <a:p>
            <a:endParaRPr lang="ru-RU" i="1" dirty="0" smtClean="0"/>
          </a:p>
          <a:p>
            <a:r>
              <a:rPr lang="ru-RU" i="1" dirty="0" smtClean="0"/>
              <a:t>Саша  взял      ……..       вышел   на   ………   </a:t>
            </a:r>
          </a:p>
          <a:p>
            <a:endParaRPr lang="ru-RU" i="1" dirty="0" smtClean="0"/>
          </a:p>
          <a:p>
            <a:r>
              <a:rPr lang="ru-RU" i="1" dirty="0" smtClean="0"/>
              <a:t>и    расчистил    ……….    .</a:t>
            </a:r>
          </a:p>
          <a:p>
            <a:endParaRPr lang="ru-RU" i="1" dirty="0" smtClean="0"/>
          </a:p>
          <a:p>
            <a:endParaRPr lang="ru-RU" i="1" dirty="0" smtClean="0"/>
          </a:p>
          <a:p>
            <a:r>
              <a:rPr lang="ru-RU" i="1" dirty="0" smtClean="0"/>
              <a:t>Д…</a:t>
            </a:r>
            <a:r>
              <a:rPr lang="ru-RU" i="1" dirty="0" err="1" smtClean="0"/>
              <a:t>ро</a:t>
            </a:r>
            <a:r>
              <a:rPr lang="ru-RU" i="1" dirty="0" smtClean="0"/>
              <a:t>…</a:t>
            </a:r>
            <a:r>
              <a:rPr lang="ru-RU" i="1" dirty="0" err="1" smtClean="0"/>
              <a:t>ка</a:t>
            </a:r>
            <a:r>
              <a:rPr lang="ru-RU" i="1" dirty="0" smtClean="0"/>
              <a:t>, ул…</a:t>
            </a:r>
            <a:r>
              <a:rPr lang="ru-RU" i="1" dirty="0" err="1" smtClean="0"/>
              <a:t>ца</a:t>
            </a:r>
            <a:r>
              <a:rPr lang="ru-RU" i="1" dirty="0" smtClean="0"/>
              <a:t>, л…пата.</a:t>
            </a:r>
          </a:p>
        </p:txBody>
      </p:sp>
      <p:sp>
        <p:nvSpPr>
          <p:cNvPr id="4" name="TextBox 3"/>
          <p:cNvSpPr txBox="1"/>
          <p:nvPr/>
        </p:nvSpPr>
        <p:spPr>
          <a:xfrm flipH="1">
            <a:off x="3851920" y="2924944"/>
            <a:ext cx="1584176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л</a:t>
            </a:r>
            <a:r>
              <a:rPr lang="ru-RU" sz="3200" i="1" dirty="0" smtClean="0">
                <a:solidFill>
                  <a:srgbClr val="C00000"/>
                </a:solidFill>
              </a:rPr>
              <a:t>о</a:t>
            </a:r>
            <a:r>
              <a:rPr lang="ru-RU" sz="3200" i="1" dirty="0" smtClean="0"/>
              <a:t>пату</a:t>
            </a:r>
            <a:endParaRPr lang="ru-RU" sz="32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7596336" y="2924944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ул</a:t>
            </a:r>
            <a:r>
              <a:rPr lang="ru-RU" sz="3200" i="1" dirty="0" smtClean="0">
                <a:solidFill>
                  <a:srgbClr val="C00000"/>
                </a:solidFill>
              </a:rPr>
              <a:t>и</a:t>
            </a:r>
            <a:r>
              <a:rPr lang="ru-RU" sz="3200" i="1" dirty="0" smtClean="0"/>
              <a:t>цу</a:t>
            </a:r>
            <a:endParaRPr lang="ru-RU" sz="32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427984" y="4077072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д</a:t>
            </a:r>
            <a:r>
              <a:rPr lang="ru-RU" sz="3200" i="1" dirty="0" smtClean="0">
                <a:solidFill>
                  <a:srgbClr val="C00000"/>
                </a:solidFill>
              </a:rPr>
              <a:t>о</a:t>
            </a:r>
            <a:r>
              <a:rPr lang="ru-RU" sz="3200" i="1" dirty="0" smtClean="0"/>
              <a:t>ро</a:t>
            </a:r>
            <a:r>
              <a:rPr lang="ru-RU" sz="3200" i="1" dirty="0" smtClean="0">
                <a:solidFill>
                  <a:srgbClr val="C00000"/>
                </a:solidFill>
              </a:rPr>
              <a:t>ж</a:t>
            </a:r>
            <a:r>
              <a:rPr lang="ru-RU" sz="3200" i="1" dirty="0" smtClean="0"/>
              <a:t>ку</a:t>
            </a:r>
            <a:endParaRPr lang="ru-RU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220072" y="2924944"/>
            <a:ext cx="504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rgbClr val="FF0000"/>
                </a:solidFill>
              </a:rPr>
              <a:t>,</a:t>
            </a:r>
            <a:endParaRPr lang="ru-RU" sz="3200" i="1" dirty="0">
              <a:solidFill>
                <a:srgbClr val="FF0000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979712" y="3501008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131840" y="3501008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131840" y="3645024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724128" y="3429000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724128" y="3573016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483768" y="4581128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483768" y="4725144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195736" y="270892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И.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4283968" y="2708920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В.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7956376" y="2636912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В.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4932040" y="3861048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3" grpId="0"/>
      <p:bldP spid="35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отличить И.п. от В.п. ?</a:t>
            </a:r>
            <a:endParaRPr lang="ru-RU" dirty="0"/>
          </a:p>
        </p:txBody>
      </p:sp>
      <p:pic>
        <p:nvPicPr>
          <p:cNvPr id="4" name="Содержимое 3" descr="i[1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054656"/>
            <a:ext cx="1500758" cy="1460738"/>
          </a:xfr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39752" y="2204864"/>
          <a:ext cx="6408712" cy="38164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0383"/>
                <a:gridCol w="1566376"/>
                <a:gridCol w="1566376"/>
                <a:gridCol w="2065577"/>
              </a:tblGrid>
              <a:tr h="127214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Падеж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Вопросы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Предлоги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Член предложения</a:t>
                      </a:r>
                      <a:endParaRPr lang="ru-RU" sz="2400" b="1" dirty="0"/>
                    </a:p>
                  </a:txBody>
                  <a:tcPr anchor="ctr"/>
                </a:tc>
              </a:tr>
              <a:tr h="1272141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И.п.</a:t>
                      </a:r>
                      <a:endParaRPr lang="ru-RU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1" u="sng" dirty="0"/>
                    </a:p>
                  </a:txBody>
                  <a:tcPr anchor="ctr"/>
                </a:tc>
              </a:tr>
              <a:tr h="1272141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В. п.</a:t>
                      </a:r>
                      <a:endParaRPr lang="ru-RU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51920" y="3717032"/>
            <a:ext cx="1080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кто?</a:t>
            </a:r>
          </a:p>
          <a:p>
            <a:r>
              <a:rPr lang="ru-RU" sz="2400" b="1" i="1" u="sng" dirty="0" smtClean="0"/>
              <a:t>что?</a:t>
            </a:r>
            <a:endParaRPr lang="ru-RU" sz="2400" b="1" i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3851920" y="5013176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кого?</a:t>
            </a:r>
          </a:p>
          <a:p>
            <a:r>
              <a:rPr lang="ru-RU" sz="2400" b="1" i="1" u="sng" dirty="0" smtClean="0"/>
              <a:t>что?</a:t>
            </a:r>
            <a:endParaRPr lang="ru-RU" sz="2400" b="1" i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5436096" y="386104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----------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4797152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/>
              <a:t>в, во, на,</a:t>
            </a:r>
          </a:p>
          <a:p>
            <a:pPr algn="ctr"/>
            <a:r>
              <a:rPr lang="ru-RU" sz="2400" b="1" i="1" dirty="0" smtClean="0"/>
              <a:t>за, через, про</a:t>
            </a:r>
            <a:endParaRPr lang="ru-RU" sz="24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6660232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u="sng" dirty="0" smtClean="0"/>
              <a:t>подлежащее</a:t>
            </a:r>
            <a:endParaRPr lang="ru-RU" sz="2400" b="1" i="1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6660232" y="494116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/>
              <a:t>второстепенный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776864" cy="1225536"/>
          </a:xfr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3600" dirty="0" smtClean="0">
                <a:solidFill>
                  <a:schemeClr val="tx2"/>
                </a:solidFill>
                <a:effectLst/>
              </a:rPr>
              <a:t>Изменение имён существительных по падежам </a:t>
            </a:r>
            <a:endParaRPr lang="ru-RU" sz="3600" dirty="0">
              <a:solidFill>
                <a:schemeClr val="tx2"/>
              </a:solidFill>
              <a:effectLst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15616" y="1844824"/>
          <a:ext cx="7848872" cy="450059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357376"/>
                <a:gridCol w="3542918"/>
                <a:gridCol w="1948578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Падеж 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Предлоги</a:t>
                      </a:r>
                      <a:r>
                        <a:rPr lang="ru-RU" baseline="0" dirty="0" smtClean="0"/>
                        <a:t> </a:t>
                      </a:r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Вопросы</a:t>
                      </a:r>
                      <a:r>
                        <a:rPr lang="ru-RU" dirty="0" smtClean="0"/>
                        <a:t> </a:t>
                      </a:r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Именительный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кто? что?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Родительный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от, до, из, без, у, для, около,</a:t>
                      </a:r>
                      <a:r>
                        <a:rPr lang="ru-RU" baseline="0" dirty="0" smtClean="0"/>
                        <a:t> с</a:t>
                      </a:r>
                      <a:endParaRPr lang="ru-RU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кого? чего?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Дательный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к,</a:t>
                      </a:r>
                      <a:r>
                        <a:rPr lang="ru-RU" baseline="0" dirty="0" smtClean="0"/>
                        <a:t> по</a:t>
                      </a:r>
                      <a:endParaRPr lang="ru-RU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кому? чему?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Винительный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в,</a:t>
                      </a:r>
                      <a:r>
                        <a:rPr lang="ru-RU" baseline="0" dirty="0" smtClean="0"/>
                        <a:t> во, на, за, про, через</a:t>
                      </a:r>
                      <a:endParaRPr lang="ru-RU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кого? что?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Творительный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с,</a:t>
                      </a:r>
                      <a:r>
                        <a:rPr lang="ru-RU" baseline="0" dirty="0" smtClean="0"/>
                        <a:t> со, за, под, над, между, перед</a:t>
                      </a:r>
                      <a:endParaRPr lang="ru-RU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кем? чем?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Предложный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о,</a:t>
                      </a:r>
                      <a:r>
                        <a:rPr lang="ru-RU" baseline="0" dirty="0" smtClean="0"/>
                        <a:t> об, в, на, при</a:t>
                      </a:r>
                      <a:endParaRPr lang="ru-RU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 ком? о чём?</a:t>
                      </a:r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548680"/>
            <a:ext cx="7435552" cy="4536504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Именительный и Винительный падежи имён существительных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005064"/>
            <a:ext cx="7406640" cy="1752600"/>
          </a:xfrm>
        </p:spPr>
        <p:txBody>
          <a:bodyPr>
            <a:normAutofit/>
          </a:bodyPr>
          <a:lstStyle/>
          <a:p>
            <a:pPr algn="r"/>
            <a:endParaRPr lang="ru-RU" dirty="0" smtClean="0"/>
          </a:p>
          <a:p>
            <a:pPr algn="r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3648" y="4365104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агр</a:t>
            </a:r>
            <a:r>
              <a:rPr lang="ru-RU" sz="3200" dirty="0" smtClean="0"/>
              <a:t>..ном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923928" y="4941168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п..суда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403649" y="4869160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..вёс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923928" y="5373216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к..</a:t>
            </a:r>
            <a:r>
              <a:rPr lang="ru-RU" sz="3200" dirty="0" err="1" smtClean="0"/>
              <a:t>ртоф</a:t>
            </a:r>
            <a:r>
              <a:rPr lang="ru-RU" sz="3200" dirty="0" smtClean="0"/>
              <a:t>..ль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923928" y="443711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к..</a:t>
            </a:r>
            <a:r>
              <a:rPr lang="ru-RU" sz="3200" dirty="0" err="1" smtClean="0"/>
              <a:t>мбайн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660232" y="4437112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р..</a:t>
            </a:r>
            <a:r>
              <a:rPr lang="ru-RU" sz="3200" dirty="0" err="1" smtClean="0"/>
              <a:t>сунок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6732240" y="5301208"/>
            <a:ext cx="1656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д..рога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331640" y="5877272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к..пуста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 rot="10800000" flipV="1">
            <a:off x="3923923" y="5821311"/>
            <a:ext cx="1655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вос</a:t>
            </a:r>
            <a:r>
              <a:rPr lang="ru-RU" sz="3200" dirty="0" smtClean="0"/>
              <a:t>..</a:t>
            </a:r>
            <a:r>
              <a:rPr lang="ru-RU" sz="3200" dirty="0" err="1" smtClean="0"/>
              <a:t>мь</a:t>
            </a:r>
            <a:endParaRPr lang="ru-RU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6660232" y="4869160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пш</a:t>
            </a:r>
            <a:r>
              <a:rPr lang="ru-RU" sz="3200" dirty="0" smtClean="0"/>
              <a:t>..</a:t>
            </a:r>
            <a:r>
              <a:rPr lang="ru-RU" sz="3200" dirty="0" err="1" smtClean="0"/>
              <a:t>ница</a:t>
            </a:r>
            <a:endParaRPr lang="ru-RU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1331640" y="6319391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д..</a:t>
            </a:r>
            <a:r>
              <a:rPr lang="ru-RU" sz="3200" dirty="0" err="1" smtClean="0"/>
              <a:t>ревня</a:t>
            </a:r>
            <a:endParaRPr lang="ru-RU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3923928" y="6309320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р..бота</a:t>
            </a:r>
            <a:endParaRPr lang="ru-RU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6732240" y="5805264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б..седа</a:t>
            </a:r>
            <a:endParaRPr lang="ru-RU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6732240" y="6237312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ур</a:t>
            </a:r>
            <a:r>
              <a:rPr lang="ru-RU" sz="3200" dirty="0" smtClean="0"/>
              <a:t>..</a:t>
            </a:r>
            <a:r>
              <a:rPr lang="ru-RU" sz="3200" dirty="0" err="1" smtClean="0"/>
              <a:t>жай</a:t>
            </a:r>
            <a:endParaRPr lang="ru-RU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1403648" y="5373216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б..лет</a:t>
            </a:r>
            <a:endParaRPr lang="ru-RU" sz="3200" dirty="0"/>
          </a:p>
        </p:txBody>
      </p:sp>
      <p:pic>
        <p:nvPicPr>
          <p:cNvPr id="22" name="Содержимое 21" descr="kombayn-v-pole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-50158"/>
            <a:ext cx="7200800" cy="44152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188640"/>
            <a:ext cx="5832648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 поле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1979712" y="436510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о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03648" y="48691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о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47664" y="5877272"/>
            <a:ext cx="3287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а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19672" y="6309320"/>
            <a:ext cx="3287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39952" y="4437112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о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39952" y="5373217"/>
            <a:ext cx="400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а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20072" y="5373216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39952" y="6309321"/>
            <a:ext cx="400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а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4869160"/>
            <a:ext cx="400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48264" y="5301209"/>
            <a:ext cx="400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о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64288" y="6237312"/>
            <a:ext cx="400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о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4" grpId="0"/>
      <p:bldP spid="18" grpId="0"/>
      <p:bldP spid="20" grpId="0"/>
      <p:bldP spid="21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3" descr="Копия Save003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971600" y="548680"/>
            <a:ext cx="8172400" cy="5939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776864" cy="1225536"/>
          </a:xfr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3600" dirty="0" smtClean="0">
                <a:solidFill>
                  <a:schemeClr val="tx2"/>
                </a:solidFill>
                <a:effectLst/>
              </a:rPr>
              <a:t>Изменение имён существительных по падежам </a:t>
            </a:r>
            <a:endParaRPr lang="ru-RU" sz="3600" dirty="0">
              <a:solidFill>
                <a:schemeClr val="tx2"/>
              </a:solidFill>
              <a:effectLst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15616" y="1916832"/>
          <a:ext cx="7776865" cy="450059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335749"/>
                <a:gridCol w="3510415"/>
                <a:gridCol w="1930701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Падеж 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Предлоги</a:t>
                      </a:r>
                      <a:r>
                        <a:rPr lang="ru-RU" sz="2000" baseline="0" dirty="0" smtClean="0"/>
                        <a:t> 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Вопросы 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Именительный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кто? что?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Родительный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от, до, из, без, у, для, около,</a:t>
                      </a:r>
                      <a:r>
                        <a:rPr lang="ru-RU" baseline="0" dirty="0" smtClean="0"/>
                        <a:t> с</a:t>
                      </a:r>
                      <a:endParaRPr lang="ru-RU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кого? чего?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Дательный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к,</a:t>
                      </a:r>
                      <a:r>
                        <a:rPr lang="ru-RU" baseline="0" dirty="0" smtClean="0"/>
                        <a:t> по</a:t>
                      </a:r>
                      <a:endParaRPr lang="ru-RU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кому? чему?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Винительный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в,</a:t>
                      </a:r>
                      <a:r>
                        <a:rPr lang="ru-RU" baseline="0" dirty="0" smtClean="0"/>
                        <a:t> во, на, за, про, через</a:t>
                      </a:r>
                      <a:endParaRPr lang="ru-RU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кого? что?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Творительный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с,</a:t>
                      </a:r>
                      <a:r>
                        <a:rPr lang="ru-RU" baseline="0" dirty="0" smtClean="0"/>
                        <a:t> со, за, под, над, между, перед</a:t>
                      </a:r>
                      <a:endParaRPr lang="ru-RU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кем? чем?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Предложный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о,</a:t>
                      </a:r>
                      <a:r>
                        <a:rPr lang="ru-RU" baseline="0" dirty="0" smtClean="0"/>
                        <a:t> об, в, на, при</a:t>
                      </a:r>
                      <a:endParaRPr lang="ru-RU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 ком? о чём?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87624" y="2636912"/>
            <a:ext cx="2071702" cy="50006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Именительный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4572008"/>
            <a:ext cx="2088232" cy="5000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Винительный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20272" y="2643182"/>
            <a:ext cx="140938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кто? </a:t>
            </a:r>
            <a:r>
              <a:rPr lang="ru-RU" sz="2000" b="1" dirty="0" smtClean="0">
                <a:solidFill>
                  <a:srgbClr val="FF0000"/>
                </a:solidFill>
              </a:rPr>
              <a:t>что?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20272" y="4572008"/>
            <a:ext cx="140938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кого? </a:t>
            </a:r>
            <a:r>
              <a:rPr lang="ru-RU" sz="2000" b="1" dirty="0" smtClean="0">
                <a:solidFill>
                  <a:srgbClr val="FF0000"/>
                </a:solidFill>
              </a:rPr>
              <a:t>что?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Копия Save0039.JPG"/>
          <p:cNvPicPr>
            <a:picLocks noGrp="1" noChangeAspect="1"/>
          </p:cNvPicPr>
          <p:nvPr>
            <p:ph idx="4294967295"/>
          </p:nvPr>
        </p:nvPicPr>
        <p:blipFill>
          <a:blip r:embed="rId2" cstate="email"/>
          <a:stretch>
            <a:fillRect/>
          </a:stretch>
        </p:blipFill>
        <p:spPr>
          <a:xfrm>
            <a:off x="323528" y="188640"/>
            <a:ext cx="8820472" cy="6408712"/>
          </a:xfrm>
        </p:spPr>
      </p:pic>
      <p:pic>
        <p:nvPicPr>
          <p:cNvPr id="1029" name="Picture 5" descr="C:\Documents and Settings\Admin\Мои документы\Мои рисунки\Безымянный.bmp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28860" y="2643182"/>
            <a:ext cx="1220287" cy="1212660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Копия Save0039.JPG"/>
          <p:cNvPicPr>
            <a:picLocks noGrp="1" noChangeAspect="1"/>
          </p:cNvPicPr>
          <p:nvPr>
            <p:ph idx="4294967295"/>
          </p:nvPr>
        </p:nvPicPr>
        <p:blipFill>
          <a:blip r:embed="rId2" cstate="email"/>
          <a:stretch>
            <a:fillRect/>
          </a:stretch>
        </p:blipFill>
        <p:spPr>
          <a:xfrm>
            <a:off x="285720" y="188640"/>
            <a:ext cx="8678768" cy="6408712"/>
          </a:xfrm>
        </p:spPr>
      </p:pic>
      <p:pic>
        <p:nvPicPr>
          <p:cNvPr id="1029" name="Picture 5" descr="C:\Documents and Settings\Admin\Мои документы\Мои рисунки\Безымянный.bmp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28860" y="2643182"/>
            <a:ext cx="1220287" cy="1212660"/>
          </a:xfrm>
          <a:prstGeom prst="rect">
            <a:avLst/>
          </a:prstGeom>
          <a:noFill/>
        </p:spPr>
      </p:pic>
      <p:pic>
        <p:nvPicPr>
          <p:cNvPr id="1030" name="Picture 6" descr="C:\Documents and Settings\Admin\Мои документы\Мои рисунки\в.bmp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857884" y="2714620"/>
            <a:ext cx="1285884" cy="1439719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В   питомнике   растёт   кедр.</a:t>
            </a:r>
          </a:p>
          <a:p>
            <a:endParaRPr lang="ru-RU" dirty="0" smtClean="0"/>
          </a:p>
          <a:p>
            <a:r>
              <a:rPr lang="ru-RU" dirty="0" smtClean="0"/>
              <a:t>Ребята   выращивают   кедр.</a:t>
            </a:r>
          </a:p>
          <a:p>
            <a:endParaRPr lang="ru-RU" dirty="0" smtClean="0"/>
          </a:p>
          <a:p>
            <a:r>
              <a:rPr lang="ru-RU" dirty="0" smtClean="0"/>
              <a:t>На  кедр  села  сойка.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940152" y="2564904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84168" y="191683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И.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572000" y="2564904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572000" y="2708920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907704" y="3645024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267744" y="2996952"/>
            <a:ext cx="544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И.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12160" y="3068960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В.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3347864" y="3717032"/>
            <a:ext cx="22322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347864" y="3861048"/>
            <a:ext cx="22322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499992" y="4797152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788024" y="40770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И.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3563888" y="4797152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563888" y="4941168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 flipH="1">
            <a:off x="2771799" y="4149080"/>
            <a:ext cx="43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В.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45" grpId="0"/>
      <p:bldP spid="5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455</TotalTime>
  <Words>387</Words>
  <Application>Microsoft Office PowerPoint</Application>
  <PresentationFormat>Экран (4:3)</PresentationFormat>
  <Paragraphs>125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Именительный и Винительный падежи имён существительных</vt:lpstr>
      <vt:lpstr>Изменение имён существительных по падежам </vt:lpstr>
      <vt:lpstr>Именительный и Винительный падежи имён существительных</vt:lpstr>
      <vt:lpstr>В поле</vt:lpstr>
      <vt:lpstr>Слайд 5</vt:lpstr>
      <vt:lpstr>Изменение имён существительных по падежам </vt:lpstr>
      <vt:lpstr>Слайд 7</vt:lpstr>
      <vt:lpstr>Слайд 8</vt:lpstr>
      <vt:lpstr>Слайд 9</vt:lpstr>
      <vt:lpstr>Дополните предложение именами существительными в нужном падеже:</vt:lpstr>
      <vt:lpstr>Как отличить И.п. от В.п.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Именительный и Винительный падежи имён существительных</dc:title>
  <dc:creator>Надежда</dc:creator>
  <cp:lastModifiedBy>Tata</cp:lastModifiedBy>
  <cp:revision>59</cp:revision>
  <dcterms:created xsi:type="dcterms:W3CDTF">2011-10-08T04:30:59Z</dcterms:created>
  <dcterms:modified xsi:type="dcterms:W3CDTF">2014-01-16T21:19:22Z</dcterms:modified>
</cp:coreProperties>
</file>