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7" r:id="rId3"/>
    <p:sldId id="256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58" r:id="rId25"/>
    <p:sldId id="282" r:id="rId26"/>
    <p:sldId id="283" r:id="rId27"/>
    <p:sldId id="259" r:id="rId28"/>
    <p:sldId id="284" r:id="rId29"/>
    <p:sldId id="285" r:id="rId30"/>
    <p:sldId id="26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09EA"/>
    <a:srgbClr val="9900CC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94660"/>
  </p:normalViewPr>
  <p:slideViewPr>
    <p:cSldViewPr>
      <p:cViewPr varScale="1">
        <p:scale>
          <a:sx n="67" d="100"/>
          <a:sy n="67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9.xml"/><Relationship Id="rId18" Type="http://schemas.openxmlformats.org/officeDocument/2006/relationships/slide" Target="slide39.xml"/><Relationship Id="rId26" Type="http://schemas.openxmlformats.org/officeDocument/2006/relationships/slide" Target="slide23.xml"/><Relationship Id="rId3" Type="http://schemas.openxmlformats.org/officeDocument/2006/relationships/slide" Target="slide5.xml"/><Relationship Id="rId21" Type="http://schemas.openxmlformats.org/officeDocument/2006/relationships/slide" Target="slide42.xml"/><Relationship Id="rId7" Type="http://schemas.openxmlformats.org/officeDocument/2006/relationships/slide" Target="slide14.xml"/><Relationship Id="rId12" Type="http://schemas.openxmlformats.org/officeDocument/2006/relationships/slide" Target="slide9.xml"/><Relationship Id="rId17" Type="http://schemas.openxmlformats.org/officeDocument/2006/relationships/slide" Target="slide28.xml"/><Relationship Id="rId25" Type="http://schemas.openxmlformats.org/officeDocument/2006/relationships/slide" Target="slide26.xml"/><Relationship Id="rId2" Type="http://schemas.openxmlformats.org/officeDocument/2006/relationships/slide" Target="slide4.xml"/><Relationship Id="rId16" Type="http://schemas.openxmlformats.org/officeDocument/2006/relationships/slide" Target="slide25.xml"/><Relationship Id="rId20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8.xml"/><Relationship Id="rId24" Type="http://schemas.openxmlformats.org/officeDocument/2006/relationships/slide" Target="slide21.xml"/><Relationship Id="rId5" Type="http://schemas.openxmlformats.org/officeDocument/2006/relationships/slide" Target="slide7.xml"/><Relationship Id="rId15" Type="http://schemas.openxmlformats.org/officeDocument/2006/relationships/slide" Target="slide12.xml"/><Relationship Id="rId23" Type="http://schemas.openxmlformats.org/officeDocument/2006/relationships/slide" Target="slide20.xml"/><Relationship Id="rId10" Type="http://schemas.openxmlformats.org/officeDocument/2006/relationships/slide" Target="slide17.xml"/><Relationship Id="rId19" Type="http://schemas.openxmlformats.org/officeDocument/2006/relationships/slide" Target="slide40.xml"/><Relationship Id="rId4" Type="http://schemas.openxmlformats.org/officeDocument/2006/relationships/slide" Target="slide24.xml"/><Relationship Id="rId9" Type="http://schemas.openxmlformats.org/officeDocument/2006/relationships/slide" Target="slide16.xml"/><Relationship Id="rId14" Type="http://schemas.openxmlformats.org/officeDocument/2006/relationships/slide" Target="slide11.xml"/><Relationship Id="rId22" Type="http://schemas.openxmlformats.org/officeDocument/2006/relationships/slide" Target="slide19.xml"/><Relationship Id="rId27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32.xml"/><Relationship Id="rId7" Type="http://schemas.openxmlformats.org/officeDocument/2006/relationships/slide" Target="slide3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/>
              <a:t>Обособленные обстоятельства.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Умный редактор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200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992888" cy="4464496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smtClean="0">
                <a:solidFill>
                  <a:schemeClr val="bg1">
                    <a:lumMod val="75000"/>
                  </a:schemeClr>
                </a:solidFill>
              </a:rPr>
              <a:t>Стоя у дверей в гостиную, ему был ясно слышен их разговор.</a:t>
            </a:r>
          </a:p>
          <a:p>
            <a:pPr algn="l"/>
            <a:endParaRPr lang="ru-RU" sz="3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Стоя у дверей в гостиную, он ясно слышал</a:t>
            </a: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их разговор.</a:t>
            </a:r>
            <a:endParaRPr lang="ru-RU" sz="30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Умный редактор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300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280920" cy="4176464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Перечисляя в конце фильма имена погибших, верится, что их не забудут.</a:t>
            </a:r>
          </a:p>
          <a:p>
            <a:pPr algn="l"/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Когда перечисляют в конце фильма имена погибших, мы верим, что их не забудут.</a:t>
            </a:r>
          </a:p>
          <a:p>
            <a:pPr algn="l"/>
            <a:endParaRPr lang="ru-RU" b="1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Умный редактор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400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848872" cy="4392488"/>
          </a:xfrm>
        </p:spPr>
        <p:txBody>
          <a:bodyPr>
            <a:noAutofit/>
          </a:bodyPr>
          <a:lstStyle/>
          <a:p>
            <a:pPr algn="l"/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На катке всегда весело скользишь по льду, но, накатавшись, болят ноги.</a:t>
            </a:r>
          </a:p>
          <a:p>
            <a:pPr algn="l"/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На катке всегда весело скользишь по льду,</a:t>
            </a: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но, когда накатаешься (после катания),</a:t>
            </a: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болят ноги.</a:t>
            </a:r>
            <a:endParaRPr lang="ru-RU" sz="30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Умный редактор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500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7920880" cy="4752528"/>
          </a:xfrm>
        </p:spPr>
        <p:txBody>
          <a:bodyPr/>
          <a:lstStyle/>
          <a:p>
            <a:pPr algn="l"/>
            <a:endParaRPr lang="ru-RU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После суда писатель был отправлен в Сибирь, находясь там долгие годы.</a:t>
            </a:r>
          </a:p>
          <a:p>
            <a:pPr algn="l"/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После суда писатель был отправлен в Сибирь и находился там долгие годы.</a:t>
            </a:r>
          </a:p>
          <a:p>
            <a:pPr algn="l"/>
            <a:endParaRPr lang="ru-RU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шаге от ГИА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100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77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11188" y="1724677"/>
            <a:ext cx="820928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 algn="l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>
                    <a:lumMod val="85000"/>
                  </a:schemeClr>
                </a:solidFill>
              </a:rPr>
              <a:t>В каком варианте ответа правильно указаны все цифры, обозначающие обособленное обстоятельство?</a:t>
            </a:r>
          </a:p>
          <a:p>
            <a:pPr indent="342900" algn="l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B09EA"/>
                </a:solidFill>
                <a:effectLst/>
                <a:ea typeface="Times New Roman" pitchFamily="18" charset="0"/>
                <a:cs typeface="Arial" pitchFamily="34" charset="0"/>
              </a:rPr>
              <a:t>Рассыпавшись(1) по кораблю (2) матросы моют(3) и скребут палубу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B09EA"/>
              </a:solidFill>
              <a:effectLst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ea typeface="Times New Roman" pitchFamily="18" charset="0"/>
                <a:cs typeface="Arial" pitchFamily="34" charset="0"/>
              </a:rPr>
              <a:t> 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smtClean="0">
                <a:solidFill>
                  <a:schemeClr val="bg1">
                    <a:lumMod val="85000"/>
                  </a:schemeClr>
                </a:solidFill>
                <a:ea typeface="Times New Roman" pitchFamily="18" charset="0"/>
                <a:cs typeface="Arial" pitchFamily="34" charset="0"/>
              </a:rPr>
              <a:t>1,2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	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ea typeface="Times New Roman" pitchFamily="18" charset="0"/>
                <a:cs typeface="Arial" pitchFamily="34" charset="0"/>
              </a:rPr>
              <a:t> 2, 3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1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шаге от ГИА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200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700808"/>
            <a:ext cx="7560840" cy="437004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В каком варианте ответа правильно указаны все цифры, на месте которых ставится запятая при обособлении обстоятельства?</a:t>
            </a:r>
          </a:p>
          <a:p>
            <a:pPr algn="l"/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2800" b="1" dirty="0" smtClean="0">
                <a:solidFill>
                  <a:srgbClr val="FB09EA"/>
                </a:solidFill>
              </a:rPr>
              <a:t>Листья(1)падая(2) шепчутся(3)прощаясь навек.</a:t>
            </a:r>
          </a:p>
          <a:p>
            <a:pPr algn="l"/>
            <a:endParaRPr lang="ru-RU" sz="2800" b="1" dirty="0" smtClean="0">
              <a:solidFill>
                <a:srgbClr val="FB09EA"/>
              </a:solidFill>
            </a:endParaRP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1, 2</a:t>
            </a: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2, 3</a:t>
            </a: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1, 2, 3</a:t>
            </a:r>
          </a:p>
          <a:p>
            <a:pPr algn="l"/>
            <a:endParaRPr lang="ru-RU" sz="24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endParaRPr lang="ru-RU" sz="2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23731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шаге от ГИА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300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280920" cy="446449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3300" b="1" dirty="0" smtClean="0">
                <a:solidFill>
                  <a:schemeClr val="bg1">
                    <a:lumMod val="75000"/>
                  </a:schemeClr>
                </a:solidFill>
              </a:rPr>
              <a:t>В каком варианте ответа правильно указаны все цифры, на месте которых ставится запятая при обособлении обстоятельства?</a:t>
            </a:r>
          </a:p>
          <a:p>
            <a:pPr algn="l"/>
            <a:endParaRPr lang="ru-RU" sz="33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3300" b="1" dirty="0" smtClean="0">
                <a:solidFill>
                  <a:srgbClr val="FB09EA"/>
                </a:solidFill>
              </a:rPr>
              <a:t>Мы(1)несмотря на поздний час(2) отправились на прогулку.</a:t>
            </a:r>
          </a:p>
          <a:p>
            <a:pPr algn="l"/>
            <a:endParaRPr lang="ru-RU" sz="33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3300" b="1" dirty="0" smtClean="0">
                <a:solidFill>
                  <a:srgbClr val="00B0F0"/>
                </a:solidFill>
              </a:rPr>
              <a:t>1) 1, 2</a:t>
            </a:r>
          </a:p>
          <a:p>
            <a:pPr algn="l"/>
            <a:r>
              <a:rPr lang="ru-RU" sz="3300" b="1" dirty="0" smtClean="0">
                <a:solidFill>
                  <a:srgbClr val="00B0F0"/>
                </a:solidFill>
              </a:rPr>
              <a:t>2) 1</a:t>
            </a:r>
          </a:p>
          <a:p>
            <a:pPr algn="l"/>
            <a:r>
              <a:rPr lang="ru-RU" sz="3300" b="1" dirty="0" smtClean="0">
                <a:solidFill>
                  <a:srgbClr val="00B0F0"/>
                </a:solidFill>
              </a:rPr>
              <a:t>3) 2</a:t>
            </a:r>
          </a:p>
          <a:p>
            <a:pPr algn="l"/>
            <a:r>
              <a:rPr lang="ru-RU" sz="3300" b="1" dirty="0" smtClean="0">
                <a:solidFill>
                  <a:srgbClr val="00B0F0"/>
                </a:solidFill>
              </a:rPr>
              <a:t>4) Запятая не нужна</a:t>
            </a:r>
          </a:p>
          <a:p>
            <a:pPr algn="l"/>
            <a:endParaRPr lang="ru-RU" sz="24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endParaRPr lang="ru-RU" sz="24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endParaRPr lang="ru-RU" sz="2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23731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шаге от ГИА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400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628800"/>
            <a:ext cx="8208912" cy="468052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В каком варианте ответа правильно указаны все цифры, на месте которых ставится запятая при обособлении обстоятельства?</a:t>
            </a:r>
          </a:p>
          <a:p>
            <a:pPr algn="l"/>
            <a:r>
              <a:rPr lang="ru-RU" sz="2800" b="1" dirty="0" smtClean="0">
                <a:solidFill>
                  <a:srgbClr val="FB09EA"/>
                </a:solidFill>
              </a:rPr>
              <a:t>Каштанка(1) вскочив(2) присела на все четыре лапы(3) и (4) протягивая к коту морду(5) залилась громким лаем.</a:t>
            </a:r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3, 5</a:t>
            </a: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1, 2, 3, 4, 5</a:t>
            </a: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1,2, 3, 5</a:t>
            </a:r>
          </a:p>
          <a:p>
            <a:pPr marL="457200" indent="-45720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1, 2, 4, 5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шаге от ГИА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500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556792"/>
            <a:ext cx="8208912" cy="4968552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spcBef>
                <a:spcPct val="50000"/>
              </a:spcBef>
            </a:pPr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 В каком варианте ответа правильно указаны все цифры, на месте которых ставится запятая при обособлении обстоятельства?</a:t>
            </a:r>
          </a:p>
          <a:p>
            <a:pPr marL="342900" indent="-342900" algn="l">
              <a:spcBef>
                <a:spcPct val="50000"/>
              </a:spcBef>
            </a:pPr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indent="-342900" algn="l">
              <a:spcBef>
                <a:spcPct val="50000"/>
              </a:spcBef>
            </a:pPr>
            <a:r>
              <a:rPr lang="ru-RU" sz="2800" b="1" dirty="0" smtClean="0">
                <a:solidFill>
                  <a:srgbClr val="FB09EA"/>
                </a:solidFill>
              </a:rPr>
              <a:t>           Роща (1) весело шумя (2) расступилась (3) открывая (4) залитый солнцем простор и подёрнутые голубоватой дымкой (5) дали. </a:t>
            </a:r>
          </a:p>
          <a:p>
            <a:pPr marL="342900" indent="-342900" algn="l">
              <a:spcBef>
                <a:spcPct val="50000"/>
              </a:spcBef>
            </a:pPr>
            <a:r>
              <a:rPr lang="ru-RU" sz="2800" b="1" dirty="0" smtClean="0"/>
              <a:t>1) 1, 2, 3</a:t>
            </a:r>
          </a:p>
          <a:p>
            <a:pPr marL="342900" indent="-342900" algn="l">
              <a:spcBef>
                <a:spcPct val="50000"/>
              </a:spcBef>
            </a:pPr>
            <a:r>
              <a:rPr lang="ru-RU" sz="2800" b="1" dirty="0" smtClean="0"/>
              <a:t>2) 1, 3, 4, 5</a:t>
            </a:r>
          </a:p>
          <a:p>
            <a:pPr marL="342900" indent="-342900" algn="l">
              <a:spcBef>
                <a:spcPct val="50000"/>
              </a:spcBef>
            </a:pPr>
            <a:r>
              <a:rPr lang="ru-RU" sz="2800" b="1" dirty="0" smtClean="0"/>
              <a:t>3) 3, 4, 5</a:t>
            </a:r>
          </a:p>
          <a:p>
            <a:pPr marL="342900" indent="-342900" algn="l">
              <a:spcBef>
                <a:spcPct val="50000"/>
              </a:spcBef>
            </a:pPr>
            <a:r>
              <a:rPr lang="ru-RU" sz="2800" b="1" dirty="0" smtClean="0"/>
              <a:t>4) 2, 4, 5</a:t>
            </a:r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309320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трёх шагах от ЕГЭ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100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556792"/>
            <a:ext cx="7920880" cy="4968552"/>
          </a:xfrm>
        </p:spPr>
        <p:txBody>
          <a:bodyPr>
            <a:normAutofit/>
          </a:bodyPr>
          <a:lstStyle/>
          <a:p>
            <a:pPr marL="342900" indent="-342900" algn="l">
              <a:spcBef>
                <a:spcPct val="50000"/>
              </a:spcBef>
            </a:pP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</a:rPr>
              <a:t>Выберите правильное продолжение предложения.</a:t>
            </a:r>
          </a:p>
          <a:p>
            <a:pPr marL="342900" indent="-342900" algn="l">
              <a:spcBef>
                <a:spcPct val="50000"/>
              </a:spcBef>
            </a:pPr>
            <a:r>
              <a:rPr lang="ru-RU" sz="2400" b="1" dirty="0" smtClean="0">
                <a:solidFill>
                  <a:srgbClr val="FB09EA"/>
                </a:solidFill>
              </a:rPr>
              <a:t>Празднуя Масленицу,</a:t>
            </a:r>
          </a:p>
          <a:p>
            <a:pPr marL="457200" indent="-457200" algn="l">
              <a:spcBef>
                <a:spcPct val="50000"/>
              </a:spcBef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первый её день заканчивался традиционной русской забавой – кулачным боем.</a:t>
            </a:r>
          </a:p>
          <a:p>
            <a:pPr marL="514350" indent="-514350" algn="l">
              <a:spcBef>
                <a:spcPct val="50000"/>
              </a:spcBef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весело загорелось соломенное чучело на площади.</a:t>
            </a:r>
          </a:p>
          <a:p>
            <a:pPr marL="514350" indent="-514350" algn="l">
              <a:spcBef>
                <a:spcPct val="50000"/>
              </a:spcBef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народ наделил её такими звонкими эпитетами, как «широкая»,  «честная», «весёлая».</a:t>
            </a:r>
          </a:p>
          <a:p>
            <a:pPr marL="514350" indent="-514350" algn="l">
              <a:spcBef>
                <a:spcPct val="50000"/>
              </a:spcBef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нередко устраивались коллективные застолья – братчины.</a:t>
            </a:r>
            <a:endParaRPr lang="ru-RU" dirty="0" smtClean="0">
              <a:solidFill>
                <a:srgbClr val="00B0F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028384" y="6309320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40E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своя иг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трёх шагах от ЕГЭ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200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340768"/>
            <a:ext cx="8496944" cy="4298032"/>
          </a:xfrm>
        </p:spPr>
        <p:txBody>
          <a:bodyPr>
            <a:normAutofit/>
          </a:bodyPr>
          <a:lstStyle/>
          <a:p>
            <a:pPr algn="l"/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Выберите правильное продолжение предложения.</a:t>
            </a:r>
          </a:p>
          <a:p>
            <a:pPr algn="l"/>
            <a:r>
              <a:rPr lang="ru-RU" sz="2400" b="1" dirty="0" smtClean="0">
                <a:solidFill>
                  <a:srgbClr val="FB09EA"/>
                </a:solidFill>
              </a:rPr>
              <a:t>Изучая историю Отечества,</a:t>
            </a:r>
          </a:p>
          <a:p>
            <a:pPr marL="514350" indent="-514350" algn="l"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меня не покидало чувство беспокойства.</a:t>
            </a:r>
          </a:p>
          <a:p>
            <a:pPr marL="514350" indent="-514350" algn="l"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экзамен был сдан успешно.</a:t>
            </a:r>
          </a:p>
          <a:p>
            <a:pPr marL="514350" indent="-514350" algn="l"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нельзя не отметить выдающуюся роль отдельных личностей в его судьбе.</a:t>
            </a:r>
          </a:p>
          <a:p>
            <a:pPr marL="514350" indent="-514350" algn="l">
              <a:buAutoNum type="arabicParenR"/>
            </a:pPr>
            <a:r>
              <a:rPr lang="ru-RU" sz="2400" b="1" dirty="0" smtClean="0">
                <a:solidFill>
                  <a:srgbClr val="00B0F0"/>
                </a:solidFill>
              </a:rPr>
              <a:t>мой ответ заслужил отличную оценку.</a:t>
            </a:r>
          </a:p>
          <a:p>
            <a:pPr algn="l"/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021288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40E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трёх шагах от ЕГЭ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300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496944" cy="475252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Выберите правильное продолжение предложения.</a:t>
            </a:r>
          </a:p>
          <a:p>
            <a:pPr algn="l"/>
            <a:r>
              <a:rPr lang="ru-RU" sz="2800" b="1" dirty="0" smtClean="0">
                <a:solidFill>
                  <a:srgbClr val="FB09EA"/>
                </a:solidFill>
              </a:rPr>
              <a:t>Отмечая юбилей А. П. Чехова,</a:t>
            </a:r>
          </a:p>
          <a:p>
            <a:pPr algn="l"/>
            <a:endParaRPr lang="ru-RU" sz="2800" b="1" dirty="0" smtClean="0">
              <a:solidFill>
                <a:srgbClr val="FB09EA"/>
              </a:solidFill>
            </a:endParaRP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мне нравятся его рассказы.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его рассказы очень лаконичны и содержательны.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нельзя не сказать об огромной популярности этого писателя во всём мире.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уроки литературы интересны.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40E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трёх шагах от ЕГЭ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400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8424936" cy="460851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Выберите правильное продолжение предложения.</a:t>
            </a:r>
          </a:p>
          <a:p>
            <a:pPr algn="l"/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2800" b="1" dirty="0" smtClean="0">
                <a:solidFill>
                  <a:srgbClr val="FB09EA"/>
                </a:solidFill>
              </a:rPr>
              <a:t>Готовясь к Олимпиаде-2014,</a:t>
            </a:r>
          </a:p>
          <a:p>
            <a:pPr algn="l"/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мяч влетел в ворота английской команды.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строительство олимпийских объектов в Сочи набирает силу.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нашим спортивным командам необходимо упорно тренироваться.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футбольное поле поражает всех своими размерами.</a:t>
            </a:r>
          </a:p>
          <a:p>
            <a:pPr algn="l"/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00392" y="623731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40E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В трёх шагах от ЕГЭ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500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712968" cy="424847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Выберите правильное продолжение предложения.</a:t>
            </a:r>
          </a:p>
          <a:p>
            <a:pPr algn="l"/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l"/>
            <a:r>
              <a:rPr lang="ru-RU" sz="2800" b="1" dirty="0" smtClean="0">
                <a:solidFill>
                  <a:srgbClr val="FB09EA"/>
                </a:solidFill>
              </a:rPr>
              <a:t>Изучая русскую поэзию первой половины 19 века,</a:t>
            </a:r>
          </a:p>
          <a:p>
            <a:pPr algn="l"/>
            <a:endParaRPr lang="ru-RU" sz="2800" b="1" dirty="0" smtClean="0">
              <a:solidFill>
                <a:srgbClr val="FB09EA"/>
              </a:solidFill>
            </a:endParaRP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мне понравилось стихотворение Е. Баратынского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Е. Баратынский пленил меня прелестью звучания поэтических строк.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обратите внимание на стихотворение Е. Баратынского.</a:t>
            </a:r>
          </a:p>
          <a:p>
            <a:pPr marL="514350" indent="-514350" algn="l">
              <a:buAutoNum type="arabicParenR"/>
            </a:pPr>
            <a:r>
              <a:rPr lang="ru-RU" sz="2800" b="1" dirty="0" smtClean="0">
                <a:solidFill>
                  <a:srgbClr val="00B0F0"/>
                </a:solidFill>
              </a:rPr>
              <a:t>сборник стихотворений Е. Баратынского произвёл на меня неизгладимое впечатление. </a:t>
            </a:r>
          </a:p>
          <a:p>
            <a:pPr algn="l"/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40E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кот в мешке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84368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кот в мешке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12360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кот в мешке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9392"/>
            <a:ext cx="9144000" cy="6858000"/>
          </a:xfrm>
          <a:prstGeom prst="rect">
            <a:avLst/>
          </a:prstGeom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12360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  <a:cs typeface="Arial" pitchFamily="34" charset="0"/>
              </a:rPr>
              <a:t>Вопрос аукцион</a:t>
            </a:r>
            <a:endParaRPr lang="ru-RU" sz="3600" b="1" dirty="0">
              <a:solidFill>
                <a:schemeClr val="bg1">
                  <a:lumMod val="8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Содержимое 3" descr="вопрос аукци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6403690" cy="4608512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  <a:cs typeface="Arial" pitchFamily="34" charset="0"/>
              </a:rPr>
              <a:t>Вопрос аукцион</a:t>
            </a:r>
            <a:endParaRPr lang="ru-RU" sz="3600" b="1" dirty="0">
              <a:solidFill>
                <a:schemeClr val="bg1">
                  <a:lumMod val="8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Содержимое 3" descr="вопрос аукци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6403690" cy="4608512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028384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  <a:cs typeface="Arial" pitchFamily="34" charset="0"/>
              </a:rPr>
              <a:t>Вопрос аукцион</a:t>
            </a:r>
            <a:endParaRPr lang="ru-RU" sz="3600" b="1" dirty="0">
              <a:solidFill>
                <a:schemeClr val="bg1">
                  <a:lumMod val="85000"/>
                </a:schemeClr>
              </a:solidFill>
              <a:cs typeface="Arial" pitchFamily="34" charset="0"/>
            </a:endParaRPr>
          </a:p>
        </p:txBody>
      </p:sp>
      <p:pic>
        <p:nvPicPr>
          <p:cNvPr id="4" name="Содержимое 3" descr="вопрос аукци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6403690" cy="4608512"/>
          </a:xfrm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956376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«Своя игра»</a:t>
            </a:r>
            <a:b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Обособленные обстоятельства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295048"/>
          <a:ext cx="9144000" cy="5562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664"/>
                <a:gridCol w="1500336"/>
                <a:gridCol w="1524000"/>
                <a:gridCol w="1524000"/>
                <a:gridCol w="1524000"/>
                <a:gridCol w="1524000"/>
              </a:tblGrid>
              <a:tr h="1046705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9900CC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9900CC"/>
                          </a:solidFill>
                          <a:latin typeface="+mn-lt"/>
                        </a:rPr>
                        <a:t>Теория</a:t>
                      </a:r>
                      <a:endParaRPr lang="ru-RU" sz="2800" b="1" dirty="0">
                        <a:solidFill>
                          <a:srgbClr val="9900CC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5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3" action="ppaction://hlinksldjump"/>
                        </a:rPr>
                        <a:t>200</a:t>
                      </a:r>
                      <a:endParaRPr lang="ru-RU" sz="5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4" action="ppaction://hlinksldjump"/>
                        </a:rPr>
                        <a:t>300</a:t>
                      </a:r>
                      <a:endParaRPr lang="ru-RU" sz="5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5" action="ppaction://hlinksldjump"/>
                        </a:rPr>
                        <a:t>400</a:t>
                      </a:r>
                      <a:endParaRPr lang="ru-RU" sz="5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6" action="ppaction://hlinksldjump"/>
                        </a:rPr>
                        <a:t>500</a:t>
                      </a:r>
                      <a:endParaRPr lang="ru-RU" sz="5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415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00CC"/>
                          </a:solidFill>
                          <a:latin typeface="+mn-lt"/>
                        </a:rPr>
                        <a:t>В шаге от ГИА</a:t>
                      </a:r>
                      <a:endParaRPr lang="ru-RU" sz="2400" b="1" dirty="0">
                        <a:solidFill>
                          <a:srgbClr val="9900CC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7" action="ppaction://hlinksldjump"/>
                        </a:rPr>
                        <a:t>100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9" action="ppaction://hlinksldjump"/>
                        </a:rPr>
                        <a:t>300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1" action="ppaction://hlinksldjump"/>
                        </a:rPr>
                        <a:t>500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9900CC"/>
                          </a:solidFill>
                          <a:latin typeface="+mn-lt"/>
                        </a:rPr>
                        <a:t>Умный</a:t>
                      </a:r>
                      <a:r>
                        <a:rPr lang="ru-RU" sz="2400" b="1" baseline="0" dirty="0" smtClean="0">
                          <a:solidFill>
                            <a:srgbClr val="9900CC"/>
                          </a:solidFill>
                          <a:latin typeface="+mn-lt"/>
                        </a:rPr>
                        <a:t> редактор</a:t>
                      </a:r>
                      <a:endParaRPr lang="ru-RU" sz="2400" b="1" dirty="0" smtClean="0">
                        <a:solidFill>
                          <a:srgbClr val="9900CC"/>
                        </a:solidFill>
                        <a:latin typeface="+mn-lt"/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9900CC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2" action="ppaction://hlinksldjump"/>
                        </a:rPr>
                        <a:t>100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3" action="ppaction://hlinksldjump"/>
                        </a:rPr>
                        <a:t>200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4" action="ppaction://hlinksldjump"/>
                        </a:rPr>
                        <a:t>300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5" action="ppaction://hlinksldjump"/>
                        </a:rPr>
                        <a:t>400</a:t>
                      </a:r>
                      <a:endParaRPr lang="ru-RU" sz="5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6" action="ppaction://hlinksldjump"/>
                        </a:rPr>
                        <a:t>500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6466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00CC"/>
                          </a:solidFill>
                          <a:latin typeface="+mn-lt"/>
                        </a:rPr>
                        <a:t>Закончи </a:t>
                      </a:r>
                      <a:r>
                        <a:rPr lang="ru-RU" sz="2400" b="1" dirty="0" err="1" smtClean="0">
                          <a:solidFill>
                            <a:srgbClr val="9900CC"/>
                          </a:solidFill>
                          <a:latin typeface="+mn-lt"/>
                        </a:rPr>
                        <a:t>стихотво-рение</a:t>
                      </a:r>
                      <a:r>
                        <a:rPr lang="ru-RU" sz="2400" b="1" dirty="0" smtClean="0">
                          <a:solidFill>
                            <a:srgbClr val="9900CC"/>
                          </a:solidFill>
                          <a:latin typeface="+mn-lt"/>
                        </a:rPr>
                        <a:t> </a:t>
                      </a:r>
                      <a:endParaRPr lang="ru-RU" sz="2400" b="1" dirty="0">
                        <a:solidFill>
                          <a:srgbClr val="9900CC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7" action="ppaction://hlinksldjump"/>
                        </a:rPr>
                        <a:t>100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8" action="ppaction://hlinksldjump"/>
                        </a:rPr>
                        <a:t>200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19" action="ppaction://hlinksldjump"/>
                        </a:rPr>
                        <a:t>300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0" action="ppaction://hlinksldjump"/>
                        </a:rPr>
                        <a:t>400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1" action="ppaction://hlinksldjump"/>
                        </a:rPr>
                        <a:t>500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9837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9900CC"/>
                          </a:solidFill>
                          <a:latin typeface="+mn-lt"/>
                        </a:rPr>
                        <a:t>В трёх шагах</a:t>
                      </a:r>
                      <a:r>
                        <a:rPr lang="ru-RU" sz="2400" b="1" baseline="0" dirty="0" smtClean="0">
                          <a:solidFill>
                            <a:srgbClr val="9900CC"/>
                          </a:solidFill>
                          <a:latin typeface="+mn-lt"/>
                        </a:rPr>
                        <a:t> от ЕГЭ</a:t>
                      </a:r>
                      <a:endParaRPr lang="ru-RU" sz="2400" b="1" dirty="0">
                        <a:solidFill>
                          <a:srgbClr val="9900CC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2" action="ppaction://hlinksldjump"/>
                        </a:rPr>
                        <a:t>100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3" action="ppaction://hlinksldjump"/>
                        </a:rPr>
                        <a:t>200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4" action="ppaction://hlinksldjump"/>
                        </a:rPr>
                        <a:t>300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5" action="ppaction://hlinksldjump"/>
                        </a:rPr>
                        <a:t>400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hlinkClick r:id="rId26" action="ppaction://hlinksldjump"/>
                        </a:rPr>
                        <a:t>500</a:t>
                      </a:r>
                      <a:endParaRPr lang="ru-RU" sz="5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Стрелка вправо 3">
            <a:hlinkClick r:id="rId27" action="ppaction://hlinksldjump"/>
          </p:cNvPr>
          <p:cNvSpPr/>
          <p:nvPr/>
        </p:nvSpPr>
        <p:spPr>
          <a:xfrm>
            <a:off x="7884368" y="260648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Финал.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2" action="ppaction://hlinksldjump"/>
              </a:rPr>
              <a:t>1</a:t>
            </a:r>
            <a:endParaRPr lang="ru-RU" sz="3600" b="1" dirty="0" smtClean="0">
              <a:solidFill>
                <a:srgbClr val="FB09EA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3" action="ppaction://hlinksldjump"/>
              </a:rPr>
              <a:t>2</a:t>
            </a:r>
            <a:endParaRPr lang="ru-RU" sz="3600" b="1" dirty="0" smtClean="0">
              <a:solidFill>
                <a:srgbClr val="FB09EA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4" action="ppaction://hlinksldjump"/>
              </a:rPr>
              <a:t>3</a:t>
            </a:r>
            <a:endParaRPr lang="ru-RU" sz="3600" b="1" dirty="0" smtClean="0">
              <a:solidFill>
                <a:srgbClr val="FB09EA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5" action="ppaction://hlinksldjump"/>
              </a:rPr>
              <a:t>4</a:t>
            </a:r>
            <a:endParaRPr lang="ru-RU" sz="3600" b="1" dirty="0" smtClean="0">
              <a:solidFill>
                <a:srgbClr val="FB09EA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6" action="ppaction://hlinksldjump"/>
              </a:rPr>
              <a:t>5</a:t>
            </a:r>
            <a:endParaRPr lang="ru-RU" sz="3600" b="1" dirty="0" smtClean="0">
              <a:solidFill>
                <a:srgbClr val="FB09EA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7" action="ppaction://hlinksldjump"/>
              </a:rPr>
              <a:t>6</a:t>
            </a:r>
            <a:endParaRPr lang="ru-RU" sz="3600" b="1" dirty="0" smtClean="0">
              <a:solidFill>
                <a:srgbClr val="FB09EA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B09EA"/>
                </a:solidFill>
                <a:hlinkClick r:id="rId8" action="ppaction://hlinksldjump"/>
              </a:rPr>
              <a:t>7</a:t>
            </a:r>
            <a:endParaRPr lang="ru-RU" sz="3600" b="1" dirty="0" smtClean="0">
              <a:solidFill>
                <a:srgbClr val="FB09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1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          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Он охотно давал их читать никогда не требуя их назад; зато никогда не возвращал хозяину книги, им занятой. (А.С Пушкин "Выстрел")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      </a:t>
            </a:r>
            <a:r>
              <a:rPr lang="ru-RU" b="1" dirty="0" smtClean="0">
                <a:solidFill>
                  <a:srgbClr val="00B050"/>
                </a:solidFill>
              </a:rPr>
              <a:t>Он охотно давал их читать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никогда не требуя их назад; зато никогда не возвращал хозяину книги, им занятой.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40352" y="5949280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        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Молодой человек взял их и до того рассердился, что хотел было уже уйти; но тотчас одумался вспомнив что идти больше некуда и что он еще и за другим пришел. (Ф.М Достоевский "Преступление и наказание")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             Молодой человек взял их и до того рассердился, что хотел было уже уйти; но тотчас одумался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вспомнив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что идти больше некуда и что он еще и за другим пришел.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3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Беседуя он бесшумно и легко расхаживал по комнате засунув руки в карманы брюк и резко кивал головой. ( М. Горький)</a:t>
            </a:r>
          </a:p>
          <a:p>
            <a:pPr>
              <a:buNone/>
            </a:pPr>
            <a:endParaRPr lang="ru-RU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Беседуя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он бесшумно и легко расхаживал по комнате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засунув руки в карманы брюк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и резко кивал головой. </a:t>
            </a:r>
          </a:p>
          <a:p>
            <a:pPr>
              <a:buNone/>
            </a:pPr>
            <a:endParaRPr lang="ru-RU" sz="28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4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85000"/>
                  </a:schemeClr>
                </a:solidFill>
              </a:rPr>
              <a:t>У капитана забастовал по неведомой причине мотор, и он сам ругаясь и торопясь презирая смущенного монтёра развинчивал гайки успев замазаться машинным маслом и нагаром. (Л. Андреев)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У капитана забастовал по неведомой причине мотор, и он</a:t>
            </a:r>
            <a:r>
              <a:rPr lang="ru-RU" sz="2800" b="1" dirty="0" smtClean="0">
                <a:solidFill>
                  <a:srgbClr val="FF0000"/>
                </a:solidFill>
              </a:rPr>
              <a:t>,</a:t>
            </a:r>
            <a:r>
              <a:rPr lang="ru-RU" sz="2800" b="1" dirty="0" smtClean="0">
                <a:solidFill>
                  <a:srgbClr val="00B050"/>
                </a:solidFill>
              </a:rPr>
              <a:t> сам ругаясь и торопясь</a:t>
            </a:r>
            <a:r>
              <a:rPr lang="ru-RU" sz="2800" b="1" dirty="0" smtClean="0">
                <a:solidFill>
                  <a:srgbClr val="FF0000"/>
                </a:solidFill>
              </a:rPr>
              <a:t>,</a:t>
            </a:r>
            <a:r>
              <a:rPr lang="ru-RU" sz="2800" b="1" dirty="0" smtClean="0">
                <a:solidFill>
                  <a:srgbClr val="00B050"/>
                </a:solidFill>
              </a:rPr>
              <a:t> презирая смущенного монтёра</a:t>
            </a:r>
            <a:r>
              <a:rPr lang="ru-RU" sz="2800" b="1" dirty="0" smtClean="0">
                <a:solidFill>
                  <a:srgbClr val="FF0000"/>
                </a:solidFill>
              </a:rPr>
              <a:t>, </a:t>
            </a:r>
            <a:r>
              <a:rPr lang="ru-RU" sz="2800" b="1" dirty="0" smtClean="0">
                <a:solidFill>
                  <a:srgbClr val="00B050"/>
                </a:solidFill>
              </a:rPr>
              <a:t>развинчивал гайки</a:t>
            </a:r>
            <a:r>
              <a:rPr lang="ru-RU" sz="2800" b="1" dirty="0" smtClean="0">
                <a:solidFill>
                  <a:srgbClr val="FF0000"/>
                </a:solidFill>
              </a:rPr>
              <a:t>,</a:t>
            </a:r>
            <a:r>
              <a:rPr lang="ru-RU" sz="2800" b="1" dirty="0" smtClean="0">
                <a:solidFill>
                  <a:srgbClr val="00B050"/>
                </a:solidFill>
              </a:rPr>
              <a:t> успев замазаться машинным маслом и нагаром. </a:t>
            </a:r>
          </a:p>
          <a:p>
            <a:pPr>
              <a:buNone/>
            </a:pPr>
            <a:endParaRPr lang="ru-RU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028384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5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640960" cy="470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Старая Ласка, ещё не совсем переварившая радость его приезда и бегавшая, чтобы полаять на дворе, вернулась внося с собой запах воздуха подошла к нему подсунув голову под его руку жалобно повизгивая  требуя, чтобы он поласкал её. (Л. Н. Толстой)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Старая Ласка, ещё не совсем переварившая радость его приезда и бегавшая, чтобы полаять на дворе, вернулась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внося с собой запах воздуха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подошла к нему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подсунув голову под его руку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жалобно повизгивая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требуя, чтобы он поласкал её.</a:t>
            </a:r>
          </a:p>
          <a:p>
            <a:pPr>
              <a:buNone/>
            </a:pP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23731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6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781128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                Однажды вечером кончив дневной сбор винограда партия молдаван, с которой я работал, ушла на берег моря, а я и старуха </a:t>
            </a:r>
            <a:r>
              <a:rPr lang="ru-RU" b="1" dirty="0" err="1" smtClean="0">
                <a:solidFill>
                  <a:schemeClr val="bg1">
                    <a:lumMod val="85000"/>
                  </a:schemeClr>
                </a:solidFill>
              </a:rPr>
              <a:t>Изергиль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остались под густой тенью виноградных лоз и лежа на земле молчали глядя как тают в голубой мгле ночи силуэты тех людей, что пошли к морю. (Горький "Старуха </a:t>
            </a:r>
            <a:r>
              <a:rPr lang="ru-RU" b="1" dirty="0" err="1" smtClean="0">
                <a:solidFill>
                  <a:schemeClr val="bg1">
                    <a:lumMod val="85000"/>
                  </a:schemeClr>
                </a:solidFill>
              </a:rPr>
              <a:t>Изергиль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")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                   Однажды вечером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кончив дневной сбор винограда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партия молдаван, с которой я работал, ушла на берег моря, а я и старуха </a:t>
            </a:r>
            <a:r>
              <a:rPr lang="ru-RU" b="1" dirty="0" err="1" smtClean="0">
                <a:solidFill>
                  <a:srgbClr val="00B050"/>
                </a:solidFill>
              </a:rPr>
              <a:t>Изергиль</a:t>
            </a:r>
            <a:r>
              <a:rPr lang="ru-RU" b="1" dirty="0" smtClean="0">
                <a:solidFill>
                  <a:srgbClr val="00B050"/>
                </a:solidFill>
              </a:rPr>
              <a:t> остались под густой тенью виноградных лоз и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лежа на земле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молчали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глядя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как тают в голубой мгле ночи силуэты тех людей, что пошли к морю. </a:t>
            </a: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Финал 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7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Он ходил по лугу волоча ноги </a:t>
            </a:r>
            <a:r>
              <a:rPr lang="ru-RU" b="1" dirty="0" err="1" smtClean="0">
                <a:solidFill>
                  <a:schemeClr val="bg1">
                    <a:lumMod val="85000"/>
                  </a:schemeClr>
                </a:solidFill>
              </a:rPr>
              <a:t>шаршавя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траву и наблюдая пыль которая покрывала его сапоги; то он шагал большими шагами стараясь попадать в следы оставленные косцами по лугу, то он считая свои шаги делал расчёты, сколько раз он должен пройти от межи до межи, чтобы сделать версту, то </a:t>
            </a:r>
            <a:r>
              <a:rPr lang="ru-RU" b="1" dirty="0" err="1" smtClean="0">
                <a:solidFill>
                  <a:schemeClr val="bg1">
                    <a:lumMod val="85000"/>
                  </a:schemeClr>
                </a:solidFill>
              </a:rPr>
              <a:t>ошмурыгивал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(</a:t>
            </a:r>
            <a:r>
              <a:rPr lang="ru-RU" b="1" dirty="0" err="1" smtClean="0">
                <a:solidFill>
                  <a:schemeClr val="bg1">
                    <a:lumMod val="85000"/>
                  </a:schemeClr>
                </a:solidFill>
              </a:rPr>
              <a:t>обдиррал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) цветки полыни, растущие на меже, и растирал эти цветки в ладонях и принюхивался к душисто-горькому, крепкому запаху. ( Л. Н. Толстой) 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Он ходил по лугу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00B050"/>
                </a:solidFill>
              </a:rPr>
              <a:t>волоча ноги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шаршавя</a:t>
            </a:r>
            <a:r>
              <a:rPr lang="ru-RU" b="1" dirty="0" smtClean="0">
                <a:solidFill>
                  <a:srgbClr val="00B050"/>
                </a:solidFill>
              </a:rPr>
              <a:t> траву и наблюдая пыль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00B050"/>
                </a:solidFill>
              </a:rPr>
              <a:t>которая покрывала его сапоги; то он шагал большими шагами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00B050"/>
                </a:solidFill>
              </a:rPr>
              <a:t>стараясь попадать в следы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оставленные косцами по лугу, то он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00B050"/>
                </a:solidFill>
              </a:rPr>
              <a:t>считая свои шаги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>
                <a:solidFill>
                  <a:srgbClr val="00B050"/>
                </a:solidFill>
              </a:rPr>
              <a:t> делал расчёты, сколько раз он должен пройти от межи до межи, чтобы сделать версту, то </a:t>
            </a:r>
            <a:r>
              <a:rPr lang="ru-RU" b="1" dirty="0" err="1" smtClean="0">
                <a:solidFill>
                  <a:srgbClr val="00B050"/>
                </a:solidFill>
              </a:rPr>
              <a:t>ошмурыгивал</a:t>
            </a:r>
            <a:r>
              <a:rPr lang="ru-RU" b="1" dirty="0" smtClean="0">
                <a:solidFill>
                  <a:srgbClr val="00B050"/>
                </a:solidFill>
              </a:rPr>
              <a:t> цветки полыни, растущие на меже, и растирал эти цветки в ладонях и принюхивался к душисто-горькому, крепкому запаху. 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021288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Закончи стихотворение</a:t>
            </a:r>
            <a:b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100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85000"/>
                  </a:schemeClr>
                </a:solidFill>
              </a:rPr>
              <a:t>Сижу за решёткой в темнице сырой.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85000"/>
                  </a:schemeClr>
                </a:solidFill>
              </a:rPr>
              <a:t>Вскормлённый в неволе орёл молодой,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85000"/>
                  </a:schemeClr>
                </a:solidFill>
              </a:rPr>
              <a:t>Мой грустный товарищ, ……………………..</a:t>
            </a:r>
          </a:p>
          <a:p>
            <a:pPr>
              <a:buNone/>
            </a:pPr>
            <a:r>
              <a:rPr lang="ru-RU" dirty="0" smtClean="0"/>
              <a:t>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махая крылом,….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2800" b="1" dirty="0" smtClean="0">
                <a:solidFill>
                  <a:schemeClr val="bg1">
                    <a:lumMod val="85000"/>
                  </a:schemeClr>
                </a:solidFill>
              </a:rPr>
              <a:t>(А.С.Пушкин. Узник)</a:t>
            </a:r>
            <a:endParaRPr lang="ru-RU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40352" y="5949280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B09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Закончи стихотворение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200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Под голубыми небесами, 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Великолепными коврами,………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Блестя на солнце, 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снег лежит.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(А. С .Пушкин. Зимнее утро)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587727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Теория </a:t>
            </a:r>
            <a:b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100</a:t>
            </a:r>
            <a:endParaRPr lang="ru-RU" sz="4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bg1">
                    <a:lumMod val="75000"/>
                  </a:schemeClr>
                </a:solidFill>
              </a:rPr>
              <a:t>Что такое обособление?</a:t>
            </a:r>
          </a:p>
          <a:p>
            <a:pPr>
              <a:buNone/>
            </a:pPr>
            <a:endParaRPr lang="ru-RU" sz="30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000" b="1" dirty="0" smtClean="0">
                <a:solidFill>
                  <a:schemeClr val="bg1"/>
                </a:solidFill>
              </a:rPr>
              <a:t>  </a:t>
            </a:r>
            <a:r>
              <a:rPr lang="ru-RU" sz="3000" b="1" dirty="0" smtClean="0">
                <a:solidFill>
                  <a:srgbClr val="FB09EA"/>
                </a:solidFill>
              </a:rPr>
              <a:t>Смысловое или интонационное выделение членов предложения для того, чтобы придать им относительную самостоятельность, особую значимость в высказывании.</a:t>
            </a:r>
            <a:endParaRPr lang="ru-RU" sz="30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Закончи стихотворение</a:t>
            </a:r>
            <a:b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300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Прилёг вздремнуть я у лафета, 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И слышно было до рассвета,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Как ликовал француз.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Но тих был наш бивак открытый: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Кто кивер чистил весь избитый, 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Кто штык точил,………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    ворча сердито,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Кусая длинный ус.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(М. Ю. Лермонтов. Бородино)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40352" y="5949280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Закончи стихотворение</a:t>
            </a:r>
            <a:b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400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Ночевала тучка золотая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На груди утёса-великана;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Утром в путь она умчалась рано,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…………………………………..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 лазури весело играя.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(М. Ю. Лермонтов. Утёс)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40352" y="587727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Закончи стихотворение</a:t>
            </a:r>
            <a:b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500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Природа жаждущих степей 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Его в день гнева породила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И зелень мёртвую ветвей</a:t>
            </a:r>
          </a:p>
          <a:p>
            <a:pPr>
              <a:buNone/>
            </a:pPr>
            <a:r>
              <a:rPr lang="ru-RU" b="1" smtClean="0">
                <a:solidFill>
                  <a:schemeClr val="bg1">
                    <a:lumMod val="85000"/>
                  </a:schemeClr>
                </a:solidFill>
              </a:rPr>
              <a:t>И </a:t>
            </a:r>
            <a:r>
              <a:rPr lang="ru-RU" b="1" smtClean="0">
                <a:solidFill>
                  <a:schemeClr val="bg1">
                    <a:lumMod val="85000"/>
                  </a:schemeClr>
                </a:solidFill>
              </a:rPr>
              <a:t>корни</a:t>
            </a:r>
            <a:r>
              <a:rPr lang="ru-RU" b="1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ядом напоила.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Яд каплет сквозь его кору,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…………………………………..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 полудню </a:t>
            </a:r>
            <a:r>
              <a:rPr lang="ru-RU" b="1" dirty="0" err="1" smtClean="0">
                <a:solidFill>
                  <a:srgbClr val="FF0000"/>
                </a:solidFill>
              </a:rPr>
              <a:t>растопясь</a:t>
            </a:r>
            <a:r>
              <a:rPr lang="ru-RU" b="1" dirty="0" smtClean="0">
                <a:solidFill>
                  <a:srgbClr val="FF0000"/>
                </a:solidFill>
              </a:rPr>
              <a:t> от зною.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(А. С. Пушкин. Анчар)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5877272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Теория </a:t>
            </a:r>
            <a:b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200</a:t>
            </a:r>
            <a:endParaRPr lang="ru-RU" sz="4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bg1">
                    <a:lumMod val="75000"/>
                  </a:schemeClr>
                </a:solidFill>
              </a:rPr>
              <a:t> Чем могут быть выражены обособленные обстоятельства?</a:t>
            </a:r>
          </a:p>
          <a:p>
            <a:pPr>
              <a:buNone/>
            </a:pPr>
            <a:endParaRPr lang="ru-RU" sz="3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ru-RU" sz="3000" b="1" dirty="0" smtClean="0">
                <a:solidFill>
                  <a:srgbClr val="FB09EA"/>
                </a:solidFill>
              </a:rPr>
              <a:t>Одиночным деепричастием</a:t>
            </a:r>
          </a:p>
          <a:p>
            <a:r>
              <a:rPr lang="ru-RU" sz="3000" b="1" dirty="0" smtClean="0">
                <a:solidFill>
                  <a:srgbClr val="FB09EA"/>
                </a:solidFill>
              </a:rPr>
              <a:t>Деепричастным оборотом</a:t>
            </a:r>
          </a:p>
          <a:p>
            <a:r>
              <a:rPr lang="ru-RU" sz="3000" b="1" dirty="0" smtClean="0">
                <a:solidFill>
                  <a:srgbClr val="FB09EA"/>
                </a:solidFill>
              </a:rPr>
              <a:t>Существительным  с производным предлогом</a:t>
            </a:r>
            <a:endParaRPr lang="ru-RU" sz="30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Теория </a:t>
            </a:r>
            <a:b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300</a:t>
            </a:r>
            <a:endParaRPr lang="ru-RU" sz="4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800" b="1" dirty="0" smtClean="0">
                <a:solidFill>
                  <a:schemeClr val="bg1">
                    <a:lumMod val="85000"/>
                  </a:schemeClr>
                </a:solidFill>
              </a:rPr>
              <a:t>Когда обстоятельства обособляются?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 Д.О.      ,   Х   </a:t>
            </a:r>
          </a:p>
          <a:p>
            <a:pPr marL="914400" indent="-914400">
              <a:buNone/>
            </a:pPr>
            <a:endParaRPr lang="ru-RU" sz="5600" b="1" dirty="0" smtClean="0">
              <a:solidFill>
                <a:srgbClr val="FB09EA"/>
              </a:solidFill>
            </a:endParaRP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    Х ,      Д.О.      ,…………..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 </a:t>
            </a: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      </a:t>
            </a:r>
            <a:r>
              <a:rPr lang="ru-RU" sz="5600" b="1" dirty="0" err="1" smtClean="0">
                <a:solidFill>
                  <a:srgbClr val="FB09EA"/>
                </a:solidFill>
              </a:rPr>
              <a:t>Дееприч</a:t>
            </a:r>
            <a:r>
              <a:rPr lang="ru-RU" sz="5600" b="1" dirty="0" smtClean="0">
                <a:solidFill>
                  <a:srgbClr val="FB09EA"/>
                </a:solidFill>
              </a:rPr>
              <a:t>. ,      Х</a:t>
            </a:r>
          </a:p>
          <a:p>
            <a:pPr marL="914400" indent="-914400"/>
            <a:endParaRPr lang="ru-RU" sz="5600" b="1" dirty="0" smtClean="0">
              <a:solidFill>
                <a:srgbClr val="FB09EA"/>
              </a:solidFill>
            </a:endParaRP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    Х ,   </a:t>
            </a:r>
            <a:r>
              <a:rPr lang="ru-RU" sz="5600" b="1" dirty="0" err="1" smtClean="0">
                <a:solidFill>
                  <a:srgbClr val="FB09EA"/>
                </a:solidFill>
              </a:rPr>
              <a:t>Дееприч</a:t>
            </a:r>
            <a:r>
              <a:rPr lang="ru-RU" sz="5600" b="1" dirty="0" smtClean="0">
                <a:solidFill>
                  <a:srgbClr val="FB09EA"/>
                </a:solidFill>
              </a:rPr>
              <a:t>.  </a:t>
            </a:r>
          </a:p>
          <a:p>
            <a:pPr marL="914400" indent="-914400"/>
            <a:endParaRPr lang="ru-RU" sz="5600" b="1" dirty="0" smtClean="0">
              <a:solidFill>
                <a:srgbClr val="FB09EA"/>
              </a:solidFill>
            </a:endParaRP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Несмотря на ……,  ……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Не взирая на ……,  …….</a:t>
            </a:r>
          </a:p>
          <a:p>
            <a:pPr marL="914400" indent="-914400"/>
            <a:endParaRPr lang="ru-RU" sz="5600" b="1" dirty="0" smtClean="0">
              <a:solidFill>
                <a:srgbClr val="FB09EA"/>
              </a:solidFill>
            </a:endParaRP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Благодаря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 Согласно                        +  сущ. в </a:t>
            </a:r>
            <a:r>
              <a:rPr lang="ru-RU" sz="5600" b="1" dirty="0" err="1" smtClean="0">
                <a:solidFill>
                  <a:srgbClr val="FB09EA"/>
                </a:solidFill>
              </a:rPr>
              <a:t>Д.п</a:t>
            </a:r>
            <a:endParaRPr lang="ru-RU" sz="5600" b="1" dirty="0" smtClean="0">
              <a:solidFill>
                <a:srgbClr val="FB09EA"/>
              </a:solidFill>
            </a:endParaRP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 Вопреки и др.</a:t>
            </a:r>
          </a:p>
          <a:p>
            <a:pPr marL="914400" indent="-914400"/>
            <a:endParaRPr lang="ru-RU" sz="5600" b="1" dirty="0" smtClean="0">
              <a:solidFill>
                <a:srgbClr val="FB09EA"/>
              </a:solidFill>
            </a:endParaRPr>
          </a:p>
          <a:p>
            <a:pPr marL="914400" indent="-914400"/>
            <a:r>
              <a:rPr lang="ru-RU" sz="5600" b="1" dirty="0" smtClean="0">
                <a:solidFill>
                  <a:srgbClr val="FB09EA"/>
                </a:solidFill>
              </a:rPr>
              <a:t>В силу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В случае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При наличии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При отсутствии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Ввиду (</a:t>
            </a:r>
            <a:r>
              <a:rPr lang="ru-RU" sz="5600" b="1" dirty="0" err="1" smtClean="0">
                <a:solidFill>
                  <a:srgbClr val="FB09EA"/>
                </a:solidFill>
              </a:rPr>
              <a:t>=из-за</a:t>
            </a:r>
            <a:r>
              <a:rPr lang="ru-RU" sz="5600" b="1" dirty="0" smtClean="0">
                <a:solidFill>
                  <a:srgbClr val="FB09EA"/>
                </a:solidFill>
              </a:rPr>
              <a:t>)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Вследствие</a:t>
            </a:r>
          </a:p>
          <a:p>
            <a:pPr marL="914400" indent="-914400">
              <a:buNone/>
            </a:pPr>
            <a:r>
              <a:rPr lang="ru-RU" sz="5600" b="1" dirty="0" smtClean="0">
                <a:solidFill>
                  <a:srgbClr val="FB09EA"/>
                </a:solidFill>
              </a:rPr>
              <a:t>                       По причине и др.</a:t>
            </a:r>
            <a:endParaRPr lang="ru-RU" sz="56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Теория </a:t>
            </a:r>
            <a:b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400</a:t>
            </a:r>
            <a:endParaRPr lang="ru-RU" sz="4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Когда обстоятельства не обособляются?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000" b="1" u="sng" dirty="0" smtClean="0">
                <a:solidFill>
                  <a:srgbClr val="FB09EA"/>
                </a:solidFill>
              </a:rPr>
              <a:t>Не обособляется</a:t>
            </a:r>
            <a:r>
              <a:rPr lang="ru-RU" sz="3000" b="1" dirty="0" smtClean="0">
                <a:solidFill>
                  <a:srgbClr val="FB09EA"/>
                </a:solidFill>
              </a:rPr>
              <a:t> </a:t>
            </a:r>
          </a:p>
          <a:p>
            <a:r>
              <a:rPr lang="ru-RU" sz="3000" b="1" dirty="0" smtClean="0">
                <a:solidFill>
                  <a:srgbClr val="FB09EA"/>
                </a:solidFill>
              </a:rPr>
              <a:t>ФРАЗЕОЛОГИЧЕСКИЙ ОБОРОТ С ДЕЕПРИЧАСТИЕМ </a:t>
            </a:r>
          </a:p>
          <a:p>
            <a:r>
              <a:rPr lang="ru-RU" sz="3000" b="1" dirty="0" smtClean="0">
                <a:solidFill>
                  <a:srgbClr val="FB09EA"/>
                </a:solidFill>
              </a:rPr>
              <a:t>ДЕЕПРИЧАСТИЕ, ПЕРЕШЕДШЕЕ В НАРЕЧИЕ</a:t>
            </a:r>
          </a:p>
          <a:p>
            <a:endParaRPr lang="ru-RU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Теория </a:t>
            </a:r>
            <a:b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4000" b="1" dirty="0" smtClean="0">
                <a:solidFill>
                  <a:schemeClr val="bg1">
                    <a:lumMod val="85000"/>
                  </a:schemeClr>
                </a:solidFill>
              </a:rPr>
              <a:t>500   </a:t>
            </a:r>
            <a:endParaRPr lang="ru-RU" sz="4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Употребление. Культура речи.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     Что надо помнить об </a:t>
            </a:r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употреблении обособленных </a:t>
            </a:r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обстоятельств, выраженных деепричастным оборотом?</a:t>
            </a:r>
          </a:p>
          <a:p>
            <a:pPr>
              <a:buNone/>
            </a:pPr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>
              <a:buNone/>
            </a:pPr>
            <a:r>
              <a:rPr lang="ru-RU" sz="3000" b="1" dirty="0" smtClean="0">
                <a:solidFill>
                  <a:srgbClr val="FB09EA"/>
                </a:solidFill>
              </a:rPr>
              <a:t>Основное и добавочное действие выполняет один предмет.</a:t>
            </a:r>
            <a:endParaRPr lang="ru-RU" sz="30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56376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Умный редактор</a:t>
            </a:r>
            <a:b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</a:rPr>
              <a:t>100</a:t>
            </a:r>
            <a:endParaRPr lang="ru-RU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844824"/>
            <a:ext cx="7488832" cy="4392488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smtClean="0">
                <a:solidFill>
                  <a:schemeClr val="bg1">
                    <a:lumMod val="85000"/>
                  </a:schemeClr>
                </a:solidFill>
              </a:rPr>
              <a:t>Перейдя в 9-й класс, у нас появился новый предмет.</a:t>
            </a:r>
          </a:p>
          <a:p>
            <a:pPr algn="l"/>
            <a:endParaRPr lang="ru-RU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Когда мы перешли в 9-й класс, у нас</a:t>
            </a:r>
          </a:p>
          <a:p>
            <a:pPr algn="l"/>
            <a:r>
              <a:rPr lang="ru-RU" sz="3000" b="1" dirty="0" smtClean="0">
                <a:solidFill>
                  <a:srgbClr val="FB09EA"/>
                </a:solidFill>
              </a:rPr>
              <a:t>появился новый предмет.</a:t>
            </a:r>
            <a:endParaRPr lang="ru-RU" sz="3000" b="1" dirty="0">
              <a:solidFill>
                <a:srgbClr val="FB09EA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40352" y="6165304"/>
            <a:ext cx="978408" cy="484632"/>
          </a:xfrm>
          <a:prstGeom prst="rightArrow">
            <a:avLst/>
          </a:prstGeom>
          <a:solidFill>
            <a:srgbClr val="FB09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00B0F0"/>
      </a:dk1>
      <a:lt1>
        <a:sysClr val="window" lastClr="FFFFFF"/>
      </a:lt1>
      <a:dk2>
        <a:srgbClr val="0070C0"/>
      </a:dk2>
      <a:lt2>
        <a:srgbClr val="F4E7ED"/>
      </a:lt2>
      <a:accent1>
        <a:srgbClr val="2A0AEC"/>
      </a:accent1>
      <a:accent2>
        <a:srgbClr val="66BAD8"/>
      </a:accent2>
      <a:accent3>
        <a:srgbClr val="ACDFFE"/>
      </a:accent3>
      <a:accent4>
        <a:srgbClr val="ACDFFE"/>
      </a:accent4>
      <a:accent5>
        <a:srgbClr val="6EAECE"/>
      </a:accent5>
      <a:accent6>
        <a:srgbClr val="80A5B8"/>
      </a:accent6>
      <a:hlink>
        <a:srgbClr val="BC74F2"/>
      </a:hlink>
      <a:folHlink>
        <a:srgbClr val="00206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1617</Words>
  <Application>Microsoft Office PowerPoint</Application>
  <PresentationFormat>Экран (4:3)</PresentationFormat>
  <Paragraphs>269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«Своя игра» Обособленные обстоятельства</vt:lpstr>
      <vt:lpstr>Теория  100</vt:lpstr>
      <vt:lpstr>Теория  200</vt:lpstr>
      <vt:lpstr>Теория  300</vt:lpstr>
      <vt:lpstr>Теория  400</vt:lpstr>
      <vt:lpstr>Теория  500   </vt:lpstr>
      <vt:lpstr>Умный редактор 100</vt:lpstr>
      <vt:lpstr>Умный редактор 200</vt:lpstr>
      <vt:lpstr>Умный редактор 300</vt:lpstr>
      <vt:lpstr>Умный редактор 400</vt:lpstr>
      <vt:lpstr>Умный редактор 500</vt:lpstr>
      <vt:lpstr>В шаге от ГИА 100</vt:lpstr>
      <vt:lpstr>В шаге от ГИА 200</vt:lpstr>
      <vt:lpstr>В шаге от ГИА 300</vt:lpstr>
      <vt:lpstr>В шаге от ГИА 400</vt:lpstr>
      <vt:lpstr>В шаге от ГИА 500</vt:lpstr>
      <vt:lpstr>В трёх шагах от ЕГЭ 100</vt:lpstr>
      <vt:lpstr>В трёх шагах от ЕГЭ 200</vt:lpstr>
      <vt:lpstr>В трёх шагах от ЕГЭ 300</vt:lpstr>
      <vt:lpstr>В трёх шагах от ЕГЭ 400</vt:lpstr>
      <vt:lpstr>В трёх шагах от ЕГЭ 500</vt:lpstr>
      <vt:lpstr>Слайд 24</vt:lpstr>
      <vt:lpstr>Слайд 25</vt:lpstr>
      <vt:lpstr>Слайд 26</vt:lpstr>
      <vt:lpstr>Вопрос аукцион</vt:lpstr>
      <vt:lpstr>Вопрос аукцион</vt:lpstr>
      <vt:lpstr>Вопрос аукцион</vt:lpstr>
      <vt:lpstr>Финал.</vt:lpstr>
      <vt:lpstr>Финал  1</vt:lpstr>
      <vt:lpstr>Финал  2</vt:lpstr>
      <vt:lpstr>Финал  3</vt:lpstr>
      <vt:lpstr>Финал  4</vt:lpstr>
      <vt:lpstr>Финал  5</vt:lpstr>
      <vt:lpstr>Финал  6</vt:lpstr>
      <vt:lpstr>Финал  7</vt:lpstr>
      <vt:lpstr>Закончи стихотворение 100</vt:lpstr>
      <vt:lpstr>Закончи стихотворение 200</vt:lpstr>
      <vt:lpstr>Закончи стихотворение 300</vt:lpstr>
      <vt:lpstr>Закончи стихотворение 400</vt:lpstr>
      <vt:lpstr>Закончи стихотворение 500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«Своя игра» Обособление обстоятельств</dc:title>
  <dc:creator>сергей</dc:creator>
  <cp:lastModifiedBy>сергей</cp:lastModifiedBy>
  <cp:revision>53</cp:revision>
  <dcterms:created xsi:type="dcterms:W3CDTF">2013-02-10T08:59:20Z</dcterms:created>
  <dcterms:modified xsi:type="dcterms:W3CDTF">2013-03-22T04:28:48Z</dcterms:modified>
</cp:coreProperties>
</file>