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5" r:id="rId3"/>
    <p:sldId id="276" r:id="rId4"/>
    <p:sldId id="259" r:id="rId5"/>
    <p:sldId id="260" r:id="rId6"/>
    <p:sldId id="262" r:id="rId7"/>
    <p:sldId id="261" r:id="rId8"/>
    <p:sldId id="263" r:id="rId9"/>
    <p:sldId id="273" r:id="rId10"/>
    <p:sldId id="264" r:id="rId11"/>
    <p:sldId id="265" r:id="rId12"/>
    <p:sldId id="266" r:id="rId13"/>
    <p:sldId id="274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18B8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E5D3D-DFF6-4CAB-A52A-7AB27F798E5A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4C0F5-C037-496B-B7C9-4180E7682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4C0F5-C037-496B-B7C9-4180E7682D0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68ED1-690A-4F13-BABF-B3595679B427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43FE-BB69-4F8F-A74C-3C70F82E2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886200"/>
            <a:ext cx="8286808" cy="1752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dirty="0">
                <a:solidFill>
                  <a:schemeClr val="bg1"/>
                </a:solidFill>
              </a:rPr>
              <a:t> 2 </a:t>
            </a:r>
            <a:r>
              <a:rPr lang="ru-RU" sz="1800" dirty="0" smtClean="0">
                <a:solidFill>
                  <a:schemeClr val="bg1"/>
                </a:solidFill>
              </a:rPr>
              <a:t>класс. Урок по математике.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УМК « Начальная школа </a:t>
            </a:r>
            <a:r>
              <a:rPr lang="en-US" sz="1800" dirty="0" smtClean="0">
                <a:solidFill>
                  <a:schemeClr val="bg1"/>
                </a:solidFill>
              </a:rPr>
              <a:t>XXI</a:t>
            </a:r>
            <a:r>
              <a:rPr lang="ru-RU" sz="1800" dirty="0" smtClean="0">
                <a:solidFill>
                  <a:schemeClr val="bg1"/>
                </a:solidFill>
              </a:rPr>
              <a:t>века».</a:t>
            </a:r>
            <a:endParaRPr lang="ru-RU" sz="1800" dirty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1800" dirty="0">
                <a:solidFill>
                  <a:schemeClr val="bg1"/>
                </a:solidFill>
              </a:rPr>
              <a:t>           </a:t>
            </a:r>
            <a:r>
              <a:rPr lang="ru-RU" sz="1800" dirty="0" smtClean="0">
                <a:solidFill>
                  <a:schemeClr val="bg1"/>
                </a:solidFill>
              </a:rPr>
              <a:t> Учитель начальных классов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 Окулова </a:t>
            </a:r>
            <a:r>
              <a:rPr lang="ru-RU" sz="1800" dirty="0">
                <a:solidFill>
                  <a:schemeClr val="bg1"/>
                </a:solidFill>
              </a:rPr>
              <a:t>Светлана Николаевна </a:t>
            </a:r>
          </a:p>
          <a:p>
            <a:pPr marL="411480">
              <a:defRPr/>
            </a:pPr>
            <a:r>
              <a:rPr lang="ru-RU" sz="1800" dirty="0">
                <a:solidFill>
                  <a:schemeClr val="bg1"/>
                </a:solidFill>
              </a:rPr>
              <a:t> Краснодарский край, Щербиновский район, ст. Старощербиновская, </a:t>
            </a:r>
            <a:endParaRPr lang="ru-RU" sz="1800" dirty="0" smtClean="0">
              <a:solidFill>
                <a:schemeClr val="bg1"/>
              </a:solidFill>
            </a:endParaRPr>
          </a:p>
          <a:p>
            <a:pPr marL="411480"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МБОУ </a:t>
            </a:r>
            <a:r>
              <a:rPr lang="ru-RU" sz="1800" dirty="0">
                <a:solidFill>
                  <a:schemeClr val="bg1"/>
                </a:solidFill>
              </a:rPr>
              <a:t>СОШ №3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857224" y="1071546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Площадь фигуры.</a:t>
            </a:r>
            <a:endParaRPr lang="ru-RU" sz="36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Единицы площади.</a:t>
            </a:r>
          </a:p>
        </p:txBody>
      </p:sp>
      <p:pic>
        <p:nvPicPr>
          <p:cNvPr id="7" name="Рисунок 9" descr="C:\Users\Светлана\Desktop\1359969391_2-1-800.png"/>
          <p:cNvPicPr>
            <a:picLocks noChangeAspect="1" noChangeArrowheads="1"/>
          </p:cNvPicPr>
          <p:nvPr/>
        </p:nvPicPr>
        <p:blipFill>
          <a:blip r:embed="rId2"/>
          <a:srcRect b="5316"/>
          <a:stretch>
            <a:fillRect/>
          </a:stretch>
        </p:blipFill>
        <p:spPr bwMode="auto">
          <a:xfrm>
            <a:off x="0" y="1071546"/>
            <a:ext cx="12414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latin typeface="Arial Black" pitchFamily="34" charset="0"/>
              </a:rPr>
              <a:t>Сравните площади прямоугольников.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                    Как измерить площади фигур?</a:t>
            </a:r>
            <a:endParaRPr lang="ru-RU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143505" y="2285992"/>
          <a:ext cx="3000397" cy="2000268"/>
        </p:xfrm>
        <a:graphic>
          <a:graphicData uri="http://schemas.openxmlformats.org/drawingml/2006/table">
            <a:tbl>
              <a:tblPr/>
              <a:tblGrid>
                <a:gridCol w="279107"/>
                <a:gridCol w="418660"/>
                <a:gridCol w="348883"/>
                <a:gridCol w="348883"/>
                <a:gridCol w="418660"/>
                <a:gridCol w="400387"/>
                <a:gridCol w="419913"/>
                <a:gridCol w="365904"/>
              </a:tblGrid>
              <a:tr h="33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8662" y="2214554"/>
          <a:ext cx="3071836" cy="2000265"/>
        </p:xfrm>
        <a:graphic>
          <a:graphicData uri="http://schemas.openxmlformats.org/drawingml/2006/table">
            <a:tbl>
              <a:tblPr/>
              <a:tblGrid>
                <a:gridCol w="767959"/>
                <a:gridCol w="767959"/>
                <a:gridCol w="767959"/>
                <a:gridCol w="767959"/>
              </a:tblGrid>
              <a:tr h="666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66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66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9" descr="C:\Users\Светлана\Desktop\1359969391_2-1-800.png"/>
          <p:cNvPicPr>
            <a:picLocks noChangeAspect="1" noChangeArrowheads="1"/>
          </p:cNvPicPr>
          <p:nvPr/>
        </p:nvPicPr>
        <p:blipFill>
          <a:blip r:embed="rId2"/>
          <a:srcRect b="5316"/>
          <a:stretch>
            <a:fillRect/>
          </a:stretch>
        </p:blipFill>
        <p:spPr bwMode="auto">
          <a:xfrm>
            <a:off x="285720" y="4643446"/>
            <a:ext cx="12414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714752"/>
            <a:ext cx="620712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63 0.00509 L 0.45886 0.010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886 0.01019 L 0.00226 0.0101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572560" cy="2286016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ru-RU" sz="3600" dirty="0" smtClean="0">
                <a:latin typeface="Arial Black" pitchFamily="34" charset="0"/>
              </a:rPr>
              <a:t>Квадрат, сторона которого </a:t>
            </a:r>
            <a:br>
              <a:rPr lang="ru-RU" sz="3600" dirty="0" smtClean="0">
                <a:latin typeface="Arial Black" pitchFamily="34" charset="0"/>
              </a:rPr>
            </a:br>
            <a:r>
              <a:rPr lang="ru-RU" sz="3600" dirty="0" smtClean="0">
                <a:latin typeface="Arial Black" pitchFamily="34" charset="0"/>
              </a:rPr>
              <a:t>1 см – это единица площади, </a:t>
            </a:r>
            <a:r>
              <a:rPr lang="ru-RU" sz="3600" b="1" dirty="0" smtClean="0">
                <a:solidFill>
                  <a:srgbClr val="FF0066"/>
                </a:solidFill>
                <a:latin typeface="Arial Black" pitchFamily="34" charset="0"/>
              </a:rPr>
              <a:t>квадратный сантиметр.</a:t>
            </a:r>
            <a:r>
              <a:rPr lang="ru-RU" sz="3600" b="1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Arial Black" pitchFamily="34" charset="0"/>
              </a:rPr>
            </a:b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4572008"/>
            <a:ext cx="1000132" cy="10001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71802" y="4572008"/>
          <a:ext cx="5143535" cy="9890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8707"/>
                <a:gridCol w="1028707"/>
                <a:gridCol w="1028707"/>
                <a:gridCol w="1028707"/>
                <a:gridCol w="1028707"/>
              </a:tblGrid>
              <a:tr h="989013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lum bright="-2000" contrast="29000"/>
          </a:blip>
          <a:srcRect/>
          <a:stretch>
            <a:fillRect/>
          </a:stretch>
        </p:blipFill>
        <p:spPr bwMode="auto">
          <a:xfrm>
            <a:off x="3143240" y="3429000"/>
            <a:ext cx="890587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9"/>
          <p:cNvSpPr>
            <a:spLocks noChangeArrowheads="1"/>
          </p:cNvSpPr>
          <p:nvPr/>
        </p:nvSpPr>
        <p:spPr bwMode="auto">
          <a:xfrm>
            <a:off x="7858148" y="5572140"/>
            <a:ext cx="44291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D</a:t>
            </a:r>
            <a:endParaRPr lang="ru-RU" sz="32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00298" y="5500702"/>
            <a:ext cx="4318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643174" y="4071942"/>
            <a:ext cx="371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B</a:t>
            </a:r>
            <a:endParaRPr lang="ru-RU" sz="32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7786710" y="3929066"/>
            <a:ext cx="40163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C</a:t>
            </a:r>
            <a:endParaRPr lang="ru-RU" sz="32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785786" y="5643578"/>
            <a:ext cx="13805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FF00"/>
                </a:solidFill>
                <a:latin typeface="Arial Black" pitchFamily="34" charset="0"/>
              </a:rPr>
              <a:t>1 см²</a:t>
            </a:r>
          </a:p>
        </p:txBody>
      </p:sp>
      <p:sp>
        <p:nvSpPr>
          <p:cNvPr id="11" name="Прямоугольник 5"/>
          <p:cNvSpPr>
            <a:spLocks noChangeArrowheads="1"/>
          </p:cNvSpPr>
          <p:nvPr/>
        </p:nvSpPr>
        <p:spPr bwMode="auto">
          <a:xfrm>
            <a:off x="4643438" y="5572140"/>
            <a:ext cx="13805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FFFF00"/>
                </a:solidFill>
                <a:latin typeface="Arial Black" pitchFamily="34" charset="0"/>
              </a:rPr>
              <a:t>5 см²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111E-6 L 0.44098 1.11111E-6 " pathEditMode="relative" rAng="0" ptsTypes="AA">
                                      <p:cBhvr>
                                        <p:cTn id="6" dur="8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600" cap="small" dirty="0" smtClean="0">
                <a:solidFill>
                  <a:srgbClr val="FFFF00"/>
                </a:solidFill>
                <a:latin typeface="Arial Black" pitchFamily="34" charset="0"/>
              </a:rPr>
              <a:t>квадратный дециметр</a:t>
            </a:r>
            <a:endParaRPr lang="ru-RU" sz="3600" cap="small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1142984"/>
            <a:ext cx="500066" cy="50006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86446" y="1071546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/>
        </p:nvGraphicFramePr>
        <p:xfrm>
          <a:off x="3214678" y="1071546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/>
        </p:nvGraphicFramePr>
        <p:xfrm>
          <a:off x="5786446" y="1571612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" name="Таблица 38"/>
          <p:cNvGraphicFramePr>
            <a:graphicFrameLocks noGrp="1"/>
          </p:cNvGraphicFramePr>
          <p:nvPr/>
        </p:nvGraphicFramePr>
        <p:xfrm>
          <a:off x="3214678" y="1571612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Таблица 39"/>
          <p:cNvGraphicFramePr>
            <a:graphicFrameLocks noGrp="1"/>
          </p:cNvGraphicFramePr>
          <p:nvPr/>
        </p:nvGraphicFramePr>
        <p:xfrm>
          <a:off x="5786446" y="2071678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Таблица 40"/>
          <p:cNvGraphicFramePr>
            <a:graphicFrameLocks noGrp="1"/>
          </p:cNvGraphicFramePr>
          <p:nvPr/>
        </p:nvGraphicFramePr>
        <p:xfrm>
          <a:off x="3214678" y="2071678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5786446" y="2571744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Таблица 42"/>
          <p:cNvGraphicFramePr>
            <a:graphicFrameLocks noGrp="1"/>
          </p:cNvGraphicFramePr>
          <p:nvPr/>
        </p:nvGraphicFramePr>
        <p:xfrm>
          <a:off x="3214678" y="2571744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4" name="Таблица 43"/>
          <p:cNvGraphicFramePr>
            <a:graphicFrameLocks noGrp="1"/>
          </p:cNvGraphicFramePr>
          <p:nvPr/>
        </p:nvGraphicFramePr>
        <p:xfrm>
          <a:off x="5786446" y="3071810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Таблица 44"/>
          <p:cNvGraphicFramePr>
            <a:graphicFrameLocks noGrp="1"/>
          </p:cNvGraphicFramePr>
          <p:nvPr/>
        </p:nvGraphicFramePr>
        <p:xfrm>
          <a:off x="3214678" y="3071810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5786446" y="3571876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Таблица 46"/>
          <p:cNvGraphicFramePr>
            <a:graphicFrameLocks noGrp="1"/>
          </p:cNvGraphicFramePr>
          <p:nvPr/>
        </p:nvGraphicFramePr>
        <p:xfrm>
          <a:off x="3214678" y="3571876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Таблица 47"/>
          <p:cNvGraphicFramePr>
            <a:graphicFrameLocks noGrp="1"/>
          </p:cNvGraphicFramePr>
          <p:nvPr/>
        </p:nvGraphicFramePr>
        <p:xfrm>
          <a:off x="5786446" y="4071942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Таблица 48"/>
          <p:cNvGraphicFramePr>
            <a:graphicFrameLocks noGrp="1"/>
          </p:cNvGraphicFramePr>
          <p:nvPr/>
        </p:nvGraphicFramePr>
        <p:xfrm>
          <a:off x="3214678" y="4071942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Таблица 49"/>
          <p:cNvGraphicFramePr>
            <a:graphicFrameLocks noGrp="1"/>
          </p:cNvGraphicFramePr>
          <p:nvPr/>
        </p:nvGraphicFramePr>
        <p:xfrm>
          <a:off x="5786446" y="4572008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" name="Таблица 50"/>
          <p:cNvGraphicFramePr>
            <a:graphicFrameLocks noGrp="1"/>
          </p:cNvGraphicFramePr>
          <p:nvPr/>
        </p:nvGraphicFramePr>
        <p:xfrm>
          <a:off x="3214678" y="4572008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Таблица 51"/>
          <p:cNvGraphicFramePr>
            <a:graphicFrameLocks noGrp="1"/>
          </p:cNvGraphicFramePr>
          <p:nvPr/>
        </p:nvGraphicFramePr>
        <p:xfrm>
          <a:off x="5786446" y="5072074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" name="Таблица 52"/>
          <p:cNvGraphicFramePr>
            <a:graphicFrameLocks noGrp="1"/>
          </p:cNvGraphicFramePr>
          <p:nvPr/>
        </p:nvGraphicFramePr>
        <p:xfrm>
          <a:off x="5786446" y="5572140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Таблица 53"/>
          <p:cNvGraphicFramePr>
            <a:graphicFrameLocks noGrp="1"/>
          </p:cNvGraphicFramePr>
          <p:nvPr/>
        </p:nvGraphicFramePr>
        <p:xfrm>
          <a:off x="3214678" y="5072074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5" name="Таблица 54"/>
          <p:cNvGraphicFramePr>
            <a:graphicFrameLocks noGrp="1"/>
          </p:cNvGraphicFramePr>
          <p:nvPr/>
        </p:nvGraphicFramePr>
        <p:xfrm>
          <a:off x="3214678" y="5572140"/>
          <a:ext cx="2571765" cy="500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4353"/>
                <a:gridCol w="514353"/>
                <a:gridCol w="514353"/>
                <a:gridCol w="514353"/>
                <a:gridCol w="514353"/>
              </a:tblGrid>
              <a:tr h="500066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46" marR="91446" marT="45723" marB="4572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6" name="Прямоугольник 55"/>
          <p:cNvSpPr/>
          <p:nvPr/>
        </p:nvSpPr>
        <p:spPr>
          <a:xfrm>
            <a:off x="357158" y="1214422"/>
            <a:ext cx="13805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1 см²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1571604" y="3357562"/>
            <a:ext cx="13789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1 дм²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latin typeface="Arial Black" pitchFamily="34" charset="0"/>
              </a:rPr>
              <a:t>Чему равна  площадь фигуры?</a:t>
            </a:r>
            <a:endParaRPr lang="ru-RU" sz="3600" dirty="0">
              <a:solidFill>
                <a:srgbClr val="FFFF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00298" y="2571743"/>
          <a:ext cx="4143404" cy="3000396"/>
        </p:xfrm>
        <a:graphic>
          <a:graphicData uri="http://schemas.openxmlformats.org/drawingml/2006/table">
            <a:tbl>
              <a:tblPr/>
              <a:tblGrid>
                <a:gridCol w="1000132"/>
                <a:gridCol w="1071570"/>
                <a:gridCol w="1071570"/>
                <a:gridCol w="1000132"/>
              </a:tblGrid>
              <a:tr h="1000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000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00298" y="3571876"/>
          <a:ext cx="4214842" cy="1000132"/>
        </p:xfrm>
        <a:graphic>
          <a:graphicData uri="http://schemas.openxmlformats.org/drawingml/2006/table">
            <a:tbl>
              <a:tblPr/>
              <a:tblGrid>
                <a:gridCol w="1000132"/>
                <a:gridCol w="1080017"/>
                <a:gridCol w="1063123"/>
                <a:gridCol w="1071570"/>
              </a:tblGrid>
              <a:tr h="1000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latin typeface="Arial Black" pitchFamily="34" charset="0"/>
              </a:rPr>
              <a:t>Чему равна  площадь всей фигуры?</a:t>
            </a:r>
            <a:endParaRPr lang="ru-RU" sz="3600" dirty="0">
              <a:solidFill>
                <a:srgbClr val="FFFF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000232" y="2714620"/>
          <a:ext cx="5285128" cy="2928957"/>
        </p:xfrm>
        <a:graphic>
          <a:graphicData uri="http://schemas.openxmlformats.org/drawingml/2006/table">
            <a:tbl>
              <a:tblPr/>
              <a:tblGrid>
                <a:gridCol w="1038390"/>
                <a:gridCol w="1038390"/>
                <a:gridCol w="1038390"/>
                <a:gridCol w="1038390"/>
                <a:gridCol w="1131568"/>
              </a:tblGrid>
              <a:tr h="976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976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976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cap="small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работа в группах 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3600" cap="small" dirty="0" smtClean="0">
                <a:solidFill>
                  <a:srgbClr val="FFFF00"/>
                </a:solidFill>
                <a:latin typeface="Arial Black" pitchFamily="34" charset="0"/>
              </a:rPr>
              <a:t>дополни высказывание</a:t>
            </a:r>
            <a:endParaRPr lang="ru-RU" sz="3600" cap="small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14400" y="1500174"/>
            <a:ext cx="8229600" cy="4900612"/>
          </a:xfrm>
        </p:spPr>
        <p:txBody>
          <a:bodyPr>
            <a:normAutofit fontScale="77500" lnSpcReduction="20000"/>
          </a:bodyPr>
          <a:lstStyle/>
          <a:p>
            <a:pPr>
              <a:buFont typeface="Arial" charset="0"/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ookman Old Style" pitchFamily="18" charset="0"/>
              </a:rPr>
              <a:t>1 группа.</a:t>
            </a:r>
          </a:p>
          <a:p>
            <a:pPr>
              <a:defRPr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Квадратной единицей называют не квадрат, а его       ___________ </a:t>
            </a:r>
          </a:p>
          <a:p>
            <a:pPr>
              <a:buFont typeface="Arial" charset="0"/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ookman Old Style" pitchFamily="18" charset="0"/>
              </a:rPr>
              <a:t>2 группа</a:t>
            </a:r>
          </a:p>
          <a:p>
            <a:pPr>
              <a:defRPr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Квадратным сантиметром называют площадь квадрата с длиной стороны     ____  </a:t>
            </a:r>
          </a:p>
          <a:p>
            <a:pPr>
              <a:buFont typeface="Arial" charset="0"/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ookman Old Style" pitchFamily="18" charset="0"/>
              </a:rPr>
              <a:t>3 группа</a:t>
            </a:r>
          </a:p>
          <a:p>
            <a:pPr>
              <a:defRPr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Квадратным дециметром называют площадь квадрата с длиной стороны   ______</a:t>
            </a:r>
          </a:p>
          <a:p>
            <a:pPr>
              <a:buFont typeface="Arial" charset="0"/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ookman Old Style" pitchFamily="18" charset="0"/>
              </a:rPr>
              <a:t>4 группа</a:t>
            </a:r>
          </a:p>
          <a:p>
            <a:pPr>
              <a:defRPr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Квадратным метром называют площадь квадрата с длиной стороны   _____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lum contrast="29000"/>
          </a:blip>
          <a:srcRect/>
          <a:stretch>
            <a:fillRect/>
          </a:stretch>
        </p:blipFill>
        <p:spPr bwMode="auto">
          <a:xfrm>
            <a:off x="4929190" y="2000240"/>
            <a:ext cx="890587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428860" y="2214554"/>
            <a:ext cx="2000232" cy="49244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площадь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143636" y="3286124"/>
            <a:ext cx="928662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 см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000760" y="4357694"/>
            <a:ext cx="1071538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 дм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6072198" y="5357826"/>
            <a:ext cx="928662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 м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11111E-6 L 0.29827 0.1613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" y="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827 0.16134 L 0.32969 0.3187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969 0.31875 L 0.32969 0.4763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9" grpId="0" animBg="1"/>
      <p:bldP spid="4100" grpId="0" animBg="1"/>
      <p:bldP spid="410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43042" y="285728"/>
            <a:ext cx="750095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cap="small" dirty="0" smtClean="0">
                <a:solidFill>
                  <a:srgbClr val="FFFF00"/>
                </a:solidFill>
                <a:latin typeface="Arial Black" pitchFamily="34" charset="0"/>
              </a:rPr>
              <a:t>выбери правильное утверждение</a:t>
            </a:r>
          </a:p>
          <a:p>
            <a:endParaRPr lang="ru-RU" sz="28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ru-RU" sz="2800" b="1" dirty="0" smtClean="0">
                <a:solidFill>
                  <a:srgbClr val="F818B8"/>
                </a:solidFill>
                <a:latin typeface="Arial Black" pitchFamily="34" charset="0"/>
              </a:rPr>
              <a:t>Единицы измерения площади:</a:t>
            </a:r>
            <a:r>
              <a:rPr lang="ru-RU" sz="2800" b="1" dirty="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2800" b="1" dirty="0" smtClean="0">
                <a:solidFill>
                  <a:schemeClr val="bg1"/>
                </a:solidFill>
                <a:latin typeface="Arial Black" pitchFamily="34" charset="0"/>
              </a:rPr>
            </a:br>
            <a:endParaRPr lang="ru-RU" sz="28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marL="514350" indent="-514350"/>
            <a:r>
              <a:rPr lang="ru-RU" sz="2800" b="1" dirty="0" smtClean="0">
                <a:solidFill>
                  <a:schemeClr val="bg1"/>
                </a:solidFill>
                <a:latin typeface="Arial Black" pitchFamily="34" charset="0"/>
              </a:rPr>
              <a:t>а) см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Arial Black" pitchFamily="34" charset="0"/>
              </a:rPr>
              <a:t>б) кв.см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Arial Black" pitchFamily="34" charset="0"/>
              </a:rPr>
              <a:t>в) кг</a:t>
            </a:r>
          </a:p>
          <a:p>
            <a:r>
              <a:rPr lang="ru-RU" sz="2800" b="1" dirty="0" smtClean="0">
                <a:solidFill>
                  <a:srgbClr val="F818B8"/>
                </a:solidFill>
                <a:latin typeface="Arial Black" pitchFamily="34" charset="0"/>
              </a:rPr>
              <a:t>2. Площадь – это …</a:t>
            </a:r>
            <a:r>
              <a:rPr lang="ru-RU" sz="2800" b="1" dirty="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2800" b="1" dirty="0" smtClean="0">
                <a:solidFill>
                  <a:schemeClr val="bg1"/>
                </a:solidFill>
                <a:latin typeface="Arial Black" pitchFamily="34" charset="0"/>
              </a:rPr>
            </a:br>
            <a:endParaRPr lang="ru-RU" sz="28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Arial Black" pitchFamily="34" charset="0"/>
              </a:rPr>
              <a:t>а) сумма длин всех сторон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Arial Black" pitchFamily="34" charset="0"/>
              </a:rPr>
              <a:t>б) внутренняя часть фигуры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Arial Black" pitchFamily="34" charset="0"/>
              </a:rPr>
              <a:t>в) всё, что находится вокруг фигуры</a:t>
            </a:r>
            <a:endParaRPr lang="ru-RU" sz="2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5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714752"/>
            <a:ext cx="620712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9" descr="C:\Users\Светлана\Desktop\1359969391_2-1-800.png"/>
          <p:cNvPicPr>
            <a:picLocks noChangeAspect="1" noChangeArrowheads="1"/>
          </p:cNvPicPr>
          <p:nvPr/>
        </p:nvPicPr>
        <p:blipFill>
          <a:blip r:embed="rId4"/>
          <a:srcRect b="5316"/>
          <a:stretch>
            <a:fillRect/>
          </a:stretch>
        </p:blipFill>
        <p:spPr bwMode="auto">
          <a:xfrm>
            <a:off x="285720" y="4643446"/>
            <a:ext cx="12414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215074" y="1857364"/>
          <a:ext cx="2214579" cy="1285884"/>
        </p:xfrm>
        <a:graphic>
          <a:graphicData uri="http://schemas.openxmlformats.org/drawingml/2006/table">
            <a:tbl>
              <a:tblPr/>
              <a:tblGrid>
                <a:gridCol w="435107"/>
                <a:gridCol w="435107"/>
                <a:gridCol w="435107"/>
                <a:gridCol w="435107"/>
                <a:gridCol w="474151"/>
              </a:tblGrid>
              <a:tr h="428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8FE10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FE1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8FE10"/>
                                      </p:to>
                                    </p:animClr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FE1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1428736"/>
            <a:ext cx="828680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урок!</a:t>
            </a:r>
            <a:endParaRPr lang="ru-RU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Рисунок 9" descr="C:\Users\Светлана\Desktop\1359969391_2-1-800.png"/>
          <p:cNvPicPr>
            <a:picLocks noChangeAspect="1" noChangeArrowheads="1"/>
          </p:cNvPicPr>
          <p:nvPr/>
        </p:nvPicPr>
        <p:blipFill>
          <a:blip r:embed="rId2"/>
          <a:srcRect b="5316"/>
          <a:stretch>
            <a:fillRect/>
          </a:stretch>
        </p:blipFill>
        <p:spPr bwMode="auto">
          <a:xfrm>
            <a:off x="2857488" y="2428868"/>
            <a:ext cx="3155138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cap="small" dirty="0" smtClean="0">
                <a:solidFill>
                  <a:srgbClr val="FFFF00"/>
                </a:solidFill>
                <a:latin typeface="Arial Black" pitchFamily="34" charset="0"/>
              </a:rPr>
              <a:t>литература</a:t>
            </a:r>
            <a:endParaRPr lang="ru-RU" sz="3600" cap="small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В.Н. </a:t>
            </a:r>
            <a:r>
              <a:rPr lang="ru-RU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Рудницкая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Математика: Учебник для 2 класса, рабочая тетрадь № 2 для 2 класса.- М.: Вентана-Граф.</a:t>
            </a:r>
          </a:p>
          <a:p>
            <a:pPr lvl="0"/>
            <a:r>
              <a:rPr lang="ru-RU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Костицын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В.Н. Моделирование на уроках геометрии: теория и методические рекомендации. – М.: </a:t>
            </a:r>
            <a:r>
              <a:rPr lang="ru-RU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Владос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2000.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Развитие критического мышления на уроке. Пособие для учителей общеобразовательных учреждений . С. И. Заир-Бек, И. В. </a:t>
            </a:r>
            <a:r>
              <a:rPr lang="ru-RU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Муштавинская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— 2-е изд., М. : Просвещение, 2011.</a:t>
            </a:r>
          </a:p>
          <a:p>
            <a:endParaRPr lang="ru-RU" dirty="0" smtClean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cap="small" dirty="0" smtClean="0">
                <a:solidFill>
                  <a:srgbClr val="FFFF00"/>
                </a:solidFill>
                <a:latin typeface="Arial Black" pitchFamily="34" charset="0"/>
              </a:rPr>
              <a:t>вставьте пропущенные числа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3500438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3600" cap="small" dirty="0" smtClean="0">
                <a:solidFill>
                  <a:srgbClr val="FFC000"/>
                </a:solidFill>
                <a:latin typeface="Arial Black" pitchFamily="34" charset="0"/>
              </a:rPr>
              <a:t>решите задачу</a:t>
            </a:r>
          </a:p>
          <a:p>
            <a:pPr algn="just">
              <a:buFont typeface="Arial" charset="0"/>
              <a:buNone/>
            </a:pPr>
            <a:r>
              <a:rPr lang="ru-RU" sz="2800" cap="small" dirty="0" smtClean="0">
                <a:solidFill>
                  <a:schemeClr val="bg1"/>
                </a:solidFill>
                <a:latin typeface="Arial Black" pitchFamily="34" charset="0"/>
              </a:rPr>
              <a:t>   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4000504"/>
            <a:ext cx="65722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+mj-lt"/>
              </a:rPr>
              <a:t>В аллее 28 каштанов, а ясеней </a:t>
            </a:r>
          </a:p>
          <a:p>
            <a:r>
              <a:rPr lang="ru-RU" sz="3600" b="1" dirty="0" smtClean="0">
                <a:solidFill>
                  <a:schemeClr val="bg1"/>
                </a:solidFill>
                <a:latin typeface="+mj-lt"/>
              </a:rPr>
              <a:t>              в 4 раза меньше. </a:t>
            </a:r>
          </a:p>
          <a:p>
            <a:r>
              <a:rPr lang="ru-RU" sz="3600" b="1" dirty="0" smtClean="0">
                <a:solidFill>
                  <a:schemeClr val="bg1"/>
                </a:solidFill>
                <a:latin typeface="+mj-lt"/>
              </a:rPr>
              <a:t>         Сколько ясеней в аллее?</a:t>
            </a:r>
          </a:p>
        </p:txBody>
      </p:sp>
      <p:pic>
        <p:nvPicPr>
          <p:cNvPr id="8" name="Picture 4" descr="http://forest.geoman.ru/forest/item/f00/s01/e0001229/pic/000_4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572008"/>
            <a:ext cx="1732784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2" descr="http://forest.geoman.ru/forest/item/f00/s03/e0003250/pic/0000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4572008"/>
            <a:ext cx="1785918" cy="1560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3357554" y="1928802"/>
            <a:ext cx="1600200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206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87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3500430" y="1142984"/>
            <a:ext cx="1443038" cy="4572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C0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+ 7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0" name="AutoShape 8"/>
          <p:cNvSpPr>
            <a:spLocks noChangeShapeType="1"/>
          </p:cNvSpPr>
          <p:nvPr/>
        </p:nvSpPr>
        <p:spPr bwMode="auto">
          <a:xfrm>
            <a:off x="4143372" y="1571612"/>
            <a:ext cx="0" cy="45720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4857752" y="1643050"/>
            <a:ext cx="1371600" cy="4572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C0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+ 57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2143108" y="1643050"/>
            <a:ext cx="1371600" cy="4572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C0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83 +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071670" y="2643182"/>
            <a:ext cx="13716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rgbClr val="C0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84 +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428992" y="3143248"/>
            <a:ext cx="1428760" cy="4572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C0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87-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4857752" y="2643182"/>
            <a:ext cx="1371600" cy="4572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C0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89 -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3" name="AutoShape 1"/>
          <p:cNvSpPr>
            <a:spLocks noChangeShapeType="1"/>
          </p:cNvSpPr>
          <p:nvPr/>
        </p:nvSpPr>
        <p:spPr bwMode="auto">
          <a:xfrm flipV="1">
            <a:off x="4143372" y="2714620"/>
            <a:ext cx="0" cy="41910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714744" y="1142984"/>
            <a:ext cx="500066" cy="369332"/>
          </a:xfrm>
          <a:prstGeom prst="rect">
            <a:avLst/>
          </a:prstGeom>
          <a:solidFill>
            <a:schemeClr val="accent6">
              <a:lumMod val="75000"/>
              <a:alpha val="0"/>
            </a:schemeClr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80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143504" y="1643050"/>
            <a:ext cx="500066" cy="369332"/>
          </a:xfrm>
          <a:prstGeom prst="rect">
            <a:avLst/>
          </a:prstGeom>
          <a:solidFill>
            <a:schemeClr val="accent6">
              <a:lumMod val="75000"/>
              <a:alpha val="0"/>
            </a:schemeClr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643570" y="2643182"/>
            <a:ext cx="500066" cy="369332"/>
          </a:xfrm>
          <a:prstGeom prst="rect">
            <a:avLst/>
          </a:prstGeom>
          <a:solidFill>
            <a:schemeClr val="accent6">
              <a:lumMod val="75000"/>
              <a:alpha val="0"/>
            </a:schemeClr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4143372" y="3143248"/>
            <a:ext cx="500066" cy="369332"/>
          </a:xfrm>
          <a:prstGeom prst="rect">
            <a:avLst/>
          </a:prstGeom>
          <a:solidFill>
            <a:schemeClr val="accent6">
              <a:lumMod val="75000"/>
              <a:alpha val="0"/>
            </a:schemeClr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0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2928926" y="2643182"/>
            <a:ext cx="500066" cy="369332"/>
          </a:xfrm>
          <a:prstGeom prst="rect">
            <a:avLst/>
          </a:prstGeom>
          <a:solidFill>
            <a:schemeClr val="accent6">
              <a:lumMod val="75000"/>
              <a:alpha val="0"/>
            </a:schemeClr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3000364" y="1643050"/>
            <a:ext cx="500066" cy="369332"/>
          </a:xfrm>
          <a:prstGeom prst="rect">
            <a:avLst/>
          </a:prstGeom>
          <a:solidFill>
            <a:schemeClr val="accent6">
              <a:lumMod val="75000"/>
              <a:alpha val="0"/>
            </a:schemeClr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3813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428604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Как называются данные фигуры? Что их объединяет? </a:t>
            </a:r>
            <a:b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</a:b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Содержимое 4"/>
          <p:cNvSpPr txBox="1">
            <a:spLocks/>
          </p:cNvSpPr>
          <p:nvPr/>
        </p:nvSpPr>
        <p:spPr>
          <a:xfrm>
            <a:off x="357158" y="0"/>
            <a:ext cx="4038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00034" y="2071678"/>
            <a:ext cx="2071702" cy="1785950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14678" y="3643314"/>
            <a:ext cx="2071702" cy="200026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авильный пятиугольник 7"/>
          <p:cNvSpPr/>
          <p:nvPr/>
        </p:nvSpPr>
        <p:spPr>
          <a:xfrm rot="10800000">
            <a:off x="5572132" y="2143116"/>
            <a:ext cx="3172132" cy="2868148"/>
          </a:xfrm>
          <a:prstGeom prst="pentag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rot="18007497">
            <a:off x="397656" y="2705488"/>
            <a:ext cx="688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2см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7180438">
            <a:off x="5430681" y="2697704"/>
            <a:ext cx="688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2см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13111286">
            <a:off x="5826594" y="4317440"/>
            <a:ext cx="688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2см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4225272">
            <a:off x="8232038" y="2701637"/>
            <a:ext cx="688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2см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 rot="8638988">
            <a:off x="7825792" y="4391103"/>
            <a:ext cx="688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2см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929454" y="1785926"/>
            <a:ext cx="688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2см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786182" y="3286124"/>
            <a:ext cx="688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2см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71538" y="3857628"/>
            <a:ext cx="688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2см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3602605">
            <a:off x="1773686" y="2563023"/>
            <a:ext cx="688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2см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16200000">
            <a:off x="2698149" y="4588471"/>
            <a:ext cx="688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2см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857232"/>
            <a:ext cx="8572528" cy="114300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FFFF00"/>
                </a:solidFill>
                <a:latin typeface="Arial Black" pitchFamily="34" charset="0"/>
              </a:rPr>
              <a:t>Какая  фигура меньше занимает места на плоскости ?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</a:br>
            <a:endParaRPr lang="ru-RU" dirty="0"/>
          </a:p>
        </p:txBody>
      </p:sp>
      <p:sp>
        <p:nvSpPr>
          <p:cNvPr id="5" name="Трапеция 4"/>
          <p:cNvSpPr/>
          <p:nvPr/>
        </p:nvSpPr>
        <p:spPr>
          <a:xfrm>
            <a:off x="1785918" y="2285992"/>
            <a:ext cx="3672408" cy="2304256"/>
          </a:xfrm>
          <a:prstGeom prst="trapezoid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162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6000760" y="3143248"/>
            <a:ext cx="2143140" cy="1414466"/>
          </a:xfrm>
          <a:prstGeom prst="triangl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16200000" scaled="0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" name="Рисунок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714752"/>
            <a:ext cx="620712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9" descr="C:\Users\Светлана\Desktop\1359969391_2-1-800.png"/>
          <p:cNvPicPr>
            <a:picLocks noChangeAspect="1" noChangeArrowheads="1"/>
          </p:cNvPicPr>
          <p:nvPr/>
        </p:nvPicPr>
        <p:blipFill>
          <a:blip r:embed="rId3"/>
          <a:srcRect b="5316"/>
          <a:stretch>
            <a:fillRect/>
          </a:stretch>
        </p:blipFill>
        <p:spPr bwMode="auto">
          <a:xfrm>
            <a:off x="285720" y="4643446"/>
            <a:ext cx="12414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500298" y="5072074"/>
            <a:ext cx="59586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Площадь какой фигуры больше?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latin typeface="Arial Black" pitchFamily="34" charset="0"/>
              </a:rPr>
              <a:t>Площадь какой фигуры больше?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85900" y="2136774"/>
            <a:ext cx="2800348" cy="2435233"/>
          </a:xfrm>
          <a:prstGeom prst="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5076056" y="2132856"/>
            <a:ext cx="2853530" cy="2439152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" name="Рисунок 9" descr="C:\Users\Светлана\Desktop\1359969391_2-1-800.png"/>
          <p:cNvPicPr>
            <a:picLocks noChangeAspect="1" noChangeArrowheads="1"/>
          </p:cNvPicPr>
          <p:nvPr/>
        </p:nvPicPr>
        <p:blipFill>
          <a:blip r:embed="rId2"/>
          <a:srcRect b="5316"/>
          <a:stretch>
            <a:fillRect/>
          </a:stretch>
        </p:blipFill>
        <p:spPr bwMode="auto">
          <a:xfrm>
            <a:off x="285720" y="4643446"/>
            <a:ext cx="12414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714752"/>
            <a:ext cx="620712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7.40741E-7 L -0.39253 0.0067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928794" y="2428868"/>
            <a:ext cx="2571768" cy="2286016"/>
          </a:xfrm>
          <a:prstGeom prst="ellipse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162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4786314" y="2357430"/>
            <a:ext cx="2571670" cy="235745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latin typeface="Arial Black" pitchFamily="34" charset="0"/>
              </a:rPr>
              <a:t>Площадь какой фигуры больше?</a:t>
            </a:r>
            <a:endParaRPr lang="ru-RU" sz="36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714752"/>
            <a:ext cx="620712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9" descr="C:\Users\Светлана\Desktop\1359969391_2-1-800.png"/>
          <p:cNvPicPr>
            <a:picLocks noChangeAspect="1" noChangeArrowheads="1"/>
          </p:cNvPicPr>
          <p:nvPr/>
        </p:nvPicPr>
        <p:blipFill>
          <a:blip r:embed="rId3"/>
          <a:srcRect b="5316"/>
          <a:stretch>
            <a:fillRect/>
          </a:stretch>
        </p:blipFill>
        <p:spPr bwMode="auto">
          <a:xfrm>
            <a:off x="285720" y="4643446"/>
            <a:ext cx="12414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40741E-7 L -0.31371 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latin typeface="Arial Black" pitchFamily="34" charset="0"/>
              </a:rPr>
              <a:t>Сможем ли мы сравнить площади фигур наложением?</a:t>
            </a:r>
            <a:endParaRPr lang="ru-RU" sz="3600" dirty="0"/>
          </a:p>
        </p:txBody>
      </p:sp>
      <p:pic>
        <p:nvPicPr>
          <p:cNvPr id="5" name="Рисунок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714752"/>
            <a:ext cx="620712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9" descr="C:\Users\Светлана\Desktop\1359969391_2-1-800.png"/>
          <p:cNvPicPr>
            <a:picLocks noChangeAspect="1" noChangeArrowheads="1"/>
          </p:cNvPicPr>
          <p:nvPr/>
        </p:nvPicPr>
        <p:blipFill>
          <a:blip r:embed="rId3"/>
          <a:srcRect b="5316"/>
          <a:stretch>
            <a:fillRect/>
          </a:stretch>
        </p:blipFill>
        <p:spPr bwMode="auto">
          <a:xfrm>
            <a:off x="285720" y="4643446"/>
            <a:ext cx="12414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428728" y="2071678"/>
          <a:ext cx="4214842" cy="1830774"/>
        </p:xfrm>
        <a:graphic>
          <a:graphicData uri="http://schemas.openxmlformats.org/drawingml/2006/table">
            <a:tbl>
              <a:tblPr/>
              <a:tblGrid>
                <a:gridCol w="1071570"/>
                <a:gridCol w="3143272"/>
              </a:tblGrid>
              <a:tr h="92869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2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72000" y="4214818"/>
          <a:ext cx="4286281" cy="19288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2771"/>
                <a:gridCol w="1518998"/>
                <a:gridCol w="1714512"/>
              </a:tblGrid>
              <a:tr h="1000132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14" marB="45714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gridSpan="2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14" marB="45714">
                    <a:lnB w="12700" cmpd="sng"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928694">
                <a:tc gridSpan="2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14" marB="45714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mpd="sng">
                      <a:noFill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14" marB="45714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7.40741E-7 L -0.34444 -0.318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" y="-1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FF00"/>
                </a:solidFill>
                <a:latin typeface="Arial Black" pitchFamily="34" charset="0"/>
              </a:rPr>
              <a:t>Площадь какой фигуры меньше?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00166" y="1643050"/>
          <a:ext cx="4071966" cy="1831340"/>
        </p:xfrm>
        <a:graphic>
          <a:graphicData uri="http://schemas.openxmlformats.org/drawingml/2006/table">
            <a:tbl>
              <a:tblPr/>
              <a:tblGrid>
                <a:gridCol w="1068070"/>
                <a:gridCol w="966470"/>
                <a:gridCol w="1028700"/>
                <a:gridCol w="1008726"/>
              </a:tblGrid>
              <a:tr h="929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9023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57621" y="3643314"/>
          <a:ext cx="4286279" cy="1929130"/>
        </p:xfrm>
        <a:graphic>
          <a:graphicData uri="http://schemas.openxmlformats.org/drawingml/2006/table">
            <a:tbl>
              <a:tblPr/>
              <a:tblGrid>
                <a:gridCol w="1108626"/>
                <a:gridCol w="1072868"/>
                <a:gridCol w="1053135"/>
                <a:gridCol w="1051650"/>
              </a:tblGrid>
              <a:tr h="1000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>
                      <a:noFill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929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Рисунок 9" descr="C:\Users\Светлана\Desktop\1359969391_2-1-800.png"/>
          <p:cNvPicPr>
            <a:picLocks noChangeAspect="1" noChangeArrowheads="1"/>
          </p:cNvPicPr>
          <p:nvPr/>
        </p:nvPicPr>
        <p:blipFill>
          <a:blip r:embed="rId3"/>
          <a:srcRect b="5316"/>
          <a:stretch>
            <a:fillRect/>
          </a:stretch>
        </p:blipFill>
        <p:spPr bwMode="auto">
          <a:xfrm>
            <a:off x="285720" y="4643446"/>
            <a:ext cx="12414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714752"/>
            <a:ext cx="620712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71468" y="428602"/>
          <a:ext cx="7715310" cy="578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1531"/>
                <a:gridCol w="771531"/>
                <a:gridCol w="771531"/>
                <a:gridCol w="771531"/>
                <a:gridCol w="771531"/>
                <a:gridCol w="771531"/>
                <a:gridCol w="771531"/>
                <a:gridCol w="771531"/>
                <a:gridCol w="771531"/>
                <a:gridCol w="771531"/>
              </a:tblGrid>
              <a:tr h="72331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</a:tr>
              <a:tr h="72331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45" marR="9144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45" marR="91445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45" marR="91445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45" marR="91445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</a:tr>
              <a:tr h="72331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45" marR="9144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45" marR="91445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45" marR="91445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45" marR="91445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</a:tr>
              <a:tr h="72331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</a:tr>
              <a:tr h="72331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</a:tr>
              <a:tr h="72331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</a:tr>
              <a:tr h="72331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</a:tr>
              <a:tr h="72331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5" marR="91445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5" marR="91445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FF00"/>
                </a:solidFill>
                <a:latin typeface="Arial Black" pitchFamily="34" charset="0"/>
              </a:rPr>
              <a:t>Площадь какой фигуры меньше?</a:t>
            </a:r>
            <a:endParaRPr lang="ru-RU" sz="3200" dirty="0"/>
          </a:p>
        </p:txBody>
      </p:sp>
      <p:pic>
        <p:nvPicPr>
          <p:cNvPr id="4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714752"/>
            <a:ext cx="620712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9" descr="C:\Users\Светлана\Desktop\1359969391_2-1-800.png"/>
          <p:cNvPicPr>
            <a:picLocks noChangeAspect="1" noChangeArrowheads="1"/>
          </p:cNvPicPr>
          <p:nvPr/>
        </p:nvPicPr>
        <p:blipFill>
          <a:blip r:embed="rId4"/>
          <a:srcRect b="5316"/>
          <a:stretch>
            <a:fillRect/>
          </a:stretch>
        </p:blipFill>
        <p:spPr bwMode="auto">
          <a:xfrm>
            <a:off x="285720" y="4643446"/>
            <a:ext cx="12414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356</Words>
  <Application>Microsoft Office PowerPoint</Application>
  <PresentationFormat>Экран (4:3)</PresentationFormat>
  <Paragraphs>110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Площадь фигуры. Единицы площади.</vt:lpstr>
      <vt:lpstr>вставьте пропущенные числа</vt:lpstr>
      <vt:lpstr>Слайд 3</vt:lpstr>
      <vt:lpstr>Какая  фигура меньше занимает места на плоскости ? </vt:lpstr>
      <vt:lpstr>Площадь какой фигуры больше?</vt:lpstr>
      <vt:lpstr>Площадь какой фигуры больше?</vt:lpstr>
      <vt:lpstr>Сможем ли мы сравнить площади фигур наложением?</vt:lpstr>
      <vt:lpstr>Площадь какой фигуры меньше?</vt:lpstr>
      <vt:lpstr>Площадь какой фигуры меньше?</vt:lpstr>
      <vt:lpstr>Сравните площади прямоугольников.</vt:lpstr>
      <vt:lpstr>Квадрат, сторона которого  1 см – это единица площади, квадратный сантиметр. </vt:lpstr>
      <vt:lpstr>квадратный дециметр</vt:lpstr>
      <vt:lpstr>Чему равна  площадь фигуры?</vt:lpstr>
      <vt:lpstr>Чему равна  площадь всей фигуры?</vt:lpstr>
      <vt:lpstr>работа в группах  дополни высказывание</vt:lpstr>
      <vt:lpstr>Слайд 16</vt:lpstr>
      <vt:lpstr>Слайд 17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Площадь. Единицы площади.</dc:title>
  <dc:creator>Светлана</dc:creator>
  <cp:lastModifiedBy>Светлана</cp:lastModifiedBy>
  <cp:revision>101</cp:revision>
  <dcterms:created xsi:type="dcterms:W3CDTF">2013-07-15T16:17:51Z</dcterms:created>
  <dcterms:modified xsi:type="dcterms:W3CDTF">2013-11-05T17:03:27Z</dcterms:modified>
</cp:coreProperties>
</file>