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34.xml" ContentType="application/vnd.openxmlformats-officedocument.presentationml.tags+xml"/>
  <Override PartName="/ppt/diagrams/layout1.xml" ContentType="application/vnd.openxmlformats-officedocument.drawingml.diagramLayout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Default Extension="gif" ContentType="image/gif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3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349" r:id="rId2"/>
    <p:sldId id="307" r:id="rId3"/>
    <p:sldId id="278" r:id="rId4"/>
    <p:sldId id="270" r:id="rId5"/>
    <p:sldId id="313" r:id="rId6"/>
    <p:sldId id="271" r:id="rId7"/>
    <p:sldId id="273" r:id="rId8"/>
    <p:sldId id="279" r:id="rId9"/>
    <p:sldId id="308" r:id="rId10"/>
    <p:sldId id="309" r:id="rId11"/>
    <p:sldId id="310" r:id="rId12"/>
    <p:sldId id="311" r:id="rId13"/>
    <p:sldId id="312" r:id="rId14"/>
    <p:sldId id="304" r:id="rId15"/>
    <p:sldId id="282" r:id="rId16"/>
    <p:sldId id="284" r:id="rId17"/>
    <p:sldId id="314" r:id="rId18"/>
    <p:sldId id="302" r:id="rId19"/>
    <p:sldId id="298" r:id="rId20"/>
    <p:sldId id="305" r:id="rId21"/>
    <p:sldId id="256" r:id="rId22"/>
    <p:sldId id="264" r:id="rId23"/>
    <p:sldId id="315" r:id="rId24"/>
    <p:sldId id="318" r:id="rId25"/>
    <p:sldId id="339" r:id="rId26"/>
    <p:sldId id="330" r:id="rId27"/>
    <p:sldId id="316" r:id="rId28"/>
    <p:sldId id="317" r:id="rId29"/>
    <p:sldId id="322" r:id="rId30"/>
    <p:sldId id="323" r:id="rId31"/>
    <p:sldId id="328" r:id="rId32"/>
    <p:sldId id="325" r:id="rId33"/>
    <p:sldId id="319" r:id="rId34"/>
    <p:sldId id="320" r:id="rId35"/>
    <p:sldId id="331" r:id="rId36"/>
    <p:sldId id="257" r:id="rId37"/>
    <p:sldId id="332" r:id="rId38"/>
    <p:sldId id="324" r:id="rId39"/>
    <p:sldId id="326" r:id="rId40"/>
    <p:sldId id="329" r:id="rId41"/>
    <p:sldId id="334" r:id="rId42"/>
    <p:sldId id="285" r:id="rId43"/>
    <p:sldId id="347" r:id="rId44"/>
    <p:sldId id="348" r:id="rId45"/>
    <p:sldId id="335" r:id="rId46"/>
    <p:sldId id="287" r:id="rId47"/>
    <p:sldId id="336" r:id="rId48"/>
    <p:sldId id="288" r:id="rId49"/>
    <p:sldId id="338" r:id="rId50"/>
    <p:sldId id="340" r:id="rId51"/>
    <p:sldId id="345" r:id="rId52"/>
    <p:sldId id="342" r:id="rId53"/>
    <p:sldId id="344" r:id="rId54"/>
    <p:sldId id="351" r:id="rId55"/>
    <p:sldId id="352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591" autoAdjust="0"/>
    <p:restoredTop sz="94660"/>
  </p:normalViewPr>
  <p:slideViewPr>
    <p:cSldViewPr>
      <p:cViewPr varScale="1">
        <p:scale>
          <a:sx n="83" d="100"/>
          <a:sy n="83" d="100"/>
        </p:scale>
        <p:origin x="-3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35E89F-1680-4CD1-B2C5-28E876FE7BD0}" type="doc">
      <dgm:prSet loTypeId="urn:microsoft.com/office/officeart/2005/8/layout/vList2" loCatId="list" qsTypeId="urn:microsoft.com/office/officeart/2005/8/quickstyle/3d7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119137F-39E2-4130-A0BD-1C386B6A518D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effectLst>
          <a:softEdge rad="127000"/>
        </a:effectLst>
      </dgm:spPr>
      <dgm:t>
        <a:bodyPr/>
        <a:lstStyle/>
        <a:p>
          <a:pPr algn="l" rtl="0"/>
          <a:r>
            <a:rPr lang="ru-RU" sz="2000" b="1" dirty="0" smtClean="0">
              <a:latin typeface="Arial Black" pitchFamily="34" charset="0"/>
            </a:rPr>
            <a:t>После заседания сфотографировались: Френкель, Семенов, Ющенко, Иоффе, Шмидт, Бобр, </a:t>
          </a:r>
          <a:r>
            <a:rPr lang="ru-RU" sz="2000" b="1" dirty="0" err="1" smtClean="0">
              <a:latin typeface="Arial Black" pitchFamily="34" charset="0"/>
            </a:rPr>
            <a:t>Неструх</a:t>
          </a:r>
          <a:r>
            <a:rPr lang="ru-RU" sz="2000" b="1" dirty="0" smtClean="0">
              <a:latin typeface="Arial Black" pitchFamily="34" charset="0"/>
            </a:rPr>
            <a:t>, Добронравов. Капица стоит, рядом с ним </a:t>
          </a:r>
          <a:r>
            <a:rPr lang="ru-RU" sz="2000" b="1" dirty="0" err="1" smtClean="0">
              <a:latin typeface="Arial Black" pitchFamily="34" charset="0"/>
            </a:rPr>
            <a:t>Лукирский</a:t>
          </a:r>
          <a:r>
            <a:rPr lang="ru-RU" sz="2000" b="1" dirty="0" smtClean="0">
              <a:latin typeface="Arial Black" pitchFamily="34" charset="0"/>
            </a:rPr>
            <a:t>, Миловидова-Кирпичева и </a:t>
          </a:r>
          <a:r>
            <a:rPr lang="ru-RU" sz="2000" b="1" dirty="0" err="1" smtClean="0">
              <a:latin typeface="Arial Black" pitchFamily="34" charset="0"/>
            </a:rPr>
            <a:t>Дорфман</a:t>
          </a:r>
          <a:r>
            <a:rPr lang="ru-RU" sz="2000" b="1" dirty="0" smtClean="0">
              <a:latin typeface="Arial Black" pitchFamily="34" charset="0"/>
            </a:rPr>
            <a:t>, тот самый Яков Григорьевич </a:t>
          </a:r>
          <a:r>
            <a:rPr lang="ru-RU" sz="2000" b="1" dirty="0" err="1" smtClean="0">
              <a:latin typeface="Arial Black" pitchFamily="34" charset="0"/>
            </a:rPr>
            <a:t>Дорфман</a:t>
          </a:r>
          <a:r>
            <a:rPr lang="ru-RU" sz="2000" b="1" dirty="0" smtClean="0">
              <a:latin typeface="Arial Black" pitchFamily="34" charset="0"/>
            </a:rPr>
            <a:t>, который был студентом, потом юнкером, отказавшимся защищать Зимний дворец. Это ему в переполненном </a:t>
          </a:r>
          <a:r>
            <a:rPr lang="ru-RU" sz="2000" b="1" dirty="0" err="1" smtClean="0">
              <a:latin typeface="Arial Black" pitchFamily="34" charset="0"/>
            </a:rPr>
            <a:t>петроградском</a:t>
          </a:r>
          <a:r>
            <a:rPr lang="ru-RU" sz="2000" b="1" dirty="0" smtClean="0">
              <a:latin typeface="Arial Black" pitchFamily="34" charset="0"/>
            </a:rPr>
            <a:t> трамвае Иоффе говорил, что в физике тоже начинается революция.</a:t>
          </a:r>
          <a:endParaRPr lang="ru-RU" sz="2000" b="1" dirty="0">
            <a:latin typeface="Arial Black" pitchFamily="34" charset="0"/>
          </a:endParaRPr>
        </a:p>
      </dgm:t>
    </dgm:pt>
    <dgm:pt modelId="{62355238-2554-4F4B-87C8-18EC16E22072}" type="parTrans" cxnId="{CE440A39-56E1-4083-BF5C-FF16DD99B551}">
      <dgm:prSet/>
      <dgm:spPr/>
      <dgm:t>
        <a:bodyPr/>
        <a:lstStyle/>
        <a:p>
          <a:endParaRPr lang="ru-RU"/>
        </a:p>
      </dgm:t>
    </dgm:pt>
    <dgm:pt modelId="{3C5F3B45-869A-4931-9B99-F4F3B7E9BB3A}" type="sibTrans" cxnId="{CE440A39-56E1-4083-BF5C-FF16DD99B551}">
      <dgm:prSet/>
      <dgm:spPr/>
      <dgm:t>
        <a:bodyPr/>
        <a:lstStyle/>
        <a:p>
          <a:endParaRPr lang="ru-RU"/>
        </a:p>
      </dgm:t>
    </dgm:pt>
    <dgm:pt modelId="{C45C4CF2-5966-4883-B737-3553CB41BC4B}" type="pres">
      <dgm:prSet presAssocID="{3B35E89F-1680-4CD1-B2C5-28E876FE7BD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744D26-DA5B-4F6F-836A-678A18522B71}" type="pres">
      <dgm:prSet presAssocID="{4119137F-39E2-4130-A0BD-1C386B6A518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F4CBBD-7690-4BF9-A64E-EE823994B618}" type="presOf" srcId="{3B35E89F-1680-4CD1-B2C5-28E876FE7BD0}" destId="{C45C4CF2-5966-4883-B737-3553CB41BC4B}" srcOrd="0" destOrd="0" presId="urn:microsoft.com/office/officeart/2005/8/layout/vList2"/>
    <dgm:cxn modelId="{54129B5F-D081-41E6-9CA9-C91B1392F5F1}" type="presOf" srcId="{4119137F-39E2-4130-A0BD-1C386B6A518D}" destId="{2F744D26-DA5B-4F6F-836A-678A18522B71}" srcOrd="0" destOrd="0" presId="urn:microsoft.com/office/officeart/2005/8/layout/vList2"/>
    <dgm:cxn modelId="{CE440A39-56E1-4083-BF5C-FF16DD99B551}" srcId="{3B35E89F-1680-4CD1-B2C5-28E876FE7BD0}" destId="{4119137F-39E2-4130-A0BD-1C386B6A518D}" srcOrd="0" destOrd="0" parTransId="{62355238-2554-4F4B-87C8-18EC16E22072}" sibTransId="{3C5F3B45-869A-4931-9B99-F4F3B7E9BB3A}"/>
    <dgm:cxn modelId="{B4796CA2-9775-44A2-BAA6-C73EA751297D}" type="presParOf" srcId="{C45C4CF2-5966-4883-B737-3553CB41BC4B}" destId="{2F744D26-DA5B-4F6F-836A-678A18522B71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744D26-DA5B-4F6F-836A-678A18522B71}">
      <dsp:nvSpPr>
        <dsp:cNvPr id="0" name=""/>
        <dsp:cNvSpPr/>
      </dsp:nvSpPr>
      <dsp:spPr>
        <a:xfrm>
          <a:off x="0" y="1051"/>
          <a:ext cx="9144000" cy="2675552"/>
        </a:xfrm>
        <a:prstGeom prst="roundRect">
          <a:avLst/>
        </a:prstGeom>
        <a:gradFill rotWithShape="1">
          <a:gsLst>
            <a:gs pos="0">
              <a:schemeClr val="accent4">
                <a:tint val="25000"/>
                <a:satMod val="125000"/>
              </a:schemeClr>
            </a:gs>
            <a:gs pos="40000">
              <a:schemeClr val="accent4">
                <a:tint val="55000"/>
                <a:satMod val="130000"/>
              </a:schemeClr>
            </a:gs>
            <a:gs pos="50000">
              <a:schemeClr val="accent4">
                <a:tint val="59000"/>
                <a:satMod val="130000"/>
              </a:schemeClr>
            </a:gs>
            <a:gs pos="65000">
              <a:schemeClr val="accent4">
                <a:tint val="55000"/>
                <a:satMod val="130000"/>
              </a:schemeClr>
            </a:gs>
            <a:gs pos="100000">
              <a:schemeClr val="accent4">
                <a:tint val="20000"/>
                <a:satMod val="125000"/>
              </a:schemeClr>
            </a:gs>
          </a:gsLst>
          <a:lin ang="5400000" scaled="0"/>
        </a:gradFill>
        <a:ln w="12000" cap="flat" cmpd="sng" algn="ctr">
          <a:solidFill>
            <a:schemeClr val="accent4"/>
          </a:solidFill>
          <a:prstDash val="solid"/>
        </a:ln>
        <a:effectLst>
          <a:softEdge rad="127000"/>
        </a:effectLst>
        <a:sp3d extrusionH="50600"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 Black" pitchFamily="34" charset="0"/>
            </a:rPr>
            <a:t>После заседания сфотографировались: Френкель, Семенов, Ющенко, Иоффе, Шмидт, Бобр, </a:t>
          </a:r>
          <a:r>
            <a:rPr lang="ru-RU" sz="2000" b="1" kern="1200" dirty="0" err="1" smtClean="0">
              <a:latin typeface="Arial Black" pitchFamily="34" charset="0"/>
            </a:rPr>
            <a:t>Неструх</a:t>
          </a:r>
          <a:r>
            <a:rPr lang="ru-RU" sz="2000" b="1" kern="1200" dirty="0" smtClean="0">
              <a:latin typeface="Arial Black" pitchFamily="34" charset="0"/>
            </a:rPr>
            <a:t>, Добронравов. Капица стоит, рядом с ним </a:t>
          </a:r>
          <a:r>
            <a:rPr lang="ru-RU" sz="2000" b="1" kern="1200" dirty="0" err="1" smtClean="0">
              <a:latin typeface="Arial Black" pitchFamily="34" charset="0"/>
            </a:rPr>
            <a:t>Лукирский</a:t>
          </a:r>
          <a:r>
            <a:rPr lang="ru-RU" sz="2000" b="1" kern="1200" dirty="0" smtClean="0">
              <a:latin typeface="Arial Black" pitchFamily="34" charset="0"/>
            </a:rPr>
            <a:t>, Миловидова-Кирпичева и </a:t>
          </a:r>
          <a:r>
            <a:rPr lang="ru-RU" sz="2000" b="1" kern="1200" dirty="0" err="1" smtClean="0">
              <a:latin typeface="Arial Black" pitchFamily="34" charset="0"/>
            </a:rPr>
            <a:t>Дорфман</a:t>
          </a:r>
          <a:r>
            <a:rPr lang="ru-RU" sz="2000" b="1" kern="1200" dirty="0" smtClean="0">
              <a:latin typeface="Arial Black" pitchFamily="34" charset="0"/>
            </a:rPr>
            <a:t>, тот самый Яков Григорьевич </a:t>
          </a:r>
          <a:r>
            <a:rPr lang="ru-RU" sz="2000" b="1" kern="1200" dirty="0" err="1" smtClean="0">
              <a:latin typeface="Arial Black" pitchFamily="34" charset="0"/>
            </a:rPr>
            <a:t>Дорфман</a:t>
          </a:r>
          <a:r>
            <a:rPr lang="ru-RU" sz="2000" b="1" kern="1200" dirty="0" smtClean="0">
              <a:latin typeface="Arial Black" pitchFamily="34" charset="0"/>
            </a:rPr>
            <a:t>, который был студентом, потом юнкером, отказавшимся защищать Зимний дворец. Это ему в переполненном </a:t>
          </a:r>
          <a:r>
            <a:rPr lang="ru-RU" sz="2000" b="1" kern="1200" dirty="0" err="1" smtClean="0">
              <a:latin typeface="Arial Black" pitchFamily="34" charset="0"/>
            </a:rPr>
            <a:t>петроградском</a:t>
          </a:r>
          <a:r>
            <a:rPr lang="ru-RU" sz="2000" b="1" kern="1200" dirty="0" smtClean="0">
              <a:latin typeface="Arial Black" pitchFamily="34" charset="0"/>
            </a:rPr>
            <a:t> трамвае Иоффе говорил, что в физике тоже начинается революция.</a:t>
          </a:r>
          <a:endParaRPr lang="ru-RU" sz="2000" b="1" kern="1200" dirty="0">
            <a:latin typeface="Arial Black" pitchFamily="34" charset="0"/>
          </a:endParaRPr>
        </a:p>
      </dsp:txBody>
      <dsp:txXfrm>
        <a:off x="0" y="1051"/>
        <a:ext cx="9144000" cy="26755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4294DF-18E6-48E1-99EE-B9CE8BB9C0AE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26267E-615F-44F7-88E2-0E37BAF3F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6267E-615F-44F7-88E2-0E37BAF3F3C6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1C2E76-5E10-4F72-AB9F-62516B425CDB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E9F44-36FE-4FAE-82B0-AA247FBC45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1C2E76-5E10-4F72-AB9F-62516B425CDB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E9F44-36FE-4FAE-82B0-AA247FBC45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1C2E76-5E10-4F72-AB9F-62516B425CDB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E9F44-36FE-4FAE-82B0-AA247FBC45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1C2E76-5E10-4F72-AB9F-62516B425CDB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E9F44-36FE-4FAE-82B0-AA247FBC45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1C2E76-5E10-4F72-AB9F-62516B425CDB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E9F44-36FE-4FAE-82B0-AA247FBC45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1C2E76-5E10-4F72-AB9F-62516B425CDB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E9F44-36FE-4FAE-82B0-AA247FBC45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1C2E76-5E10-4F72-AB9F-62516B425CDB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E9F44-36FE-4FAE-82B0-AA247FBC45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1C2E76-5E10-4F72-AB9F-62516B425CDB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E9F44-36FE-4FAE-82B0-AA247FBC45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1C2E76-5E10-4F72-AB9F-62516B425CDB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E9F44-36FE-4FAE-82B0-AA247FBC45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1C2E76-5E10-4F72-AB9F-62516B425CDB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E9F44-36FE-4FAE-82B0-AA247FBC45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81C2E76-5E10-4F72-AB9F-62516B425CDB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672E9F44-36FE-4FAE-82B0-AA247FBC45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81C2E76-5E10-4F72-AB9F-62516B425CDB}" type="datetimeFigureOut">
              <a:rPr lang="ru-RU" smtClean="0"/>
              <a:pPr/>
              <a:t>02.11.2013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72E9F44-36FE-4FAE-82B0-AA247FBC45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Relationship Id="rId4" Type="http://schemas.openxmlformats.org/officeDocument/2006/relationships/image" Target="../media/image5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1059;&#1088;&#1086;&#1082;-&#1082;&#1086;&#1085;&#1092;&#1077;&#1088;&#1077;&#1085;&#1094;&#1080;&#1103;\&#1055;&#1088;&#1077;&#1079;&#1077;&#1085;&#1090;&#1072;&#1094;&#1080;&#1103;%203\V-Vysotskiy-Pesnya-studentov-fizikov(muzofon.com).mp3" TargetMode="External"/><Relationship Id="rId6" Type="http://schemas.openxmlformats.org/officeDocument/2006/relationships/image" Target="../media/image74.png"/><Relationship Id="rId5" Type="http://schemas.openxmlformats.org/officeDocument/2006/relationships/image" Target="../media/image20.jpeg"/><Relationship Id="rId4" Type="http://schemas.openxmlformats.org/officeDocument/2006/relationships/image" Target="../media/image7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5.jpeg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torage0.dms.mpinteractiv.ro/media/401/781/10386/6558236/1/1-energie-tifetz.jpg?width=6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8640"/>
            <a:ext cx="2195736" cy="20305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63688" y="2996952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420888"/>
            <a:ext cx="8820472" cy="224676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Петр Леонидович Капица – одна из наиболее ярких фигур в современной физике.</a:t>
            </a:r>
          </a:p>
          <a:p>
            <a:pPr algn="ctr"/>
            <a:endParaRPr lang="ru-RU" sz="28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                                               А.Ф. Иоффе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6895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549676"/>
            <a:ext cx="8568952" cy="2031325"/>
          </a:xfrm>
          <a:prstGeom prst="rect">
            <a:avLst/>
          </a:prstGeom>
          <a:effectLst>
            <a:glow rad="63500">
              <a:schemeClr val="accent5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Ещё до защиты диплома А. Ф. Иоффе приглашает Петра Капицу на работу в Физико-технический отдел недавно созданного Рентгенологического и радиологического института (преобразованного в 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ноябре 1921 года </a:t>
            </a:r>
            <a:r>
              <a:rPr lang="ru-RU" dirty="0" smtClean="0">
                <a:latin typeface="Arial Black" pitchFamily="34" charset="0"/>
              </a:rPr>
              <a:t>в Физико-технический институт). Учёный публикует свои первые научные работы в ЖРФХО и начинает преподавательскую деятельность.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188640"/>
            <a:ext cx="6192688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C00000"/>
                </a:solidFill>
                <a:latin typeface="Arial Black" pitchFamily="34" charset="0"/>
              </a:rPr>
              <a:t>Физико</a:t>
            </a:r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 – технический институт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56322" name="Picture 2" descr="http://physics.spbstu.ru/kafedra/history/Ioffe_seminar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971600" y="692696"/>
            <a:ext cx="6624736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2386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980728"/>
            <a:ext cx="7632848" cy="590931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Как раз после успешного начала работы в Петроградском политехническом институте судьба приготовила ему роковой удар. Весной 1919 г. был расстрелян отец его жены                     К. К. Черносвитов, член ЦК партии кадетов, депутат I, II, III и IV Государственных Дум.       Зимой 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1919-1920 гг. </a:t>
            </a:r>
            <a:r>
              <a:rPr lang="ru-RU" sz="2000" dirty="0" smtClean="0">
                <a:latin typeface="Arial Black" pitchFamily="34" charset="0"/>
              </a:rPr>
              <a:t>во время эпидемии гриппа в Петрограде Петр Леонидович потерял в течение месяца отца, двухлетнего сына, жену и новорожденную дочь.</a:t>
            </a:r>
            <a:r>
              <a:rPr lang="ru-RU" sz="2000" u="sng" baseline="30000" dirty="0" smtClean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>Жизнь, казалось, потеряла всякий смысл.</a:t>
            </a:r>
          </a:p>
          <a:p>
            <a:r>
              <a:rPr lang="ru-RU" sz="2000" dirty="0" smtClean="0">
                <a:latin typeface="Arial Black" pitchFamily="34" charset="0"/>
              </a:rPr>
              <a:t>Наставник первых научных шагов П. Л. Капицы, профессор ППИ А. Ф.Иоффе, как никто другой, видя вблизи состояние одного из любимых и перспективных учеников, понимает необходимость полной смены обстановки для Капицы и включает его в состав возглавляемой им заграничной миссии. 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260648"/>
            <a:ext cx="576064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Роковой удар судьбы</a:t>
            </a:r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55567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980728"/>
            <a:ext cx="3672408" cy="5632311"/>
          </a:xfrm>
          <a:prstGeom prst="rect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Организовать выезд за границу долго не удавалось. Благодаря содействию                    А.Н. Крылова и вмешательству Максима Горького в 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1921 году 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Капица, в составе специальной комиссии, командирован в Англию. Благодаря рекомендации Иоффе ему удаётся устроиться в Кавендишской лаборатории под начало Эрнеста Резерфорда.</a:t>
            </a:r>
            <a:endParaRPr lang="ru-RU" sz="2000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3" name="Picture 4" descr="http://img-fotki.yandex.ru/get/5806/poetree.3/0_5c519_11e06264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2555776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4" name="Picture 4" descr="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8226" y="908720"/>
            <a:ext cx="2545774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6444208" y="4725144"/>
            <a:ext cx="2699792" cy="2031325"/>
          </a:xfrm>
          <a:prstGeom prst="rect">
            <a:avLst/>
          </a:prstGeom>
          <a:ln w="76200">
            <a:solidFill>
              <a:srgbClr val="00206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Выдающийся российский математик и кораблестроитель Алексей Николаевич Крылов.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188640"/>
            <a:ext cx="5040560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Franklin Gothic Heavy" pitchFamily="34" charset="0"/>
              </a:rPr>
              <a:t>Выезд за границу</a:t>
            </a:r>
            <a:endParaRPr lang="ru-RU" sz="3200" dirty="0">
              <a:solidFill>
                <a:srgbClr val="C00000"/>
              </a:solidFill>
              <a:latin typeface="Franklin Gothic Heavy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4725144"/>
            <a:ext cx="1872208" cy="1015663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Писатель Максим Горький</a:t>
            </a:r>
            <a:endParaRPr lang="ru-RU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6786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velikie-ludi.ru/i/img1/ernest_rezerford/image-56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3635896" cy="530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5503783"/>
            <a:ext cx="3563888" cy="1354217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Эрнест </a:t>
            </a:r>
            <a:r>
              <a:rPr lang="ru-RU" sz="1600" smtClean="0">
                <a:solidFill>
                  <a:srgbClr val="7030A0"/>
                </a:solidFill>
                <a:latin typeface="Arial Black" pitchFamily="34" charset="0"/>
              </a:rPr>
              <a:t>Резерфорд основоположник  </a:t>
            </a:r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современного  учения   о   радиоактивности  и  строении  атома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.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88640"/>
            <a:ext cx="3779912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Встреча с Резерфордом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2492896"/>
            <a:ext cx="5040560" cy="427809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700" u="sng" dirty="0" smtClean="0">
                <a:solidFill>
                  <a:srgbClr val="C00000"/>
                </a:solidFill>
                <a:latin typeface="Arial Black" pitchFamily="34" charset="0"/>
              </a:rPr>
              <a:t>легенда:</a:t>
            </a:r>
            <a:r>
              <a:rPr lang="ru-RU" sz="1700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/>
            </a:r>
            <a:br>
              <a:rPr lang="ru-RU" sz="1700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</a:br>
            <a:r>
              <a:rPr lang="ru-RU" sz="1700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сначала Резерфорд якобы отказал в приеме Капице, сославшись на то,    что все 30 мест сотрудниками заняты; тогда Капица неожиданно спросил: «С какой примерно точностью ведутся работы в лаборатории?» Удивленный Резерфорд</a:t>
            </a:r>
            <a:br>
              <a:rPr lang="ru-RU" sz="1700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</a:br>
            <a:r>
              <a:rPr lang="ru-RU" sz="1700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ответил, что примерно в 3 </a:t>
            </a:r>
            <a:r>
              <a:rPr lang="ru-RU" sz="1700" i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%.  </a:t>
            </a:r>
            <a:r>
              <a:rPr lang="ru-RU" sz="1700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«Но  ведь  один человек от 30 и составляет     почти 3 % Так  что  Вы  просто  не  заметите  моего  присутствия»,— сказал Капица. Согласно легенде, Резерфорд, очень ценивший юмор и   быстроту реакции, был сражен такой аргументацией и дал согласие.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0"/>
            <a:ext cx="5364088" cy="23083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12 июля 1921г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itchFamily="34" charset="0"/>
              </a:rPr>
              <a:t>А. Ф. Иоффе и П. Л. Капица были в Кембридже у знаменитого Э. Резерфорда Договаривались  с  Маэстро, в   частности, о том, что П.Л.Капица   проведет  год,  работая  в  Кавендишской  лаборатории.</a:t>
            </a:r>
          </a:p>
          <a:p>
            <a:pPr algn="ctr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itchFamily="34" charset="0"/>
              </a:rPr>
              <a:t> По этому поводу существует такая</a:t>
            </a: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5396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3923928" cy="30243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899592" y="0"/>
            <a:ext cx="5400600" cy="52322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25000"/>
                  <a:satMod val="125000"/>
                </a:schemeClr>
              </a:gs>
              <a:gs pos="40000">
                <a:schemeClr val="accent4">
                  <a:tint val="55000"/>
                  <a:satMod val="130000"/>
                </a:schemeClr>
              </a:gs>
              <a:gs pos="50000">
                <a:schemeClr val="accent4">
                  <a:tint val="59000"/>
                  <a:satMod val="130000"/>
                </a:schemeClr>
              </a:gs>
              <a:gs pos="65000">
                <a:schemeClr val="accent4">
                  <a:tint val="55000"/>
                  <a:satMod val="130000"/>
                </a:schemeClr>
              </a:gs>
              <a:gs pos="100000">
                <a:schemeClr val="accent4">
                  <a:tint val="20000"/>
                  <a:satMod val="12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Arial Black" pitchFamily="34" charset="0"/>
              </a:rPr>
              <a:t>Капица в </a:t>
            </a: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Кембридже 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r>
              <a:rPr lang="ru-RU" b="1" dirty="0">
                <a:solidFill>
                  <a:srgbClr val="C00000"/>
                </a:solidFill>
              </a:rPr>
              <a:t> 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620688"/>
            <a:ext cx="4788024" cy="4247317"/>
          </a:xfrm>
          <a:prstGeom prst="rect">
            <a:avLst/>
          </a:prstGeom>
          <a:ln w="38100"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22 июля 1921г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Капица начинает работать в Кембридже. Молодой советский учёный быстро заслуживает уважение коллег и руководства благодаря таланту инженера и экспериментатора. Поначалу взаимоотношения Резерфорда и Капицы складывались непросто, но постепенно советскому физику удалось завоевать и его доверие и вскоре они стали очень близкими друзьями. Капица дал Резерфорду знаменитое прозвище «крокодил».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5589240"/>
            <a:ext cx="8784976" cy="1200329"/>
          </a:xfrm>
          <a:prstGeom prst="rect">
            <a:avLst/>
          </a:prstGeom>
          <a:noFill/>
          <a:ln w="38100">
            <a:solidFill>
              <a:srgbClr val="00B0F0"/>
            </a:solidFill>
          </a:ln>
          <a:scene3d>
            <a:camera prst="perspectiveBelow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itchFamily="34" charset="0"/>
              </a:rPr>
              <a:t>Уже в 1921 году, когда </a:t>
            </a:r>
            <a:r>
              <a:rPr lang="ru-RU" b="1" dirty="0" err="1" smtClean="0">
                <a:latin typeface="Arial Black" pitchFamily="34" charset="0"/>
              </a:rPr>
              <a:t>Кавендишскую</a:t>
            </a:r>
            <a:r>
              <a:rPr lang="ru-RU" b="1" dirty="0" smtClean="0">
                <a:latin typeface="Arial Black" pitchFamily="34" charset="0"/>
              </a:rPr>
              <a:t> лабораторию посетил известный экспериментатор Роберт Вуд, Резерфорд поручил провести эффектный показательный опыт перед знаменитым гостем именно Петру Капице.</a:t>
            </a:r>
            <a:endParaRPr lang="ru-RU" b="1" dirty="0"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41559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964488" cy="461665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Arial Black" pitchFamily="34" charset="0"/>
              </a:rPr>
              <a:t>Капица в Кавендишской лаборатории. Кембридж.</a:t>
            </a:r>
          </a:p>
        </p:txBody>
      </p:sp>
      <p:pic>
        <p:nvPicPr>
          <p:cNvPr id="39938" name="Picture 2" descr="http://www.kapitza.ras.ru/museum/pictus/history07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259631" y="1196752"/>
            <a:ext cx="6849167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4087">
    <p:cover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kapitza.ras.ru/museum/pictus/history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6096000" cy="4048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444208" y="836712"/>
            <a:ext cx="2359514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Arial Black" pitchFamily="34" charset="0"/>
              </a:rPr>
              <a:t>Клуб Капицы. Кембридж.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4077072"/>
            <a:ext cx="8784976" cy="2308324"/>
          </a:xfrm>
          <a:prstGeom prst="rect">
            <a:avLst/>
          </a:prstGeom>
          <a:ln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Академик Ю. Б. Харитон рассказывал: когда он в конце 20-х гг. приехал работать в Кембридж, в Англию, то неожиданно обнаружил, что там уже действовал семинар, организованный учеником Абрама Федоровича Петром Капицей — «Капица-Клуб». Собирались кембриджские физики и шло обсуждение того же типа, выступали с докладами и приезжавшие в Кембридж из разных стран гости. Столь плодотворны были эти встречи, что эта «русская зараза» разлеталась все дальше. 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advTm="29126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763688" y="620688"/>
            <a:ext cx="4536504" cy="3215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23528" y="4293096"/>
            <a:ext cx="8280920" cy="2031325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Темой докторской диссертации, которую Капица защитил в Кембридже в 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1922 году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, стало «Прохождение альфа-частиц через вещество и методы получения магнитных полей». Через три года с  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января 1925 года 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Капица — заместитель директора Кавендишской лаборатории по магнитным исследованиям. 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В 1925 г. 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его избрали членом Тринити-колледжа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0"/>
            <a:ext cx="612068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Научная деятельность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2761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944" y="1412776"/>
            <a:ext cx="4572000" cy="4893647"/>
          </a:xfrm>
          <a:prstGeom prst="rect">
            <a:avLst/>
          </a:prstGeom>
          <a:ln w="57150">
            <a:solidFill>
              <a:srgbClr val="00B0F0"/>
            </a:solidFill>
          </a:ln>
          <a:scene3d>
            <a:camera prst="isometricOffAxis2Left"/>
            <a:lightRig rig="threePt" dir="t"/>
          </a:scene3d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Как-то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в 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Кембридж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приезжает Алексей Николаевич Крылов – выдающийся российский математик и кораблестроитель.   С Алексеем Николаевичем приехала его юная 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дочь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– Анна Алексеевна – ей 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тогда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не было и восемнадцати. Они познакомились с Петром Леонидовичем…</a:t>
            </a:r>
          </a:p>
        </p:txBody>
      </p:sp>
      <p:pic>
        <p:nvPicPr>
          <p:cNvPr id="60418" name="Picture 2" descr="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3168352" cy="5047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67544" y="5373216"/>
            <a:ext cx="3312368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Lucida Console" pitchFamily="49" charset="0"/>
              </a:rPr>
              <a:t>Алексей Николаевич Крылов со своей дочерью Анной в Париже</a:t>
            </a:r>
            <a:endParaRPr lang="ru-RU" dirty="0">
              <a:solidFill>
                <a:srgbClr val="7030A0"/>
              </a:solidFill>
              <a:latin typeface="Lucida Console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9424" y="332656"/>
            <a:ext cx="5184576" cy="461665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isometricOffAxis2Lef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Судьбоносная встреча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6177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51712" y="1484784"/>
            <a:ext cx="2592288" cy="4401205"/>
          </a:xfrm>
          <a:prstGeom prst="rect">
            <a:avLst/>
          </a:prstGeom>
          <a:ln/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isometricOffAxis2Left"/>
            <a:lightRig rig="brightRoom" dir="tl">
              <a:rot lat="0" lon="0" rev="8700000"/>
            </a:lightRig>
          </a:scene3d>
          <a:sp3d>
            <a:bevelT w="139700" h="139700" prst="divot"/>
            <a:contourClr>
              <a:schemeClr val="accent4">
                <a:tint val="70000"/>
              </a:schemeClr>
            </a:contourClr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Arial Black" pitchFamily="34" charset="0"/>
              </a:rPr>
              <a:t>Они встретились в Париже </a:t>
            </a:r>
            <a:r>
              <a:rPr lang="ru-RU" sz="2000" dirty="0">
                <a:solidFill>
                  <a:srgbClr val="C00000"/>
                </a:solidFill>
                <a:latin typeface="Arial Black" pitchFamily="34" charset="0"/>
              </a:rPr>
              <a:t>в 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1926 г  </a:t>
            </a:r>
            <a:r>
              <a:rPr lang="ru-RU" sz="2000" dirty="0">
                <a:solidFill>
                  <a:srgbClr val="002060"/>
                </a:solidFill>
                <a:latin typeface="Arial Black" pitchFamily="34" charset="0"/>
              </a:rPr>
              <a:t>Советский ученый, работающий в Англии, и эмигрантка. Любовь помогла им преодолеть все жизненные трудности и сохранить семью. </a:t>
            </a:r>
          </a:p>
        </p:txBody>
      </p:sp>
      <p:pic>
        <p:nvPicPr>
          <p:cNvPr id="56322" name="Picture 2" descr="http://screenshots.etvnet.com/000/264/863/b04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0" y="1124744"/>
            <a:ext cx="6311534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39552" y="188640"/>
            <a:ext cx="8208912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Больше, чем любовь.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Петр Капица и Анна Крылова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1731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2 -0.024  0.033 -0.05867  0.058 -0.05867  C 0.095 -0.05867  0.125 -0.02267  0.125 0.02267  C 0.125 0.03733  0.122 0.05067  0.116 0.06267  C 0.117 0.06267  0 0.24267  0 0.244  C 0 0.24267  -0.117 0.06267  -0.116 0.06267  C -0.122 0.05067  -0.125 0.03733  -0.125 0.02267  C -0.125 -0.02267  -0.095 -0.05867  -0.057 -0.05867  C -0.033 -0.05867  -0.012 -0.024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us-eng.org/upload_img/2cbbf7ca47551ebe0b1d57fba7b48d24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4500500" cy="489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>
            <a:off x="4716016" y="260648"/>
            <a:ext cx="4427984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Arial Black" pitchFamily="34" charset="0"/>
              </a:rPr>
              <a:t>П.Л. Капица </a:t>
            </a:r>
            <a:r>
              <a:rPr lang="ru-RU" sz="4400" b="1" i="1" dirty="0" smtClean="0">
                <a:solidFill>
                  <a:srgbClr val="FF0000"/>
                </a:solidFill>
                <a:latin typeface="Arial Black" pitchFamily="34" charset="0"/>
              </a:rPr>
              <a:t>(1894 -1984 г</a:t>
            </a:r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</a:rPr>
              <a:t>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860032" y="1841242"/>
            <a:ext cx="3923928" cy="4708981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 Капице с молодых лет в одном лице существовали физик, инженер и мастер «золотые руки». Его учитель А. Ф. Иоффе в 1929 г писал «Петр Леонидович Капица совмещающий в себе гениального экспериментатора, прекрасного теоретика и блестящего инженера, — одна из наиболее ярких фигур в современной физике».</a:t>
            </a:r>
            <a:endParaRPr lang="ru-RU" sz="2000" b="1" dirty="0">
              <a:latin typeface="Comic Sans MS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advTm="22605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www.distedu.ru/mirror/_fiz/archive.1september.ru/fiz/1999/no9.h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475252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39552" y="4365104"/>
            <a:ext cx="3672408" cy="1200329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Arial Black" pitchFamily="34" charset="0"/>
              </a:rPr>
              <a:t>Анна Алексеевна и Петр Леонидович Капицы. 1927 г.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88640"/>
            <a:ext cx="3600400" cy="646330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Анна Алексеевна потом вспоминала этот период так: “Петенька сажал меня в свой автомобиль и возил по музеям всей Англии – непрерывно мне все поясняя как гид-экскурсовод. Мы были в пути всегда вдвоем и я вообще говоря ожидала каких-то личных признаний… Но шел день за днем и ничего не менялось. На следующий день я с отцом уже должна была уезжать в Париж, и Петенька опять повез меня по музеям. И в этот раз он не сказал ничего личного... Он пришел проводить нас с отцом на вокзал и мы уехали в Париж…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35412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m4-tub-ru.yandex.net/i?id=123429545-03-72&amp;n=21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4644008" y="260648"/>
            <a:ext cx="4310399" cy="2952328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0" y="117693"/>
            <a:ext cx="4536504" cy="3200876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Но через день Петенька объявился у нас в Париже, опять усадил меня в автомобиль и вновь начались бесконечные показы достопримечательностей Франции… </a:t>
            </a:r>
            <a:b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И я поняла – этот человек никогда не предложит стать мне его женой. 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Это должна была сделать я.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 И я это сделала…»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789040"/>
            <a:ext cx="8676456" cy="2246769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  <a:scene3d>
            <a:camera prst="isometricOffAxis1Righ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Анна Алексеевна была выдающаяся женщина, это отмечают все без исключения ее знавшие. В жизни Петра Капицы ее роль неописуема и неповторима. Петр Леонидович любил ее до последнего дня и практически никогда с ней не расставался. Сразу после свадьбы Петр Леонидович достраивает свой дом, где они с Анной Алексеевной и живут все время.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40934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2-tub-ru.yandex.net/i?id=30354658-25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2448272" cy="2736304"/>
          </a:xfrm>
          <a:prstGeom prst="ellipse">
            <a:avLst/>
          </a:prstGeom>
          <a:ln w="63500" cap="rnd">
            <a:solidFill>
              <a:schemeClr val="tx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412" name="Picture 4" descr="Сергей Капица с братом Андреем, 1931 год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484784"/>
            <a:ext cx="1728192" cy="2880320"/>
          </a:xfrm>
          <a:prstGeom prst="ellipse">
            <a:avLst/>
          </a:prstGeom>
          <a:ln w="63500" cap="rnd">
            <a:solidFill>
              <a:schemeClr val="tx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444208" y="4581128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Сергей Капица с братом Андреем, </a:t>
            </a:r>
            <a:r>
              <a:rPr lang="ru-RU" dirty="0" smtClean="0">
                <a:latin typeface="Arial Black" pitchFamily="34" charset="0"/>
              </a:rPr>
              <a:t>    1931 год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4653136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Сергей Капица </a:t>
            </a:r>
            <a:r>
              <a:rPr lang="ru-RU" dirty="0" smtClean="0">
                <a:latin typeface="Arial Black" pitchFamily="34" charset="0"/>
              </a:rPr>
              <a:t>до </a:t>
            </a:r>
            <a:r>
              <a:rPr lang="ru-RU" dirty="0">
                <a:latin typeface="Arial Black" pitchFamily="34" charset="0"/>
              </a:rPr>
              <a:t>семи лет жил в </a:t>
            </a:r>
            <a:r>
              <a:rPr lang="ru-RU" dirty="0" smtClean="0">
                <a:latin typeface="Arial Black" pitchFamily="34" charset="0"/>
              </a:rPr>
              <a:t>Великобритании</a:t>
            </a:r>
            <a:r>
              <a:rPr lang="ru-RU" dirty="0">
                <a:latin typeface="Arial Black" pitchFamily="34" charset="0"/>
              </a:rPr>
              <a:t>. </a:t>
            </a:r>
          </a:p>
        </p:txBody>
      </p:sp>
      <p:pic>
        <p:nvPicPr>
          <p:cNvPr id="8" name="Picture 2" descr="С отцом, Кембридж, 1928 год. В то время Петр Капица работал в лаборатории знаменитого физика Эрнеста Резерфорда. «Тогда Кембридж был центром общемировой физики: все наиболее существенные открытия тех лет сделаны там»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1556792"/>
            <a:ext cx="215265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491880" y="4581128"/>
            <a:ext cx="2483768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Петр Капица с сыном Сергеем.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Кембридж,     1928 год.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0"/>
            <a:ext cx="7920880" cy="12003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В Кембридже у Капиц рождаются два сына – Сергей и Андрей. Оба они воспитываются в английском духе, но исключительно на русском языке – Петр Капица никогда не собирался навсегда оставаться в Англии</a:t>
            </a:r>
            <a:r>
              <a:rPr lang="ru-RU" b="1" dirty="0" smtClean="0">
                <a:latin typeface="Arial Black" pitchFamily="34" charset="0"/>
              </a:rPr>
              <a:t>. </a:t>
            </a:r>
            <a:endParaRPr lang="ru-RU" b="1" dirty="0"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8206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>
            <a:lum bright="10000" contrast="40000"/>
          </a:blip>
          <a:srcRect/>
          <a:stretch>
            <a:fillRect/>
          </a:stretch>
        </p:blipFill>
        <p:spPr bwMode="auto">
          <a:xfrm>
            <a:off x="1331640" y="548680"/>
            <a:ext cx="6080846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6" name="Прямоугольник 5"/>
          <p:cNvSpPr/>
          <p:nvPr/>
        </p:nvSpPr>
        <p:spPr>
          <a:xfrm>
            <a:off x="1331640" y="0"/>
            <a:ext cx="597666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Научная деятельность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08520" y="3933056"/>
            <a:ext cx="8856984" cy="3354765"/>
          </a:xfrm>
          <a:prstGeom prst="rect">
            <a:avLst/>
          </a:prstGeom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Капица в </a:t>
            </a:r>
            <a:r>
              <a:rPr lang="ru-RU" sz="2000" b="1" dirty="0" err="1" smtClean="0">
                <a:solidFill>
                  <a:srgbClr val="002060"/>
                </a:solidFill>
                <a:latin typeface="Arial Black" pitchFamily="34" charset="0"/>
              </a:rPr>
              <a:t>Резерфордовской</a:t>
            </a: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лаборатории в </a:t>
            </a:r>
            <a:r>
              <a:rPr lang="ru-RU" sz="2000" b="1" dirty="0" err="1" smtClean="0">
                <a:solidFill>
                  <a:srgbClr val="002060"/>
                </a:solidFill>
                <a:latin typeface="Arial Black" pitchFamily="34" charset="0"/>
              </a:rPr>
              <a:t>Кэмбридже</a:t>
            </a: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</a:rPr>
              <a:t>(1925г)</a:t>
            </a:r>
          </a:p>
          <a:p>
            <a:r>
              <a:rPr lang="ru-RU" sz="17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700" b="1" dirty="0" smtClean="0">
                <a:solidFill>
                  <a:srgbClr val="002060"/>
                </a:solidFill>
                <a:latin typeface="Arial Black" pitchFamily="34" charset="0"/>
              </a:rPr>
              <a:t>В этот момент в лаборатории Резерфорда стало тесно...</a:t>
            </a:r>
            <a:r>
              <a:rPr lang="ru-RU" sz="1700" dirty="0" smtClean="0">
                <a:solidFill>
                  <a:srgbClr val="7030A0"/>
                </a:solidFill>
                <a:latin typeface="Arial Black" pitchFamily="34" charset="0"/>
              </a:rPr>
              <a:t> </a:t>
            </a:r>
            <a:r>
              <a:rPr lang="ru-RU" sz="1700" dirty="0" smtClean="0">
                <a:solidFill>
                  <a:srgbClr val="002060"/>
                </a:solidFill>
                <a:latin typeface="Arial Black" pitchFamily="34" charset="0"/>
              </a:rPr>
              <a:t>В </a:t>
            </a:r>
            <a:r>
              <a:rPr lang="ru-RU" sz="1700" dirty="0" smtClean="0">
                <a:solidFill>
                  <a:srgbClr val="C00000"/>
                </a:solidFill>
                <a:latin typeface="Arial Black" pitchFamily="34" charset="0"/>
              </a:rPr>
              <a:t>1929 году </a:t>
            </a:r>
            <a:r>
              <a:rPr lang="ru-RU" sz="1700" dirty="0" smtClean="0">
                <a:solidFill>
                  <a:srgbClr val="002060"/>
                </a:solidFill>
                <a:latin typeface="Arial Black" pitchFamily="34" charset="0"/>
              </a:rPr>
              <a:t>Капица избран действительным членом Лондонского Королевского общества. В ноябре 1930 года Совет Королевского общества принимает решение о выделении 15 000 фунтов стерлингов на строительство в Кембридже специальной лаборатории для Капицы. Торжественное открытие </a:t>
            </a:r>
            <a:r>
              <a:rPr lang="ru-RU" sz="1700" dirty="0" err="1" smtClean="0">
                <a:solidFill>
                  <a:srgbClr val="002060"/>
                </a:solidFill>
                <a:latin typeface="Arial Black" pitchFamily="34" charset="0"/>
              </a:rPr>
              <a:t>Мондовской</a:t>
            </a:r>
            <a:r>
              <a:rPr lang="ru-RU" sz="1700" dirty="0" smtClean="0">
                <a:solidFill>
                  <a:srgbClr val="002060"/>
                </a:solidFill>
                <a:latin typeface="Arial Black" pitchFamily="34" charset="0"/>
              </a:rPr>
              <a:t> лаборатории (по имени промышленника </a:t>
            </a:r>
            <a:r>
              <a:rPr lang="ru-RU" sz="1700" dirty="0" err="1" smtClean="0">
                <a:solidFill>
                  <a:srgbClr val="002060"/>
                </a:solidFill>
                <a:latin typeface="Arial Black" pitchFamily="34" charset="0"/>
              </a:rPr>
              <a:t>Монда</a:t>
            </a:r>
            <a:r>
              <a:rPr lang="ru-RU" sz="1700" dirty="0" smtClean="0">
                <a:solidFill>
                  <a:srgbClr val="002060"/>
                </a:solidFill>
                <a:latin typeface="Arial Black" pitchFamily="34" charset="0"/>
              </a:rPr>
              <a:t>) состоялось 3 февраля </a:t>
            </a:r>
            <a:r>
              <a:rPr lang="ru-RU" sz="1700" dirty="0" smtClean="0">
                <a:solidFill>
                  <a:srgbClr val="C00000"/>
                </a:solidFill>
                <a:latin typeface="Arial Black" pitchFamily="34" charset="0"/>
              </a:rPr>
              <a:t>1933 </a:t>
            </a:r>
            <a:r>
              <a:rPr lang="ru-RU" sz="1700" dirty="0" smtClean="0">
                <a:solidFill>
                  <a:srgbClr val="002060"/>
                </a:solidFill>
                <a:latin typeface="Arial Black" pitchFamily="34" charset="0"/>
              </a:rPr>
              <a:t>года. Капица избирается </a:t>
            </a:r>
            <a:r>
              <a:rPr lang="ru-RU" sz="1700" dirty="0" err="1" smtClean="0">
                <a:solidFill>
                  <a:srgbClr val="002060"/>
                </a:solidFill>
                <a:latin typeface="Arial Black" pitchFamily="34" charset="0"/>
              </a:rPr>
              <a:t>Мессельским</a:t>
            </a:r>
            <a:r>
              <a:rPr lang="ru-RU" sz="1700" dirty="0" smtClean="0">
                <a:solidFill>
                  <a:srgbClr val="002060"/>
                </a:solidFill>
                <a:latin typeface="Arial Black" pitchFamily="34" charset="0"/>
              </a:rPr>
              <a:t> профессором Королевского общества.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34383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995678"/>
            <a:ext cx="9144000" cy="2862322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В течение 13 лет успешной работы в Англии Петр Капица оставался лояльным гражданином СССР и делал все возможное, чтобы помочь развитию науки в своей стране. Благодаря его содействию и влиянию многие молодые советские физики получили возможность поработать в течение продолжительного времени в 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Кавендишской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лаборатории. Но все это не помешало властям СССР осенью 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1934 года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, когда Капица приехал на родину повидать близких и прочитать ряд лекций о своих работах, аннулировать его обратную визу. Его вызвали в Кремль и сообщили, что отныне он должен будет работать в СССР.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0"/>
            <a:ext cx="576064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Назад в СССР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6" name="Picture 2" descr="http://www.kapitza.ras.ru/museum/pictus/history05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1691679" y="548680"/>
            <a:ext cx="5256585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30841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s54.radikal.ru/i143/1003/1a/2ca1a19ad7c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3305175" cy="5229226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3491880" y="548680"/>
            <a:ext cx="5328592" cy="5909310"/>
          </a:xfrm>
          <a:prstGeom prst="rect">
            <a:avLst/>
          </a:prstGeom>
          <a:ln w="3175"/>
          <a:effectLst>
            <a:glow rad="63500">
              <a:schemeClr val="dk1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В 1935 г. </a:t>
            </a:r>
            <a:r>
              <a:rPr lang="ru-RU" dirty="0" smtClean="0">
                <a:latin typeface="Arial Black" pitchFamily="34" charset="0"/>
              </a:rPr>
              <a:t>Капице предложили  стать директором Несуществующего института. В конце концов место с трудом подобрали (у Калужской заставы) - в лесу, за городом. C самого начала, начиная со строительства здания института, Петру Леонидовичу стал помогать ближайший его помощник на всю жизнь, в дальнейшем выдающийся экспериментатор, академик, Александр Иосифович </a:t>
            </a:r>
            <a:r>
              <a:rPr lang="ru-RU" dirty="0" err="1" smtClean="0">
                <a:latin typeface="Arial Black" pitchFamily="34" charset="0"/>
              </a:rPr>
              <a:t>Шальников</a:t>
            </a:r>
            <a:r>
              <a:rPr lang="ru-RU" dirty="0" smtClean="0">
                <a:latin typeface="Arial Black" pitchFamily="34" charset="0"/>
              </a:rPr>
              <a:t>. Он вспоминал, что строительство зданий института проходило в чрезвычайно трудных условиях, зачастую им с Петром Леонидовичем "приходилось объяснять строителям что такое прямой угол...". Тем не менее благодаря кипучей энергии Петра Леонидовича институт удалось построить за рекордные два года(!)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657671"/>
            <a:ext cx="3275856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Александр Иосифович </a:t>
            </a:r>
            <a:r>
              <a:rPr lang="ru-RU" b="1" dirty="0" err="1" smtClean="0"/>
              <a:t>Шальников</a:t>
            </a:r>
            <a:r>
              <a:rPr lang="ru-RU" b="1" dirty="0" smtClean="0"/>
              <a:t> у главного входа в Институт Физических Проблем.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0"/>
            <a:ext cx="698477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Институт</a:t>
            </a:r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 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Физических Проблем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34056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188640"/>
            <a:ext cx="698477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Институт</a:t>
            </a:r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 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Физических Проблем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9992" y="1052736"/>
            <a:ext cx="4248472" cy="5386090"/>
          </a:xfrm>
          <a:prstGeom prst="rect">
            <a:avLst/>
          </a:prstGeom>
          <a:effectLst>
            <a:glow rad="63500">
              <a:schemeClr val="accent5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В 1936 г. 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Капица   стал директором вновь созданного Института физических проблем Академии наук СССР, но прежде, чем дать согласие, Капица почти год отказывался от предлагаемого поста. Резерфорд, смирившись с потерей своего выдающегося сотрудника, позволил советским властям купить оборудование лаборатории </a:t>
            </a:r>
            <a:r>
              <a:rPr lang="ru-RU" sz="2000" dirty="0" err="1" smtClean="0">
                <a:solidFill>
                  <a:srgbClr val="002060"/>
                </a:solidFill>
                <a:latin typeface="Arial Black" pitchFamily="34" charset="0"/>
              </a:rPr>
              <a:t>Монда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 и отправить его морским путем в СССР.</a:t>
            </a:r>
            <a:endParaRPr lang="ru-RU" sz="2000" dirty="0"/>
          </a:p>
        </p:txBody>
      </p:sp>
      <p:pic>
        <p:nvPicPr>
          <p:cNvPr id="32770" name="Picture 2" descr="vi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0"/>
            <a:ext cx="4248472" cy="475252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8829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Эрнест Резерфорд в лаборатории П. Л. Капицы. Кембридж, начало 30-х гг."/>
          <p:cNvPicPr>
            <a:picLocks noChangeAspect="1" noChangeArrowheads="1"/>
          </p:cNvPicPr>
          <p:nvPr/>
        </p:nvPicPr>
        <p:blipFill>
          <a:blip r:embed="rId3" cstate="print">
            <a:lum bright="20000" contrast="30000"/>
          </a:blip>
          <a:srcRect/>
          <a:stretch>
            <a:fillRect/>
          </a:stretch>
        </p:blipFill>
        <p:spPr bwMode="auto">
          <a:xfrm>
            <a:off x="179512" y="188640"/>
            <a:ext cx="3888432" cy="5539359"/>
          </a:xfrm>
          <a:prstGeom prst="rect">
            <a:avLst/>
          </a:prstGeom>
          <a:ln w="5715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0" y="5934670"/>
            <a:ext cx="3816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Эрнест Резерфорд в лаборатории П. Л. Капицы. Кембридж, начало 30-х гг.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8024" y="1052736"/>
            <a:ext cx="3888432" cy="5632311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«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Из всех людей, кого я знал в  течение всей моей жизни, профессор Резерфорд оказал на меня самое большое влияние. По отношению к нему я испытывал не только чувства огромного восхищения и уважения, я любил его, как сын любит отца. И я всегда буду помнить, с какой добротой относился он ко мне, как много сделал для меня», - писал впоследствии    П. Л. Капица.</a:t>
            </a:r>
          </a:p>
          <a:p>
            <a:endParaRPr lang="ru-RU" sz="2000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188640"/>
            <a:ext cx="4032448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Больше, чем учитель.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8767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Э. Резерфорд и Дж. Кокрофт в магнитной лаборатории Капицы. Начало 30-х годов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3672408" cy="4759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139952" y="476672"/>
            <a:ext cx="4824536" cy="5601533"/>
          </a:xfrm>
          <a:prstGeom prst="rect">
            <a:avLst/>
          </a:prstGeom>
          <a:ln w="57150"/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Дж. </a:t>
            </a:r>
            <a:r>
              <a:rPr lang="ru-RU" sz="2000" dirty="0" err="1" smtClean="0">
                <a:solidFill>
                  <a:srgbClr val="002060"/>
                </a:solidFill>
                <a:latin typeface="Arial Black" pitchFamily="34" charset="0"/>
              </a:rPr>
              <a:t>Кокрофт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, прославленный исследователь в области ядерной физики, начинал свою научную работу в Кавендишской лаборатории под руководством П. Л. Капицы. Когда в октябре 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1937 г.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 умер Резерфорд, Капица пишет </a:t>
            </a:r>
            <a:r>
              <a:rPr lang="ru-RU" sz="2000" dirty="0" err="1" smtClean="0">
                <a:solidFill>
                  <a:srgbClr val="002060"/>
                </a:solidFill>
                <a:latin typeface="Arial Black" pitchFamily="34" charset="0"/>
              </a:rPr>
              <a:t>Кокрофту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: «Трудно поверить, что нет больше Резерфорда. Нам всем казалось, что Резерфорд бессмертен не только трудами своими, но и как человек. Он был таким крепким, полным жизни. Мы оба с тобой многим ему обязаны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5373216"/>
            <a:ext cx="3672408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Э. Резерфорд и             Дж. </a:t>
            </a:r>
            <a:r>
              <a:rPr lang="ru-RU" b="1" dirty="0" err="1" smtClean="0">
                <a:latin typeface="Arial Black" pitchFamily="34" charset="0"/>
              </a:rPr>
              <a:t>Кокрофт</a:t>
            </a:r>
            <a:r>
              <a:rPr lang="ru-RU" b="1" dirty="0" smtClean="0">
                <a:latin typeface="Arial Black" pitchFamily="34" charset="0"/>
              </a:rPr>
              <a:t> в магнитной лаборатории Капицы. Начало 30-х годов.</a:t>
            </a:r>
            <a:endParaRPr lang="ru-RU" b="1" dirty="0"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5008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img2.tfd.com/wiki/2/25/NNLuz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64904"/>
            <a:ext cx="2411760" cy="3593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4" name="Picture 6" descr="http://fock.phys.spbu.ru/pic/foc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492896"/>
            <a:ext cx="2245618" cy="3465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0" y="692696"/>
            <a:ext cx="8892480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Бесстрашие — одна из самых характерных черт Капицы-ученого и гражданина. Уникальное положение гениального физика и организатора науки, позволяло ему сохранить относительное  независимое положение и выступать в защиту ученых, подвергавшихся нападкам и арестам.</a:t>
            </a:r>
            <a:endParaRPr lang="ru-RU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3768" y="2302907"/>
            <a:ext cx="4176464" cy="455509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700" dirty="0" smtClean="0">
                <a:solidFill>
                  <a:srgbClr val="002060"/>
                </a:solidFill>
                <a:latin typeface="Arial Black" pitchFamily="34" charset="0"/>
              </a:rPr>
              <a:t>Уже </a:t>
            </a:r>
            <a:r>
              <a:rPr lang="ru-RU" sz="1700" dirty="0" smtClean="0">
                <a:solidFill>
                  <a:srgbClr val="C00000"/>
                </a:solidFill>
                <a:latin typeface="Arial Black" pitchFamily="34" charset="0"/>
              </a:rPr>
              <a:t>в 1936 г</a:t>
            </a:r>
            <a:r>
              <a:rPr lang="ru-RU" sz="1700" dirty="0" smtClean="0">
                <a:solidFill>
                  <a:srgbClr val="002060"/>
                </a:solidFill>
                <a:latin typeface="Arial Black" pitchFamily="34" charset="0"/>
              </a:rPr>
              <a:t>. он обратился с письмом к Молотову в поддержку математика, академика Н.Н. Лузина, которого "Правда" объявила "врагом в советской маске". Письмо возвратилось с резолюцией "За ненадобностью вернуть гр-ну Капице. В. Молотов", но Лузина арестовать не решились. В феврале </a:t>
            </a:r>
            <a:r>
              <a:rPr lang="ru-RU" sz="1700" dirty="0" smtClean="0">
                <a:solidFill>
                  <a:srgbClr val="C00000"/>
                </a:solidFill>
                <a:latin typeface="Arial Black" pitchFamily="34" charset="0"/>
              </a:rPr>
              <a:t>1937 г</a:t>
            </a:r>
            <a:r>
              <a:rPr lang="ru-RU" sz="1700" dirty="0" smtClean="0">
                <a:solidFill>
                  <a:srgbClr val="002060"/>
                </a:solidFill>
                <a:latin typeface="Arial Black" pitchFamily="34" charset="0"/>
              </a:rPr>
              <a:t>. Капица выступил в защиту арестованного физика В.А. Фока, который вскоре был освобожден, а через два года избран академиком</a:t>
            </a:r>
            <a:r>
              <a:rPr lang="ru-RU" i="1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630932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Лузин Н.Н.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04248" y="616530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В.А. Фок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5656" y="188640"/>
            <a:ext cx="554461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Капица – ученый и гражданин.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48314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kapitza.ras.ru/museum/pictus/history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3491880" cy="3645024"/>
          </a:xfrm>
          <a:prstGeom prst="ellipse">
            <a:avLst/>
          </a:prstGeom>
          <a:noFill/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Прямоугольник 2"/>
          <p:cNvSpPr/>
          <p:nvPr/>
        </p:nvSpPr>
        <p:spPr>
          <a:xfrm>
            <a:off x="3851920" y="1529207"/>
            <a:ext cx="5112568" cy="313932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Петр Леонидович Капица родился 9 июля 1894 года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  в Кронштадте военно-морской крепости, где служил его отец Леонид Петрович Капица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 Мать – Ольга </a:t>
            </a:r>
            <a:r>
              <a:rPr lang="ru-RU" dirty="0" err="1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Иеронимовна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, урожденная </a:t>
            </a:r>
            <a:r>
              <a:rPr lang="ru-RU" dirty="0" err="1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Стебницкая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, филолог, специалист в области детской литературы и фольклора, оставила заметный след в истории русской культуры.</a:t>
            </a:r>
            <a:endParaRPr lang="ru-RU" dirty="0">
              <a:solidFill>
                <a:schemeClr val="tx1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4" name="Picture 2" descr="Л.П. Капиц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861048"/>
            <a:ext cx="2520280" cy="299695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491880" y="5373216"/>
            <a:ext cx="4572000" cy="11967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  <a:cs typeface="Aharoni" pitchFamily="2" charset="-79"/>
              </a:rPr>
              <a:t>Русский военный инженер, генерал-майор инженерного корпуса Л.П. Капица – отец П.Л. Капицы</a:t>
            </a:r>
            <a:endParaRPr lang="ru-RU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7904" y="188640"/>
            <a:ext cx="504056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Родина 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421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img-fotki.yandex.ru/get/4106/rasar666.b/0_1a360_af6ba401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0"/>
            <a:ext cx="2592288" cy="3764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779912" y="188640"/>
            <a:ext cx="4968552" cy="3416320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В апреле 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1938 г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. Капица вступился за арестованного заведующего теоретическим отделом своего института Л.Д. Ландау. На этот раз хлопоты продолжались целый год - директору было нелегко добиться освобождения ученого, который сравнивал сталинскую диктатуру с властью Гитлера. Но в конце концов Капица достиг своего - Ландау был освобожден под его личное поручительство.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328498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</a:rPr>
              <a:t>Л.Д. Ландау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4549676"/>
            <a:ext cx="8496944" cy="20313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«Прошу освободить из-под стражи арестованного профессора Льва Давидовича Ландау под мое личное поручительство.</a:t>
            </a:r>
          </a:p>
          <a:p>
            <a:r>
              <a:rPr lang="ru-RU" dirty="0" smtClean="0">
                <a:latin typeface="Arial Black" pitchFamily="34" charset="0"/>
              </a:rPr>
              <a:t>Ручаюсь перед НКВД в том, что Ландау не будет вести какой-либо контрреволюционной деятельности против советской власти в моем институте, и я приму все зависящие от меня меры к тому, чтобы он и вне института никакой контрреволюционной работы не вел...»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3933056"/>
            <a:ext cx="828092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Это письмо писалось в то время, когда страна была задушена сталинским террором и молчала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5148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hotobuck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56792"/>
            <a:ext cx="5544616" cy="40324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156176" y="620688"/>
            <a:ext cx="2808312" cy="4678204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8 мая </a:t>
            </a: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</a:rPr>
              <a:t>1943 года </a:t>
            </a: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постановлением Государственного комитета обороны создается Главное управление по кислороду при СНК СССР, начальником </a:t>
            </a:r>
            <a:r>
              <a:rPr lang="ru-RU" sz="2000" b="1" dirty="0" err="1" smtClean="0">
                <a:solidFill>
                  <a:srgbClr val="002060"/>
                </a:solidFill>
                <a:latin typeface="Arial Black" pitchFamily="34" charset="0"/>
              </a:rPr>
              <a:t>Главкислорода</a:t>
            </a: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назначается Петр Капица.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332656"/>
            <a:ext cx="4392488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Лаборатория кислорода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5662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Photobuck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7" y="240817"/>
            <a:ext cx="6733065" cy="44843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899592" y="5103674"/>
            <a:ext cx="7128792" cy="1600438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25000"/>
                  <a:satMod val="125000"/>
                </a:schemeClr>
              </a:gs>
              <a:gs pos="40000">
                <a:schemeClr val="accent4">
                  <a:tint val="55000"/>
                  <a:satMod val="130000"/>
                </a:schemeClr>
              </a:gs>
              <a:gs pos="50000">
                <a:schemeClr val="accent4">
                  <a:tint val="59000"/>
                  <a:satMod val="130000"/>
                </a:schemeClr>
              </a:gs>
              <a:gs pos="65000">
                <a:schemeClr val="accent4">
                  <a:tint val="55000"/>
                  <a:satMod val="130000"/>
                </a:schemeClr>
              </a:gs>
              <a:gs pos="100000">
                <a:schemeClr val="accent4">
                  <a:tint val="20000"/>
                  <a:satMod val="125000"/>
                </a:schemeClr>
              </a:gs>
            </a:gsLst>
            <a:path path="shape">
              <a:fillToRect l="50000" t="50000" r="50000" b="50000"/>
            </a:path>
            <a:tileRect/>
          </a:gradFill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Барельеф с изображением Прометея с огнем над вытянутыми окнами на главном фасаде 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(у Капицы П. Л. - директора ИФП АН СССР - была кличка - 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Прометей</a:t>
            </a:r>
            <a:r>
              <a:rPr lang="ru-RU" sz="2000" dirty="0" smtClean="0">
                <a:latin typeface="Arial Black" pitchFamily="34" charset="0"/>
              </a:rPr>
              <a:t>) </a:t>
            </a: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endParaRPr lang="ru-RU" dirty="0"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1794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908720"/>
            <a:ext cx="8748464" cy="5632311"/>
          </a:xfrm>
          <a:prstGeom prst="rect">
            <a:avLst/>
          </a:prstGeom>
          <a:effectLst>
            <a:glow rad="63500">
              <a:schemeClr val="dk1">
                <a:alpha val="45000"/>
                <a:satMod val="120000"/>
              </a:schemeClr>
            </a:glow>
            <a:softEdge rad="635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20 августа 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1945 года </a:t>
            </a:r>
            <a:r>
              <a:rPr lang="ru-RU" sz="2400" b="1" dirty="0" smtClean="0">
                <a:latin typeface="Arial Black" pitchFamily="34" charset="0"/>
              </a:rPr>
              <a:t>создается Специальный комитет при СНК СССР, которому поручается руководство работами над созданием советской атомной бомбы. Капица – член этого комитета. Однако работа в </a:t>
            </a:r>
            <a:r>
              <a:rPr lang="ru-RU" sz="2400" b="1" dirty="0" err="1" smtClean="0">
                <a:latin typeface="Arial Black" pitchFamily="34" charset="0"/>
              </a:rPr>
              <a:t>Спецкомитете</a:t>
            </a:r>
            <a:r>
              <a:rPr lang="ru-RU" sz="2400" b="1" dirty="0" smtClean="0">
                <a:latin typeface="Arial Black" pitchFamily="34" charset="0"/>
              </a:rPr>
              <a:t> тяготит его. В частности, потому, что речь идет о создании «оружия разрушения и убийства» (слова из его письма Никите Сергеевичу Хрущеву). Воспользовавшись конфликтом с Лаврентием Павловичем Берией, который возглавлял атомный проект, Капица просит освободить его от этой работы. В результате — долгие годы опалы. В августе 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1946 года </a:t>
            </a:r>
            <a:r>
              <a:rPr lang="ru-RU" sz="2400" b="1" dirty="0" smtClean="0">
                <a:latin typeface="Arial Black" pitchFamily="34" charset="0"/>
              </a:rPr>
              <a:t>он изгоняется из </a:t>
            </a:r>
            <a:r>
              <a:rPr lang="ru-RU" sz="2400" b="1" dirty="0" err="1" smtClean="0">
                <a:latin typeface="Arial Black" pitchFamily="34" charset="0"/>
              </a:rPr>
              <a:t>Главкислорода</a:t>
            </a:r>
            <a:r>
              <a:rPr lang="ru-RU" sz="2400" b="1" dirty="0" smtClean="0">
                <a:latin typeface="Arial Black" pitchFamily="34" charset="0"/>
              </a:rPr>
              <a:t> и из созданного им института.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260648"/>
            <a:ext cx="6552728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Конфликт с властями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.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36536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www.likebook.ru/store/pictures/147/147676/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764704"/>
            <a:ext cx="7740352" cy="4024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339752" y="188640"/>
            <a:ext cx="4608512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Николина Гора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5103674"/>
            <a:ext cx="8208912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smtClean="0">
                <a:effectLst>
                  <a:outerShdw blurRad="50800" dist="50800" dir="5400000" algn="ctr" rotWithShape="0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этой «хате-лаборатории», как он ее называл, Капица ведет исследования по механике и гидродинамике, а затем обращается к электронике больших мощностей и физике плазмы </a:t>
            </a:r>
            <a:r>
              <a:rPr lang="ru-RU" dirty="0" smtClean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Зима 1947 год.</a:t>
            </a:r>
            <a:endParaRPr lang="ru-RU" dirty="0">
              <a:solidFill>
                <a:srgbClr val="C00000"/>
              </a:solidFill>
              <a:effectLst>
                <a:outerShdw blurRad="50800" dist="50800" dir="5400000" algn="ctr" rotWithShape="0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3861048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advTm="15944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lexandr4784.narod.ru/Landau_LA/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2"/>
            <a:ext cx="4371975" cy="2857500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251520" y="4437112"/>
            <a:ext cx="4572000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Петр Леонидович Капица (справа) и его помощник Сергей Иванович Филимонов.</a:t>
            </a:r>
            <a:b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1340768"/>
            <a:ext cx="3851920" cy="50167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На своей даче, на Николиной горе, в сарае П. Л. Капица вместе с сыном Сергеем, тоже физиком (впоследствии  видным ученым) и своим постоянным помощником Сергеем Ивановичем Филимоновым создает научную лабораторию и работает в ней 8 лет. Это еще один смелый протест против насилия, еще один акт борьбы за свободу творчества.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404664"/>
            <a:ext cx="5112568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Протест против насилия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3009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egamath.ru/Landau/IMG/Dau_48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539552" y="692696"/>
            <a:ext cx="7272808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755576" y="5733256"/>
            <a:ext cx="7560840" cy="923330"/>
          </a:xfrm>
          <a:prstGeom prst="rect">
            <a:avLst/>
          </a:prstGeom>
          <a:ln w="57150">
            <a:solidFill>
              <a:srgbClr val="0070C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Ландау был одним из немногих кто не боялся посещать Петра Леонидовича Капицу на Николиной Горе в его опальные годы, 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1948 год.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760" y="0"/>
            <a:ext cx="424847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C00000"/>
                </a:solidFill>
                <a:latin typeface="Arial Black" pitchFamily="34" charset="0"/>
              </a:rPr>
              <a:t>ДРУЗЬЯ.</a:t>
            </a:r>
            <a:endParaRPr lang="ru-RU" sz="2400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262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55976" y="908720"/>
            <a:ext cx="4608512" cy="5632311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Когда в 1947 году в МГУ был создан физико-технический факультет, одним из основателей и организаторов которого был Капица, он становится заведующим кафедрой общей физики ФТФ и в сентябре приступает к чтению курса лекций. В конце декабря 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1949 года </a:t>
            </a:r>
            <a:r>
              <a:rPr lang="ru-RU" sz="2000" dirty="0" smtClean="0">
                <a:latin typeface="Arial Black" pitchFamily="34" charset="0"/>
              </a:rPr>
              <a:t>П.Капица уклоняется от участия в торжественных заседаниях, посвященных 70-летию Сталина, что было воспринято властями как шаг демонстративный, и его немедленно освобождают от работы в МГУ.</a:t>
            </a:r>
            <a:endParaRPr lang="ru-RU" sz="2000" dirty="0"/>
          </a:p>
        </p:txBody>
      </p:sp>
      <p:pic>
        <p:nvPicPr>
          <p:cNvPr id="28674" name="Picture 2" descr="http://forum.proc.ru/uploads/post-50-11618887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3995935" cy="39604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95536" y="5301208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МГУ</a:t>
            </a:r>
            <a:endParaRPr lang="ru-RU" sz="3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260648"/>
            <a:ext cx="5220072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Очередной конфликт с властями.</a:t>
            </a:r>
            <a:endParaRPr lang="ru-RU" sz="2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6692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48064" y="836712"/>
            <a:ext cx="3491880" cy="5940088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>
                  <a:alpha val="17000"/>
                </a:srgbClr>
              </a:gs>
              <a:gs pos="100000">
                <a:srgbClr val="FFEBFA"/>
              </a:gs>
            </a:gsLst>
            <a:lin ang="2700000" scaled="1"/>
            <a:tileRect/>
          </a:gradFill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После смерти Сталина и ареста Берии президиум АН СССР в 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1953 г 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принимает постановление «О мерах помощи академику                   П. Л. Капице в проводимых им работах». На базе </a:t>
            </a:r>
            <a:r>
              <a:rPr lang="ru-RU" sz="2000" dirty="0" err="1" smtClean="0">
                <a:solidFill>
                  <a:srgbClr val="002060"/>
                </a:solidFill>
                <a:latin typeface="Arial Black" pitchFamily="34" charset="0"/>
              </a:rPr>
              <a:t>никологорской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 домашней лаборатории создается Физическая лаборатория АН СССР, и Капица назначается ее заведующим.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188640"/>
            <a:ext cx="640871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Возвращение к работе</a:t>
            </a:r>
            <a:endParaRPr lang="ru-RU" sz="24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" name="Picture 2" descr="http://sweet211.ru/images/news/39686d9cda1aea5517b95a3ce54ab87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56792"/>
            <a:ext cx="4571055" cy="3717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p:transition advTm="17503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725144"/>
            <a:ext cx="9144000" cy="2031325"/>
          </a:xfrm>
          <a:prstGeom prst="rect">
            <a:avLst/>
          </a:prstGeom>
          <a:noFill/>
          <a:ln w="38100">
            <a:solidFill>
              <a:srgbClr val="7030A0"/>
            </a:solidFill>
          </a:ln>
          <a:scene3d>
            <a:camera prst="perspectiveAbove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28 января</a:t>
            </a:r>
            <a:r>
              <a:rPr lang="ru-RU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 1955 года </a:t>
            </a:r>
            <a:r>
              <a:rPr lang="ru-RU" dirty="0" smtClean="0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Капица вновь становится директором Института физических проблем (с 1990 этот институт носит его имя). </a:t>
            </a:r>
            <a:r>
              <a:rPr lang="ru-RU" u="sng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3 июня</a:t>
            </a:r>
            <a:r>
              <a:rPr lang="ru-RU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 1955 г </a:t>
            </a:r>
            <a:r>
              <a:rPr lang="ru-RU" dirty="0" smtClean="0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он назначен главным редактором ведущего физического журнала страны – «Журнала экспериментальной и теоретической физики». </a:t>
            </a:r>
            <a:r>
              <a:rPr lang="ru-RU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С 1956г  </a:t>
            </a:r>
            <a:r>
              <a:rPr lang="ru-RU" dirty="0" smtClean="0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Капица заведует кафедрой физики и техники низких температур МФТИ. В </a:t>
            </a:r>
            <a:r>
              <a:rPr lang="ru-RU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1957-1984г.г.</a:t>
            </a:r>
            <a:r>
              <a:rPr lang="ru-RU" dirty="0" smtClean="0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 – член президиума АН СССР.</a:t>
            </a:r>
            <a:endParaRPr lang="ru-RU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Picture 2" descr="http://www.cmpk.ru/content/image/mf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8640"/>
            <a:ext cx="7704856" cy="4383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</p:spTree>
    <p:custDataLst>
      <p:tags r:id="rId1"/>
    </p:custDataLst>
  </p:cSld>
  <p:clrMapOvr>
    <a:masterClrMapping/>
  </p:clrMapOvr>
  <p:transition advTm="26895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http://im8-tub-ru.yandex.net/i?id=185373987-39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2" name="Picture 4" descr="http://im8-tub-ru.yandex.net/i?id=185373987-39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08720"/>
            <a:ext cx="7200800" cy="299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547664" y="188640"/>
            <a:ext cx="6479659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 Black" pitchFamily="34" charset="0"/>
              </a:rPr>
              <a:t>Кронштадт</a:t>
            </a:r>
            <a:r>
              <a:rPr lang="ru-RU" sz="2800" dirty="0">
                <a:solidFill>
                  <a:srgbClr val="C00000"/>
                </a:solidFill>
                <a:latin typeface="Arial Black" pitchFamily="34" charset="0"/>
              </a:rPr>
              <a:t>. </a:t>
            </a:r>
            <a:r>
              <a:rPr lang="ru-RU" sz="2800" b="1" dirty="0">
                <a:solidFill>
                  <a:srgbClr val="C00000"/>
                </a:solidFill>
                <a:latin typeface="Arial Black" pitchFamily="34" charset="0"/>
              </a:rPr>
              <a:t>Реальное</a:t>
            </a:r>
            <a:r>
              <a:rPr lang="ru-RU" sz="2800" dirty="0">
                <a:solidFill>
                  <a:srgbClr val="C00000"/>
                </a:solidFill>
                <a:latin typeface="Arial Black" pitchFamily="34" charset="0"/>
              </a:rPr>
              <a:t> </a:t>
            </a:r>
            <a:r>
              <a:rPr lang="ru-RU" sz="2800" b="1" dirty="0">
                <a:solidFill>
                  <a:srgbClr val="C00000"/>
                </a:solidFill>
                <a:latin typeface="Arial Black" pitchFamily="34" charset="0"/>
              </a:rPr>
              <a:t>училище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149080"/>
            <a:ext cx="8568952" cy="25545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В 1905 году 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Петр начал учебу в гимназии, но через год из-за неуспеваемости (ему плохо давалась латынь) покидает ее и продолжает учебу в </a:t>
            </a:r>
            <a:r>
              <a:rPr lang="ru-RU" sz="2000" dirty="0" err="1" smtClean="0">
                <a:solidFill>
                  <a:srgbClr val="7030A0"/>
                </a:solidFill>
                <a:latin typeface="Arial Black" pitchFamily="34" charset="0"/>
              </a:rPr>
              <a:t>Кронштадтском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 реальном училище, которое окончил с отличием. Однако на физико-математический факультет Петербургского университета «реалистов» не брали, поэтому Капица поступает на электромеханический факультет Петербургского политехнического института (ППИ)</a:t>
            </a:r>
            <a:endParaRPr lang="ru-RU" sz="2000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577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://www.litmir.net/BookBinary/139079/1333277841/img_5.jpeg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</a:blip>
          <a:srcRect/>
          <a:stretch>
            <a:fillRect/>
          </a:stretch>
        </p:blipFill>
        <p:spPr bwMode="auto">
          <a:xfrm>
            <a:off x="948712" y="188641"/>
            <a:ext cx="7367704" cy="51845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70C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1259632" y="5877272"/>
            <a:ext cx="5904656" cy="70788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Наконец П. Л. 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Капица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 снова в 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Институте физических</a:t>
            </a:r>
            <a:r>
              <a:rPr lang="ru-RU" sz="2000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проблем</a:t>
            </a:r>
            <a:r>
              <a:rPr lang="ru-RU" sz="2000" dirty="0" smtClean="0">
                <a:solidFill>
                  <a:srgbClr val="7030A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.</a:t>
            </a:r>
            <a:endParaRPr lang="ru-RU" sz="2000" dirty="0">
              <a:solidFill>
                <a:srgbClr val="7030A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Tm="5320">
    <p:zo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0"/>
            <a:ext cx="874846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Всемирное признание Петра Капицы</a:t>
            </a:r>
            <a:r>
              <a:rPr lang="ru-RU" sz="2400" b="1" dirty="0" smtClean="0"/>
              <a:t>  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при жизни</a:t>
            </a:r>
            <a:r>
              <a:rPr lang="ru-RU" sz="2400" dirty="0" smtClean="0"/>
              <a:t>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548680"/>
            <a:ext cx="8892480" cy="923330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В 1929 году Капица избирается действительным членом Лондонского Королевского общества и членом-корреспондентом АН СССР, в 1939 г – академиком. </a:t>
            </a:r>
            <a:endParaRPr lang="ru-RU" dirty="0"/>
          </a:p>
        </p:txBody>
      </p:sp>
      <p:pic>
        <p:nvPicPr>
          <p:cNvPr id="5" name="Picture 2" descr="Serp i molo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4149080"/>
            <a:ext cx="936104" cy="13616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6806" name="Picture 6" descr="http://posters.ec/files/State_Prize_Soviet_Uni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628800"/>
            <a:ext cx="864096" cy="12961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TextBox 9"/>
          <p:cNvSpPr txBox="1"/>
          <p:nvPr/>
        </p:nvSpPr>
        <p:spPr>
          <a:xfrm>
            <a:off x="1475656" y="1916832"/>
            <a:ext cx="6192688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В 1941 и 1943 годах ему присуждается Государственная премия.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07904" y="4221088"/>
            <a:ext cx="5112568" cy="646331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В 1945г получает звание Героя Социалистического Труда.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" name="Picture 2" descr="Order of Lenin type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2852936"/>
            <a:ext cx="936104" cy="14401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TextBox 13"/>
          <p:cNvSpPr txBox="1"/>
          <p:nvPr/>
        </p:nvSpPr>
        <p:spPr>
          <a:xfrm>
            <a:off x="2339752" y="2852936"/>
            <a:ext cx="6408712" cy="83099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Arial Black" pitchFamily="34" charset="0"/>
              </a:rPr>
              <a:t>(3</a:t>
            </a:r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0.04. 1943г, 9.07. 1944г, 1964г, 1971г) награждён  четырьмя орденами Ленина</a:t>
            </a:r>
            <a:b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ru-RU" sz="1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5" name="Picture 2" descr="http://im3-tub-ru.yandex.net/i?id=114576428-10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5229200"/>
            <a:ext cx="1296143" cy="144015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5255568" y="5589240"/>
            <a:ext cx="3888432" cy="83099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1974 году награждается второй золотой медалью «Серп и Молот».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39374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kapitza.ras.ru/museum/pictus/history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46094"/>
            <a:ext cx="7704856" cy="48031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331640" y="332656"/>
            <a:ext cx="7200800" cy="523220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Вручение награды. Кремль.</a:t>
            </a:r>
          </a:p>
        </p:txBody>
      </p:sp>
    </p:spTree>
  </p:cSld>
  <p:clrMapOvr>
    <a:masterClrMapping/>
  </p:clrMapOvr>
  <p:transition advTm="1279">
    <p:strips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templeton.org/templeton_report/20080918/images/med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2232248" cy="11521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555776" y="404664"/>
            <a:ext cx="4450257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Медаль </a:t>
            </a:r>
            <a:r>
              <a:rPr lang="ru-RU" u="sng" dirty="0" smtClean="0">
                <a:solidFill>
                  <a:schemeClr val="tx1"/>
                </a:solidFill>
                <a:latin typeface="Arial Black" pitchFamily="34" charset="0"/>
              </a:rPr>
              <a:t>Фарадея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 (Англия, 1943г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)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Picture 8" descr="http://www.gizmonews.ru/wp-content/uploads/2011/12/medal1b-550x5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484784"/>
            <a:ext cx="1656184" cy="11521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491880" y="1772816"/>
            <a:ext cx="456407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Медаль Франклина (США, 1944г)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6" name="Picture 2" descr="http://paulingblog.files.wordpress.com/2009/03/lomonosov-med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2852936"/>
            <a:ext cx="2232247" cy="12961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139952" y="3068960"/>
            <a:ext cx="4824536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Золотая медаль имени Ломоносова АН СССР (1959г)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4293096"/>
            <a:ext cx="5904656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Медаль Нильса Бора (Дания, 1965г)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9" name="Picture 6" descr="http://im7-tub-ru.yandex.net/i?id=161753330-01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4725143"/>
            <a:ext cx="2160240" cy="14083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932040" y="5085184"/>
            <a:ext cx="421196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Медаль Резерфорда (Англия, 1966г)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6211669"/>
            <a:ext cx="684076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Медаль </a:t>
            </a:r>
            <a:r>
              <a:rPr lang="ru-RU" dirty="0" err="1" smtClean="0">
                <a:solidFill>
                  <a:schemeClr val="tx1"/>
                </a:solidFill>
                <a:latin typeface="Arial Black" pitchFamily="34" charset="0"/>
              </a:rPr>
              <a:t>Камерлинг-Оннеса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 (Нидерланды, 1968г)</a:t>
            </a:r>
            <a:endParaRPr lang="ru-RU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26457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Order of the Red Banner of Labour OBVER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8640"/>
            <a:ext cx="1224136" cy="2376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10" descr="http://im2-tub-ru.yandex.net/i?id=549827416-54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2780928"/>
            <a:ext cx="1428750" cy="14287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051720" y="836712"/>
            <a:ext cx="669674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Орденом</a:t>
            </a: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 Трудового Красного Знамени (1954г),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3068960"/>
            <a:ext cx="554461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Орденом "Партизанская Звезда"</a:t>
            </a:r>
            <a:b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(Югославия, 1964 год).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5085184"/>
            <a:ext cx="7416824" cy="120032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Он был избран членом, действительным членом и почетным членом  25   зарубежных Академий, Институтов  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и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 научных обществ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Был избран Почетным доктором наук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10 университетов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20077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580112" y="443711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endParaRPr lang="ru-RU" dirty="0" smtClean="0">
              <a:latin typeface="Arial Black" pitchFamily="34" charset="0"/>
            </a:endParaRP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11560" y="4581128"/>
            <a:ext cx="7848872" cy="369332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188640"/>
            <a:ext cx="8640960" cy="1015663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В 1978 году получает Нобелевскую премию                   «За фундаментальные изобретения и открытия в области физики низких температур». </a:t>
            </a:r>
          </a:p>
        </p:txBody>
      </p:sp>
      <p:pic>
        <p:nvPicPr>
          <p:cNvPr id="11266" name="Picture 2" descr="http://im6-tub-ru.yandex.net/i?id=201697516-13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276872"/>
            <a:ext cx="6351106" cy="324036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 advTm="1167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kapitza.ras.ru/museum/pictus/history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7344816" cy="4752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03648" y="260648"/>
            <a:ext cx="6563015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Arial Black" pitchFamily="34" charset="0"/>
              </a:rPr>
              <a:t>Вручение Нобелевской премии. Стокгольм.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5949280"/>
            <a:ext cx="7488832" cy="707886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Свою награду он разделил с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Арно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А.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Пензиасом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и Робертом В. Вильсоном.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Tm="5757">
    <p:zo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iz.1september.ru/2005/01/4-2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043608" y="188640"/>
            <a:ext cx="7056784" cy="5077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1619672" y="5661248"/>
            <a:ext cx="6120680" cy="92333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На Нобелевском приёме: академик 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П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.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Л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.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Капица 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с королевой Швеции Сильвией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Tm="5055">
    <p:newsflash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1763688" y="5805264"/>
            <a:ext cx="6336704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  <a:cs typeface="Arial" pitchFamily="34" charset="0"/>
              </a:rPr>
              <a:t>Капица с сыновьями Андреем и Сергеем. Москва.</a:t>
            </a:r>
          </a:p>
        </p:txBody>
      </p:sp>
      <p:pic>
        <p:nvPicPr>
          <p:cNvPr id="46082" name="Picture 2" descr="http://www.kapitza.ras.ru/museum/pictus/history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0728"/>
            <a:ext cx="7416824" cy="43605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1187624" y="260648"/>
            <a:ext cx="6264696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ВЫСШАЯ НАГРАДА СУДЬБЫ</a:t>
            </a:r>
            <a:endParaRPr lang="ru-RU" sz="2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Tm="6708">
    <p:wedg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2" name="Picture 6" descr="http://img-fotki.yandex.ru/get/3000/neposeda-50.24/0_36a30_c39afc13_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980728"/>
            <a:ext cx="4762500" cy="3571875"/>
          </a:xfrm>
          <a:prstGeom prst="rect">
            <a:avLst/>
          </a:prstGeom>
          <a:noFill/>
        </p:spPr>
      </p:pic>
      <p:pic>
        <p:nvPicPr>
          <p:cNvPr id="80904" name="Picture 8" descr="http://crazy-2.narod.ru/kronshtadt/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6712"/>
            <a:ext cx="3590925" cy="47625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5877272"/>
            <a:ext cx="1662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Кронштадт.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4653136"/>
            <a:ext cx="3888432" cy="1938992"/>
          </a:xfrm>
          <a:prstGeom prst="rect">
            <a:avLst/>
          </a:prstGeom>
          <a:noFill/>
          <a:scene3d>
            <a:camera prst="perspectiveRelaxed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Памятник-бюст Петру Леонидовичу Капице был установлен на родине учёного за его огромные заслуги перед Родиной при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его жизни. 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260648"/>
            <a:ext cx="504056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Увековечивание памяти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Tm="10124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08104" y="908720"/>
            <a:ext cx="3419872" cy="258532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Arial Black" pitchFamily="34" charset="0"/>
              </a:rPr>
              <a:t> </a:t>
            </a:r>
            <a:r>
              <a:rPr lang="ru-RU" sz="1600" b="1" dirty="0" smtClean="0">
                <a:latin typeface="Arial Black" pitchFamily="34" charset="0"/>
              </a:rPr>
              <a:t>В юности путешествовал с родственниками по  Швейцарии(1909), Италии, Греции, Германии(1911) и Шотландии (1914). Летом 1913 г. объехал впервые русский Север - Архангельск, Соловецкие острова, побережье Баренцева </a:t>
            </a:r>
            <a:r>
              <a:rPr lang="ru-RU" b="1" dirty="0" smtClean="0">
                <a:latin typeface="Arial Black" pitchFamily="34" charset="0"/>
              </a:rPr>
              <a:t>моря.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51202" name="Picture 2" descr="http://www.webturizm.ru/news/pics/187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8327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4" name="Picture 4" descr="http://www.poedem.ru/images/catalogs/switzerland/Pic/Cities/bern/Bern%20Zeitglockentur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924944"/>
            <a:ext cx="2376264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6" name="Picture 6" descr="http://italyo.ru/wp-content/uploads/sobor-del-duom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717032"/>
            <a:ext cx="3096344" cy="235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283968" y="188640"/>
            <a:ext cx="460851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Благополучная юность.</a:t>
            </a:r>
            <a:endParaRPr lang="ru-RU" sz="24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51208" name="Picture 8" descr="http://i027.radikal.ru/0912/c2/8fc7c8d1229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836712"/>
            <a:ext cx="2429651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10" name="Picture 10" descr="http://tenkov.homezakaz.ru/wp-content/uploads/2011/12/kredit_potrebitelskij_vygodno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3861048"/>
            <a:ext cx="2880320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79512" y="2276872"/>
            <a:ext cx="2088232" cy="369332"/>
          </a:xfrm>
          <a:prstGeom prst="rect">
            <a:avLst/>
          </a:prstGeom>
          <a:effectLst>
            <a:glow rad="63500">
              <a:schemeClr val="accent5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Германия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6237312"/>
            <a:ext cx="2232248" cy="369332"/>
          </a:xfrm>
          <a:prstGeom prst="rect">
            <a:avLst/>
          </a:prstGeom>
          <a:effectLst>
            <a:glow rad="63500">
              <a:schemeClr val="accent5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Швейцария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43808" y="3356992"/>
            <a:ext cx="2448272" cy="369332"/>
          </a:xfrm>
          <a:prstGeom prst="rect">
            <a:avLst/>
          </a:prstGeom>
          <a:effectLst>
            <a:glow rad="63500">
              <a:schemeClr val="accent5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Шотландия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156176" y="6237312"/>
            <a:ext cx="2232248" cy="369332"/>
          </a:xfrm>
          <a:prstGeom prst="rect">
            <a:avLst/>
          </a:prstGeom>
          <a:effectLst>
            <a:glow rad="63500">
              <a:schemeClr val="accent5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Италия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059832" y="6237312"/>
            <a:ext cx="2592288" cy="369332"/>
          </a:xfrm>
          <a:prstGeom prst="rect">
            <a:avLst/>
          </a:prstGeom>
          <a:effectLst>
            <a:glow rad="63500">
              <a:schemeClr val="accent5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Архангельск</a:t>
            </a:r>
            <a:endParaRPr lang="ru-RU" b="1" dirty="0"/>
          </a:p>
        </p:txBody>
      </p:sp>
    </p:spTree>
    <p:custDataLst>
      <p:tags r:id="rId1"/>
    </p:custDataLst>
  </p:cSld>
  <p:clrMapOvr>
    <a:masterClrMapping/>
  </p:clrMapOvr>
  <p:transition advTm="16411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втор: Колодкин Александр Анатольевич, заслуженный художник РФ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64704"/>
            <a:ext cx="3779912" cy="21602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179512" y="3356992"/>
            <a:ext cx="8640960" cy="2862322"/>
          </a:xfrm>
          <a:prstGeom prst="rect">
            <a:avLst/>
          </a:prstGeom>
          <a:ln w="57150">
            <a:solidFill>
              <a:srgbClr val="7030A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В апреле 1994 года Президиум РАЕН учредил серебряную и золотую медали Нобелевского лауреата, академика Петра Леонидовича Капицы — «Автору научного открытия». Серебряной медалью награждаются авторы научных открытий, зарегистрированных РАЕН и Международной ассоциацией авторов научных открытий, и члены Академии, внесшие существенный вклад в развитие естественных наук. Золотую медаль вручают авторам двух и более научных открытий, имеющих фундаментальное значение для ряда областей науки и реализованных в изобретениях.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Picture 2" descr="Золотая медаль имени П.Л. Капицы Академии наук СССР (аверс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836712"/>
            <a:ext cx="2016224" cy="2016224"/>
          </a:xfrm>
          <a:prstGeom prst="rect">
            <a:avLst/>
          </a:prstGeom>
          <a:noFill/>
        </p:spPr>
      </p:pic>
      <p:pic>
        <p:nvPicPr>
          <p:cNvPr id="7" name="Picture 4" descr="Золотая медаль имени П.Л. Капицы Академии наук СССР (реверс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836712"/>
            <a:ext cx="1944216" cy="201622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95736" y="188640"/>
            <a:ext cx="4752528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Увековечивание памяти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30045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149080"/>
            <a:ext cx="9144000" cy="2031325"/>
          </a:xfrm>
          <a:prstGeom prst="rect">
            <a:avLst/>
          </a:prstGeom>
          <a:ln w="57150">
            <a:solidFill>
              <a:srgbClr val="7030A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В Кронштадте, на фасаде здания школы № 425 по улице Урицкого,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дом № 7/1, установлена мемориальная доска из красного гранита на которой высечено: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"В этом здании, бывшем реальном училище, в 1907 - 1912 годах учился Пётр Леонидович Капица, выдающийся советский физик, академик, дважды Герой Социалистического Труда, лауреат Нобелевской премии".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" name="Picture 2" descr="http://photos.wikimapia.org/p/00/01/63/20/25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0"/>
            <a:ext cx="5688632" cy="370422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92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Мемориальная доска в Санкт-Петербурге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251520" y="404664"/>
            <a:ext cx="4886325" cy="5715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580112" y="1628800"/>
            <a:ext cx="3563888" cy="23083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Мемориальная доска установлена в Санкт-Петербурге на здании Политехнического университета по адресу: улица Политехническая, дом № 29.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5414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г. Москва, Новодевичье кладбище (уч. № 10, ряд № 2, место № 7), надгробие П.Л. и А.А. Капица (май 2012 года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4680520" cy="624069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32040" y="476672"/>
            <a:ext cx="3995936" cy="5355312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Выдающийся Советский физик Пётр Леонидович Капица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скончался от инсульта 8 апреля 1984 года.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Похоронен он в Москве, на Новодевичьем кладбище.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Недалеко от надгробия Петру Леонидовичу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и Анне Алексеевне Капица 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в этом же ряду был похоронен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их старший сын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, п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рофессор и бессменный Ведущий научно-популярной телепередачи "Очевидное-Невероятное"  Сергей Петрович Капица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3744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620688"/>
            <a:ext cx="914400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 Леонидович Капица 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внес значительный вклад в развитие физики магнитных явлений, физики и техники низких температур, квантовой физики конденсированного состояния, электроники и физики плазмы.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1922 году 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впервые поместил камеру Вильсона в сильное магнитное поле и наблюдал искривление траекторий альфа-частиц. </a:t>
            </a:r>
          </a:p>
          <a:p>
            <a:r>
              <a:rPr lang="ru-RU" sz="19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1934 г 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изобрел и построил машину для адиабатического охлаждения гелия.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1937 г 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открыл сверхтекучесть жидкого гелия.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1939 г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разработал способ сжижения воздуха с помощью созданного им турбодетандера, который существенно усовершенствовал технику промышленного получения кислорода.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Построил новый тип мощного СВЧ - генератора и получил высокотемпературную плазму в ВЧ - разряде.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Открытие сверхтекучести положило начало развитию совершенно нового в физике направления – физики конденсированного состояния. Для его объяснения пришлось ввести новые квантовые представления – так называемые элементарные возбуждения, или </a:t>
            </a:r>
            <a:r>
              <a:rPr lang="ru-RU" sz="19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квазичастицы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Исследования Капицы по прикладной электродинамике, привели к изобретению новых устройств для генерации сверхвысокочастотных колебаний большой постоянной мощности. Эти генераторы – </a:t>
            </a:r>
            <a:r>
              <a:rPr lang="ru-RU" sz="19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ниготроны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были затем использованы для создания высокотемпературной плазмы высокого давления.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0"/>
            <a:ext cx="6192688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Вклад физика в науку и технику</a:t>
            </a:r>
            <a:endParaRPr lang="ru-RU" sz="2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Tm="65489">
    <p:comb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offe1960la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275856" y="1484784"/>
            <a:ext cx="2965279" cy="396044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pic>
        <p:nvPicPr>
          <p:cNvPr id="3" name="Picture 2" descr="http://ru.znatock.com/pars_docs/tw_refs/32/31003/31003_html_48dc8d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212976"/>
            <a:ext cx="2699792" cy="354347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2" descr="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635896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V-Vysotskiy-Pesnya-studentov-fizikov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85788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732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4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java-knigi.com/covers/164398.pn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179512" y="332656"/>
            <a:ext cx="2543175" cy="57161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3203848" y="5301208"/>
            <a:ext cx="5400600" cy="1323439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Arial Black" pitchFamily="34" charset="0"/>
              </a:rPr>
              <a:t>«Заведующий физическим кабинетом» </a:t>
            </a:r>
            <a:r>
              <a:rPr lang="ru-RU" sz="2000" b="1" dirty="0" err="1">
                <a:solidFill>
                  <a:srgbClr val="7030A0"/>
                </a:solidFill>
                <a:latin typeface="Arial Black" pitchFamily="34" charset="0"/>
              </a:rPr>
              <a:t>Кронштадтского</a:t>
            </a:r>
            <a:r>
              <a:rPr lang="ru-RU" sz="2000" b="1" dirty="0">
                <a:solidFill>
                  <a:srgbClr val="7030A0"/>
                </a:solidFill>
                <a:latin typeface="Arial Black" pitchFamily="34" charset="0"/>
              </a:rPr>
              <a:t> реального училища Петр Капица 1912г</a:t>
            </a:r>
            <a:r>
              <a:rPr lang="ru-RU" sz="2000" b="1" i="1" dirty="0" smtClean="0">
                <a:solidFill>
                  <a:srgbClr val="7030A0"/>
                </a:solidFill>
                <a:latin typeface="Arial Black" pitchFamily="34" charset="0"/>
              </a:rPr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980728"/>
            <a:ext cx="4572000" cy="4093428"/>
          </a:xfrm>
          <a:prstGeom prst="rect">
            <a:avLst/>
          </a:prstGeom>
          <a:effectLst>
            <a:glow rad="63500">
              <a:schemeClr val="accent4">
                <a:alpha val="45000"/>
                <a:satMod val="120000"/>
              </a:schemeClr>
            </a:glow>
            <a:softEdge rad="317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 Black" pitchFamily="34" charset="0"/>
              </a:rPr>
              <a:t>В 1912 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году </a:t>
            </a:r>
            <a:r>
              <a:rPr lang="ru-RU" sz="2000" dirty="0">
                <a:latin typeface="Arial Black" pitchFamily="34" charset="0"/>
              </a:rPr>
              <a:t>после </a:t>
            </a:r>
            <a:r>
              <a:rPr lang="ru-RU" sz="2000" dirty="0" smtClean="0">
                <a:latin typeface="Arial Black" pitchFamily="34" charset="0"/>
              </a:rPr>
              <a:t>окончания ППИ, </a:t>
            </a:r>
            <a:r>
              <a:rPr lang="ru-RU" sz="2000" dirty="0">
                <a:latin typeface="Arial Black" pitchFamily="34" charset="0"/>
              </a:rPr>
              <a:t>Петр Капица поступил на </a:t>
            </a:r>
            <a:r>
              <a:rPr lang="ru-RU" sz="2000" dirty="0" smtClean="0">
                <a:latin typeface="Arial Black" pitchFamily="34" charset="0"/>
              </a:rPr>
              <a:t>электромеханический </a:t>
            </a:r>
            <a:r>
              <a:rPr lang="ru-RU" sz="2000" dirty="0">
                <a:latin typeface="Arial Black" pitchFamily="34" charset="0"/>
              </a:rPr>
              <a:t>факультет Петербургского политехнического института. Увлекся научными </a:t>
            </a:r>
            <a:r>
              <a:rPr lang="ru-RU" sz="2000" dirty="0" smtClean="0">
                <a:latin typeface="Arial Black" pitchFamily="34" charset="0"/>
              </a:rPr>
              <a:t>исследованиями </a:t>
            </a:r>
            <a:r>
              <a:rPr lang="ru-RU" sz="2000" dirty="0">
                <a:latin typeface="Arial Black" pitchFamily="34" charset="0"/>
              </a:rPr>
              <a:t>на кафедре физики, возглавлявшейся А. Ф. Иоффе</a:t>
            </a:r>
            <a:r>
              <a:rPr lang="ru-RU" sz="2000" dirty="0" smtClean="0">
                <a:latin typeface="Arial Black" pitchFamily="34" charset="0"/>
              </a:rPr>
              <a:t>.  Способного студента быстро замечает Абрам Иоффе, привлекает на свой семинар и работу в лаборатории. 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260648"/>
            <a:ext cx="5832648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Политехнический институт</a:t>
            </a:r>
            <a:endParaRPr lang="ru-RU" sz="24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8781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Петр Леонидович Капица: орбиты жизни. 1894-1984 - img_2.jpe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251520" y="1052736"/>
            <a:ext cx="3825999" cy="52273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4391472" y="1196752"/>
            <a:ext cx="4752528" cy="5324535"/>
          </a:xfrm>
          <a:prstGeom prst="rect">
            <a:avLst/>
          </a:prstGeom>
          <a:scene3d>
            <a:camera prst="isometricOffAxis2Lef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Первая мировая война застала молодого человека в Шотландии, которую он посетил на летних каникулах с целью изучения языка. В Россию он вернулся в ноябре 1914-го и через год добровольцем отправляется на фронт. Капица служил водителем на санитарном автомобиле, возил раненых на польском фронте.</a:t>
            </a:r>
          </a:p>
          <a:p>
            <a:r>
              <a:rPr lang="ru-RU" sz="2000" dirty="0" smtClean="0">
                <a:latin typeface="Arial Black" pitchFamily="34" charset="0"/>
              </a:rPr>
              <a:t> В 1915-м демобилизовавшись, возвращается назад в Петербург продолжать учёбу. В 1918 г он заканчивает институт</a:t>
            </a:r>
            <a:r>
              <a:rPr lang="ru-RU" dirty="0" smtClean="0">
                <a:latin typeface="Arial Black" pitchFamily="34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" y="188640"/>
            <a:ext cx="6696744" cy="52322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Военные годы и учеба.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5131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kapitza.ras.ru/museum/pictus/history03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611560" y="548680"/>
            <a:ext cx="7848872" cy="4145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-252536" y="4365104"/>
            <a:ext cx="8568952" cy="2246769"/>
          </a:xfrm>
          <a:prstGeom prst="rect">
            <a:avLst/>
          </a:prstGeom>
          <a:scene3d>
            <a:camera prst="perspectiveLef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Стал участником первого в России знаменитого позже научного семинара по новой физике в Петроградском политехническом институте под руководством А. Ф. Иоффе, из которого впоследствии «вышла вся советская физика», по образному выражению одного из участников семинара.</a:t>
            </a:r>
          </a:p>
          <a:p>
            <a:r>
              <a:rPr lang="ru-RU" sz="2000" dirty="0" smtClean="0">
                <a:latin typeface="Arial Black" pitchFamily="34" charset="0"/>
              </a:rPr>
              <a:t>Иоффе </a:t>
            </a:r>
            <a:r>
              <a:rPr lang="ru-RU" sz="2000" dirty="0">
                <a:latin typeface="Arial Black" pitchFamily="34" charset="0"/>
              </a:rPr>
              <a:t>и Капица с коллегами по </a:t>
            </a:r>
            <a:r>
              <a:rPr lang="ru-RU" sz="2000" dirty="0" err="1">
                <a:latin typeface="Arial Black" pitchFamily="34" charset="0"/>
              </a:rPr>
              <a:t>Физтеху</a:t>
            </a:r>
            <a:r>
              <a:rPr lang="ru-RU" sz="2000" dirty="0">
                <a:latin typeface="Arial Black" pitchFamily="34" charset="0"/>
              </a:rPr>
              <a:t>. Петроград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600" y="188640"/>
            <a:ext cx="7416824" cy="52322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Научный семинар Иоффе. 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2589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Научный семинар Иоффе. После заседания сфотографировались: Френкель, Семенов, Ющенко, Иоффе, Шмидт, Бобр, Неструх, Добронравов.&#10;Капица стоит, рядом с ним Лукирский, Миловидова-Кирпичева и Дорфман, тот самый Яков Григорьевич Дорфман, который был студентом, потом юнкером, отказавшимся защищать Зимний дворец. Это ему в переполненном петроградском трамвае Иоффе говорил, что в физике тоже начинается революция.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251520" y="836712"/>
            <a:ext cx="8543320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graphicFrame>
        <p:nvGraphicFramePr>
          <p:cNvPr id="7" name="Схема 6"/>
          <p:cNvGraphicFramePr/>
          <p:nvPr/>
        </p:nvGraphicFramePr>
        <p:xfrm>
          <a:off x="0" y="4180344"/>
          <a:ext cx="9144000" cy="2677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71600" y="188640"/>
            <a:ext cx="7416824" cy="52322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Научный семинар Иоффе. 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4087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1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4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6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1.9|1.9|1.9|2.7|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6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8.7|6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|5.8|10.7|5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2.9|1.9|4.3|4.1|3.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3.8|3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8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2431</TotalTime>
  <Words>2605</Words>
  <Application>Microsoft Office PowerPoint</Application>
  <PresentationFormat>Экран (4:3)</PresentationFormat>
  <Paragraphs>156</Paragraphs>
  <Slides>55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Родионова Т.Г.</dc:creator>
  <cp:lastModifiedBy>пу-26</cp:lastModifiedBy>
  <cp:revision>233</cp:revision>
  <dcterms:created xsi:type="dcterms:W3CDTF">2013-03-12T16:16:11Z</dcterms:created>
  <dcterms:modified xsi:type="dcterms:W3CDTF">2013-11-02T06:40:29Z</dcterms:modified>
</cp:coreProperties>
</file>