
<file path=[Content_Types].xml><?xml version="1.0" encoding="utf-8"?>
<Types xmlns="http://schemas.openxmlformats.org/package/2006/content-types">
  <Override PartName="/ppt/slides/slide29.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tags/tag29.xml" ContentType="application/vnd.openxmlformats-officedocument.presentationml.tags+xml"/>
  <Override PartName="/ppt/tags/tag38.xml" ContentType="application/vnd.openxmlformats-officedocument.presentationml.tags+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ppt/tags/tag36.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34.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32.xml" ContentType="application/vnd.openxmlformats-officedocument.presentationml.tags+xml"/>
  <Override PartName="/ppt/tags/tag41.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tags/tag7.xml" ContentType="application/vnd.openxmlformats-officedocument.presentationml.tags+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tags/tag3.xml" ContentType="application/vnd.openxmlformats-officedocument.presentationml.tags+xml"/>
  <Override PartName="/ppt/tags/tag39.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slideLayouts/slideLayout10.xml" ContentType="application/vnd.openxmlformats-officedocument.presentationml.slideLayout+xml"/>
  <Default Extension="gif" ContentType="image/gif"/>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ags/tag2.xml" ContentType="application/vnd.openxmlformats-officedocument.presentationml.tags+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Lst>
  <p:sldIdLst>
    <p:sldId id="335" r:id="rId2"/>
    <p:sldId id="271" r:id="rId3"/>
    <p:sldId id="289" r:id="rId4"/>
    <p:sldId id="273" r:id="rId5"/>
    <p:sldId id="298" r:id="rId6"/>
    <p:sldId id="265" r:id="rId7"/>
    <p:sldId id="267" r:id="rId8"/>
    <p:sldId id="299" r:id="rId9"/>
    <p:sldId id="310" r:id="rId10"/>
    <p:sldId id="279" r:id="rId11"/>
    <p:sldId id="303" r:id="rId12"/>
    <p:sldId id="262" r:id="rId13"/>
    <p:sldId id="275" r:id="rId14"/>
    <p:sldId id="292" r:id="rId15"/>
    <p:sldId id="288" r:id="rId16"/>
    <p:sldId id="280" r:id="rId17"/>
    <p:sldId id="293" r:id="rId18"/>
    <p:sldId id="312" r:id="rId19"/>
    <p:sldId id="295" r:id="rId20"/>
    <p:sldId id="296" r:id="rId21"/>
    <p:sldId id="313" r:id="rId22"/>
    <p:sldId id="311" r:id="rId23"/>
    <p:sldId id="294" r:id="rId24"/>
    <p:sldId id="314" r:id="rId25"/>
    <p:sldId id="315" r:id="rId26"/>
    <p:sldId id="317" r:id="rId27"/>
    <p:sldId id="320" r:id="rId28"/>
    <p:sldId id="325" r:id="rId29"/>
    <p:sldId id="343" r:id="rId30"/>
    <p:sldId id="323" r:id="rId31"/>
    <p:sldId id="341" r:id="rId32"/>
    <p:sldId id="342" r:id="rId33"/>
    <p:sldId id="321" r:id="rId34"/>
    <p:sldId id="324" r:id="rId35"/>
    <p:sldId id="318" r:id="rId36"/>
    <p:sldId id="330" r:id="rId37"/>
    <p:sldId id="338" r:id="rId38"/>
    <p:sldId id="339" r:id="rId39"/>
    <p:sldId id="332" r:id="rId40"/>
    <p:sldId id="333" r:id="rId41"/>
    <p:sldId id="334" r:id="rId42"/>
    <p:sldId id="272" r:id="rId43"/>
    <p:sldId id="331" r:id="rId44"/>
    <p:sldId id="336" r:id="rId4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CC99FF"/>
    <a:srgbClr val="FF00FF"/>
    <a:srgbClr val="00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3" d="100"/>
          <a:sy n="83" d="100"/>
        </p:scale>
        <p:origin x="-450"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7ACFF002-AD8A-4DF9-BDF5-73AC9CB11CDB}" type="datetimeFigureOut">
              <a:rPr lang="ru-RU" smtClean="0"/>
              <a:pPr/>
              <a:t>02.11.2013</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8172DFE9-576C-4469-A463-A6879BBC56B5}"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ACFF002-AD8A-4DF9-BDF5-73AC9CB11CDB}" type="datetimeFigureOut">
              <a:rPr lang="ru-RU" smtClean="0"/>
              <a:pPr/>
              <a:t>02.11.2013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172DFE9-576C-4469-A463-A6879BBC56B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ACFF002-AD8A-4DF9-BDF5-73AC9CB11CDB}" type="datetimeFigureOut">
              <a:rPr lang="ru-RU" smtClean="0"/>
              <a:pPr/>
              <a:t>02.11.2013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172DFE9-576C-4469-A463-A6879BBC56B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ACFF002-AD8A-4DF9-BDF5-73AC9CB11CDB}" type="datetimeFigureOut">
              <a:rPr lang="ru-RU" smtClean="0"/>
              <a:pPr/>
              <a:t>02.11.2013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172DFE9-576C-4469-A463-A6879BBC56B5}"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ACFF002-AD8A-4DF9-BDF5-73AC9CB11CDB}" type="datetimeFigureOut">
              <a:rPr lang="ru-RU" smtClean="0"/>
              <a:pPr/>
              <a:t>02.11.2013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172DFE9-576C-4469-A463-A6879BBC56B5}"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ACFF002-AD8A-4DF9-BDF5-73AC9CB11CDB}" type="datetimeFigureOut">
              <a:rPr lang="ru-RU" smtClean="0"/>
              <a:pPr/>
              <a:t>02.11.2013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172DFE9-576C-4469-A463-A6879BBC56B5}"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7ACFF002-AD8A-4DF9-BDF5-73AC9CB11CDB}" type="datetimeFigureOut">
              <a:rPr lang="ru-RU" smtClean="0"/>
              <a:pPr/>
              <a:t>02.11.2013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172DFE9-576C-4469-A463-A6879BBC56B5}"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7ACFF002-AD8A-4DF9-BDF5-73AC9CB11CDB}" type="datetimeFigureOut">
              <a:rPr lang="ru-RU" smtClean="0"/>
              <a:pPr/>
              <a:t>02.11.2013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172DFE9-576C-4469-A463-A6879BBC56B5}"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ACFF002-AD8A-4DF9-BDF5-73AC9CB11CDB}" type="datetimeFigureOut">
              <a:rPr lang="ru-RU" smtClean="0"/>
              <a:pPr/>
              <a:t>02.11.2013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172DFE9-576C-4469-A463-A6879BBC56B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ACFF002-AD8A-4DF9-BDF5-73AC9CB11CDB}" type="datetimeFigureOut">
              <a:rPr lang="ru-RU" smtClean="0"/>
              <a:pPr/>
              <a:t>02.11.2013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172DFE9-576C-4469-A463-A6879BBC56B5}"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7ACFF002-AD8A-4DF9-BDF5-73AC9CB11CDB}" type="datetimeFigureOut">
              <a:rPr lang="ru-RU" smtClean="0"/>
              <a:pPr/>
              <a:t>02.11.2013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8172DFE9-576C-4469-A463-A6879BBC56B5}"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ACFF002-AD8A-4DF9-BDF5-73AC9CB11CDB}" type="datetimeFigureOut">
              <a:rPr lang="ru-RU" smtClean="0"/>
              <a:pPr/>
              <a:t>02.11.2013</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8172DFE9-576C-4469-A463-A6879BBC56B5}"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image" Target="../media/image22.gif"/></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7.xml"/><Relationship Id="rId1" Type="http://schemas.openxmlformats.org/officeDocument/2006/relationships/tags" Target="../tags/tag21.xml"/><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image" Target="../media/image33.jpeg"/></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image" Target="../media/image33.jpeg"/></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image" Target="../media/image30.jpeg"/></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Layout" Target="../slideLayouts/slideLayout7.xml"/><Relationship Id="rId1" Type="http://schemas.openxmlformats.org/officeDocument/2006/relationships/tags" Target="../tags/tag27.xml"/><Relationship Id="rId4" Type="http://schemas.openxmlformats.org/officeDocument/2006/relationships/image" Target="../media/image39.jpeg"/></Relationships>
</file>

<file path=ppt/slides/_rels/slide29.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slideLayout" Target="../slideLayouts/slideLayout7.xml"/><Relationship Id="rId7" Type="http://schemas.openxmlformats.org/officeDocument/2006/relationships/image" Target="../media/image16.jpeg"/><Relationship Id="rId2" Type="http://schemas.openxmlformats.org/officeDocument/2006/relationships/audio" Target="file:///I:\&#1059;&#1088;&#1086;&#1082;-&#1082;&#1086;&#1085;&#1092;&#1077;&#1088;&#1077;&#1085;&#1094;&#1080;&#1103;\&#1055;&#1088;&#1077;&#1079;&#1077;&#1085;&#1090;&#1072;&#1094;&#1080;&#1103;%202\Rahmaninov_-_2_koncert_dlya_fortepiano_s_orkestrom_(iPlayer.fm).mp3" TargetMode="External"/><Relationship Id="rId1" Type="http://schemas.openxmlformats.org/officeDocument/2006/relationships/tags" Target="../tags/tag28.xml"/><Relationship Id="rId6" Type="http://schemas.openxmlformats.org/officeDocument/2006/relationships/image" Target="../media/image15.jpeg"/><Relationship Id="rId5" Type="http://schemas.openxmlformats.org/officeDocument/2006/relationships/image" Target="../media/image10.jpeg"/><Relationship Id="rId10" Type="http://schemas.openxmlformats.org/officeDocument/2006/relationships/image" Target="../media/image41.png"/><Relationship Id="rId4" Type="http://schemas.openxmlformats.org/officeDocument/2006/relationships/image" Target="../media/image7.jpeg"/><Relationship Id="rId9" Type="http://schemas.openxmlformats.org/officeDocument/2006/relationships/image" Target="../media/image40.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3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Layout" Target="../slideLayouts/slideLayout7.xml"/><Relationship Id="rId1" Type="http://schemas.openxmlformats.org/officeDocument/2006/relationships/tags" Target="../tags/tag30.xml"/><Relationship Id="rId4" Type="http://schemas.openxmlformats.org/officeDocument/2006/relationships/image" Target="../media/image44.jpeg"/></Relationships>
</file>

<file path=ppt/slides/_rels/slide3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3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Layout" Target="../slideLayouts/slideLayout7.xml"/><Relationship Id="rId1" Type="http://schemas.openxmlformats.org/officeDocument/2006/relationships/tags" Target="../tags/tag32.xml"/><Relationship Id="rId4" Type="http://schemas.openxmlformats.org/officeDocument/2006/relationships/image" Target="../media/image47.jpeg"/></Relationships>
</file>

<file path=ppt/slides/_rels/slide3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slideLayout" Target="../slideLayouts/slideLayout7.xml"/><Relationship Id="rId1" Type="http://schemas.openxmlformats.org/officeDocument/2006/relationships/tags" Target="../tags/tag33.xml"/><Relationship Id="rId4" Type="http://schemas.openxmlformats.org/officeDocument/2006/relationships/image" Target="../media/image49.jpeg"/></Relationships>
</file>

<file path=ppt/slides/_rels/slide3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37.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54.jpeg"/><Relationship Id="rId2" Type="http://schemas.openxmlformats.org/officeDocument/2006/relationships/slideLayout" Target="../slideLayouts/slideLayout7.xml"/><Relationship Id="rId1" Type="http://schemas.openxmlformats.org/officeDocument/2006/relationships/tags" Target="../tags/tag36.xml"/><Relationship Id="rId6" Type="http://schemas.openxmlformats.org/officeDocument/2006/relationships/image" Target="../media/image53.png"/><Relationship Id="rId5" Type="http://schemas.openxmlformats.org/officeDocument/2006/relationships/image" Target="../media/image52.jpeg"/><Relationship Id="rId4" Type="http://schemas.openxmlformats.org/officeDocument/2006/relationships/image" Target="../media/image51.jpeg"/></Relationships>
</file>

<file path=ppt/slides/_rels/slide3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slideLayout" Target="../slideLayouts/slideLayout7.xml"/><Relationship Id="rId1" Type="http://schemas.openxmlformats.org/officeDocument/2006/relationships/tags" Target="../tags/tag37.xml"/><Relationship Id="rId5" Type="http://schemas.openxmlformats.org/officeDocument/2006/relationships/image" Target="../media/image57.gif"/><Relationship Id="rId4" Type="http://schemas.openxmlformats.org/officeDocument/2006/relationships/image" Target="../media/image56.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8.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9.xml"/></Relationships>
</file>

<file path=ppt/slides/_rels/slide4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slideLayout" Target="../slideLayouts/slideLayout7.xml"/><Relationship Id="rId1" Type="http://schemas.openxmlformats.org/officeDocument/2006/relationships/tags" Target="../tags/tag40.xml"/><Relationship Id="rId5" Type="http://schemas.openxmlformats.org/officeDocument/2006/relationships/image" Target="../media/image60.jpeg"/><Relationship Id="rId4" Type="http://schemas.openxmlformats.org/officeDocument/2006/relationships/image" Target="../media/image59.jpeg"/></Relationships>
</file>

<file path=ppt/slides/_rels/slide4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slideLayout" Target="../slideLayouts/slideLayout7.xml"/><Relationship Id="rId1" Type="http://schemas.openxmlformats.org/officeDocument/2006/relationships/tags" Target="../tags/tag41.xml"/></Relationships>
</file>

<file path=ppt/slides/_rels/slide4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slideLayout" Target="../slideLayouts/slideLayout7.xml"/><Relationship Id="rId1" Type="http://schemas.openxmlformats.org/officeDocument/2006/relationships/tags" Target="../tags/tag4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7.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torage0.dms.mpinteractiv.ro/media/401/781/10386/6558236/1/1-energie-tifetz.jpg?width=638"/>
          <p:cNvPicPr>
            <a:picLocks noChangeAspect="1" noChangeArrowheads="1"/>
          </p:cNvPicPr>
          <p:nvPr/>
        </p:nvPicPr>
        <p:blipFill>
          <a:blip r:embed="rId3" cstate="print"/>
          <a:srcRect/>
          <a:stretch>
            <a:fillRect/>
          </a:stretch>
        </p:blipFill>
        <p:spPr bwMode="auto">
          <a:xfrm>
            <a:off x="0" y="0"/>
            <a:ext cx="2051720" cy="1747253"/>
          </a:xfrm>
          <a:prstGeom prst="rect">
            <a:avLst/>
          </a:prstGeom>
          <a:noFill/>
        </p:spPr>
      </p:pic>
      <p:sp>
        <p:nvSpPr>
          <p:cNvPr id="3" name="TextBox 2"/>
          <p:cNvSpPr txBox="1"/>
          <p:nvPr/>
        </p:nvSpPr>
        <p:spPr>
          <a:xfrm>
            <a:off x="179512" y="1916832"/>
            <a:ext cx="8676456" cy="2123658"/>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ru-RU" sz="4400" b="1" dirty="0" smtClean="0">
                <a:solidFill>
                  <a:srgbClr val="7030A0"/>
                </a:solidFill>
                <a:latin typeface="Franklin Gothic Heavy" pitchFamily="34" charset="0"/>
              </a:rPr>
              <a:t>Игорь Васильевич Курчатов – ученый  беспредельно преданный науке.</a:t>
            </a:r>
            <a:endParaRPr lang="ru-RU" sz="4400" b="1" dirty="0">
              <a:solidFill>
                <a:srgbClr val="7030A0"/>
              </a:solidFill>
              <a:latin typeface="Franklin Gothic Heavy" pitchFamily="34" charset="0"/>
            </a:endParaRPr>
          </a:p>
        </p:txBody>
      </p:sp>
    </p:spTree>
    <p:custDataLst>
      <p:tags r:id="rId1"/>
    </p:custDataLst>
  </p:cSld>
  <p:clrMapOvr>
    <a:masterClrMapping/>
  </p:clrMapOvr>
  <p:transition advTm="5553">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70" decel="100000"/>
                                        <p:tgtEl>
                                          <p:spTgt spid="3"/>
                                        </p:tgtEl>
                                      </p:cBhvr>
                                    </p:animEffect>
                                    <p:animScale>
                                      <p:cBhvr>
                                        <p:cTn id="8" dur="770" decel="100000"/>
                                        <p:tgtEl>
                                          <p:spTgt spid="3"/>
                                        </p:tgtEl>
                                      </p:cBhvr>
                                      <p:from x="10000" y="10000"/>
                                      <p:to x="200000" y="450000"/>
                                    </p:animScale>
                                    <p:animScale>
                                      <p:cBhvr>
                                        <p:cTn id="9" dur="1230" accel="100000" fill="hold">
                                          <p:stCondLst>
                                            <p:cond delay="770"/>
                                          </p:stCondLst>
                                        </p:cTn>
                                        <p:tgtEl>
                                          <p:spTgt spid="3"/>
                                        </p:tgtEl>
                                      </p:cBhvr>
                                      <p:from x="200000" y="450000"/>
                                      <p:to x="100000" y="100000"/>
                                    </p:animScale>
                                    <p:set>
                                      <p:cBhvr>
                                        <p:cTn id="10" dur="770" fill="hold"/>
                                        <p:tgtEl>
                                          <p:spTgt spid="3"/>
                                        </p:tgtEl>
                                        <p:attrNameLst>
                                          <p:attrName>ppt_x</p:attrName>
                                        </p:attrNameLst>
                                      </p:cBhvr>
                                      <p:to>
                                        <p:strVal val="(0.5)"/>
                                      </p:to>
                                    </p:set>
                                    <p:anim from="(0.5)" to="(#ppt_x)" calcmode="lin" valueType="num">
                                      <p:cBhvr>
                                        <p:cTn id="11" dur="1230" accel="100000" fill="hold">
                                          <p:stCondLst>
                                            <p:cond delay="770"/>
                                          </p:stCondLst>
                                        </p:cTn>
                                        <p:tgtEl>
                                          <p:spTgt spid="3"/>
                                        </p:tgtEl>
                                        <p:attrNameLst>
                                          <p:attrName>ppt_x</p:attrName>
                                        </p:attrNameLst>
                                      </p:cBhvr>
                                    </p:anim>
                                    <p:set>
                                      <p:cBhvr>
                                        <p:cTn id="12" dur="770" fill="hold"/>
                                        <p:tgtEl>
                                          <p:spTgt spid="3"/>
                                        </p:tgtEl>
                                        <p:attrNameLst>
                                          <p:attrName>ppt_y</p:attrName>
                                        </p:attrNameLst>
                                      </p:cBhvr>
                                      <p:to>
                                        <p:strVal val="(#ppt_y+0.4)"/>
                                      </p:to>
                                    </p:set>
                                    <p:anim from="(#ppt_y+0.4)" to="(#ppt_y)" calcmode="lin" valueType="num">
                                      <p:cBhvr>
                                        <p:cTn id="13" dur="1230" accel="100000" fill="hold">
                                          <p:stCondLst>
                                            <p:cond delay="770"/>
                                          </p:stCondLst>
                                        </p:cTn>
                                        <p:tgtEl>
                                          <p:spTgt spid="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http://www.modernlib.ru/books/astashenkov_petr_timofeevich/kurchatov/img08.jpg"/>
          <p:cNvPicPr>
            <a:picLocks noChangeAspect="1" noChangeArrowheads="1"/>
          </p:cNvPicPr>
          <p:nvPr/>
        </p:nvPicPr>
        <p:blipFill>
          <a:blip r:embed="rId3" cstate="print"/>
          <a:srcRect/>
          <a:stretch>
            <a:fillRect/>
          </a:stretch>
        </p:blipFill>
        <p:spPr bwMode="auto">
          <a:xfrm>
            <a:off x="179512" y="188640"/>
            <a:ext cx="5544616" cy="4032448"/>
          </a:xfrm>
          <a:prstGeom prst="rect">
            <a:avLst/>
          </a:prstGeom>
          <a:noFill/>
          <a:ln w="76200">
            <a:solidFill>
              <a:srgbClr val="0070C0"/>
            </a:solidFill>
          </a:ln>
        </p:spPr>
      </p:pic>
      <p:sp>
        <p:nvSpPr>
          <p:cNvPr id="5" name="TextBox 4"/>
          <p:cNvSpPr txBox="1"/>
          <p:nvPr/>
        </p:nvSpPr>
        <p:spPr>
          <a:xfrm>
            <a:off x="323528" y="4365104"/>
            <a:ext cx="8496944" cy="224676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sz="2000" dirty="0" smtClean="0">
                <a:latin typeface="Arial Black" pitchFamily="34" charset="0"/>
              </a:rPr>
              <a:t>В 1927 году Игорь Васильевич женится на Марине Дмитриевне Синельниковой, сестре своего друга Кирилла. Он познакомился с ней еще в Крыму и дружил все эти годы. Она становится его верным другом и помощником. Детей у них не было, и все свое внимание Марина Дмитриевна отдала Игорю Васильевичу, целиком освободив его от мелочей жизни.</a:t>
            </a:r>
            <a:endParaRPr lang="ru-RU" sz="2000" dirty="0">
              <a:latin typeface="Arial Black" pitchFamily="34" charset="0"/>
            </a:endParaRPr>
          </a:p>
        </p:txBody>
      </p:sp>
      <p:sp>
        <p:nvSpPr>
          <p:cNvPr id="6" name="TextBox 5"/>
          <p:cNvSpPr txBox="1"/>
          <p:nvPr/>
        </p:nvSpPr>
        <p:spPr>
          <a:xfrm>
            <a:off x="5868144" y="0"/>
            <a:ext cx="3096344" cy="3785652"/>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ru-RU" sz="2000" dirty="0" smtClean="0">
                <a:solidFill>
                  <a:srgbClr val="FFFF00"/>
                </a:solidFill>
                <a:latin typeface="Arial Black" pitchFamily="34" charset="0"/>
              </a:rPr>
              <a:t>Курчатова Марина Дмитриевна (1895-1969).  Родилась в Павлограде Екатеринославской губ. Окончила гимназию, имела музыкальное образование.          В 1944 г. зав. библиотекой           Лаборатории № 2</a:t>
            </a:r>
            <a:endParaRPr lang="ru-RU" sz="2000" dirty="0">
              <a:solidFill>
                <a:srgbClr val="FFFF00"/>
              </a:solidFill>
              <a:latin typeface="Arial Black" pitchFamily="34" charset="0"/>
            </a:endParaRPr>
          </a:p>
        </p:txBody>
      </p:sp>
    </p:spTree>
    <p:custDataLst>
      <p:tags r:id="rId1"/>
    </p:custDataLst>
  </p:cSld>
  <p:clrMapOvr>
    <a:masterClrMapping/>
  </p:clrMapOvr>
  <p:transition advTm="24336">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path" presetSubtype="0" accel="50000" decel="50000" fill="hold" grpId="0" nodeType="clickEffect">
                                  <p:stCondLst>
                                    <p:cond delay="0"/>
                                  </p:stCondLst>
                                  <p:childTnLst>
                                    <p:animMotion origin="layout" path="M 0 0  C 0.012 -0.024  0.033 -0.05867  0.058 -0.05867  C 0.095 -0.05867  0.125 -0.02267  0.125 0.02267  C 0.125 0.03733  0.122 0.05067  0.116 0.06267  C 0.117 0.06267  0 0.24267  0 0.244  C 0 0.24267  -0.117 0.06267  -0.116 0.06267  C -0.122 0.05067  -0.125 0.03733  -0.125 0.02267  C -0.125 -0.02267  -0.095 -0.05867  -0.057 -0.05867  C -0.033 -0.05867  -0.012 -0.024  0 0  Z" pathEditMode="relative" ptsTypes="">
                                      <p:cBhvr>
                                        <p:cTn id="6" dur="2000" fill="hold"/>
                                        <p:tgtEl>
                                          <p:spTgt spid="5"/>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1" presetClass="path" presetSubtype="0" accel="50000" decel="50000" fill="hold" grpId="0" nodeType="clickEffect">
                                  <p:stCondLst>
                                    <p:cond delay="0"/>
                                  </p:stCondLst>
                                  <p:childTnLst>
                                    <p:animMotion origin="layout" path="M 0 0  C 0.069 0  0.125 0.07467  0.125 0.16667  C 0.125 0.25867  0.069 0.33333  0 0.33333  C -0.069 0.33333  -0.125 0.25867  -0.125 0.16667  C -0.125 0.07467  -0.069 0  0 0  Z" pathEditMode="relative" ptsTypes="">
                                      <p:cBhvr>
                                        <p:cTn id="10" dur="200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16632"/>
            <a:ext cx="8964488" cy="2246769"/>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ru-RU" b="1" dirty="0" smtClean="0">
                <a:solidFill>
                  <a:srgbClr val="FFFF00"/>
                </a:solidFill>
                <a:latin typeface="Arial Black" pitchFamily="34" charset="0"/>
              </a:rPr>
              <a:t>.</a:t>
            </a:r>
            <a:r>
              <a:rPr lang="ru-RU" dirty="0" smtClean="0"/>
              <a:t> </a:t>
            </a:r>
            <a:r>
              <a:rPr lang="ru-RU" sz="2000" dirty="0" smtClean="0">
                <a:latin typeface="Arial Black" pitchFamily="34" charset="0"/>
              </a:rPr>
              <a:t>Она создала ту атмосферу дружелюбия, которую чувствовали все переступавшие порог их дома. Курчатов работал дома так же интенсивно, как и в институте. Беседы его были насыщены, трапезы кратки, и приглашенный к столу гость вдруг неожиданно замечал, что он остался один с приветливой хозяйкой дома, а Игорь Васильевич успел незаметно уйти и уже работает в своем кабинете.</a:t>
            </a:r>
            <a:endParaRPr lang="ru-RU" sz="2000" dirty="0">
              <a:latin typeface="Arial Black" pitchFamily="34" charset="0"/>
            </a:endParaRPr>
          </a:p>
        </p:txBody>
      </p:sp>
      <p:pic>
        <p:nvPicPr>
          <p:cNvPr id="4" name="Picture 6" descr="И. В. Курчатов с Мариной Дмитриевной под Москвой, 1952 г."/>
          <p:cNvPicPr>
            <a:picLocks noChangeAspect="1" noChangeArrowheads="1"/>
          </p:cNvPicPr>
          <p:nvPr/>
        </p:nvPicPr>
        <p:blipFill>
          <a:blip r:embed="rId3" cstate="print"/>
          <a:srcRect/>
          <a:stretch>
            <a:fillRect/>
          </a:stretch>
        </p:blipFill>
        <p:spPr bwMode="auto">
          <a:xfrm>
            <a:off x="179512" y="2564904"/>
            <a:ext cx="2880320" cy="3289548"/>
          </a:xfrm>
          <a:prstGeom prst="rect">
            <a:avLst/>
          </a:prstGeom>
          <a:ln>
            <a:noFill/>
          </a:ln>
          <a:effectLst>
            <a:softEdge rad="112500"/>
          </a:effectLst>
        </p:spPr>
      </p:pic>
      <p:sp>
        <p:nvSpPr>
          <p:cNvPr id="6" name="TextBox 5"/>
          <p:cNvSpPr txBox="1"/>
          <p:nvPr/>
        </p:nvSpPr>
        <p:spPr>
          <a:xfrm>
            <a:off x="251520" y="5805264"/>
            <a:ext cx="3275856" cy="923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ru-RU" b="1" dirty="0" smtClean="0">
                <a:solidFill>
                  <a:srgbClr val="FFFF00"/>
                </a:solidFill>
                <a:latin typeface="Arial Black" pitchFamily="34" charset="0"/>
              </a:rPr>
              <a:t>И. В. Курчатов с Мариной Дмитриевной под Москвой, 1952 г.</a:t>
            </a:r>
            <a:endParaRPr lang="ru-RU" b="1" dirty="0">
              <a:solidFill>
                <a:srgbClr val="FFFF00"/>
              </a:solidFill>
              <a:latin typeface="Arial Black" pitchFamily="34" charset="0"/>
            </a:endParaRPr>
          </a:p>
        </p:txBody>
      </p:sp>
      <p:pic>
        <p:nvPicPr>
          <p:cNvPr id="7" name="Picture 2" descr="http://ru.znatock.com/pars_docs/tw_refs/32/31003/31003_html_m574d961e.jpg"/>
          <p:cNvPicPr>
            <a:picLocks noChangeAspect="1" noChangeArrowheads="1"/>
          </p:cNvPicPr>
          <p:nvPr/>
        </p:nvPicPr>
        <p:blipFill>
          <a:blip r:embed="rId4" cstate="print"/>
          <a:srcRect/>
          <a:stretch>
            <a:fillRect/>
          </a:stretch>
        </p:blipFill>
        <p:spPr bwMode="auto">
          <a:xfrm>
            <a:off x="3779912" y="2492896"/>
            <a:ext cx="4330231" cy="3377580"/>
          </a:xfrm>
          <a:prstGeom prst="rect">
            <a:avLst/>
          </a:prstGeom>
          <a:ln>
            <a:noFill/>
          </a:ln>
          <a:effectLst>
            <a:softEdge rad="112500"/>
          </a:effectLst>
        </p:spPr>
      </p:pic>
      <p:sp>
        <p:nvSpPr>
          <p:cNvPr id="8" name="TextBox 7"/>
          <p:cNvSpPr txBox="1"/>
          <p:nvPr/>
        </p:nvSpPr>
        <p:spPr>
          <a:xfrm>
            <a:off x="4355976" y="5805264"/>
            <a:ext cx="3960440" cy="923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ru-RU" dirty="0" smtClean="0">
                <a:solidFill>
                  <a:srgbClr val="FFFF00"/>
                </a:solidFill>
                <a:latin typeface="Arial Black" pitchFamily="34" charset="0"/>
              </a:rPr>
              <a:t>С женой на отдыхе в Подмосковье, 1954 год.</a:t>
            </a:r>
          </a:p>
          <a:p>
            <a:endParaRPr lang="ru-RU" dirty="0">
              <a:solidFill>
                <a:srgbClr val="FFFF00"/>
              </a:solidFill>
              <a:latin typeface="Arial Black" pitchFamily="34" charset="0"/>
            </a:endParaRPr>
          </a:p>
        </p:txBody>
      </p:sp>
    </p:spTree>
    <p:custDataLst>
      <p:tags r:id="rId1"/>
    </p:custDataLst>
  </p:cSld>
  <p:clrMapOvr>
    <a:masterClrMapping/>
  </p:clrMapOvr>
  <p:transition advTm="20093">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23528" y="4581128"/>
            <a:ext cx="3240360" cy="16312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ru-RU" sz="2000" b="1" dirty="0">
                <a:solidFill>
                  <a:srgbClr val="FFFF00"/>
                </a:solidFill>
                <a:latin typeface="Arial Black" pitchFamily="34" charset="0"/>
              </a:rPr>
              <a:t>И. В. Курчатов — сотрудник Радиевого </a:t>
            </a:r>
            <a:r>
              <a:rPr lang="ru-RU" sz="2000" b="1" dirty="0" smtClean="0">
                <a:solidFill>
                  <a:srgbClr val="FFFF00"/>
                </a:solidFill>
                <a:latin typeface="Arial Black" pitchFamily="34" charset="0"/>
              </a:rPr>
              <a:t>института у высоковольтной установки, 1934 год</a:t>
            </a:r>
            <a:r>
              <a:rPr lang="ru-RU" sz="2000" b="1" i="1" dirty="0" smtClean="0">
                <a:solidFill>
                  <a:srgbClr val="FFFF00"/>
                </a:solidFill>
                <a:latin typeface="Arial Black" pitchFamily="34" charset="0"/>
              </a:rPr>
              <a:t>.</a:t>
            </a:r>
            <a:r>
              <a:rPr lang="ru-RU" sz="2000" b="1" dirty="0" smtClean="0">
                <a:solidFill>
                  <a:srgbClr val="FFFF00"/>
                </a:solidFill>
                <a:latin typeface="Arial Black" pitchFamily="34" charset="0"/>
              </a:rPr>
              <a:t> </a:t>
            </a:r>
            <a:endParaRPr lang="ru-RU" sz="2000" b="1" dirty="0">
              <a:solidFill>
                <a:srgbClr val="FFFF00"/>
              </a:solidFill>
              <a:latin typeface="Arial Black" pitchFamily="34" charset="0"/>
            </a:endParaRPr>
          </a:p>
        </p:txBody>
      </p:sp>
      <p:pic>
        <p:nvPicPr>
          <p:cNvPr id="4" name="Picture 4" descr="Kurchatov1935Oct"/>
          <p:cNvPicPr>
            <a:picLocks noChangeAspect="1" noChangeArrowheads="1"/>
          </p:cNvPicPr>
          <p:nvPr/>
        </p:nvPicPr>
        <p:blipFill>
          <a:blip r:embed="rId3" cstate="print"/>
          <a:srcRect/>
          <a:stretch>
            <a:fillRect/>
          </a:stretch>
        </p:blipFill>
        <p:spPr>
          <a:xfrm>
            <a:off x="0" y="260648"/>
            <a:ext cx="5004048" cy="4104456"/>
          </a:xfrm>
          <a:prstGeom prst="rect">
            <a:avLst/>
          </a:prstGeom>
          <a:noFill/>
          <a:ln/>
        </p:spPr>
      </p:pic>
      <p:sp>
        <p:nvSpPr>
          <p:cNvPr id="5" name="TextBox 4"/>
          <p:cNvSpPr txBox="1"/>
          <p:nvPr/>
        </p:nvSpPr>
        <p:spPr>
          <a:xfrm>
            <a:off x="5004048" y="117693"/>
            <a:ext cx="4139952" cy="65248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ru-RU" sz="1900" dirty="0" smtClean="0">
                <a:solidFill>
                  <a:srgbClr val="FFFF00"/>
                </a:solidFill>
                <a:latin typeface="Arial Black" pitchFamily="34" charset="0"/>
              </a:rPr>
              <a:t>Годом рождения ядерной физики в современном понимании этого слова можно считать 1932 г., когда английским физиком Д.Чедвиком был открыт нейтрон и когда Д.Д.Иваненко в СССР и В.Гейзенбергом в Германии была предложена протонно-нейтронная модель атомного ядра. Курчатов сразу же включился в исследования по ядерной физике. Уже в 1933 г. под его руководством в ЛФТИ были созданы высоковольтная установка и ускорительная трубка, с помощью которых получались пучки протонов энергиями 350 кэВ </a:t>
            </a:r>
            <a:endParaRPr lang="ru-RU" sz="1900" dirty="0">
              <a:solidFill>
                <a:srgbClr val="FFFF00"/>
              </a:solidFill>
              <a:latin typeface="Arial Black" pitchFamily="34" charset="0"/>
            </a:endParaRPr>
          </a:p>
        </p:txBody>
      </p:sp>
    </p:spTree>
    <p:custDataLst>
      <p:tags r:id="rId1"/>
    </p:custDataLst>
  </p:cSld>
  <p:clrMapOvr>
    <a:masterClrMapping/>
  </p:clrMapOvr>
  <p:transition advTm="22886">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http://museum-pu.spb.ru/Kurch.jpg"/>
          <p:cNvPicPr>
            <a:picLocks noChangeAspect="1" noChangeArrowheads="1"/>
          </p:cNvPicPr>
          <p:nvPr/>
        </p:nvPicPr>
        <p:blipFill>
          <a:blip r:embed="rId3" cstate="print"/>
          <a:srcRect/>
          <a:stretch>
            <a:fillRect/>
          </a:stretch>
        </p:blipFill>
        <p:spPr bwMode="auto">
          <a:xfrm>
            <a:off x="179512" y="0"/>
            <a:ext cx="5256584" cy="4869160"/>
          </a:xfrm>
          <a:prstGeom prst="rect">
            <a:avLst/>
          </a:prstGeom>
          <a:noFill/>
        </p:spPr>
      </p:pic>
      <p:sp>
        <p:nvSpPr>
          <p:cNvPr id="3" name="TextBox 2"/>
          <p:cNvSpPr txBox="1"/>
          <p:nvPr/>
        </p:nvSpPr>
        <p:spPr>
          <a:xfrm>
            <a:off x="5508104" y="332656"/>
            <a:ext cx="3635896" cy="41549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sz="2400" dirty="0" smtClean="0">
                <a:solidFill>
                  <a:srgbClr val="FFFF00"/>
                </a:solidFill>
                <a:latin typeface="Arial Black" pitchFamily="34" charset="0"/>
              </a:rPr>
              <a:t>Профессор           И. В. Курчатов (стоит) с аспирантом          М. Г. Мещеряковым    за работой на первом советском циклотроне в радиевом институте,         1936 год.</a:t>
            </a:r>
            <a:endParaRPr lang="ru-RU" sz="2400" dirty="0">
              <a:solidFill>
                <a:srgbClr val="FFFF00"/>
              </a:solidFill>
              <a:latin typeface="Arial Black" pitchFamily="34" charset="0"/>
            </a:endParaRPr>
          </a:p>
        </p:txBody>
      </p:sp>
      <p:sp>
        <p:nvSpPr>
          <p:cNvPr id="5" name="TextBox 4"/>
          <p:cNvSpPr txBox="1"/>
          <p:nvPr/>
        </p:nvSpPr>
        <p:spPr>
          <a:xfrm>
            <a:off x="0" y="4919008"/>
            <a:ext cx="9144000" cy="19389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ru-RU" sz="2000" dirty="0" smtClean="0">
                <a:solidFill>
                  <a:srgbClr val="FFFF00"/>
                </a:solidFill>
                <a:latin typeface="Arial Black" pitchFamily="34" charset="0"/>
              </a:rPr>
              <a:t>В 1939 г., под руководством Курчатова, был введен в действие первый советский циклотрон в Ленинграде, в Радиевом институте, а двумя годами позже – в Ленинградском физтехе (газета «Правда» сообщила об этом 22 июня 1941 г.), и это был крупнейший по тем временам циклотрон в Европе.</a:t>
            </a:r>
            <a:endParaRPr lang="ru-RU" sz="2000" dirty="0">
              <a:solidFill>
                <a:srgbClr val="FFFF00"/>
              </a:solidFill>
              <a:latin typeface="Arial Black" pitchFamily="34" charset="0"/>
            </a:endParaRPr>
          </a:p>
        </p:txBody>
      </p:sp>
    </p:spTree>
    <p:custDataLst>
      <p:tags r:id="rId1"/>
    </p:custDataLst>
  </p:cSld>
  <p:clrMapOvr>
    <a:masterClrMapping/>
  </p:clrMapOvr>
  <p:transition advTm="18237">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style.rotation</p:attrName>
                                        </p:attrNameLst>
                                      </p:cBhvr>
                                      <p:tavLst>
                                        <p:tav tm="0">
                                          <p:val>
                                            <p:fltVal val="720"/>
                                          </p:val>
                                        </p:tav>
                                        <p:tav tm="100000">
                                          <p:val>
                                            <p:fltVal val="0"/>
                                          </p:val>
                                        </p:tav>
                                      </p:tavLst>
                                    </p:anim>
                                    <p:anim calcmode="lin" valueType="num">
                                      <p:cBhvr>
                                        <p:cTn id="9" dur="1000" fill="hold"/>
                                        <p:tgtEl>
                                          <p:spTgt spid="3"/>
                                        </p:tgtEl>
                                        <p:attrNameLst>
                                          <p:attrName>ppt_h</p:attrName>
                                        </p:attrNameLst>
                                      </p:cBhvr>
                                      <p:tavLst>
                                        <p:tav tm="0">
                                          <p:val>
                                            <p:fltVal val="0"/>
                                          </p:val>
                                        </p:tav>
                                        <p:tav tm="100000">
                                          <p:val>
                                            <p:strVal val="#ppt_h"/>
                                          </p:val>
                                        </p:tav>
                                      </p:tavLst>
                                    </p:anim>
                                    <p:anim calcmode="lin" valueType="num">
                                      <p:cBhvr>
                                        <p:cTn id="10" dur="1000" fill="hold"/>
                                        <p:tgtEl>
                                          <p:spTgt spid="3"/>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http://media.popularmechanics.com/images/elements-45-470-0609.jpg"/>
          <p:cNvPicPr>
            <a:picLocks noChangeAspect="1" noChangeArrowheads="1"/>
          </p:cNvPicPr>
          <p:nvPr/>
        </p:nvPicPr>
        <p:blipFill>
          <a:blip r:embed="rId3" cstate="print"/>
          <a:srcRect/>
          <a:stretch>
            <a:fillRect/>
          </a:stretch>
        </p:blipFill>
        <p:spPr bwMode="auto">
          <a:xfrm>
            <a:off x="179512" y="332656"/>
            <a:ext cx="4476750" cy="3816424"/>
          </a:xfrm>
          <a:prstGeom prst="rect">
            <a:avLst/>
          </a:prstGeom>
          <a:noFill/>
        </p:spPr>
      </p:pic>
      <p:sp>
        <p:nvSpPr>
          <p:cNvPr id="3" name="Прямоугольник 2"/>
          <p:cNvSpPr/>
          <p:nvPr/>
        </p:nvSpPr>
        <p:spPr>
          <a:xfrm>
            <a:off x="0" y="4509120"/>
            <a:ext cx="5292080" cy="193899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ru-RU" sz="2000" b="1" dirty="0" smtClean="0">
                <a:solidFill>
                  <a:srgbClr val="7030A0"/>
                </a:solidFill>
                <a:latin typeface="Arial Black" pitchFamily="34" charset="0"/>
              </a:rPr>
              <a:t>Циклотрон</a:t>
            </a:r>
            <a:r>
              <a:rPr lang="ru-RU" sz="2000" dirty="0" smtClean="0">
                <a:solidFill>
                  <a:srgbClr val="7030A0"/>
                </a:solidFill>
                <a:latin typeface="Arial Black" pitchFamily="34" charset="0"/>
              </a:rPr>
              <a:t> </a:t>
            </a:r>
            <a:r>
              <a:rPr lang="ru-RU" sz="2000" b="1" dirty="0" smtClean="0">
                <a:solidFill>
                  <a:srgbClr val="7030A0"/>
                </a:solidFill>
                <a:latin typeface="Arial Black" pitchFamily="34" charset="0"/>
              </a:rPr>
              <a:t>Радиевого</a:t>
            </a:r>
            <a:r>
              <a:rPr lang="ru-RU" sz="2000" dirty="0" smtClean="0">
                <a:solidFill>
                  <a:srgbClr val="7030A0"/>
                </a:solidFill>
                <a:latin typeface="Arial Black" pitchFamily="34" charset="0"/>
              </a:rPr>
              <a:t> </a:t>
            </a:r>
            <a:r>
              <a:rPr lang="ru-RU" sz="2000" b="1" dirty="0" smtClean="0">
                <a:solidFill>
                  <a:srgbClr val="7030A0"/>
                </a:solidFill>
                <a:latin typeface="Arial Black" pitchFamily="34" charset="0"/>
              </a:rPr>
              <a:t>института</a:t>
            </a:r>
            <a:r>
              <a:rPr lang="ru-RU" sz="2000" dirty="0" smtClean="0">
                <a:solidFill>
                  <a:srgbClr val="7030A0"/>
                </a:solidFill>
                <a:latin typeface="Arial Black" pitchFamily="34" charset="0"/>
              </a:rPr>
              <a:t>    стал первым </a:t>
            </a:r>
            <a:r>
              <a:rPr lang="ru-RU" sz="2000" b="1" dirty="0" smtClean="0">
                <a:solidFill>
                  <a:srgbClr val="7030A0"/>
                </a:solidFill>
                <a:latin typeface="Arial Black" pitchFamily="34" charset="0"/>
              </a:rPr>
              <a:t>циклотроном</a:t>
            </a:r>
            <a:r>
              <a:rPr lang="ru-RU" sz="2000" dirty="0" smtClean="0">
                <a:solidFill>
                  <a:srgbClr val="7030A0"/>
                </a:solidFill>
                <a:latin typeface="Arial Black" pitchFamily="34" charset="0"/>
              </a:rPr>
              <a:t> в Европе.                           (</a:t>
            </a:r>
            <a:r>
              <a:rPr lang="ru-RU" sz="2000" b="1" dirty="0" smtClean="0">
                <a:solidFill>
                  <a:srgbClr val="7030A0"/>
                </a:solidFill>
                <a:latin typeface="Arial Black" pitchFamily="34" charset="0"/>
              </a:rPr>
              <a:t>Циклотрон</a:t>
            </a:r>
            <a:r>
              <a:rPr lang="ru-RU" sz="2000" dirty="0" smtClean="0">
                <a:solidFill>
                  <a:srgbClr val="7030A0"/>
                </a:solidFill>
                <a:latin typeface="Arial Black" pitchFamily="34" charset="0"/>
              </a:rPr>
              <a:t> – циклический </a:t>
            </a:r>
            <a:r>
              <a:rPr lang="ru-RU" sz="2000" b="1" dirty="0" smtClean="0">
                <a:solidFill>
                  <a:srgbClr val="7030A0"/>
                </a:solidFill>
                <a:latin typeface="Arial Black" pitchFamily="34" charset="0"/>
              </a:rPr>
              <a:t>ускоритель</a:t>
            </a:r>
            <a:r>
              <a:rPr lang="ru-RU" sz="2000" dirty="0" smtClean="0">
                <a:solidFill>
                  <a:srgbClr val="7030A0"/>
                </a:solidFill>
                <a:latin typeface="Arial Black" pitchFamily="34" charset="0"/>
              </a:rPr>
              <a:t> тяжелых </a:t>
            </a:r>
            <a:r>
              <a:rPr lang="ru-RU" sz="2000" b="1" dirty="0" smtClean="0">
                <a:solidFill>
                  <a:srgbClr val="7030A0"/>
                </a:solidFill>
                <a:latin typeface="Arial Black" pitchFamily="34" charset="0"/>
              </a:rPr>
              <a:t>заряженных</a:t>
            </a:r>
            <a:r>
              <a:rPr lang="ru-RU" sz="2000" dirty="0" smtClean="0">
                <a:solidFill>
                  <a:srgbClr val="7030A0"/>
                </a:solidFill>
                <a:latin typeface="Arial Black" pitchFamily="34" charset="0"/>
              </a:rPr>
              <a:t> </a:t>
            </a:r>
            <a:r>
              <a:rPr lang="ru-RU" sz="2000" b="1" dirty="0" smtClean="0">
                <a:solidFill>
                  <a:srgbClr val="7030A0"/>
                </a:solidFill>
                <a:latin typeface="Arial Black" pitchFamily="34" charset="0"/>
              </a:rPr>
              <a:t>частиц)</a:t>
            </a:r>
            <a:endParaRPr lang="ru-RU" sz="2000" dirty="0">
              <a:solidFill>
                <a:srgbClr val="7030A0"/>
              </a:solidFill>
              <a:latin typeface="Arial Black" pitchFamily="34" charset="0"/>
            </a:endParaRPr>
          </a:p>
        </p:txBody>
      </p:sp>
      <p:pic>
        <p:nvPicPr>
          <p:cNvPr id="4" name="Рисунок 3" descr="Рис. 3."/>
          <p:cNvPicPr/>
          <p:nvPr/>
        </p:nvPicPr>
        <p:blipFill>
          <a:blip r:embed="rId4" cstate="print"/>
          <a:srcRect/>
          <a:stretch>
            <a:fillRect/>
          </a:stretch>
        </p:blipFill>
        <p:spPr bwMode="auto">
          <a:xfrm>
            <a:off x="4788024" y="332656"/>
            <a:ext cx="4355976" cy="3240360"/>
          </a:xfrm>
          <a:prstGeom prst="rect">
            <a:avLst/>
          </a:prstGeom>
          <a:ln w="76200">
            <a:headEnd/>
            <a:tailEnd/>
          </a:ln>
        </p:spPr>
        <p:style>
          <a:lnRef idx="2">
            <a:schemeClr val="accent1"/>
          </a:lnRef>
          <a:fillRef idx="1">
            <a:schemeClr val="lt1"/>
          </a:fillRef>
          <a:effectRef idx="0">
            <a:schemeClr val="accent1"/>
          </a:effectRef>
          <a:fontRef idx="minor">
            <a:schemeClr val="dk1"/>
          </a:fontRef>
        </p:style>
      </p:pic>
      <p:sp>
        <p:nvSpPr>
          <p:cNvPr id="5" name="TextBox 4"/>
          <p:cNvSpPr txBox="1"/>
          <p:nvPr/>
        </p:nvSpPr>
        <p:spPr>
          <a:xfrm>
            <a:off x="5364088" y="3718679"/>
            <a:ext cx="3779912" cy="313932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dirty="0" smtClean="0">
                <a:solidFill>
                  <a:srgbClr val="7030A0"/>
                </a:solidFill>
                <a:latin typeface="Arial Black" pitchFamily="34" charset="0"/>
              </a:rPr>
              <a:t>Многослойная ионизационная камера, с помощью которой под руководством И.В.Курчатова</a:t>
            </a:r>
            <a:br>
              <a:rPr lang="ru-RU" dirty="0" smtClean="0">
                <a:solidFill>
                  <a:srgbClr val="7030A0"/>
                </a:solidFill>
                <a:latin typeface="Arial Black" pitchFamily="34" charset="0"/>
              </a:rPr>
            </a:br>
            <a:r>
              <a:rPr lang="ru-RU" dirty="0" smtClean="0">
                <a:solidFill>
                  <a:srgbClr val="7030A0"/>
                </a:solidFill>
                <a:latin typeface="Arial Black" pitchFamily="34" charset="0"/>
              </a:rPr>
              <a:t>его учениками К.А.Петржаком и Г.Н.Флеровым в 1940 г. было открыто спонтанное деление урана</a:t>
            </a:r>
          </a:p>
          <a:p>
            <a:endParaRPr lang="ru-RU" dirty="0"/>
          </a:p>
        </p:txBody>
      </p:sp>
    </p:spTree>
    <p:custDataLst>
      <p:tags r:id="rId1"/>
    </p:custDataLst>
  </p:cSld>
  <p:clrMapOvr>
    <a:masterClrMapping/>
  </p:clrMapOvr>
  <p:transition advTm="16443">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600" fill="hold">
                                          <p:stCondLst>
                                            <p:cond delay="0"/>
                                          </p:stCondLst>
                                        </p:cTn>
                                        <p:tgtEl>
                                          <p:spTgt spid="5"/>
                                        </p:tgtEl>
                                        <p:attrNameLst>
                                          <p:attrName>ppt_x</p:attrName>
                                        </p:attrNameLst>
                                      </p:cBhvr>
                                    </p:anim>
                                    <p:anim from="0" to="-1.0" calcmode="lin" valueType="num">
                                      <p:cBhvr>
                                        <p:cTn id="8" dur="200" decel="50000" autoRev="1" fill="hold">
                                          <p:stCondLst>
                                            <p:cond delay="600"/>
                                          </p:stCondLst>
                                        </p:cTn>
                                        <p:tgtEl>
                                          <p:spTgt spid="5"/>
                                        </p:tgtEl>
                                        <p:attrNameLst>
                                          <p:attrName>xshear</p:attrName>
                                        </p:attrNameLst>
                                      </p:cBhvr>
                                    </p:anim>
                                    <p:animScale>
                                      <p:cBhvr>
                                        <p:cTn id="9" dur="200" decel="100000" autoRev="1" fill="hold">
                                          <p:stCondLst>
                                            <p:cond delay="600"/>
                                          </p:stCondLst>
                                        </p:cTn>
                                        <p:tgtEl>
                                          <p:spTgt spid="5"/>
                                        </p:tgtEl>
                                      </p:cBhvr>
                                      <p:from x="100000" y="100000"/>
                                      <p:to x="80000" y="100000"/>
                                    </p:animScale>
                                    <p:anim by="(#ppt_h/3+#ppt_w*0.1)" calcmode="lin" valueType="num">
                                      <p:cBhvr additive="sum">
                                        <p:cTn id="10" dur="200" decel="100000" autoRev="1" fill="hold">
                                          <p:stCondLst>
                                            <p:cond delay="600"/>
                                          </p:stCondLst>
                                        </p:cTn>
                                        <p:tgtEl>
                                          <p:spTgt spid="5"/>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from="(-#ppt_w/2)" to="(#ppt_x)" calcmode="lin" valueType="num">
                                      <p:cBhvr>
                                        <p:cTn id="15" dur="600" fill="hold">
                                          <p:stCondLst>
                                            <p:cond delay="0"/>
                                          </p:stCondLst>
                                        </p:cTn>
                                        <p:tgtEl>
                                          <p:spTgt spid="3"/>
                                        </p:tgtEl>
                                        <p:attrNameLst>
                                          <p:attrName>ppt_x</p:attrName>
                                        </p:attrNameLst>
                                      </p:cBhvr>
                                    </p:anim>
                                    <p:anim from="0" to="-1.0" calcmode="lin" valueType="num">
                                      <p:cBhvr>
                                        <p:cTn id="16" dur="200" decel="50000" autoRev="1" fill="hold">
                                          <p:stCondLst>
                                            <p:cond delay="600"/>
                                          </p:stCondLst>
                                        </p:cTn>
                                        <p:tgtEl>
                                          <p:spTgt spid="3"/>
                                        </p:tgtEl>
                                        <p:attrNameLst>
                                          <p:attrName>xshear</p:attrName>
                                        </p:attrNameLst>
                                      </p:cBhvr>
                                    </p:anim>
                                    <p:animScale>
                                      <p:cBhvr>
                                        <p:cTn id="17" dur="200" decel="100000" autoRev="1" fill="hold">
                                          <p:stCondLst>
                                            <p:cond delay="600"/>
                                          </p:stCondLst>
                                        </p:cTn>
                                        <p:tgtEl>
                                          <p:spTgt spid="3"/>
                                        </p:tgtEl>
                                      </p:cBhvr>
                                      <p:from x="100000" y="100000"/>
                                      <p:to x="80000" y="100000"/>
                                    </p:animScale>
                                    <p:anim by="(#ppt_h/3+#ppt_w*0.1)" calcmode="lin" valueType="num">
                                      <p:cBhvr additive="sum">
                                        <p:cTn id="18" dur="200" decel="100000" autoRev="1" fill="hold">
                                          <p:stCondLst>
                                            <p:cond delay="6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http://ru.znatock.com/pars_docs/tw_refs/32/31003/31003_html_5b4ac2a8.jpg"/>
          <p:cNvPicPr>
            <a:picLocks noChangeAspect="1" noChangeArrowheads="1"/>
          </p:cNvPicPr>
          <p:nvPr/>
        </p:nvPicPr>
        <p:blipFill>
          <a:blip r:embed="rId3" cstate="print"/>
          <a:srcRect/>
          <a:stretch>
            <a:fillRect/>
          </a:stretch>
        </p:blipFill>
        <p:spPr bwMode="auto">
          <a:xfrm>
            <a:off x="0" y="0"/>
            <a:ext cx="6120680" cy="4159374"/>
          </a:xfrm>
          <a:prstGeom prst="rect">
            <a:avLst/>
          </a:prstGeom>
          <a:noFill/>
          <a:ln w="76200">
            <a:solidFill>
              <a:srgbClr val="FFFF00"/>
            </a:solidFill>
          </a:ln>
        </p:spPr>
      </p:pic>
      <p:sp>
        <p:nvSpPr>
          <p:cNvPr id="3" name="Прямоугольник 2"/>
          <p:cNvSpPr/>
          <p:nvPr/>
        </p:nvSpPr>
        <p:spPr>
          <a:xfrm>
            <a:off x="0" y="3995678"/>
            <a:ext cx="9144000" cy="29238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ru-RU" sz="2000" b="1" dirty="0" smtClean="0">
                <a:solidFill>
                  <a:srgbClr val="FFFF00"/>
                </a:solidFill>
                <a:latin typeface="Arial Black" pitchFamily="34" charset="0"/>
              </a:rPr>
              <a:t>Одним из первых в СССР Курчатов начал изучать атомное ядро. В 1940 г ученый доказал возможность цепной ядерной реакции в системе с ураном и тяжелой водой, однако научные работы приостановили по причине Великой Отечественной войны. Ученый вместе с Анатолием Александровым, будущим президентом Академии наук, разрабатывал системы размагничивания боевых кораблей. Установка защищала военные корабли от немецких магнитных мин.</a:t>
            </a:r>
            <a:endParaRPr lang="ru-RU" sz="2000" dirty="0">
              <a:solidFill>
                <a:srgbClr val="FFFF00"/>
              </a:solidFill>
              <a:latin typeface="Arial Black" pitchFamily="34" charset="0"/>
            </a:endParaRPr>
          </a:p>
        </p:txBody>
      </p:sp>
      <p:sp>
        <p:nvSpPr>
          <p:cNvPr id="4" name="TextBox 3"/>
          <p:cNvSpPr txBox="1"/>
          <p:nvPr/>
        </p:nvSpPr>
        <p:spPr>
          <a:xfrm>
            <a:off x="6372200" y="476672"/>
            <a:ext cx="2304256" cy="28623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sz="2000" dirty="0" smtClean="0">
                <a:solidFill>
                  <a:srgbClr val="FFFF00"/>
                </a:solidFill>
                <a:latin typeface="Arial Black" pitchFamily="34" charset="0"/>
              </a:rPr>
              <a:t>Обсуждаются проблемы ядра... И. В. Курчатов, А. И. Алиханов, В. А. Фок (слева </a:t>
            </a:r>
            <a:r>
              <a:rPr lang="ru-RU" sz="2000" dirty="0" err="1" smtClean="0">
                <a:solidFill>
                  <a:srgbClr val="FFFF00"/>
                </a:solidFill>
                <a:latin typeface="Arial Black" pitchFamily="34" charset="0"/>
              </a:rPr>
              <a:t>направно</a:t>
            </a:r>
            <a:r>
              <a:rPr lang="ru-RU" sz="2000" dirty="0" smtClean="0">
                <a:solidFill>
                  <a:srgbClr val="FFFF00"/>
                </a:solidFill>
                <a:latin typeface="Arial Black" pitchFamily="34" charset="0"/>
              </a:rPr>
              <a:t>), 1939 год.</a:t>
            </a:r>
            <a:endParaRPr lang="ru-RU" sz="2000" dirty="0"/>
          </a:p>
        </p:txBody>
      </p:sp>
    </p:spTree>
    <p:custDataLst>
      <p:tags r:id="rId1"/>
    </p:custDataLst>
  </p:cSld>
  <p:clrMapOvr>
    <a:masterClrMapping/>
  </p:clrMapOvr>
  <p:transition advTm="23213">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ru.znatock.com/pars_docs/tw_refs/32/31003/31003_html_48dc8d76.jpg"/>
          <p:cNvPicPr>
            <a:picLocks noChangeAspect="1" noChangeArrowheads="1"/>
          </p:cNvPicPr>
          <p:nvPr/>
        </p:nvPicPr>
        <p:blipFill>
          <a:blip r:embed="rId3" cstate="print"/>
          <a:srcRect/>
          <a:stretch>
            <a:fillRect/>
          </a:stretch>
        </p:blipFill>
        <p:spPr bwMode="auto">
          <a:xfrm>
            <a:off x="0" y="188640"/>
            <a:ext cx="3810000" cy="5000625"/>
          </a:xfrm>
          <a:prstGeom prst="rect">
            <a:avLst/>
          </a:prstGeom>
          <a:ln w="190500" cap="sq">
            <a:solidFill>
              <a:srgbClr val="002060"/>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3" name="Прямоугольник 2"/>
          <p:cNvSpPr/>
          <p:nvPr/>
        </p:nvSpPr>
        <p:spPr>
          <a:xfrm>
            <a:off x="0" y="5301208"/>
            <a:ext cx="3923928" cy="1323439"/>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pPr algn="ctr"/>
            <a:r>
              <a:rPr lang="ru-RU" sz="2000" dirty="0" smtClean="0">
                <a:solidFill>
                  <a:srgbClr val="FFFF00"/>
                </a:solidFill>
                <a:latin typeface="Arial Black" pitchFamily="34" charset="0"/>
              </a:rPr>
              <a:t>С этого времени за ним утвердилось шутливое прозвище «Борода», 1943 год.</a:t>
            </a:r>
            <a:endParaRPr lang="ru-RU" sz="2000" dirty="0">
              <a:solidFill>
                <a:srgbClr val="FFFF00"/>
              </a:solidFill>
              <a:latin typeface="Arial Black" pitchFamily="34" charset="0"/>
            </a:endParaRPr>
          </a:p>
        </p:txBody>
      </p:sp>
      <p:sp>
        <p:nvSpPr>
          <p:cNvPr id="4" name="TextBox 3"/>
          <p:cNvSpPr txBox="1"/>
          <p:nvPr/>
        </p:nvSpPr>
        <p:spPr>
          <a:xfrm>
            <a:off x="3995936" y="0"/>
            <a:ext cx="5148064" cy="6863417"/>
          </a:xfrm>
          <a:prstGeom prst="rect">
            <a:avLst/>
          </a:prstGeom>
          <a:ln w="76200"/>
          <a:effectLst>
            <a:glow rad="1397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ru-RU" sz="2000" dirty="0" smtClean="0">
                <a:solidFill>
                  <a:srgbClr val="FFFF00"/>
                </a:solidFill>
                <a:latin typeface="Arial Black" pitchFamily="34" charset="0"/>
              </a:rPr>
              <a:t>Такие крупные ученые, как А.Ф. Иоффе, Ю.Б. Харитон, Я.Б. Зельдович, уже тогда понимали перспективность и важность использования атомной энергии. Они помогали Курчатову продолжать исследования, занимаясь теоретическими расчетами ядерных реакций внепланово, вечерами.</a:t>
            </a:r>
          </a:p>
          <a:p>
            <a:r>
              <a:rPr lang="ru-RU" sz="2000" dirty="0" smtClean="0">
                <a:solidFill>
                  <a:srgbClr val="FFFF00"/>
                </a:solidFill>
                <a:latin typeface="Arial Black" pitchFamily="34" charset="0"/>
              </a:rPr>
              <a:t>10 марта 1943 г., под нажимом информации Наркомата госбезопасности (НКГБ) о тайных разработках сверхмощного оружия в США и Германии, Сталин отдает распоряжение о </a:t>
            </a:r>
            <a:r>
              <a:rPr lang="ru-RU" sz="2000" dirty="0" smtClean="0">
                <a:solidFill>
                  <a:srgbClr val="FFC000"/>
                </a:solidFill>
                <a:latin typeface="Arial Black" pitchFamily="34" charset="0"/>
              </a:rPr>
              <a:t>создании под руководством Курчатова лаборатории № 2 Академии наук СССР, а 29 сентября 1943 г. — о назначении Курчатова академиком.</a:t>
            </a:r>
          </a:p>
          <a:p>
            <a:endParaRPr lang="ru-RU" sz="2000" dirty="0"/>
          </a:p>
        </p:txBody>
      </p:sp>
    </p:spTree>
    <p:custDataLst>
      <p:tags r:id="rId1"/>
    </p:custDataLst>
  </p:cSld>
  <p:clrMapOvr>
    <a:masterClrMapping/>
  </p:clrMapOvr>
  <p:transition advTm="23463">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5"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355976" y="188640"/>
            <a:ext cx="4392488" cy="594008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ru-RU" sz="2000" dirty="0" smtClean="0">
                <a:latin typeface="Arial Black" pitchFamily="34" charset="0"/>
              </a:rPr>
              <a:t>В истории физики ХХ в. этот реактор был по счету вторым. Первый реактор был создан в 1942 г. в Чикаго под руководством Э.Ферми. Однако, если его мощность составляла лишь 200 Вт, то </a:t>
            </a:r>
            <a:r>
              <a:rPr lang="ru-RU" sz="2000" dirty="0" smtClean="0">
                <a:solidFill>
                  <a:srgbClr val="FF0000"/>
                </a:solidFill>
                <a:latin typeface="Arial Black" pitchFamily="34" charset="0"/>
              </a:rPr>
              <a:t>мощность реактора, впервые испытанного лично Курчатовым в декабре 1946 г., достигала 4000 кВт</a:t>
            </a:r>
            <a:r>
              <a:rPr lang="ru-RU" sz="2000" dirty="0" smtClean="0">
                <a:latin typeface="Arial Black" pitchFamily="34" charset="0"/>
              </a:rPr>
              <a:t>, что давало возможность на базе полученного опыта создавать промышленные реакторы. Для того, чтобы он заработал, нужно было 45 тысяч килограммов урана. </a:t>
            </a:r>
            <a:endParaRPr lang="ru-RU" sz="2000" dirty="0">
              <a:latin typeface="Arial Black" pitchFamily="34" charset="0"/>
            </a:endParaRPr>
          </a:p>
        </p:txBody>
      </p:sp>
      <p:pic>
        <p:nvPicPr>
          <p:cNvPr id="6" name="Рисунок 5" descr="Рис. 4"/>
          <p:cNvPicPr/>
          <p:nvPr/>
        </p:nvPicPr>
        <p:blipFill>
          <a:blip r:embed="rId3" cstate="print"/>
          <a:srcRect/>
          <a:stretch>
            <a:fillRect/>
          </a:stretch>
        </p:blipFill>
        <p:spPr bwMode="auto">
          <a:xfrm>
            <a:off x="251520" y="0"/>
            <a:ext cx="3552825" cy="3305175"/>
          </a:xfrm>
          <a:prstGeom prst="rect">
            <a:avLst/>
          </a:prstGeom>
          <a:noFill/>
          <a:ln w="9525">
            <a:noFill/>
            <a:miter lim="800000"/>
            <a:headEnd/>
            <a:tailEnd/>
          </a:ln>
        </p:spPr>
      </p:pic>
      <p:sp>
        <p:nvSpPr>
          <p:cNvPr id="7" name="TextBox 6"/>
          <p:cNvSpPr txBox="1"/>
          <p:nvPr/>
        </p:nvSpPr>
        <p:spPr>
          <a:xfrm>
            <a:off x="251520" y="3356992"/>
            <a:ext cx="3960440" cy="101566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u-RU" sz="2000" dirty="0" smtClean="0">
                <a:solidFill>
                  <a:srgbClr val="7030A0"/>
                </a:solidFill>
                <a:latin typeface="Arial Black" pitchFamily="34" charset="0"/>
              </a:rPr>
              <a:t>Монтаж </a:t>
            </a:r>
            <a:r>
              <a:rPr lang="ru-RU" sz="2000" b="1" dirty="0" smtClean="0">
                <a:solidFill>
                  <a:srgbClr val="7030A0"/>
                </a:solidFill>
                <a:latin typeface="Arial Black" pitchFamily="34" charset="0"/>
              </a:rPr>
              <a:t>первого</a:t>
            </a:r>
            <a:r>
              <a:rPr lang="ru-RU" sz="2000" dirty="0" smtClean="0">
                <a:solidFill>
                  <a:srgbClr val="7030A0"/>
                </a:solidFill>
                <a:latin typeface="Arial Black" pitchFamily="34" charset="0"/>
              </a:rPr>
              <a:t> атомного </a:t>
            </a:r>
            <a:r>
              <a:rPr lang="ru-RU" sz="2000" b="1" dirty="0" smtClean="0">
                <a:solidFill>
                  <a:srgbClr val="7030A0"/>
                </a:solidFill>
                <a:latin typeface="Arial Black" pitchFamily="34" charset="0"/>
              </a:rPr>
              <a:t>реактора</a:t>
            </a:r>
            <a:r>
              <a:rPr lang="ru-RU" sz="2000" dirty="0" smtClean="0">
                <a:solidFill>
                  <a:srgbClr val="7030A0"/>
                </a:solidFill>
                <a:latin typeface="Arial Black" pitchFamily="34" charset="0"/>
              </a:rPr>
              <a:t>"Ф-1" (</a:t>
            </a:r>
            <a:r>
              <a:rPr lang="ru-RU" sz="2000" dirty="0" err="1" smtClean="0">
                <a:solidFill>
                  <a:srgbClr val="7030A0"/>
                </a:solidFill>
                <a:latin typeface="Arial Black" pitchFamily="34" charset="0"/>
              </a:rPr>
              <a:t>Физический-</a:t>
            </a:r>
            <a:r>
              <a:rPr lang="ru-RU" sz="2000" b="1" dirty="0" err="1" smtClean="0">
                <a:solidFill>
                  <a:srgbClr val="7030A0"/>
                </a:solidFill>
                <a:latin typeface="Arial Black" pitchFamily="34" charset="0"/>
              </a:rPr>
              <a:t>Первый</a:t>
            </a:r>
            <a:r>
              <a:rPr lang="ru-RU" dirty="0" smtClean="0"/>
              <a:t>).</a:t>
            </a:r>
            <a:endParaRPr lang="ru-RU" dirty="0"/>
          </a:p>
        </p:txBody>
      </p:sp>
      <p:sp>
        <p:nvSpPr>
          <p:cNvPr id="8" name="TextBox 7"/>
          <p:cNvSpPr txBox="1"/>
          <p:nvPr/>
        </p:nvSpPr>
        <p:spPr>
          <a:xfrm>
            <a:off x="395536" y="4549676"/>
            <a:ext cx="3240360" cy="2308324"/>
          </a:xfrm>
          <a:prstGeom prst="rect">
            <a:avLst/>
          </a:prstGeom>
          <a:ln w="38100"/>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b="1" dirty="0" smtClean="0">
                <a:solidFill>
                  <a:srgbClr val="002060"/>
                </a:solidFill>
                <a:effectLst>
                  <a:outerShdw blurRad="38100" dist="38100" dir="2700000" algn="tl">
                    <a:srgbClr val="000000">
                      <a:alpha val="43137"/>
                    </a:srgbClr>
                  </a:outerShdw>
                </a:effectLst>
                <a:latin typeface="Arial Black" pitchFamily="34" charset="0"/>
              </a:rPr>
              <a:t>Ядерный реактор</a:t>
            </a:r>
            <a:r>
              <a:rPr lang="ru-RU" dirty="0" smtClean="0">
                <a:solidFill>
                  <a:srgbClr val="002060"/>
                </a:solidFill>
                <a:effectLst>
                  <a:outerShdw blurRad="38100" dist="38100" dir="2700000" algn="tl">
                    <a:srgbClr val="000000">
                      <a:alpha val="43137"/>
                    </a:srgbClr>
                  </a:outerShdw>
                </a:effectLst>
                <a:latin typeface="Arial Black" pitchFamily="34" charset="0"/>
              </a:rPr>
              <a:t> — это устройство, в котором осуществляется управляемая цепная ядерная реакция, сопровождающаяся выделением энергии.</a:t>
            </a:r>
            <a:endParaRPr lang="ru-RU" dirty="0">
              <a:solidFill>
                <a:srgbClr val="002060"/>
              </a:solidFill>
              <a:latin typeface="Arial Black" pitchFamily="34" charset="0"/>
            </a:endParaRPr>
          </a:p>
        </p:txBody>
      </p:sp>
    </p:spTree>
    <p:custDataLst>
      <p:tags r:id="rId1"/>
    </p:custDataLst>
  </p:cSld>
  <p:clrMapOvr>
    <a:masterClrMapping/>
  </p:clrMapOvr>
  <p:transition advTm="21574">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Сборка первого реактора"/>
          <p:cNvPicPr>
            <a:picLocks noChangeAspect="1" noChangeArrowheads="1"/>
          </p:cNvPicPr>
          <p:nvPr/>
        </p:nvPicPr>
        <p:blipFill>
          <a:blip r:embed="rId3" cstate="print"/>
          <a:srcRect/>
          <a:stretch>
            <a:fillRect/>
          </a:stretch>
        </p:blipFill>
        <p:spPr bwMode="auto">
          <a:xfrm>
            <a:off x="251520" y="260648"/>
            <a:ext cx="3744416" cy="5544616"/>
          </a:xfrm>
          <a:prstGeom prst="snip2DiagRect">
            <a:avLst/>
          </a:prstGeom>
          <a:solidFill>
            <a:srgbClr val="FFFFFF">
              <a:shade val="85000"/>
            </a:srgbClr>
          </a:solidFill>
          <a:ln w="88900" cap="sq">
            <a:solidFill>
              <a:srgbClr val="CC99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4355976" y="25360"/>
            <a:ext cx="4499992" cy="6832640"/>
          </a:xfrm>
          <a:prstGeom prst="rect">
            <a:avLst/>
          </a:prstGeom>
          <a:ln w="76200">
            <a:solidFill>
              <a:srgbClr val="CC99FF"/>
            </a:solidFill>
          </a:ln>
          <a:scene3d>
            <a:camera prst="orthographicFront"/>
            <a:lightRig rig="threePt" dir="t"/>
          </a:scene3d>
          <a:sp3d>
            <a:bevelT w="114300" prst="artDeco"/>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000" dirty="0" smtClean="0">
                <a:latin typeface="Arial Black" pitchFamily="34" charset="0"/>
              </a:rPr>
              <a:t>Сам реактор располагался в бетонированном котловане, на дно которого были уложены восемь слоев графитовых брусков. Над ними укладывались слои с отверстиями-гнездами, в которые были вставлены блоки из урана. Были также сделаны три канала для кадмиевых стержней регулирования реакции и аварийной остановки и ряд горизонтальных каналов различной формы и размеров для измерительной аппаратуры и экспериментальных целей. Общее число слоев из графитовых брусков составило шестьдесят два.</a:t>
            </a:r>
          </a:p>
          <a:p>
            <a:endParaRPr lang="ru-RU" dirty="0"/>
          </a:p>
        </p:txBody>
      </p:sp>
      <p:sp>
        <p:nvSpPr>
          <p:cNvPr id="4" name="TextBox 3"/>
          <p:cNvSpPr txBox="1"/>
          <p:nvPr/>
        </p:nvSpPr>
        <p:spPr>
          <a:xfrm>
            <a:off x="251520" y="5949280"/>
            <a:ext cx="3779912" cy="646331"/>
          </a:xfrm>
          <a:prstGeom prst="rect">
            <a:avLst/>
          </a:prstGeom>
          <a:noFill/>
        </p:spPr>
        <p:txBody>
          <a:bodyPr wrap="square" rtlCol="0">
            <a:spAutoFit/>
          </a:bodyPr>
          <a:lstStyle/>
          <a:p>
            <a:r>
              <a:rPr lang="ru-RU" i="1" dirty="0" smtClean="0">
                <a:solidFill>
                  <a:srgbClr val="FF0000"/>
                </a:solidFill>
                <a:latin typeface="Arial Black" pitchFamily="34" charset="0"/>
              </a:rPr>
              <a:t>Сборка первого реактора</a:t>
            </a:r>
            <a:endParaRPr lang="ru-RU" dirty="0" smtClean="0">
              <a:solidFill>
                <a:srgbClr val="FF0000"/>
              </a:solidFill>
              <a:latin typeface="Arial Black" pitchFamily="34" charset="0"/>
            </a:endParaRPr>
          </a:p>
          <a:p>
            <a:endParaRPr lang="ru-RU" dirty="0"/>
          </a:p>
        </p:txBody>
      </p:sp>
    </p:spTree>
    <p:custDataLst>
      <p:tags r:id="rId1"/>
    </p:custDataLst>
  </p:cSld>
  <p:clrMapOvr>
    <a:masterClrMapping/>
  </p:clrMapOvr>
  <p:transition advTm="19125">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88024" y="0"/>
            <a:ext cx="4355976" cy="4941168"/>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dirty="0" smtClean="0">
                <a:solidFill>
                  <a:schemeClr val="tx1"/>
                </a:solidFill>
                <a:latin typeface="Arial Black" pitchFamily="34" charset="0"/>
              </a:rPr>
              <a:t>25 декабря 1946 г. И.В.Курчатов лично запустил реактор, подняв кадмиевый стержень регулировки цепной реакции. Так впервые на Евразийском континенте был осуществлен управляемый процесс цепного ядерного деления. Оценивая историческую значимость этого события, важно выделить следующее:</a:t>
            </a:r>
          </a:p>
          <a:p>
            <a:r>
              <a:rPr lang="ru-RU" dirty="0" smtClean="0">
                <a:solidFill>
                  <a:schemeClr val="tx1"/>
                </a:solidFill>
                <a:latin typeface="Arial Black" pitchFamily="34" charset="0"/>
              </a:rPr>
              <a:t> 1- реактор Ф-1 послужил прообразом многочисленных промышленных ядерных реакторов,</a:t>
            </a:r>
          </a:p>
          <a:p>
            <a:r>
              <a:rPr lang="ru-RU" dirty="0" smtClean="0">
                <a:solidFill>
                  <a:schemeClr val="tx1"/>
                </a:solidFill>
                <a:latin typeface="Arial Black" pitchFamily="34" charset="0"/>
              </a:rPr>
              <a:t>  2 - он не оказался объектом,  «музейного значения». </a:t>
            </a:r>
            <a:endParaRPr lang="ru-RU" dirty="0">
              <a:solidFill>
                <a:schemeClr val="tx1"/>
              </a:solidFill>
              <a:latin typeface="Arial Black" pitchFamily="34" charset="0"/>
            </a:endParaRPr>
          </a:p>
        </p:txBody>
      </p:sp>
      <p:sp>
        <p:nvSpPr>
          <p:cNvPr id="4" name="TextBox 3"/>
          <p:cNvSpPr txBox="1"/>
          <p:nvPr/>
        </p:nvSpPr>
        <p:spPr>
          <a:xfrm>
            <a:off x="0" y="5085184"/>
            <a:ext cx="9144000" cy="147732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dirty="0" smtClean="0">
                <a:latin typeface="Arial Black" pitchFamily="34" charset="0"/>
              </a:rPr>
              <a:t>Пуск Ф-1 позволил измерить основные ядерные константы, определить оптимальную конструкцию для первого промышленного реактора, строившегося на заводе № 817, уточнить его расчетные характеристики, изучить вопросы управления и регулирования, безопасности и средств защиты от излучения.</a:t>
            </a:r>
            <a:endParaRPr lang="ru-RU" dirty="0">
              <a:latin typeface="Arial Black" pitchFamily="34" charset="0"/>
            </a:endParaRPr>
          </a:p>
        </p:txBody>
      </p:sp>
      <p:pic>
        <p:nvPicPr>
          <p:cNvPr id="5" name="Picture 3" descr=" (699x494, 77Kb)"/>
          <p:cNvPicPr>
            <a:picLocks noChangeAspect="1" noChangeArrowheads="1"/>
          </p:cNvPicPr>
          <p:nvPr/>
        </p:nvPicPr>
        <p:blipFill>
          <a:blip r:embed="rId3" cstate="print"/>
          <a:srcRect/>
          <a:stretch>
            <a:fillRect/>
          </a:stretch>
        </p:blipFill>
        <p:spPr bwMode="auto">
          <a:xfrm>
            <a:off x="0" y="260648"/>
            <a:ext cx="4716016" cy="4320480"/>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ransition advTm="29781"/>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76672"/>
            <a:ext cx="9144000" cy="144655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ru-RU" sz="2200" dirty="0" smtClean="0">
                <a:solidFill>
                  <a:srgbClr val="FFFF00"/>
                </a:solidFill>
                <a:latin typeface="Arial Black" pitchFamily="34" charset="0"/>
              </a:rPr>
              <a:t>Родился в городе Сим </a:t>
            </a:r>
            <a:r>
              <a:rPr lang="ru-RU" sz="2200" b="1" dirty="0" smtClean="0">
                <a:solidFill>
                  <a:srgbClr val="FFFF00"/>
                </a:solidFill>
                <a:latin typeface="Arial Black" pitchFamily="34" charset="0"/>
              </a:rPr>
              <a:t>на Урале (ныне Челябинская область)</a:t>
            </a:r>
            <a:r>
              <a:rPr lang="ru-RU" sz="2200" dirty="0" smtClean="0">
                <a:solidFill>
                  <a:srgbClr val="FFFF00"/>
                </a:solidFill>
                <a:latin typeface="Arial Black" pitchFamily="34" charset="0"/>
              </a:rPr>
              <a:t>  30.12.1902, в семье помощника лесничего, позднее землемера, почетного гражданина</a:t>
            </a:r>
            <a:r>
              <a:rPr lang="ru-RU" sz="2200" dirty="0" smtClean="0">
                <a:solidFill>
                  <a:srgbClr val="FFFF00"/>
                </a:solidFill>
              </a:rPr>
              <a:t> </a:t>
            </a:r>
            <a:r>
              <a:rPr lang="ru-RU" sz="2200" dirty="0" smtClean="0">
                <a:solidFill>
                  <a:srgbClr val="FFFF00"/>
                </a:solidFill>
                <a:latin typeface="Arial Black" pitchFamily="34" charset="0"/>
              </a:rPr>
              <a:t>Вскоре в 1912 году его семья переехала в Симферополь.</a:t>
            </a:r>
            <a:endParaRPr lang="ru-RU" sz="2200" dirty="0">
              <a:solidFill>
                <a:srgbClr val="FFFF00"/>
              </a:solidFill>
              <a:latin typeface="Arial Black" pitchFamily="34" charset="0"/>
            </a:endParaRPr>
          </a:p>
        </p:txBody>
      </p:sp>
      <p:sp>
        <p:nvSpPr>
          <p:cNvPr id="6" name="TextBox 5"/>
          <p:cNvSpPr txBox="1"/>
          <p:nvPr/>
        </p:nvSpPr>
        <p:spPr>
          <a:xfrm>
            <a:off x="4499992" y="5661248"/>
            <a:ext cx="4392488" cy="92333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ru-RU" i="1" dirty="0" smtClean="0"/>
              <a:t> </a:t>
            </a:r>
            <a:r>
              <a:rPr lang="ru-RU" dirty="0" smtClean="0">
                <a:solidFill>
                  <a:srgbClr val="FFFF00"/>
                </a:solidFill>
                <a:latin typeface="Arial Black" pitchFamily="34" charset="0"/>
              </a:rPr>
              <a:t>Вид на поселок Сим (г. Сим), где родился И. В. Курчатов</a:t>
            </a:r>
          </a:p>
          <a:p>
            <a:endParaRPr lang="ru-RU" dirty="0"/>
          </a:p>
        </p:txBody>
      </p:sp>
      <p:pic>
        <p:nvPicPr>
          <p:cNvPr id="22530" name="Picture 2" descr="http://ru.znatock.com/pars_docs/tw_refs/32/31003/31003_html_53439b10.jpg"/>
          <p:cNvPicPr>
            <a:picLocks noChangeAspect="1" noChangeArrowheads="1"/>
          </p:cNvPicPr>
          <p:nvPr/>
        </p:nvPicPr>
        <p:blipFill>
          <a:blip r:embed="rId3" cstate="print"/>
          <a:srcRect/>
          <a:stretch>
            <a:fillRect/>
          </a:stretch>
        </p:blipFill>
        <p:spPr bwMode="auto">
          <a:xfrm>
            <a:off x="4139952" y="2132856"/>
            <a:ext cx="4676832" cy="3071120"/>
          </a:xfrm>
          <a:prstGeom prst="rect">
            <a:avLst/>
          </a:prstGeom>
        </p:spPr>
        <p:style>
          <a:lnRef idx="2">
            <a:schemeClr val="accent1"/>
          </a:lnRef>
          <a:fillRef idx="1">
            <a:schemeClr val="lt1"/>
          </a:fillRef>
          <a:effectRef idx="0">
            <a:schemeClr val="accent1"/>
          </a:effectRef>
          <a:fontRef idx="minor">
            <a:schemeClr val="dk1"/>
          </a:fontRef>
        </p:style>
      </p:pic>
      <p:sp>
        <p:nvSpPr>
          <p:cNvPr id="7" name="TextBox 6"/>
          <p:cNvSpPr txBox="1"/>
          <p:nvPr/>
        </p:nvSpPr>
        <p:spPr>
          <a:xfrm>
            <a:off x="1907704" y="0"/>
            <a:ext cx="5328592" cy="400110"/>
          </a:xfrm>
          <a:prstGeom prst="rect">
            <a:avLst/>
          </a:prstGeom>
          <a:solidFill>
            <a:srgbClr val="FF0000"/>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u-RU" sz="2000" dirty="0" smtClean="0">
                <a:solidFill>
                  <a:schemeClr val="bg1"/>
                </a:solidFill>
                <a:latin typeface="Arial Black" pitchFamily="34" charset="0"/>
              </a:rPr>
              <a:t>РОДИНА   И.В.КУРЧАТОВА</a:t>
            </a:r>
            <a:endParaRPr lang="ru-RU" sz="2000" dirty="0">
              <a:solidFill>
                <a:schemeClr val="bg1"/>
              </a:solidFill>
              <a:latin typeface="Arial Black" pitchFamily="34" charset="0"/>
            </a:endParaRPr>
          </a:p>
        </p:txBody>
      </p:sp>
      <p:pic>
        <p:nvPicPr>
          <p:cNvPr id="39938" name="Picture 2" descr="http://vivovoco.rsl.ru/VV/PAPERS/BIO/BORODA/KURCH_01.JPG"/>
          <p:cNvPicPr>
            <a:picLocks noChangeAspect="1" noChangeArrowheads="1"/>
          </p:cNvPicPr>
          <p:nvPr/>
        </p:nvPicPr>
        <p:blipFill>
          <a:blip r:embed="rId4" cstate="print"/>
          <a:srcRect/>
          <a:stretch>
            <a:fillRect/>
          </a:stretch>
        </p:blipFill>
        <p:spPr bwMode="auto">
          <a:xfrm>
            <a:off x="251520" y="2112054"/>
            <a:ext cx="3528392" cy="2901122"/>
          </a:xfrm>
          <a:prstGeom prst="rect">
            <a:avLst/>
          </a:prstGeom>
        </p:spPr>
        <p:style>
          <a:lnRef idx="2">
            <a:schemeClr val="accent1"/>
          </a:lnRef>
          <a:fillRef idx="1">
            <a:schemeClr val="lt1"/>
          </a:fillRef>
          <a:effectRef idx="0">
            <a:schemeClr val="accent1"/>
          </a:effectRef>
          <a:fontRef idx="minor">
            <a:schemeClr val="dk1"/>
          </a:fontRef>
        </p:style>
      </p:pic>
      <p:sp>
        <p:nvSpPr>
          <p:cNvPr id="9" name="TextBox 8"/>
          <p:cNvSpPr txBox="1"/>
          <p:nvPr/>
        </p:nvSpPr>
        <p:spPr>
          <a:xfrm>
            <a:off x="179512" y="5301208"/>
            <a:ext cx="3960440" cy="14003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sz="1700" b="1" dirty="0" smtClean="0">
                <a:solidFill>
                  <a:srgbClr val="FFFF00"/>
                </a:solidFill>
                <a:latin typeface="Arial Black" pitchFamily="34" charset="0"/>
              </a:rPr>
              <a:t>Дом деда Алексея Константиновича в с.Сим Уфимской губ., </a:t>
            </a:r>
            <a:br>
              <a:rPr lang="ru-RU" sz="1700" b="1" dirty="0" smtClean="0">
                <a:solidFill>
                  <a:srgbClr val="FFFF00"/>
                </a:solidFill>
                <a:latin typeface="Arial Black" pitchFamily="34" charset="0"/>
              </a:rPr>
            </a:br>
            <a:r>
              <a:rPr lang="ru-RU" sz="1700" b="1" dirty="0" smtClean="0">
                <a:solidFill>
                  <a:srgbClr val="FFFF00"/>
                </a:solidFill>
                <a:latin typeface="Arial Black" pitchFamily="34" charset="0"/>
              </a:rPr>
              <a:t>где родился Игорь Васильевич.</a:t>
            </a:r>
            <a:endParaRPr lang="ru-RU" sz="1700" dirty="0">
              <a:solidFill>
                <a:srgbClr val="FFFF00"/>
              </a:solidFill>
            </a:endParaRPr>
          </a:p>
        </p:txBody>
      </p:sp>
    </p:spTree>
    <p:custDataLst>
      <p:tags r:id="rId1"/>
    </p:custDataLst>
    <p:extLst>
      <p:ext uri="{BB962C8B-B14F-4D97-AF65-F5344CB8AC3E}">
        <p14:creationId xmlns="" xmlns:p14="http://schemas.microsoft.com/office/powerpoint/2010/main" val="4178870412"/>
      </p:ext>
    </p:extLst>
  </p:cSld>
  <p:clrMapOvr>
    <a:masterClrMapping/>
  </p:clrMapOvr>
  <p:transition advTm="20670">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здесь находился первый реактор"/>
          <p:cNvPicPr>
            <a:picLocks noChangeAspect="1" noChangeArrowheads="1"/>
          </p:cNvPicPr>
          <p:nvPr/>
        </p:nvPicPr>
        <p:blipFill>
          <a:blip r:embed="rId3" cstate="print"/>
          <a:srcRect/>
          <a:stretch>
            <a:fillRect/>
          </a:stretch>
        </p:blipFill>
        <p:spPr bwMode="auto">
          <a:xfrm>
            <a:off x="179512" y="0"/>
            <a:ext cx="3240360" cy="2520280"/>
          </a:xfrm>
          <a:prstGeom prst="rect">
            <a:avLst/>
          </a:prstGeom>
          <a:noFill/>
        </p:spPr>
      </p:pic>
      <p:sp>
        <p:nvSpPr>
          <p:cNvPr id="3" name="TextBox 2"/>
          <p:cNvSpPr txBox="1"/>
          <p:nvPr/>
        </p:nvSpPr>
        <p:spPr>
          <a:xfrm>
            <a:off x="0" y="2564904"/>
            <a:ext cx="3456384"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dirty="0" smtClean="0">
                <a:latin typeface="Arial Black" pitchFamily="34" charset="0"/>
              </a:rPr>
              <a:t>Здесь находился первый реактор</a:t>
            </a:r>
            <a:endParaRPr lang="ru-RU" dirty="0">
              <a:latin typeface="Arial Black" pitchFamily="34" charset="0"/>
            </a:endParaRPr>
          </a:p>
        </p:txBody>
      </p:sp>
      <p:sp>
        <p:nvSpPr>
          <p:cNvPr id="4" name="TextBox 3"/>
          <p:cNvSpPr txBox="1"/>
          <p:nvPr/>
        </p:nvSpPr>
        <p:spPr>
          <a:xfrm>
            <a:off x="3563888" y="188640"/>
            <a:ext cx="5436096" cy="286232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dirty="0" smtClean="0">
                <a:latin typeface="Arial Black" pitchFamily="34" charset="0"/>
              </a:rPr>
              <a:t>Физический пуск реактора «А» («Аннушка») на комбинате № 817 в г. Челябинск-40 (г. Озерск Челябинской обл.) состоялся 8 июня 1948 года. </a:t>
            </a:r>
            <a:r>
              <a:rPr lang="ru-RU" b="1" dirty="0" smtClean="0">
                <a:latin typeface="Arial Black" pitchFamily="34" charset="0"/>
              </a:rPr>
              <a:t>Первый в СССР промышленный реактор для получения плутония был запущен И.В.Курчатовым. Под его же руководством в 50-е гг. осуществлялись все пуски крупных промышленных реакторов в нашей стране.</a:t>
            </a:r>
            <a:endParaRPr lang="ru-RU" dirty="0"/>
          </a:p>
        </p:txBody>
      </p:sp>
      <p:sp>
        <p:nvSpPr>
          <p:cNvPr id="5" name="TextBox 4"/>
          <p:cNvSpPr txBox="1"/>
          <p:nvPr/>
        </p:nvSpPr>
        <p:spPr>
          <a:xfrm>
            <a:off x="0" y="3226237"/>
            <a:ext cx="9144000" cy="363176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fontAlgn="t"/>
            <a:r>
              <a:rPr lang="ru-RU" dirty="0" smtClean="0">
                <a:solidFill>
                  <a:srgbClr val="FF0000"/>
                </a:solidFill>
                <a:latin typeface="Arial Black" pitchFamily="34" charset="0"/>
              </a:rPr>
              <a:t>Хроника событий</a:t>
            </a:r>
          </a:p>
          <a:p>
            <a:pPr fontAlgn="t"/>
            <a:r>
              <a:rPr lang="ru-RU" dirty="0" smtClean="0">
                <a:latin typeface="Arial Black" pitchFamily="34" charset="0"/>
              </a:rPr>
              <a:t>15 мая 1948 года. На комбинате № 817 введен в действие завод А комбината № 817.</a:t>
            </a:r>
          </a:p>
          <a:p>
            <a:pPr fontAlgn="t"/>
            <a:r>
              <a:rPr lang="ru-RU" dirty="0" smtClean="0">
                <a:latin typeface="Arial Black" pitchFamily="34" charset="0"/>
              </a:rPr>
              <a:t>8 июня 1948 года, 0 час. 30 мин. На реакторной установке завода А осуществлена цепная реакция - произведён физический пуск первого промышленного реактора.</a:t>
            </a:r>
          </a:p>
          <a:p>
            <a:r>
              <a:rPr lang="ru-RU" dirty="0" smtClean="0">
                <a:latin typeface="Arial Black" pitchFamily="34" charset="0"/>
              </a:rPr>
              <a:t>19 июня 1948 года, 20 час. 00 мин.  Первый в СССР уран-графитовый промышленный ядерный реактор А для наработки оружейного плутония был выведен на проектную мощность (100 МВт</a:t>
            </a:r>
            <a:r>
              <a:rPr lang="ru-RU" dirty="0" smtClean="0"/>
              <a:t>).</a:t>
            </a:r>
          </a:p>
          <a:p>
            <a:r>
              <a:rPr lang="ru-RU" dirty="0" smtClean="0"/>
              <a:t> </a:t>
            </a:r>
            <a:r>
              <a:rPr lang="ru-RU" sz="1600" dirty="0" smtClean="0">
                <a:solidFill>
                  <a:srgbClr val="7030A0"/>
                </a:solidFill>
                <a:latin typeface="Arial Black" pitchFamily="34" charset="0"/>
              </a:rPr>
              <a:t>Из-за аварии работу реактора было решено прекратить на два месяца.</a:t>
            </a:r>
          </a:p>
          <a:p>
            <a:r>
              <a:rPr lang="ru-RU" sz="1600" dirty="0" smtClean="0">
                <a:solidFill>
                  <a:srgbClr val="7030A0"/>
                </a:solidFill>
                <a:latin typeface="Arial Black" pitchFamily="34" charset="0"/>
              </a:rPr>
              <a:t>Тогда вручную разобрали и собрали реактор, и облучение затронуло тысячи храбрецов, включая Авраамия </a:t>
            </a:r>
            <a:r>
              <a:rPr lang="ru-RU" sz="1600" dirty="0" err="1" smtClean="0">
                <a:solidFill>
                  <a:srgbClr val="7030A0"/>
                </a:solidFill>
                <a:latin typeface="Arial Black" pitchFamily="34" charset="0"/>
              </a:rPr>
              <a:t>Завенягина</a:t>
            </a:r>
            <a:r>
              <a:rPr lang="ru-RU" sz="1600" dirty="0" smtClean="0">
                <a:solidFill>
                  <a:srgbClr val="7030A0"/>
                </a:solidFill>
                <a:latin typeface="Arial Black" pitchFamily="34" charset="0"/>
              </a:rPr>
              <a:t> и Игоря Курчатова.</a:t>
            </a:r>
            <a:endParaRPr lang="ru-RU" dirty="0">
              <a:solidFill>
                <a:srgbClr val="7030A0"/>
              </a:solidFill>
            </a:endParaRPr>
          </a:p>
        </p:txBody>
      </p:sp>
    </p:spTree>
    <p:custDataLst>
      <p:tags r:id="rId1"/>
    </p:custDataLst>
  </p:cSld>
  <p:clrMapOvr>
    <a:masterClrMapping/>
  </p:clrMapOvr>
  <p:transition advTm="37580">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600" fill="hold">
                                          <p:stCondLst>
                                            <p:cond delay="0"/>
                                          </p:stCondLst>
                                        </p:cTn>
                                        <p:tgtEl>
                                          <p:spTgt spid="4"/>
                                        </p:tgtEl>
                                        <p:attrNameLst>
                                          <p:attrName>ppt_x</p:attrName>
                                        </p:attrNameLst>
                                      </p:cBhvr>
                                    </p:anim>
                                    <p:anim from="0" to="-1.0" calcmode="lin" valueType="num">
                                      <p:cBhvr>
                                        <p:cTn id="8" dur="200" decel="50000" autoRev="1" fill="hold">
                                          <p:stCondLst>
                                            <p:cond delay="600"/>
                                          </p:stCondLst>
                                        </p:cTn>
                                        <p:tgtEl>
                                          <p:spTgt spid="4"/>
                                        </p:tgtEl>
                                        <p:attrNameLst>
                                          <p:attrName>xshear</p:attrName>
                                        </p:attrNameLst>
                                      </p:cBhvr>
                                    </p:anim>
                                    <p:animScale>
                                      <p:cBhvr>
                                        <p:cTn id="9" dur="200" decel="100000" autoRev="1" fill="hold">
                                          <p:stCondLst>
                                            <p:cond delay="600"/>
                                          </p:stCondLst>
                                        </p:cTn>
                                        <p:tgtEl>
                                          <p:spTgt spid="4"/>
                                        </p:tgtEl>
                                      </p:cBhvr>
                                      <p:from x="100000" y="100000"/>
                                      <p:to x="80000" y="100000"/>
                                    </p:animScale>
                                    <p:anim by="(#ppt_h/3+#ppt_w*0.1)" calcmode="lin" valueType="num">
                                      <p:cBhvr additive="sum">
                                        <p:cTn id="10" dur="200" decel="100000" autoRev="1" fill="hold">
                                          <p:stCondLst>
                                            <p:cond delay="600"/>
                                          </p:stCondLst>
                                        </p:cTn>
                                        <p:tgtEl>
                                          <p:spTgt spid="4"/>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3568" y="-1611561"/>
            <a:ext cx="8280920" cy="646331"/>
          </a:xfrm>
          <a:prstGeom prst="rect">
            <a:avLst/>
          </a:prstGeom>
        </p:spPr>
        <p:txBody>
          <a:bodyPr wrap="square">
            <a:spAutoFit/>
          </a:bodyPr>
          <a:lstStyle/>
          <a:p>
            <a:r>
              <a:rPr lang="ru-RU" i="1" dirty="0" smtClean="0"/>
              <a:t/>
            </a:r>
            <a:br>
              <a:rPr lang="ru-RU" i="1" dirty="0" smtClean="0"/>
            </a:br>
            <a:endParaRPr lang="ru-RU" dirty="0"/>
          </a:p>
        </p:txBody>
      </p:sp>
      <p:sp>
        <p:nvSpPr>
          <p:cNvPr id="3" name="TextBox 2"/>
          <p:cNvSpPr txBox="1"/>
          <p:nvPr/>
        </p:nvSpPr>
        <p:spPr>
          <a:xfrm>
            <a:off x="4067944" y="260648"/>
            <a:ext cx="5076056" cy="618630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2200" dirty="0" smtClean="0">
                <a:latin typeface="Arial Black" pitchFamily="34" charset="0"/>
              </a:rPr>
              <a:t>Первая советская атомная бомба, испытанная на учебном полигоне № 2 Министерства Вооруженных Сил (Семипалатинском полигоне) 29 августа 1949 года, была сконструирована КБ-11 (ныне Российский Федеральный ядерный центр - ВНИИЭФ, город </a:t>
            </a:r>
            <a:r>
              <a:rPr lang="ru-RU" sz="2200" dirty="0" err="1" smtClean="0">
                <a:latin typeface="Arial Black" pitchFamily="34" charset="0"/>
              </a:rPr>
              <a:t>Саров</a:t>
            </a:r>
            <a:r>
              <a:rPr lang="ru-RU" sz="2200" dirty="0" smtClean="0">
                <a:latin typeface="Arial Black" pitchFamily="34" charset="0"/>
              </a:rPr>
              <a:t>) и изготовлена совместно с комбинатом №-817 под научным руководством И. В. Курчатова и Ю.Б. Харитона по постановлению Совета Министров СССР и техническому заданию Ю.Б. Харитона.</a:t>
            </a:r>
            <a:endParaRPr lang="ru-RU" sz="2200" dirty="0">
              <a:latin typeface="Arial Black" pitchFamily="34" charset="0"/>
            </a:endParaRPr>
          </a:p>
        </p:txBody>
      </p:sp>
      <p:pic>
        <p:nvPicPr>
          <p:cNvPr id="4" name="Picture 4" descr="http://media.vremyan.ru/images/640_480/images_112578.jpg"/>
          <p:cNvPicPr>
            <a:picLocks noChangeAspect="1" noChangeArrowheads="1"/>
          </p:cNvPicPr>
          <p:nvPr/>
        </p:nvPicPr>
        <p:blipFill>
          <a:blip r:embed="rId3" cstate="print"/>
          <a:srcRect/>
          <a:stretch>
            <a:fillRect/>
          </a:stretch>
        </p:blipFill>
        <p:spPr bwMode="auto">
          <a:xfrm>
            <a:off x="0" y="548680"/>
            <a:ext cx="3923928" cy="3240360"/>
          </a:xfrm>
          <a:prstGeom prst="rect">
            <a:avLst/>
          </a:prstGeom>
          <a:noFill/>
        </p:spPr>
      </p:pic>
      <p:sp>
        <p:nvSpPr>
          <p:cNvPr id="5" name="TextBox 4"/>
          <p:cNvSpPr txBox="1"/>
          <p:nvPr/>
        </p:nvSpPr>
        <p:spPr>
          <a:xfrm>
            <a:off x="0" y="3718679"/>
            <a:ext cx="3995936" cy="2862322"/>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ru-RU" sz="2000" b="1" dirty="0" smtClean="0">
                <a:latin typeface="Arial Black" pitchFamily="34" charset="0"/>
              </a:rPr>
              <a:t>Первая</a:t>
            </a:r>
            <a:r>
              <a:rPr lang="ru-RU" sz="2000" dirty="0" smtClean="0">
                <a:latin typeface="Arial Black" pitchFamily="34" charset="0"/>
              </a:rPr>
              <a:t> атомная бомба СССР</a:t>
            </a:r>
            <a:r>
              <a:rPr lang="en-US" sz="2000" dirty="0" smtClean="0">
                <a:latin typeface="Arial Black" pitchFamily="34" charset="0"/>
              </a:rPr>
              <a:t> </a:t>
            </a:r>
            <a:r>
              <a:rPr lang="ru-RU" sz="2000" dirty="0" smtClean="0">
                <a:latin typeface="Arial Black" pitchFamily="34" charset="0"/>
              </a:rPr>
              <a:t>РДС-1 представляла собой авиационную атомную бомбу массой 4700кг, диаметром 1500 мм и длиной 3300 мм. В качестве делящегося материала в ней использовался плутоний</a:t>
            </a:r>
            <a:endParaRPr lang="ru-RU" sz="2000" dirty="0"/>
          </a:p>
        </p:txBody>
      </p:sp>
    </p:spTree>
    <p:custDataLst>
      <p:tags r:id="rId1"/>
    </p:custDataLst>
  </p:cSld>
  <p:clrMapOvr>
    <a:masterClrMapping/>
  </p:clrMapOvr>
  <p:transition advTm="26926">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2348880"/>
            <a:ext cx="9144000" cy="4801314"/>
          </a:xfrm>
          <a:prstGeom prst="rect">
            <a:avLst/>
          </a:prstGeom>
          <a:noFill/>
        </p:spPr>
        <p:txBody>
          <a:bodyPr wrap="square" rtlCol="0">
            <a:spAutoFit/>
          </a:bodyPr>
          <a:lstStyle/>
          <a:p>
            <a:r>
              <a:rPr lang="ru-RU" u="sng" dirty="0" smtClean="0">
                <a:latin typeface="Arial Black" pitchFamily="34" charset="0"/>
              </a:rPr>
              <a:t>К 6 часам утра </a:t>
            </a:r>
            <a:r>
              <a:rPr lang="ru-RU" dirty="0" smtClean="0">
                <a:latin typeface="Arial Black" pitchFamily="34" charset="0"/>
              </a:rPr>
              <a:t>заряд подняли на испытательную башню, где было завершено его снаряжение взрывателями и подключение к подрывной схеме.</a:t>
            </a:r>
            <a:br>
              <a:rPr lang="ru-RU" dirty="0" smtClean="0">
                <a:latin typeface="Arial Black" pitchFamily="34" charset="0"/>
              </a:rPr>
            </a:br>
            <a:r>
              <a:rPr lang="ru-RU" dirty="0" smtClean="0">
                <a:latin typeface="Arial Black" pitchFamily="34" charset="0"/>
              </a:rPr>
              <a:t>Из-за ухудшения погоды со сдвигом раньше на один час стали проводиться все работы, предусмотренные по утвержденному регламенту.</a:t>
            </a:r>
            <a:br>
              <a:rPr lang="ru-RU" dirty="0" smtClean="0">
                <a:latin typeface="Arial Black" pitchFamily="34" charset="0"/>
              </a:rPr>
            </a:br>
            <a:r>
              <a:rPr lang="ru-RU" u="sng" dirty="0" smtClean="0">
                <a:latin typeface="Arial Black" pitchFamily="34" charset="0"/>
              </a:rPr>
              <a:t>В 6 часов 35 минут </a:t>
            </a:r>
            <a:r>
              <a:rPr lang="ru-RU" dirty="0" smtClean="0">
                <a:latin typeface="Arial Black" pitchFamily="34" charset="0"/>
              </a:rPr>
              <a:t>операторы включили питание системы автоматики.</a:t>
            </a:r>
          </a:p>
          <a:p>
            <a:r>
              <a:rPr lang="ru-RU" u="sng" dirty="0" smtClean="0">
                <a:latin typeface="Arial Black" pitchFamily="34" charset="0"/>
              </a:rPr>
              <a:t>В 6 часов 48 минут </a:t>
            </a:r>
            <a:r>
              <a:rPr lang="ru-RU" dirty="0" smtClean="0">
                <a:latin typeface="Arial Black" pitchFamily="34" charset="0"/>
              </a:rPr>
              <a:t>был включен автомат испытательного поля.</a:t>
            </a:r>
            <a:br>
              <a:rPr lang="ru-RU" dirty="0" smtClean="0">
                <a:latin typeface="Arial Black" pitchFamily="34" charset="0"/>
              </a:rPr>
            </a:br>
            <a:r>
              <a:rPr lang="ru-RU" u="sng" dirty="0" smtClean="0">
                <a:latin typeface="Arial Black" pitchFamily="34" charset="0"/>
              </a:rPr>
              <a:t>В 7 часов утра </a:t>
            </a:r>
            <a:r>
              <a:rPr lang="ru-RU" dirty="0" smtClean="0">
                <a:latin typeface="Arial Black" pitchFamily="34" charset="0"/>
              </a:rPr>
              <a:t>29 августа 1949 года вся местность озарилась ослепительным светом, который ознаменовал, что СССР успешно завершил разработку и испытание первой атомной бомбы. </a:t>
            </a:r>
          </a:p>
          <a:p>
            <a:r>
              <a:rPr lang="ru-RU" u="sng" dirty="0" smtClean="0">
                <a:latin typeface="Arial Black" pitchFamily="34" charset="0"/>
              </a:rPr>
              <a:t>29 августа 1949 </a:t>
            </a:r>
            <a:r>
              <a:rPr lang="ru-RU" dirty="0" smtClean="0">
                <a:latin typeface="Arial Black" pitchFamily="34" charset="0"/>
              </a:rPr>
              <a:t>года первая атомная бомба нашего производства,  которая в точности повторяла американскую бомбу на плутонии, сброшенную на  Нагасаки, была испытана на Семипалатинском полигоне. </a:t>
            </a:r>
          </a:p>
          <a:p>
            <a:endParaRPr lang="ru-RU" dirty="0"/>
          </a:p>
        </p:txBody>
      </p:sp>
      <p:pic>
        <p:nvPicPr>
          <p:cNvPr id="31746" name="Picture 2" descr="http://im4-tub-ru.yandex.net/i?id=207480141-41-72&amp;n=21"/>
          <p:cNvPicPr>
            <a:picLocks noChangeAspect="1" noChangeArrowheads="1"/>
          </p:cNvPicPr>
          <p:nvPr/>
        </p:nvPicPr>
        <p:blipFill>
          <a:blip r:embed="rId3" cstate="print"/>
          <a:srcRect/>
          <a:stretch>
            <a:fillRect/>
          </a:stretch>
        </p:blipFill>
        <p:spPr bwMode="auto">
          <a:xfrm>
            <a:off x="0" y="0"/>
            <a:ext cx="3168352" cy="2276872"/>
          </a:xfrm>
          <a:prstGeom prst="rect">
            <a:avLst/>
          </a:prstGeom>
          <a:noFill/>
        </p:spPr>
      </p:pic>
      <p:pic>
        <p:nvPicPr>
          <p:cNvPr id="31748" name="Picture 4" descr="http://im6-tub-ru.yandex.net/i?id=257211753-30-72&amp;n=21"/>
          <p:cNvPicPr>
            <a:picLocks noChangeAspect="1" noChangeArrowheads="1"/>
          </p:cNvPicPr>
          <p:nvPr/>
        </p:nvPicPr>
        <p:blipFill>
          <a:blip r:embed="rId4" cstate="print"/>
          <a:srcRect/>
          <a:stretch>
            <a:fillRect/>
          </a:stretch>
        </p:blipFill>
        <p:spPr bwMode="auto">
          <a:xfrm>
            <a:off x="5368492" y="0"/>
            <a:ext cx="3775508" cy="2132856"/>
          </a:xfrm>
          <a:prstGeom prst="rect">
            <a:avLst/>
          </a:prstGeom>
          <a:noFill/>
        </p:spPr>
      </p:pic>
      <p:sp>
        <p:nvSpPr>
          <p:cNvPr id="5" name="TextBox 4"/>
          <p:cNvSpPr txBox="1"/>
          <p:nvPr/>
        </p:nvSpPr>
        <p:spPr>
          <a:xfrm>
            <a:off x="3131840" y="980728"/>
            <a:ext cx="2232248"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2400" dirty="0" smtClean="0">
                <a:solidFill>
                  <a:srgbClr val="FF0000"/>
                </a:solidFill>
                <a:latin typeface="Arial Black" pitchFamily="34" charset="0"/>
              </a:rPr>
              <a:t>ХРОНИКА СОБЫТИЙ 1949 года</a:t>
            </a:r>
            <a:endParaRPr lang="ru-RU" sz="2400" dirty="0">
              <a:solidFill>
                <a:srgbClr val="FF0000"/>
              </a:solidFill>
              <a:latin typeface="Arial Black" pitchFamily="34" charset="0"/>
            </a:endParaRPr>
          </a:p>
        </p:txBody>
      </p:sp>
    </p:spTree>
    <p:custDataLst>
      <p:tags r:id="rId1"/>
    </p:custDataLst>
  </p:cSld>
  <p:clrMapOvr>
    <a:masterClrMapping/>
  </p:clrMapOvr>
  <p:transition advTm="29282">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style.rotation</p:attrName>
                                        </p:attrNameLst>
                                      </p:cBhvr>
                                      <p:tavLst>
                                        <p:tav tm="0">
                                          <p:val>
                                            <p:fltVal val="720"/>
                                          </p:val>
                                        </p:tav>
                                        <p:tav tm="100000">
                                          <p:val>
                                            <p:fltVal val="0"/>
                                          </p:val>
                                        </p:tav>
                                      </p:tavLst>
                                    </p:anim>
                                    <p:anim calcmode="lin" valueType="num">
                                      <p:cBhvr>
                                        <p:cTn id="9" dur="1000" fill="hold"/>
                                        <p:tgtEl>
                                          <p:spTgt spid="5"/>
                                        </p:tgtEl>
                                        <p:attrNameLst>
                                          <p:attrName>ppt_h</p:attrName>
                                        </p:attrNameLst>
                                      </p:cBhvr>
                                      <p:tavLst>
                                        <p:tav tm="0">
                                          <p:val>
                                            <p:fltVal val="0"/>
                                          </p:val>
                                        </p:tav>
                                        <p:tav tm="100000">
                                          <p:val>
                                            <p:strVal val="#ppt_h"/>
                                          </p:val>
                                        </p:tav>
                                      </p:tavLst>
                                    </p:anim>
                                    <p:anim calcmode="lin" valueType="num">
                                      <p:cBhvr>
                                        <p:cTn id="10" dur="1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4139952" y="260648"/>
            <a:ext cx="5004048" cy="6524863"/>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ru-RU" sz="2200" b="1" dirty="0" smtClean="0">
                <a:latin typeface="Arial Black" pitchFamily="34" charset="0"/>
              </a:rPr>
              <a:t>29 октября 1949г - </a:t>
            </a:r>
            <a:r>
              <a:rPr lang="ru-RU" sz="2200" dirty="0" smtClean="0">
                <a:latin typeface="Arial Black" pitchFamily="34" charset="0"/>
              </a:rPr>
              <a:t>по указанию Сталина Курчатову, Харитону и другим участникам проекта были присвоены звания Героев Социалистического Труда и лауреатов Сталинской премии. Им было выделено бесплатно по автомашине «Победа», по меблированной даче в Жуковке (близ Москвы), разрешался бесплатный проезд по всей стране, а их детям — поступление в любой вуз без вступительных экзаменов. Некоторые из них были удостоены личной встречи с Иосифом Сталиным. </a:t>
            </a:r>
            <a:endParaRPr lang="ru-RU" sz="2200" dirty="0">
              <a:latin typeface="Arial Black" pitchFamily="34" charset="0"/>
            </a:endParaRPr>
          </a:p>
        </p:txBody>
      </p:sp>
      <p:pic>
        <p:nvPicPr>
          <p:cNvPr id="30722" name="Picture 2" descr="http://aes1.ru/userfiles/image/Images/Names/Kyrchatov%203.jpg"/>
          <p:cNvPicPr>
            <a:picLocks noChangeAspect="1" noChangeArrowheads="1"/>
          </p:cNvPicPr>
          <p:nvPr/>
        </p:nvPicPr>
        <p:blipFill>
          <a:blip r:embed="rId3" cstate="print"/>
          <a:srcRect/>
          <a:stretch>
            <a:fillRect/>
          </a:stretch>
        </p:blipFill>
        <p:spPr bwMode="auto">
          <a:xfrm>
            <a:off x="0" y="476672"/>
            <a:ext cx="4056025" cy="3645024"/>
          </a:xfrm>
          <a:prstGeom prst="rect">
            <a:avLst/>
          </a:prstGeom>
          <a:noFill/>
        </p:spPr>
      </p:pic>
      <p:sp>
        <p:nvSpPr>
          <p:cNvPr id="6" name="TextBox 5"/>
          <p:cNvSpPr txBox="1"/>
          <p:nvPr/>
        </p:nvSpPr>
        <p:spPr>
          <a:xfrm>
            <a:off x="683568" y="5013176"/>
            <a:ext cx="6192688" cy="369332"/>
          </a:xfrm>
          <a:prstGeom prst="rect">
            <a:avLst/>
          </a:prstGeom>
          <a:noFill/>
        </p:spPr>
        <p:txBody>
          <a:bodyPr wrap="square" rtlCol="0">
            <a:spAutoFit/>
          </a:bodyPr>
          <a:lstStyle/>
          <a:p>
            <a:endParaRPr lang="ru-RU" dirty="0"/>
          </a:p>
        </p:txBody>
      </p:sp>
      <p:pic>
        <p:nvPicPr>
          <p:cNvPr id="7" name="Picture 2" descr="http://upload.wikimedia.org/wikipedia/commons/thumb/9/99/Serp_i_molot.jpg/140px-Serp_i_molot.jpg"/>
          <p:cNvPicPr>
            <a:picLocks noChangeAspect="1" noChangeArrowheads="1"/>
          </p:cNvPicPr>
          <p:nvPr/>
        </p:nvPicPr>
        <p:blipFill>
          <a:blip r:embed="rId4" cstate="print"/>
          <a:srcRect/>
          <a:stretch>
            <a:fillRect/>
          </a:stretch>
        </p:blipFill>
        <p:spPr bwMode="auto">
          <a:xfrm>
            <a:off x="827584" y="4365104"/>
            <a:ext cx="1368152" cy="2160240"/>
          </a:xfrm>
          <a:prstGeom prst="rect">
            <a:avLst/>
          </a:prstGeom>
          <a:noFill/>
        </p:spPr>
      </p:pic>
    </p:spTree>
    <p:custDataLst>
      <p:tags r:id="rId1"/>
    </p:custDataLst>
  </p:cSld>
  <p:clrMapOvr>
    <a:masterClrMapping/>
  </p:clrMapOvr>
  <p:transition advTm="2028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5"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anim calcmode="lin" valueType="num">
                                      <p:cBhvr>
                                        <p:cTn id="14" dur="2000" fill="hold"/>
                                        <p:tgtEl>
                                          <p:spTgt spid="7"/>
                                        </p:tgtEl>
                                        <p:attrNameLst>
                                          <p:attrName>style.rotation</p:attrName>
                                        </p:attrNameLst>
                                      </p:cBhvr>
                                      <p:tavLst>
                                        <p:tav tm="0">
                                          <p:val>
                                            <p:fltVal val="720"/>
                                          </p:val>
                                        </p:tav>
                                        <p:tav tm="100000">
                                          <p:val>
                                            <p:fltVal val="0"/>
                                          </p:val>
                                        </p:tav>
                                      </p:tavLst>
                                    </p:anim>
                                    <p:anim calcmode="lin" valueType="num">
                                      <p:cBhvr>
                                        <p:cTn id="15" dur="2000" fill="hold"/>
                                        <p:tgtEl>
                                          <p:spTgt spid="7"/>
                                        </p:tgtEl>
                                        <p:attrNameLst>
                                          <p:attrName>ppt_h</p:attrName>
                                        </p:attrNameLst>
                                      </p:cBhvr>
                                      <p:tavLst>
                                        <p:tav tm="0">
                                          <p:val>
                                            <p:fltVal val="0"/>
                                          </p:val>
                                        </p:tav>
                                        <p:tav tm="100000">
                                          <p:val>
                                            <p:strVal val="#ppt_h"/>
                                          </p:val>
                                        </p:tav>
                                      </p:tavLst>
                                    </p:anim>
                                    <p:anim calcmode="lin" valueType="num">
                                      <p:cBhvr>
                                        <p:cTn id="16" dur="2000" fill="hold"/>
                                        <p:tgtEl>
                                          <p:spTgt spid="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20" y="3933056"/>
            <a:ext cx="8892480" cy="2831544"/>
          </a:xfrm>
          <a:prstGeom prst="rect">
            <a:avLst/>
          </a:prstGeom>
          <a:ln>
            <a:solidFill>
              <a:srgbClr val="FF00FF"/>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2000" dirty="0" smtClean="0">
                <a:latin typeface="Arial Black" pitchFamily="34" charset="0"/>
              </a:rPr>
              <a:t>Много работая в области укрепления обороноспособности страны, Игорь Васильевич даже стал называть себя солдатом. На некоторых записках он ставил подпись: "Солдат Курчатов".</a:t>
            </a:r>
          </a:p>
          <a:p>
            <a:r>
              <a:rPr lang="ru-RU" sz="2000" dirty="0" smtClean="0">
                <a:latin typeface="Arial Black" pitchFamily="34" charset="0"/>
              </a:rPr>
              <a:t>Родина высоко оценила заслуги своего верного "солдата". В декабре 1951 года ему в третий раз была присуждена Государственная премия. Его грудь украсила вторая золотая медаль "Серп и Молот".</a:t>
            </a:r>
          </a:p>
          <a:p>
            <a:endParaRPr lang="ru-RU" dirty="0"/>
          </a:p>
        </p:txBody>
      </p:sp>
      <p:pic>
        <p:nvPicPr>
          <p:cNvPr id="67587" name="Picture 3" descr="http://hrono.pisalo.ru/img/portrety/kurchatov_iv.jpg"/>
          <p:cNvPicPr>
            <a:picLocks noChangeAspect="1" noChangeArrowheads="1"/>
          </p:cNvPicPr>
          <p:nvPr/>
        </p:nvPicPr>
        <p:blipFill>
          <a:blip r:embed="rId3" cstate="print"/>
          <a:srcRect/>
          <a:stretch>
            <a:fillRect/>
          </a:stretch>
        </p:blipFill>
        <p:spPr bwMode="auto">
          <a:xfrm>
            <a:off x="1835696" y="260648"/>
            <a:ext cx="4536504" cy="3384376"/>
          </a:xfrm>
          <a:prstGeom prst="rect">
            <a:avLst/>
          </a:prstGeom>
          <a:noFill/>
          <a:ln w="76200">
            <a:solidFill>
              <a:srgbClr val="FF00FF"/>
            </a:solidFill>
          </a:ln>
        </p:spPr>
      </p:pic>
      <p:pic>
        <p:nvPicPr>
          <p:cNvPr id="4" name="Picture 2" descr="http://upload.wikimedia.org/wikipedia/commons/thumb/9/99/Serp_i_molot.jpg/140px-Serp_i_molot.jpg"/>
          <p:cNvPicPr>
            <a:picLocks noChangeAspect="1" noChangeArrowheads="1"/>
          </p:cNvPicPr>
          <p:nvPr/>
        </p:nvPicPr>
        <p:blipFill>
          <a:blip r:embed="rId4" cstate="print"/>
          <a:srcRect/>
          <a:stretch>
            <a:fillRect/>
          </a:stretch>
        </p:blipFill>
        <p:spPr bwMode="auto">
          <a:xfrm>
            <a:off x="7236296" y="908720"/>
            <a:ext cx="1368152" cy="2160240"/>
          </a:xfrm>
          <a:prstGeom prst="rect">
            <a:avLst/>
          </a:prstGeom>
          <a:noFill/>
        </p:spPr>
      </p:pic>
    </p:spTree>
    <p:custDataLst>
      <p:tags r:id="rId1"/>
    </p:custDataLst>
  </p:cSld>
  <p:clrMapOvr>
    <a:masterClrMapping/>
  </p:clrMapOvr>
  <p:transition advTm="1592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anim calcmode="lin" valueType="num">
                                      <p:cBhvr>
                                        <p:cTn id="16" dur="2000" fill="hold"/>
                                        <p:tgtEl>
                                          <p:spTgt spid="4"/>
                                        </p:tgtEl>
                                        <p:attrNameLst>
                                          <p:attrName>style.rotation</p:attrName>
                                        </p:attrNameLst>
                                      </p:cBhvr>
                                      <p:tavLst>
                                        <p:tav tm="0">
                                          <p:val>
                                            <p:fltVal val="720"/>
                                          </p:val>
                                        </p:tav>
                                        <p:tav tm="100000">
                                          <p:val>
                                            <p:fltVal val="0"/>
                                          </p:val>
                                        </p:tav>
                                      </p:tavLst>
                                    </p:anim>
                                    <p:anim calcmode="lin" valueType="num">
                                      <p:cBhvr>
                                        <p:cTn id="17" dur="2000" fill="hold"/>
                                        <p:tgtEl>
                                          <p:spTgt spid="4"/>
                                        </p:tgtEl>
                                        <p:attrNameLst>
                                          <p:attrName>ppt_h</p:attrName>
                                        </p:attrNameLst>
                                      </p:cBhvr>
                                      <p:tavLst>
                                        <p:tav tm="0">
                                          <p:val>
                                            <p:fltVal val="0"/>
                                          </p:val>
                                        </p:tav>
                                        <p:tav tm="100000">
                                          <p:val>
                                            <p:strVal val="#ppt_h"/>
                                          </p:val>
                                        </p:tav>
                                      </p:tavLst>
                                    </p:anim>
                                    <p:anim calcmode="lin" valueType="num">
                                      <p:cBhvr>
                                        <p:cTn id="18" dur="2000" fill="hold"/>
                                        <p:tgtEl>
                                          <p:spTgt spid="4"/>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style.rotation</p:attrName>
                                        </p:attrNameLst>
                                      </p:cBhvr>
                                      <p:tavLst>
                                        <p:tav tm="0">
                                          <p:val>
                                            <p:fltVal val="720"/>
                                          </p:val>
                                        </p:tav>
                                        <p:tav tm="100000">
                                          <p:val>
                                            <p:fltVal val="0"/>
                                          </p:val>
                                        </p:tav>
                                      </p:tavLst>
                                    </p:anim>
                                    <p:anim calcmode="lin" valueType="num">
                                      <p:cBhvr>
                                        <p:cTn id="25" dur="1000" fill="hold"/>
                                        <p:tgtEl>
                                          <p:spTgt spid="4"/>
                                        </p:tgtEl>
                                        <p:attrNameLst>
                                          <p:attrName>ppt_h</p:attrName>
                                        </p:attrNameLst>
                                      </p:cBhvr>
                                      <p:tavLst>
                                        <p:tav tm="0">
                                          <p:val>
                                            <p:fltVal val="0"/>
                                          </p:val>
                                        </p:tav>
                                        <p:tav tm="100000">
                                          <p:val>
                                            <p:strVal val="#ppt_h"/>
                                          </p:val>
                                        </p:tav>
                                      </p:tavLst>
                                    </p:anim>
                                    <p:anim calcmode="lin" valueType="num">
                                      <p:cBhvr>
                                        <p:cTn id="26" dur="1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501008"/>
            <a:ext cx="9217024" cy="313932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dirty="0" smtClean="0">
                <a:latin typeface="Arial Black" pitchFamily="34" charset="0"/>
              </a:rPr>
              <a:t>У Курчатова и всех наших ученых-ядерщиков не было сомнений, что если американцы одни овладеют секретом водородной бомбы, они также используют ее для политического шантажа. Об этом ясно говорили широковещательные публикации, которыми пестрела пресса США.</a:t>
            </a:r>
          </a:p>
          <a:p>
            <a:r>
              <a:rPr lang="ru-RU" dirty="0" smtClean="0">
                <a:latin typeface="Arial Black" pitchFamily="34" charset="0"/>
              </a:rPr>
              <a:t>Советское правительство, учитывая опасность водородной монополии США, поручило Курчатову продолжать руководство работами по атомной энергии с целью создания водородной бомбы. Он и в этот раз сделал все, чтобы оградить свою Родину от новых угроз. В кратчайшие сроки была разработана конструкция водородной бомбы и подготовлена к испытаниям.</a:t>
            </a:r>
            <a:endParaRPr lang="ru-RU" dirty="0">
              <a:latin typeface="Arial Black" pitchFamily="34" charset="0"/>
            </a:endParaRPr>
          </a:p>
        </p:txBody>
      </p:sp>
      <p:pic>
        <p:nvPicPr>
          <p:cNvPr id="4" name="Рисунок 3" descr="Академики И. В. Курчатов' А. Ф. Иоффе, П. Л. Капица, 1959 г."/>
          <p:cNvPicPr/>
          <p:nvPr/>
        </p:nvPicPr>
        <p:blipFill>
          <a:blip r:embed="rId3" cstate="print"/>
          <a:srcRect/>
          <a:stretch>
            <a:fillRect/>
          </a:stretch>
        </p:blipFill>
        <p:spPr bwMode="auto">
          <a:xfrm>
            <a:off x="1403648" y="0"/>
            <a:ext cx="5256584" cy="3356992"/>
          </a:xfrm>
          <a:prstGeom prst="rect">
            <a:avLst/>
          </a:prstGeom>
          <a:noFill/>
          <a:ln w="76200">
            <a:solidFill>
              <a:schemeClr val="accent1">
                <a:lumMod val="60000"/>
                <a:lumOff val="40000"/>
              </a:schemeClr>
            </a:solidFill>
            <a:miter lim="800000"/>
            <a:headEnd/>
            <a:tailEnd/>
          </a:ln>
        </p:spPr>
      </p:pic>
    </p:spTree>
    <p:custDataLst>
      <p:tags r:id="rId1"/>
    </p:custDataLst>
  </p:cSld>
  <p:clrMapOvr>
    <a:masterClrMapping/>
  </p:clrMapOvr>
  <p:transition advTm="26223">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44008" y="188640"/>
            <a:ext cx="4499992" cy="6001643"/>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sz="2400" dirty="0" smtClean="0">
                <a:latin typeface="Arial Black" pitchFamily="34" charset="0"/>
              </a:rPr>
              <a:t>12 августа 1953 года на полигоне в Семипалатинске была испытана первая в мире водородная бомба. Это было четвертое по счету советское испытание ядерного оружия. Мощность бомбы, которая имела секретный код «изделие РДС-6 с», достигла 400 килотонн, в 20 раз больше первых атомных бомб в США и СССР. </a:t>
            </a:r>
            <a:endParaRPr lang="ru-RU" dirty="0"/>
          </a:p>
        </p:txBody>
      </p:sp>
      <p:pic>
        <p:nvPicPr>
          <p:cNvPr id="6" name="Picture 2" descr="ВОДОРОДНАЯ БОМБА в 50 мегатонн. Макет-копия. Музей Федерального ядерного центра. Саров (Арзамас-16)"/>
          <p:cNvPicPr>
            <a:picLocks noChangeAspect="1" noChangeArrowheads="1"/>
          </p:cNvPicPr>
          <p:nvPr/>
        </p:nvPicPr>
        <p:blipFill>
          <a:blip r:embed="rId3" cstate="print"/>
          <a:srcRect/>
          <a:stretch>
            <a:fillRect/>
          </a:stretch>
        </p:blipFill>
        <p:spPr bwMode="auto">
          <a:xfrm>
            <a:off x="107504" y="260648"/>
            <a:ext cx="4464496" cy="3240360"/>
          </a:xfrm>
          <a:prstGeom prst="rect">
            <a:avLst/>
          </a:prstGeom>
          <a:noFill/>
        </p:spPr>
      </p:pic>
      <p:sp>
        <p:nvSpPr>
          <p:cNvPr id="10" name="TextBox 9"/>
          <p:cNvSpPr txBox="1"/>
          <p:nvPr/>
        </p:nvSpPr>
        <p:spPr>
          <a:xfrm>
            <a:off x="2699792" y="3429000"/>
            <a:ext cx="1656184" cy="369332"/>
          </a:xfrm>
          <a:prstGeom prst="rect">
            <a:avLst/>
          </a:prstGeom>
          <a:noFill/>
        </p:spPr>
        <p:txBody>
          <a:bodyPr wrap="square" rtlCol="0">
            <a:spAutoFit/>
          </a:bodyPr>
          <a:lstStyle/>
          <a:p>
            <a:endParaRPr lang="ru-RU" dirty="0"/>
          </a:p>
        </p:txBody>
      </p:sp>
      <p:pic>
        <p:nvPicPr>
          <p:cNvPr id="8" name="Picture 2" descr="http://im4-tub-ru.yandex.net/i?id=207480141-41-72&amp;n=21"/>
          <p:cNvPicPr>
            <a:picLocks noChangeAspect="1" noChangeArrowheads="1"/>
          </p:cNvPicPr>
          <p:nvPr/>
        </p:nvPicPr>
        <p:blipFill>
          <a:blip r:embed="rId4" cstate="print"/>
          <a:srcRect/>
          <a:stretch>
            <a:fillRect/>
          </a:stretch>
        </p:blipFill>
        <p:spPr bwMode="auto">
          <a:xfrm>
            <a:off x="251520" y="3789040"/>
            <a:ext cx="3816424" cy="2736304"/>
          </a:xfrm>
          <a:prstGeom prst="rect">
            <a:avLst/>
          </a:prstGeom>
          <a:noFill/>
        </p:spPr>
      </p:pic>
    </p:spTree>
    <p:custDataLst>
      <p:tags r:id="rId1"/>
    </p:custDataLst>
  </p:cSld>
  <p:clrMapOvr>
    <a:masterClrMapping/>
  </p:clrMapOvr>
  <p:transition advTm="13385">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Царь-бомба. "/>
          <p:cNvPicPr>
            <a:picLocks noChangeAspect="1" noChangeArrowheads="1"/>
          </p:cNvPicPr>
          <p:nvPr/>
        </p:nvPicPr>
        <p:blipFill>
          <a:blip r:embed="rId3" cstate="print"/>
          <a:srcRect/>
          <a:stretch>
            <a:fillRect/>
          </a:stretch>
        </p:blipFill>
        <p:spPr bwMode="auto">
          <a:xfrm>
            <a:off x="179512" y="260648"/>
            <a:ext cx="4608512" cy="3816424"/>
          </a:xfrm>
          <a:prstGeom prst="rect">
            <a:avLst/>
          </a:prstGeom>
          <a:noFill/>
        </p:spPr>
      </p:pic>
      <p:sp>
        <p:nvSpPr>
          <p:cNvPr id="5" name="TextBox 4"/>
          <p:cNvSpPr txBox="1"/>
          <p:nvPr/>
        </p:nvSpPr>
        <p:spPr>
          <a:xfrm>
            <a:off x="4860032" y="0"/>
            <a:ext cx="3816424" cy="424731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b="1" dirty="0" smtClean="0">
                <a:solidFill>
                  <a:srgbClr val="C00000"/>
                </a:solidFill>
                <a:latin typeface="Arial Black" pitchFamily="34" charset="0"/>
              </a:rPr>
              <a:t>Самая большая бомба.. в истории человечества, под названием "Иван"(Царь-бомба), была взорвана 30 октября 1961 года над Новой Землей.</a:t>
            </a:r>
            <a:endParaRPr lang="ru-RU" dirty="0" smtClean="0">
              <a:solidFill>
                <a:srgbClr val="C00000"/>
              </a:solidFill>
              <a:latin typeface="Arial Black" pitchFamily="34" charset="0"/>
            </a:endParaRPr>
          </a:p>
          <a:p>
            <a:r>
              <a:rPr lang="ru-RU" b="1" dirty="0" smtClean="0">
                <a:solidFill>
                  <a:srgbClr val="C00000"/>
                </a:solidFill>
                <a:latin typeface="Arial Black" pitchFamily="34" charset="0"/>
              </a:rPr>
              <a:t>Укомплектованная бомба весила 27 тонн и не влезала ни в один бомбардировщик. Для ее перевозки был переделан один из крупнейших советских бомбардировщиков того времени - ТУ-95</a:t>
            </a:r>
            <a:endParaRPr lang="ru-RU" dirty="0"/>
          </a:p>
        </p:txBody>
      </p:sp>
      <p:sp>
        <p:nvSpPr>
          <p:cNvPr id="6" name="TextBox 5"/>
          <p:cNvSpPr txBox="1"/>
          <p:nvPr/>
        </p:nvSpPr>
        <p:spPr>
          <a:xfrm>
            <a:off x="179512" y="4365104"/>
            <a:ext cx="8748464" cy="230832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ru-RU" b="1" dirty="0" smtClean="0">
                <a:solidFill>
                  <a:srgbClr val="C00000"/>
                </a:solidFill>
                <a:latin typeface="Arial Black" pitchFamily="34" charset="0"/>
              </a:rPr>
              <a:t>30 октября бомбардировщик, летящий на высоте 10,5 километров, сбросил бомбу над заливом Митюшкина. Бомба </a:t>
            </a:r>
            <a:r>
              <a:rPr lang="ru-RU" b="1" dirty="0" err="1" smtClean="0">
                <a:solidFill>
                  <a:srgbClr val="C00000"/>
                </a:solidFill>
                <a:latin typeface="Arial Black" pitchFamily="34" charset="0"/>
              </a:rPr>
              <a:t>сдетонировала</a:t>
            </a:r>
            <a:r>
              <a:rPr lang="ru-RU" b="1" dirty="0" smtClean="0">
                <a:solidFill>
                  <a:srgbClr val="C00000"/>
                </a:solidFill>
                <a:latin typeface="Arial Black" pitchFamily="34" charset="0"/>
              </a:rPr>
              <a:t> примерно на высоте 4 километра Несмотря на облачную погоду, вспышка взрыва была видна за 1000 километров от эпицентра. Звук взрыва отстал от нее почти на пятьдесят минут. Есть свидетельства о том, что взрывной волной в Финляндии местами выбило стекла.</a:t>
            </a:r>
            <a:r>
              <a:rPr lang="ru-RU" dirty="0" smtClean="0">
                <a:solidFill>
                  <a:srgbClr val="C00000"/>
                </a:solidFill>
                <a:latin typeface="Arial Black" pitchFamily="34" charset="0"/>
              </a:rPr>
              <a:t> </a:t>
            </a:r>
          </a:p>
          <a:p>
            <a:endParaRPr lang="ru-RU" dirty="0"/>
          </a:p>
        </p:txBody>
      </p:sp>
    </p:spTree>
    <p:custDataLst>
      <p:tags r:id="rId1"/>
    </p:custDataLst>
  </p:cSld>
  <p:clrMapOvr>
    <a:masterClrMapping/>
  </p:clrMapOvr>
  <p:transition advTm="34851">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600" fill="hold">
                                          <p:stCondLst>
                                            <p:cond delay="0"/>
                                          </p:stCondLst>
                                        </p:cTn>
                                        <p:tgtEl>
                                          <p:spTgt spid="5"/>
                                        </p:tgtEl>
                                        <p:attrNameLst>
                                          <p:attrName>ppt_x</p:attrName>
                                        </p:attrNameLst>
                                      </p:cBhvr>
                                    </p:anim>
                                    <p:anim from="0" to="-1.0" calcmode="lin" valueType="num">
                                      <p:cBhvr>
                                        <p:cTn id="8" dur="200" decel="50000" autoRev="1" fill="hold">
                                          <p:stCondLst>
                                            <p:cond delay="600"/>
                                          </p:stCondLst>
                                        </p:cTn>
                                        <p:tgtEl>
                                          <p:spTgt spid="5"/>
                                        </p:tgtEl>
                                        <p:attrNameLst>
                                          <p:attrName>xshear</p:attrName>
                                        </p:attrNameLst>
                                      </p:cBhvr>
                                    </p:anim>
                                    <p:animScale>
                                      <p:cBhvr>
                                        <p:cTn id="9" dur="200" decel="100000" autoRev="1" fill="hold">
                                          <p:stCondLst>
                                            <p:cond delay="600"/>
                                          </p:stCondLst>
                                        </p:cTn>
                                        <p:tgtEl>
                                          <p:spTgt spid="5"/>
                                        </p:tgtEl>
                                      </p:cBhvr>
                                      <p:from x="100000" y="100000"/>
                                      <p:to x="80000" y="100000"/>
                                    </p:animScale>
                                    <p:anim by="(#ppt_h/3+#ppt_w*0.1)" calcmode="lin" valueType="num">
                                      <p:cBhvr additive="sum">
                                        <p:cTn id="10" dur="200" decel="100000" autoRev="1" fill="hold">
                                          <p:stCondLst>
                                            <p:cond delay="600"/>
                                          </p:stCondLst>
                                        </p:cTn>
                                        <p:tgtEl>
                                          <p:spTgt spid="5"/>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from="(-#ppt_w/2)" to="(#ppt_x)" calcmode="lin" valueType="num">
                                      <p:cBhvr>
                                        <p:cTn id="15" dur="600" fill="hold">
                                          <p:stCondLst>
                                            <p:cond delay="0"/>
                                          </p:stCondLst>
                                        </p:cTn>
                                        <p:tgtEl>
                                          <p:spTgt spid="6"/>
                                        </p:tgtEl>
                                        <p:attrNameLst>
                                          <p:attrName>ppt_x</p:attrName>
                                        </p:attrNameLst>
                                      </p:cBhvr>
                                    </p:anim>
                                    <p:anim from="0" to="-1.0" calcmode="lin" valueType="num">
                                      <p:cBhvr>
                                        <p:cTn id="16" dur="200" decel="50000" autoRev="1" fill="hold">
                                          <p:stCondLst>
                                            <p:cond delay="600"/>
                                          </p:stCondLst>
                                        </p:cTn>
                                        <p:tgtEl>
                                          <p:spTgt spid="6"/>
                                        </p:tgtEl>
                                        <p:attrNameLst>
                                          <p:attrName>xshear</p:attrName>
                                        </p:attrNameLst>
                                      </p:cBhvr>
                                    </p:anim>
                                    <p:animScale>
                                      <p:cBhvr>
                                        <p:cTn id="17" dur="200" decel="100000" autoRev="1" fill="hold">
                                          <p:stCondLst>
                                            <p:cond delay="600"/>
                                          </p:stCondLst>
                                        </p:cTn>
                                        <p:tgtEl>
                                          <p:spTgt spid="6"/>
                                        </p:tgtEl>
                                      </p:cBhvr>
                                      <p:from x="100000" y="100000"/>
                                      <p:to x="80000" y="100000"/>
                                    </p:animScale>
                                    <p:anim by="(#ppt_h/3+#ppt_w*0.1)" calcmode="lin" valueType="num">
                                      <p:cBhvr additive="sum">
                                        <p:cTn id="18" dur="200" decel="100000" autoRev="1" fill="hold">
                                          <p:stCondLst>
                                            <p:cond delay="600"/>
                                          </p:stCondLst>
                                        </p:cTn>
                                        <p:tgtEl>
                                          <p:spTgt spid="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19872" y="394692"/>
            <a:ext cx="5724128" cy="6463308"/>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b="1" dirty="0" smtClean="0">
                <a:latin typeface="Arial Black" pitchFamily="34" charset="0"/>
              </a:rPr>
              <a:t>Шар огня достиг десятикилометровой высоты над поверхностью, а грибовидное облако поднялось ввысь на 60 километров, энергия взрыва в 3800 раз превышала энергию бомбы, сброшенной на Хиросиму, жар на расстоянии ста километров от эпицентра был таков, что был способен нанести человеку ожоги третьей степени тяжести. Взрывная волна трижды обогнула земной шар, прежде чем рассеяться.</a:t>
            </a:r>
            <a:endParaRPr lang="ru-RU" dirty="0" smtClean="0">
              <a:latin typeface="Arial Black" pitchFamily="34" charset="0"/>
            </a:endParaRPr>
          </a:p>
          <a:p>
            <a:r>
              <a:rPr lang="ru-RU" b="1" dirty="0" smtClean="0">
                <a:latin typeface="Arial Black" pitchFamily="34" charset="0"/>
              </a:rPr>
              <a:t>"Царь-бомба" была настолько мощной, что использование ее в "практических" целях оказалось, в сущности, невозможным. Это была просто большая ядерная дубинка, которой Советский Союз погрозил Америке. Америка </a:t>
            </a:r>
            <a:r>
              <a:rPr lang="ru-RU" b="1" dirty="0" err="1" smtClean="0">
                <a:latin typeface="Arial Black" pitchFamily="34" charset="0"/>
              </a:rPr>
              <a:t>впечатлилась</a:t>
            </a:r>
            <a:r>
              <a:rPr lang="ru-RU" b="1" dirty="0" smtClean="0">
                <a:latin typeface="Arial Black" pitchFamily="34" charset="0"/>
              </a:rPr>
              <a:t> и спешно стала форсировать собственную программу ядерных испытаний. Но "Иван" остался первой и последней столь мощной бомбой, никогда после этого взрыва таких бомб никто не делал.</a:t>
            </a:r>
            <a:endParaRPr lang="ru-RU" dirty="0">
              <a:latin typeface="Arial Black" pitchFamily="34" charset="0"/>
            </a:endParaRPr>
          </a:p>
        </p:txBody>
      </p:sp>
      <p:pic>
        <p:nvPicPr>
          <p:cNvPr id="3" name="Picture 4" descr="http://img-fotki.yandex.ru/get/4101/pensioner-72.1/0_33a68_711895b6_L"/>
          <p:cNvPicPr>
            <a:picLocks noChangeAspect="1" noChangeArrowheads="1"/>
          </p:cNvPicPr>
          <p:nvPr/>
        </p:nvPicPr>
        <p:blipFill>
          <a:blip r:embed="rId3" cstate="print"/>
          <a:srcRect/>
          <a:stretch>
            <a:fillRect/>
          </a:stretch>
        </p:blipFill>
        <p:spPr bwMode="auto">
          <a:xfrm>
            <a:off x="0" y="764704"/>
            <a:ext cx="3275856" cy="2838450"/>
          </a:xfrm>
          <a:prstGeom prst="rect">
            <a:avLst/>
          </a:prstGeom>
          <a:noFill/>
        </p:spPr>
      </p:pic>
      <p:pic>
        <p:nvPicPr>
          <p:cNvPr id="4" name="Picture 2" descr="http://im7-tub-ru.yandex.net/i?id=139606073-03-72&amp;n=21"/>
          <p:cNvPicPr>
            <a:picLocks noChangeAspect="1" noChangeArrowheads="1"/>
          </p:cNvPicPr>
          <p:nvPr/>
        </p:nvPicPr>
        <p:blipFill>
          <a:blip r:embed="rId4" cstate="print"/>
          <a:srcRect/>
          <a:stretch>
            <a:fillRect/>
          </a:stretch>
        </p:blipFill>
        <p:spPr bwMode="auto">
          <a:xfrm>
            <a:off x="0" y="3769911"/>
            <a:ext cx="3275856" cy="3088089"/>
          </a:xfrm>
          <a:prstGeom prst="rect">
            <a:avLst/>
          </a:prstGeom>
          <a:noFill/>
        </p:spPr>
      </p:pic>
      <p:sp>
        <p:nvSpPr>
          <p:cNvPr id="5" name="TextBox 4"/>
          <p:cNvSpPr txBox="1"/>
          <p:nvPr/>
        </p:nvSpPr>
        <p:spPr>
          <a:xfrm>
            <a:off x="323528" y="188640"/>
            <a:ext cx="2808312"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dirty="0" smtClean="0">
                <a:solidFill>
                  <a:srgbClr val="FF0000"/>
                </a:solidFill>
                <a:latin typeface="Arial Black" pitchFamily="34" charset="0"/>
              </a:rPr>
              <a:t>Хроника событий</a:t>
            </a:r>
            <a:endParaRPr lang="ru-RU" dirty="0">
              <a:solidFill>
                <a:srgbClr val="FF0000"/>
              </a:solidFill>
              <a:latin typeface="Arial Black" pitchFamily="34" charset="0"/>
            </a:endParaRPr>
          </a:p>
        </p:txBody>
      </p:sp>
    </p:spTree>
    <p:custDataLst>
      <p:tags r:id="rId1"/>
    </p:custDataLst>
  </p:cSld>
  <p:clrMapOvr>
    <a:masterClrMapping/>
  </p:clrMapOvr>
  <p:transition advTm="32994">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descr="http://ru.znatock.com/pars_docs/tw_refs/32/31003/31003_html_51d30933.jpg"/>
          <p:cNvPicPr>
            <a:picLocks noChangeAspect="1" noChangeArrowheads="1"/>
          </p:cNvPicPr>
          <p:nvPr/>
        </p:nvPicPr>
        <p:blipFill>
          <a:blip r:embed="rId4" cstate="print"/>
          <a:srcRect/>
          <a:stretch>
            <a:fillRect/>
          </a:stretch>
        </p:blipFill>
        <p:spPr bwMode="auto">
          <a:xfrm>
            <a:off x="251520" y="188640"/>
            <a:ext cx="2085236" cy="2304256"/>
          </a:xfrm>
          <a:prstGeom prst="rect">
            <a:avLst/>
          </a:prstGeom>
          <a:ln>
            <a:noFill/>
          </a:ln>
          <a:effectLst>
            <a:softEdge rad="112500"/>
          </a:effectLst>
        </p:spPr>
      </p:pic>
      <p:pic>
        <p:nvPicPr>
          <p:cNvPr id="4" name="Picture 2" descr="http://old.redstar.ru/2003/01/11_01/13.jpg"/>
          <p:cNvPicPr>
            <a:picLocks noChangeAspect="1" noChangeArrowheads="1"/>
          </p:cNvPicPr>
          <p:nvPr/>
        </p:nvPicPr>
        <p:blipFill>
          <a:blip r:embed="rId5" cstate="print"/>
          <a:srcRect/>
          <a:stretch>
            <a:fillRect/>
          </a:stretch>
        </p:blipFill>
        <p:spPr bwMode="auto">
          <a:xfrm>
            <a:off x="3203848" y="188640"/>
            <a:ext cx="1745135" cy="2282100"/>
          </a:xfrm>
          <a:prstGeom prst="rect">
            <a:avLst/>
          </a:prstGeom>
          <a:ln>
            <a:noFill/>
          </a:ln>
          <a:effectLst>
            <a:softEdge rad="112500"/>
          </a:effectLst>
        </p:spPr>
      </p:pic>
      <p:pic>
        <p:nvPicPr>
          <p:cNvPr id="5" name="Picture 2" descr="Young Igor Kurchatov.jpg"/>
          <p:cNvPicPr>
            <a:picLocks noChangeAspect="1" noChangeArrowheads="1"/>
          </p:cNvPicPr>
          <p:nvPr/>
        </p:nvPicPr>
        <p:blipFill>
          <a:blip r:embed="rId6" cstate="print"/>
          <a:srcRect/>
          <a:stretch>
            <a:fillRect/>
          </a:stretch>
        </p:blipFill>
        <p:spPr bwMode="auto">
          <a:xfrm>
            <a:off x="6156176" y="188640"/>
            <a:ext cx="1512168" cy="2232248"/>
          </a:xfrm>
          <a:prstGeom prst="rect">
            <a:avLst/>
          </a:prstGeom>
          <a:ln>
            <a:noFill/>
          </a:ln>
          <a:effectLst>
            <a:softEdge rad="112500"/>
          </a:effectLst>
        </p:spPr>
      </p:pic>
      <p:pic>
        <p:nvPicPr>
          <p:cNvPr id="6" name="Picture 2" descr="http://www.modernlib.ru/books/astashenkov_petr_timofeevich/kurchatov/img08.jpg"/>
          <p:cNvPicPr>
            <a:picLocks noChangeAspect="1" noChangeArrowheads="1"/>
          </p:cNvPicPr>
          <p:nvPr/>
        </p:nvPicPr>
        <p:blipFill>
          <a:blip r:embed="rId7" cstate="print"/>
          <a:srcRect/>
          <a:stretch>
            <a:fillRect/>
          </a:stretch>
        </p:blipFill>
        <p:spPr bwMode="auto">
          <a:xfrm>
            <a:off x="2699792" y="2996952"/>
            <a:ext cx="3456384" cy="2513734"/>
          </a:xfrm>
          <a:prstGeom prst="rect">
            <a:avLst/>
          </a:prstGeom>
          <a:noFill/>
          <a:ln w="76200">
            <a:solidFill>
              <a:srgbClr val="0070C0"/>
            </a:solidFill>
          </a:ln>
        </p:spPr>
      </p:pic>
      <p:pic>
        <p:nvPicPr>
          <p:cNvPr id="7" name="Picture 2" descr="http://ru.znatock.com/pars_docs/tw_refs/32/31003/31003_html_48dc8d76.jpg"/>
          <p:cNvPicPr>
            <a:picLocks noChangeAspect="1" noChangeArrowheads="1"/>
          </p:cNvPicPr>
          <p:nvPr/>
        </p:nvPicPr>
        <p:blipFill>
          <a:blip r:embed="rId8" cstate="print"/>
          <a:srcRect/>
          <a:stretch>
            <a:fillRect/>
          </a:stretch>
        </p:blipFill>
        <p:spPr bwMode="auto">
          <a:xfrm>
            <a:off x="107504" y="3717032"/>
            <a:ext cx="2194530" cy="2880320"/>
          </a:xfrm>
          <a:prstGeom prst="rect">
            <a:avLst/>
          </a:prstGeom>
          <a:ln>
            <a:noFill/>
          </a:ln>
          <a:effectLst>
            <a:softEdge rad="112500"/>
          </a:effectLst>
        </p:spPr>
      </p:pic>
      <p:pic>
        <p:nvPicPr>
          <p:cNvPr id="8" name="Picture 2" descr="http://www.mephi.ru/entrant/Kurchatov.jpg"/>
          <p:cNvPicPr>
            <a:picLocks noChangeAspect="1" noChangeArrowheads="1"/>
          </p:cNvPicPr>
          <p:nvPr/>
        </p:nvPicPr>
        <p:blipFill>
          <a:blip r:embed="rId9" cstate="print"/>
          <a:srcRect/>
          <a:stretch>
            <a:fillRect/>
          </a:stretch>
        </p:blipFill>
        <p:spPr bwMode="auto">
          <a:xfrm>
            <a:off x="6660232" y="3573016"/>
            <a:ext cx="2088232" cy="2952328"/>
          </a:xfrm>
          <a:prstGeom prst="rect">
            <a:avLst/>
          </a:prstGeom>
          <a:ln>
            <a:noFill/>
          </a:ln>
          <a:effectLst>
            <a:softEdge rad="112500"/>
          </a:effectLst>
        </p:spPr>
      </p:pic>
      <p:pic>
        <p:nvPicPr>
          <p:cNvPr id="9" name="Rahmaninov_-_2_koncert_dlya_fortepiano_s_orkestrom_(iPlayer.fm).mp3">
            <a:hlinkClick r:id="" action="ppaction://media"/>
          </p:cNvPr>
          <p:cNvPicPr>
            <a:picLocks noRot="1" noChangeAspect="1"/>
          </p:cNvPicPr>
          <p:nvPr>
            <a:audioFile r:link="rId2"/>
          </p:nvPr>
        </p:nvPicPr>
        <p:blipFill>
          <a:blip r:embed="rId10" cstate="print"/>
          <a:stretch>
            <a:fillRect/>
          </a:stretch>
        </p:blipFill>
        <p:spPr>
          <a:xfrm>
            <a:off x="8715404" y="6286520"/>
            <a:ext cx="304800" cy="304800"/>
          </a:xfrm>
          <a:prstGeom prst="rect">
            <a:avLst/>
          </a:prstGeom>
        </p:spPr>
      </p:pic>
    </p:spTree>
    <p:custDataLst>
      <p:tags r:id="rId1"/>
    </p:custDataLst>
  </p:cSld>
  <p:clrMapOvr>
    <a:masterClrMapping/>
  </p:clrMapOvr>
  <p:transition advTm="23295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9552"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http://ru.znatock.com/pars_docs/tw_refs/32/31003/31003_html_708a9b07.jpg"/>
          <p:cNvPicPr>
            <a:picLocks noChangeAspect="1" noChangeArrowheads="1"/>
          </p:cNvPicPr>
          <p:nvPr/>
        </p:nvPicPr>
        <p:blipFill>
          <a:blip r:embed="rId3" cstate="print"/>
          <a:srcRect/>
          <a:stretch>
            <a:fillRect/>
          </a:stretch>
        </p:blipFill>
        <p:spPr bwMode="auto">
          <a:xfrm>
            <a:off x="0" y="1052736"/>
            <a:ext cx="2737947" cy="3600400"/>
          </a:xfrm>
          <a:prstGeom prst="rect">
            <a:avLst/>
          </a:prstGeom>
        </p:spPr>
        <p:style>
          <a:lnRef idx="2">
            <a:schemeClr val="accent1"/>
          </a:lnRef>
          <a:fillRef idx="1">
            <a:schemeClr val="lt1"/>
          </a:fillRef>
          <a:effectRef idx="0">
            <a:schemeClr val="accent1"/>
          </a:effectRef>
          <a:fontRef idx="minor">
            <a:schemeClr val="dk1"/>
          </a:fontRef>
        </p:style>
      </p:pic>
      <p:sp>
        <p:nvSpPr>
          <p:cNvPr id="3" name="Прямоугольник 2"/>
          <p:cNvSpPr/>
          <p:nvPr/>
        </p:nvSpPr>
        <p:spPr>
          <a:xfrm>
            <a:off x="0" y="5229200"/>
            <a:ext cx="2699792" cy="1477328"/>
          </a:xfrm>
          <a:prstGeom prst="rect">
            <a:avLst/>
          </a:prstGeom>
          <a:ln w="76200">
            <a:solidFill>
              <a:srgbClr val="7030A0"/>
            </a:solidFill>
          </a:ln>
        </p:spPr>
        <p:style>
          <a:lnRef idx="3">
            <a:schemeClr val="lt1"/>
          </a:lnRef>
          <a:fillRef idx="1">
            <a:schemeClr val="accent1"/>
          </a:fillRef>
          <a:effectRef idx="1">
            <a:schemeClr val="accent1"/>
          </a:effectRef>
          <a:fontRef idx="minor">
            <a:schemeClr val="lt1"/>
          </a:fontRef>
        </p:style>
        <p:txBody>
          <a:bodyPr wrap="square">
            <a:spAutoFit/>
          </a:bodyPr>
          <a:lstStyle/>
          <a:p>
            <a:pPr algn="ctr"/>
            <a:r>
              <a:rPr lang="ru-RU" dirty="0" smtClean="0">
                <a:solidFill>
                  <a:srgbClr val="FFFF00"/>
                </a:solidFill>
                <a:latin typeface="Arial Black" pitchFamily="34" charset="0"/>
              </a:rPr>
              <a:t>Мама - Мария Васильевна Курчатова – учила  детей в </a:t>
            </a:r>
            <a:r>
              <a:rPr lang="ru-RU" dirty="0" err="1" smtClean="0">
                <a:solidFill>
                  <a:srgbClr val="FFFF00"/>
                </a:solidFill>
                <a:latin typeface="Arial Black" pitchFamily="34" charset="0"/>
              </a:rPr>
              <a:t>цер</a:t>
            </a:r>
            <a:r>
              <a:rPr lang="ru-RU" dirty="0" smtClean="0">
                <a:solidFill>
                  <a:srgbClr val="FFFF00"/>
                </a:solidFill>
                <a:latin typeface="Arial Black" pitchFamily="34" charset="0"/>
              </a:rPr>
              <a:t>/</a:t>
            </a:r>
            <a:r>
              <a:rPr lang="ru-RU" dirty="0" err="1" smtClean="0">
                <a:solidFill>
                  <a:srgbClr val="FFFF00"/>
                </a:solidFill>
                <a:latin typeface="Arial Black" pitchFamily="34" charset="0"/>
              </a:rPr>
              <a:t>прих</a:t>
            </a:r>
            <a:r>
              <a:rPr lang="ru-RU" dirty="0" smtClean="0">
                <a:solidFill>
                  <a:srgbClr val="FFFF00"/>
                </a:solidFill>
                <a:latin typeface="Arial Black" pitchFamily="34" charset="0"/>
              </a:rPr>
              <a:t>. школе.</a:t>
            </a:r>
            <a:endParaRPr lang="ru-RU" dirty="0">
              <a:solidFill>
                <a:srgbClr val="FFFF00"/>
              </a:solidFill>
              <a:latin typeface="Arial Black" pitchFamily="34" charset="0"/>
            </a:endParaRPr>
          </a:p>
        </p:txBody>
      </p:sp>
      <p:pic>
        <p:nvPicPr>
          <p:cNvPr id="48132" name="Picture 4" descr="http://ru.znatock.com/pars_docs/tw_refs/32/31003/31003_html_3b393576.jpg"/>
          <p:cNvPicPr>
            <a:picLocks noChangeAspect="1" noChangeArrowheads="1"/>
          </p:cNvPicPr>
          <p:nvPr/>
        </p:nvPicPr>
        <p:blipFill>
          <a:blip r:embed="rId4" cstate="print"/>
          <a:srcRect/>
          <a:stretch>
            <a:fillRect/>
          </a:stretch>
        </p:blipFill>
        <p:spPr bwMode="auto">
          <a:xfrm>
            <a:off x="6358289" y="1052736"/>
            <a:ext cx="2785711" cy="3816424"/>
          </a:xfrm>
          <a:prstGeom prst="rect">
            <a:avLst/>
          </a:prstGeom>
        </p:spPr>
        <p:style>
          <a:lnRef idx="2">
            <a:schemeClr val="accent1"/>
          </a:lnRef>
          <a:fillRef idx="1">
            <a:schemeClr val="lt1"/>
          </a:fillRef>
          <a:effectRef idx="0">
            <a:schemeClr val="accent1"/>
          </a:effectRef>
          <a:fontRef idx="minor">
            <a:schemeClr val="dk1"/>
          </a:fontRef>
        </p:style>
      </p:pic>
      <p:sp>
        <p:nvSpPr>
          <p:cNvPr id="5" name="Прямоугольник 4"/>
          <p:cNvSpPr/>
          <p:nvPr/>
        </p:nvSpPr>
        <p:spPr>
          <a:xfrm>
            <a:off x="6695728" y="5445224"/>
            <a:ext cx="2448272" cy="1200329"/>
          </a:xfrm>
          <a:prstGeom prst="rect">
            <a:avLst/>
          </a:prstGeom>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ru-RU" dirty="0" smtClean="0">
                <a:solidFill>
                  <a:srgbClr val="FFFF00"/>
                </a:solidFill>
                <a:latin typeface="Arial Black" pitchFamily="34" charset="0"/>
              </a:rPr>
              <a:t>Отец - Василий Алексеевич Курчатов - землемер</a:t>
            </a:r>
            <a:endParaRPr lang="ru-RU" dirty="0">
              <a:solidFill>
                <a:srgbClr val="FFFF00"/>
              </a:solidFill>
              <a:latin typeface="Arial Black" pitchFamily="34" charset="0"/>
            </a:endParaRPr>
          </a:p>
        </p:txBody>
      </p:sp>
      <p:pic>
        <p:nvPicPr>
          <p:cNvPr id="48134" name="Picture 6" descr="http://ru.znatock.com/pars_docs/tw_refs/32/31003/31003_html_51d30933.jpg"/>
          <p:cNvPicPr>
            <a:picLocks noChangeAspect="1" noChangeArrowheads="1"/>
          </p:cNvPicPr>
          <p:nvPr/>
        </p:nvPicPr>
        <p:blipFill>
          <a:blip r:embed="rId5" cstate="print"/>
          <a:srcRect/>
          <a:stretch>
            <a:fillRect/>
          </a:stretch>
        </p:blipFill>
        <p:spPr bwMode="auto">
          <a:xfrm>
            <a:off x="3419872" y="3356992"/>
            <a:ext cx="2020072" cy="2232248"/>
          </a:xfrm>
          <a:prstGeom prst="rect">
            <a:avLst/>
          </a:prstGeom>
          <a:noFill/>
          <a:ln w="57150">
            <a:solidFill>
              <a:srgbClr val="FF0000"/>
            </a:solidFill>
          </a:ln>
        </p:spPr>
      </p:pic>
      <p:sp>
        <p:nvSpPr>
          <p:cNvPr id="7" name="Прямоугольник 6"/>
          <p:cNvSpPr/>
          <p:nvPr/>
        </p:nvSpPr>
        <p:spPr>
          <a:xfrm>
            <a:off x="2987824" y="5805264"/>
            <a:ext cx="3312368" cy="830997"/>
          </a:xfrm>
          <a:prstGeom prst="rect">
            <a:avLst/>
          </a:prstGeom>
          <a:ln w="76200">
            <a:solidFill>
              <a:srgbClr val="0070C0"/>
            </a:solidFill>
          </a:ln>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ru-RU" sz="1600" dirty="0" smtClean="0">
                <a:solidFill>
                  <a:srgbClr val="7030A0"/>
                </a:solidFill>
                <a:latin typeface="Arial Black" pitchFamily="34" charset="0"/>
              </a:rPr>
              <a:t>Игорь Курчатов – ученик приготовительного класса </a:t>
            </a:r>
            <a:r>
              <a:rPr lang="ru-RU" sz="1600" dirty="0" err="1" smtClean="0">
                <a:solidFill>
                  <a:srgbClr val="7030A0"/>
                </a:solidFill>
                <a:latin typeface="Arial Black" pitchFamily="34" charset="0"/>
              </a:rPr>
              <a:t>симбирской</a:t>
            </a:r>
            <a:r>
              <a:rPr lang="ru-RU" sz="1600" dirty="0" smtClean="0">
                <a:solidFill>
                  <a:srgbClr val="7030A0"/>
                </a:solidFill>
                <a:latin typeface="Arial Black" pitchFamily="34" charset="0"/>
              </a:rPr>
              <a:t> гимназии.</a:t>
            </a:r>
            <a:endParaRPr lang="ru-RU" sz="1600" dirty="0">
              <a:solidFill>
                <a:srgbClr val="7030A0"/>
              </a:solidFill>
              <a:latin typeface="Arial Black" pitchFamily="34" charset="0"/>
            </a:endParaRPr>
          </a:p>
        </p:txBody>
      </p:sp>
      <p:pic>
        <p:nvPicPr>
          <p:cNvPr id="8" name="Picture 2" descr="http://im5-tub-ru.yandex.net/i?id=284722042-51-72&amp;n=21"/>
          <p:cNvPicPr>
            <a:picLocks noChangeAspect="1" noChangeArrowheads="1"/>
          </p:cNvPicPr>
          <p:nvPr/>
        </p:nvPicPr>
        <p:blipFill>
          <a:blip r:embed="rId6" cstate="print"/>
          <a:srcRect/>
          <a:stretch>
            <a:fillRect/>
          </a:stretch>
        </p:blipFill>
        <p:spPr bwMode="auto">
          <a:xfrm>
            <a:off x="3059832" y="764704"/>
            <a:ext cx="2915816" cy="1788790"/>
          </a:xfrm>
          <a:prstGeom prst="rect">
            <a:avLst/>
          </a:prstGeom>
        </p:spPr>
        <p:style>
          <a:lnRef idx="2">
            <a:schemeClr val="accent1"/>
          </a:lnRef>
          <a:fillRef idx="1">
            <a:schemeClr val="lt1"/>
          </a:fillRef>
          <a:effectRef idx="0">
            <a:schemeClr val="accent1"/>
          </a:effectRef>
          <a:fontRef idx="minor">
            <a:schemeClr val="dk1"/>
          </a:fontRef>
        </p:style>
      </p:pic>
      <p:sp>
        <p:nvSpPr>
          <p:cNvPr id="9" name="TextBox 8"/>
          <p:cNvSpPr txBox="1"/>
          <p:nvPr/>
        </p:nvSpPr>
        <p:spPr>
          <a:xfrm>
            <a:off x="3059832" y="2564904"/>
            <a:ext cx="2664296"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ru-RU" sz="1600" dirty="0" smtClean="0">
                <a:solidFill>
                  <a:srgbClr val="7030A0"/>
                </a:solidFill>
                <a:latin typeface="Arial Black" pitchFamily="34" charset="0"/>
              </a:rPr>
              <a:t>Дети –Борис и Игорь(справа)- 1908г. </a:t>
            </a:r>
            <a:endParaRPr lang="ru-RU" sz="1600" dirty="0">
              <a:solidFill>
                <a:srgbClr val="7030A0"/>
              </a:solidFill>
              <a:latin typeface="Arial Black" pitchFamily="34" charset="0"/>
            </a:endParaRPr>
          </a:p>
        </p:txBody>
      </p:sp>
      <p:sp>
        <p:nvSpPr>
          <p:cNvPr id="10" name="TextBox 9"/>
          <p:cNvSpPr txBox="1"/>
          <p:nvPr/>
        </p:nvSpPr>
        <p:spPr>
          <a:xfrm>
            <a:off x="1619672" y="0"/>
            <a:ext cx="6336704" cy="461665"/>
          </a:xfrm>
          <a:prstGeom prst="rect">
            <a:avLst/>
          </a:prstGeom>
          <a:solidFill>
            <a:srgbClr val="FF0000"/>
          </a:solidFill>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b="1" dirty="0" smtClean="0">
                <a:solidFill>
                  <a:schemeClr val="bg1"/>
                </a:solidFill>
                <a:latin typeface="Arial Black" pitchFamily="34" charset="0"/>
              </a:rPr>
              <a:t>СЕМЬЯ     КУРЧАТОВЫХ</a:t>
            </a:r>
            <a:endParaRPr lang="ru-RU" sz="2400" b="1" dirty="0">
              <a:solidFill>
                <a:schemeClr val="bg1"/>
              </a:solidFill>
              <a:latin typeface="Arial Black" pitchFamily="34" charset="0"/>
            </a:endParaRPr>
          </a:p>
        </p:txBody>
      </p:sp>
    </p:spTree>
    <p:custDataLst>
      <p:tags r:id="rId1"/>
    </p:custDataLst>
  </p:cSld>
  <p:clrMapOvr>
    <a:masterClrMapping/>
  </p:clrMapOvr>
  <p:transition advTm="15085">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34" dur="1000" fill="hold"/>
                                        <p:tgtEl>
                                          <p:spTgt spid="9"/>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6" dur="1000" fill="hold"/>
                                        <p:tgtEl>
                                          <p:spTgt spid="7"/>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27984" y="117693"/>
            <a:ext cx="4501008" cy="6463308"/>
          </a:xfrm>
          <a:prstGeom prst="rect">
            <a:avLst/>
          </a:prstGeom>
          <a:ln/>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ru-RU" dirty="0" smtClean="0">
                <a:solidFill>
                  <a:schemeClr val="tx1"/>
                </a:solidFill>
                <a:latin typeface="Arial Black" pitchFamily="34" charset="0"/>
              </a:rPr>
              <a:t>Освободившись от ряда неотложных военных задач, Курчатов все свои силы сосредоточил на мирном использовании атомной энергии, борьбе за мир и восстановлении международных научных контактов. 25 апреля 1956 года он прочел доклад  на второй международной конференции по мирному использованию энергии атома в Женеве.  Он рассказал о возможности термоядерных реакций в газовом разряде и призвал к международному сотрудничеству и запрету на использование ядерного оружия. В результате все работы по управляемому термоядерному синтезу были рассекречены.</a:t>
            </a:r>
            <a:endParaRPr lang="ru-RU" dirty="0">
              <a:solidFill>
                <a:schemeClr val="tx1"/>
              </a:solidFill>
            </a:endParaRPr>
          </a:p>
        </p:txBody>
      </p:sp>
      <p:sp>
        <p:nvSpPr>
          <p:cNvPr id="5" name="TextBox 4"/>
          <p:cNvSpPr txBox="1"/>
          <p:nvPr/>
        </p:nvSpPr>
        <p:spPr>
          <a:xfrm>
            <a:off x="1043608" y="404664"/>
            <a:ext cx="7632848" cy="369332"/>
          </a:xfrm>
          <a:prstGeom prst="rect">
            <a:avLst/>
          </a:prstGeom>
          <a:noFill/>
        </p:spPr>
        <p:txBody>
          <a:bodyPr wrap="square" rtlCol="0">
            <a:spAutoFit/>
          </a:bodyPr>
          <a:lstStyle/>
          <a:p>
            <a:endParaRPr lang="ru-RU" dirty="0"/>
          </a:p>
        </p:txBody>
      </p:sp>
      <p:pic>
        <p:nvPicPr>
          <p:cNvPr id="36868" name="Picture 4" descr="http://s50.radikal.ru/i128/1107/52/d413ea2d779ct.jpg"/>
          <p:cNvPicPr>
            <a:picLocks noChangeAspect="1" noChangeArrowheads="1"/>
          </p:cNvPicPr>
          <p:nvPr/>
        </p:nvPicPr>
        <p:blipFill>
          <a:blip r:embed="rId3" cstate="print"/>
          <a:srcRect/>
          <a:stretch>
            <a:fillRect/>
          </a:stretch>
        </p:blipFill>
        <p:spPr bwMode="auto">
          <a:xfrm>
            <a:off x="0" y="908720"/>
            <a:ext cx="4355976" cy="4392488"/>
          </a:xfrm>
          <a:prstGeom prst="rect">
            <a:avLst/>
          </a:prstGeom>
          <a:noFill/>
        </p:spPr>
      </p:pic>
    </p:spTree>
    <p:custDataLst>
      <p:tags r:id="rId1"/>
    </p:custDataLst>
  </p:cSld>
  <p:clrMapOvr>
    <a:masterClrMapping/>
  </p:clrMapOvr>
  <p:transition advTm="2695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20688"/>
            <a:ext cx="9144000" cy="3970318"/>
          </a:xfrm>
          <a:prstGeom prst="rect">
            <a:avLst/>
          </a:prstGeom>
          <a:noFill/>
        </p:spPr>
        <p:txBody>
          <a:bodyPr wrap="square" rtlCol="0">
            <a:spAutoFit/>
          </a:bodyPr>
          <a:lstStyle/>
          <a:p>
            <a:r>
              <a:rPr lang="ru-RU" u="sng" dirty="0" smtClean="0">
                <a:latin typeface="Arial Black" pitchFamily="34" charset="0"/>
              </a:rPr>
              <a:t>В 1949 году</a:t>
            </a:r>
            <a:r>
              <a:rPr lang="ru-RU" dirty="0" smtClean="0">
                <a:latin typeface="Arial Black" pitchFamily="34" charset="0"/>
              </a:rPr>
              <a:t> Курчатов начал работать над проектом атомной электростанции. </a:t>
            </a:r>
            <a:r>
              <a:rPr lang="ru-RU" u="sng" dirty="0" smtClean="0">
                <a:latin typeface="Arial Black" pitchFamily="34" charset="0"/>
              </a:rPr>
              <a:t>27 июня 1954 года</a:t>
            </a:r>
            <a:r>
              <a:rPr lang="ru-RU" dirty="0" smtClean="0">
                <a:latin typeface="Arial Black" pitchFamily="34" charset="0"/>
              </a:rPr>
              <a:t> советская атомная электростанция стала первой в мире.</a:t>
            </a:r>
          </a:p>
          <a:p>
            <a:r>
              <a:rPr lang="ru-RU" dirty="0" smtClean="0">
                <a:latin typeface="Arial Black" pitchFamily="34" charset="0"/>
              </a:rPr>
              <a:t> Станция строилась в условиях строгой секретности, и вдруг 30 июня 1954 г. не только на всю страну – на весь мир прозвучало </a:t>
            </a:r>
            <a:r>
              <a:rPr lang="ru-RU" u="sng" dirty="0" smtClean="0">
                <a:latin typeface="Arial Black" pitchFamily="34" charset="0"/>
              </a:rPr>
              <a:t>сообщение ТАСС</a:t>
            </a:r>
            <a:r>
              <a:rPr lang="ru-RU" dirty="0" smtClean="0">
                <a:latin typeface="Arial Black" pitchFamily="34" charset="0"/>
              </a:rPr>
              <a:t>, потрясшее воображение людей: «В Советском Союзе усилиями ученых и инженеров успешно завершены работы по проектированию и строительству первой промышленной электростанции на атомной энергии полезной мощностью 5000 киловатт. 27 июня атомная станция была пущена в эксплуатацию и дала электрический ток для промышленности и сельского хозяйства прилежащих районов</a:t>
            </a:r>
            <a:r>
              <a:rPr lang="ru-RU" dirty="0" smtClean="0"/>
              <a:t>». </a:t>
            </a:r>
          </a:p>
          <a:p>
            <a:r>
              <a:rPr lang="ru-RU" dirty="0" smtClean="0">
                <a:latin typeface="Arial" charset="0"/>
              </a:rPr>
              <a:t>     </a:t>
            </a:r>
          </a:p>
          <a:p>
            <a:endParaRPr lang="ru-RU" dirty="0"/>
          </a:p>
        </p:txBody>
      </p:sp>
      <p:sp>
        <p:nvSpPr>
          <p:cNvPr id="3" name="TextBox 2"/>
          <p:cNvSpPr txBox="1"/>
          <p:nvPr/>
        </p:nvSpPr>
        <p:spPr>
          <a:xfrm>
            <a:off x="1259632" y="0"/>
            <a:ext cx="5616624" cy="52322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u-RU" sz="2800" b="1" dirty="0" smtClean="0">
                <a:solidFill>
                  <a:srgbClr val="FF5050"/>
                </a:solidFill>
              </a:rPr>
              <a:t>Первая в мире АЭС</a:t>
            </a:r>
            <a:endParaRPr lang="ru-RU" sz="2800" b="1" dirty="0"/>
          </a:p>
        </p:txBody>
      </p:sp>
      <p:pic>
        <p:nvPicPr>
          <p:cNvPr id="4" name="Picture 7" descr="02"/>
          <p:cNvPicPr>
            <a:picLocks noChangeAspect="1" noChangeArrowheads="1"/>
          </p:cNvPicPr>
          <p:nvPr/>
        </p:nvPicPr>
        <p:blipFill>
          <a:blip r:embed="rId3" cstate="print"/>
          <a:srcRect/>
          <a:stretch>
            <a:fillRect/>
          </a:stretch>
        </p:blipFill>
        <p:spPr bwMode="auto">
          <a:xfrm>
            <a:off x="323528" y="4071938"/>
            <a:ext cx="4392612" cy="2786062"/>
          </a:xfrm>
          <a:prstGeom prst="rect">
            <a:avLst/>
          </a:prstGeom>
          <a:noFill/>
          <a:ln w="9525">
            <a:noFill/>
            <a:miter lim="800000"/>
            <a:headEnd/>
            <a:tailEnd/>
          </a:ln>
        </p:spPr>
      </p:pic>
      <p:pic>
        <p:nvPicPr>
          <p:cNvPr id="5" name="Picture 9" descr="maes01"/>
          <p:cNvPicPr>
            <a:picLocks noChangeAspect="1" noChangeArrowheads="1"/>
          </p:cNvPicPr>
          <p:nvPr/>
        </p:nvPicPr>
        <p:blipFill>
          <a:blip r:embed="rId4" cstate="print"/>
          <a:srcRect/>
          <a:stretch>
            <a:fillRect/>
          </a:stretch>
        </p:blipFill>
        <p:spPr bwMode="auto">
          <a:xfrm>
            <a:off x="5868144" y="3689350"/>
            <a:ext cx="2173288" cy="3168650"/>
          </a:xfrm>
          <a:prstGeom prst="rect">
            <a:avLst/>
          </a:prstGeom>
          <a:noFill/>
          <a:ln w="9525">
            <a:noFill/>
            <a:miter lim="800000"/>
            <a:headEnd/>
            <a:tailEnd/>
          </a:ln>
        </p:spPr>
      </p:pic>
    </p:spTree>
    <p:custDataLst>
      <p:tags r:id="rId1"/>
    </p:custDataLst>
  </p:cSld>
  <p:clrMapOvr>
    <a:masterClrMapping/>
  </p:clrMapOvr>
  <p:transition advTm="3293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descr="08"/>
          <p:cNvPicPr>
            <a:picLocks noChangeAspect="1" noChangeArrowheads="1"/>
          </p:cNvPicPr>
          <p:nvPr/>
        </p:nvPicPr>
        <p:blipFill>
          <a:blip r:embed="rId3" cstate="print"/>
          <a:srcRect/>
          <a:stretch>
            <a:fillRect/>
          </a:stretch>
        </p:blipFill>
        <p:spPr bwMode="auto">
          <a:xfrm>
            <a:off x="251520" y="3068960"/>
            <a:ext cx="8642350" cy="2881313"/>
          </a:xfrm>
          <a:prstGeom prst="rect">
            <a:avLst/>
          </a:prstGeom>
          <a:noFill/>
          <a:ln w="9525">
            <a:noFill/>
            <a:miter lim="800000"/>
            <a:headEnd/>
            <a:tailEnd/>
          </a:ln>
        </p:spPr>
      </p:pic>
      <p:sp>
        <p:nvSpPr>
          <p:cNvPr id="3" name="TextBox 2"/>
          <p:cNvSpPr txBox="1"/>
          <p:nvPr/>
        </p:nvSpPr>
        <p:spPr>
          <a:xfrm>
            <a:off x="251520" y="188640"/>
            <a:ext cx="8280920" cy="255454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2000" u="sng" dirty="0" smtClean="0">
                <a:latin typeface="Arial Black" pitchFamily="34" charset="0"/>
              </a:rPr>
              <a:t>29 апреля 2002 года  в 11 ч. 31 мин.</a:t>
            </a:r>
            <a:r>
              <a:rPr lang="ru-RU" sz="2000" dirty="0" smtClean="0">
                <a:latin typeface="Arial Black" pitchFamily="34" charset="0"/>
              </a:rPr>
              <a:t> по московскому времени  реактор первой АЭС был навсегда заглушен. Станция была остановлена по экономическим соображениям. Опыт ее эксплуатации полностью подтвердил технические и инженерные решения, предложенные специалистами отрасли, что позволило осуществить строительство и пуск в 1964 году Белоярской АЭС электрической мощностью 300 МВт.</a:t>
            </a:r>
            <a:endParaRPr lang="ru-RU" dirty="0"/>
          </a:p>
        </p:txBody>
      </p:sp>
      <p:sp>
        <p:nvSpPr>
          <p:cNvPr id="4" name="TextBox 3"/>
          <p:cNvSpPr txBox="1"/>
          <p:nvPr/>
        </p:nvSpPr>
        <p:spPr>
          <a:xfrm>
            <a:off x="2123728" y="6211669"/>
            <a:ext cx="4896544" cy="677108"/>
          </a:xfrm>
          <a:prstGeom prst="rect">
            <a:avLst/>
          </a:prstGeom>
          <a:noFill/>
        </p:spPr>
        <p:txBody>
          <a:bodyPr wrap="square" rtlCol="0">
            <a:spAutoFit/>
          </a:bodyPr>
          <a:lstStyle/>
          <a:p>
            <a:r>
              <a:rPr lang="ru-RU" sz="2000" dirty="0" smtClean="0">
                <a:solidFill>
                  <a:srgbClr val="FF0000"/>
                </a:solidFill>
                <a:latin typeface="Arial Black" pitchFamily="34" charset="0"/>
              </a:rPr>
              <a:t>Пульт управления реактором.  </a:t>
            </a:r>
          </a:p>
          <a:p>
            <a:endParaRPr lang="ru-RU" dirty="0"/>
          </a:p>
        </p:txBody>
      </p:sp>
    </p:spTree>
    <p:custDataLst>
      <p:tags r:id="rId1"/>
    </p:custDataLst>
  </p:cSld>
  <p:clrMapOvr>
    <a:masterClrMapping/>
  </p:clrMapOvr>
  <p:transition advTm="1887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Атомные реакторы."/>
          <p:cNvPicPr>
            <a:picLocks noChangeAspect="1" noChangeArrowheads="1"/>
          </p:cNvPicPr>
          <p:nvPr/>
        </p:nvPicPr>
        <p:blipFill>
          <a:blip r:embed="rId3" cstate="print"/>
          <a:srcRect/>
          <a:stretch>
            <a:fillRect/>
          </a:stretch>
        </p:blipFill>
        <p:spPr bwMode="auto">
          <a:xfrm>
            <a:off x="4788024" y="476672"/>
            <a:ext cx="4176465" cy="5040560"/>
          </a:xfrm>
          <a:prstGeom prst="rect">
            <a:avLst/>
          </a:prstGeom>
          <a:noFill/>
        </p:spPr>
      </p:pic>
      <p:pic>
        <p:nvPicPr>
          <p:cNvPr id="3" name="Picture 10" descr="Реактор Белоярской АЭС"/>
          <p:cNvPicPr>
            <a:picLocks noChangeAspect="1" noChangeArrowheads="1"/>
          </p:cNvPicPr>
          <p:nvPr/>
        </p:nvPicPr>
        <p:blipFill>
          <a:blip r:embed="rId4" cstate="print"/>
          <a:srcRect/>
          <a:stretch>
            <a:fillRect/>
          </a:stretch>
        </p:blipFill>
        <p:spPr bwMode="auto">
          <a:xfrm>
            <a:off x="0" y="476672"/>
            <a:ext cx="4365501" cy="5112568"/>
          </a:xfrm>
          <a:prstGeom prst="rect">
            <a:avLst/>
          </a:prstGeom>
          <a:noFill/>
          <a:ln w="9525">
            <a:noFill/>
            <a:miter lim="800000"/>
            <a:headEnd/>
            <a:tailEnd/>
          </a:ln>
        </p:spPr>
      </p:pic>
      <p:sp>
        <p:nvSpPr>
          <p:cNvPr id="4" name="TextBox 3"/>
          <p:cNvSpPr txBox="1"/>
          <p:nvPr/>
        </p:nvSpPr>
        <p:spPr>
          <a:xfrm>
            <a:off x="0" y="5661248"/>
            <a:ext cx="8820472" cy="147732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fontAlgn="t"/>
            <a:r>
              <a:rPr lang="ru-RU" dirty="0" smtClean="0">
                <a:solidFill>
                  <a:srgbClr val="FF0000"/>
                </a:solidFill>
                <a:latin typeface="Arial Black" pitchFamily="34" charset="0"/>
              </a:rPr>
              <a:t>Белоярская АЭС - единственная в России АЭС с разными типами реакторов на одной площадке. Год начала строительства1955 год</a:t>
            </a:r>
          </a:p>
          <a:p>
            <a:pPr algn="ctr" fontAlgn="t"/>
            <a:r>
              <a:rPr lang="ru-RU" dirty="0" smtClean="0">
                <a:solidFill>
                  <a:srgbClr val="FF0000"/>
                </a:solidFill>
                <a:latin typeface="Arial Black" pitchFamily="34" charset="0"/>
              </a:rPr>
              <a:t>Ввод в эксплуатацию26 апреля 1964 года</a:t>
            </a:r>
          </a:p>
          <a:p>
            <a:pPr algn="ctr" fontAlgn="t"/>
            <a:r>
              <a:rPr lang="ru-RU" dirty="0" smtClean="0">
                <a:solidFill>
                  <a:srgbClr val="FF0000"/>
                </a:solidFill>
                <a:latin typeface="Arial Black" pitchFamily="34" charset="0"/>
              </a:rPr>
              <a:t>Вывод из эксплуатации2025 год</a:t>
            </a:r>
          </a:p>
          <a:p>
            <a:endParaRPr lang="ru-RU" dirty="0"/>
          </a:p>
        </p:txBody>
      </p:sp>
    </p:spTree>
    <p:custDataLst>
      <p:tags r:id="rId1"/>
    </p:custDataLst>
  </p:cSld>
  <p:clrMapOvr>
    <a:masterClrMapping/>
  </p:clrMapOvr>
  <p:transition advTm="1644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67944" y="260648"/>
            <a:ext cx="4104456" cy="3139321"/>
          </a:xfrm>
          <a:prstGeom prst="rect">
            <a:avLst/>
          </a:prstGeom>
          <a:ln w="38100"/>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dirty="0" smtClean="0">
                <a:latin typeface="Arial Black" pitchFamily="34" charset="0"/>
              </a:rPr>
              <a:t>В 1953 - 1959 вместе с академиком и будущим директором  Курчатовского института, президентом Академии наук СССР А. П. Александровым осуществлял научное руководство работами по созданию первого в мире атомного ледокола «Ленин».</a:t>
            </a:r>
          </a:p>
          <a:p>
            <a:endParaRPr lang="ru-RU" dirty="0">
              <a:latin typeface="Arial Black" pitchFamily="34" charset="0"/>
            </a:endParaRPr>
          </a:p>
        </p:txBody>
      </p:sp>
      <p:sp>
        <p:nvSpPr>
          <p:cNvPr id="3" name="TextBox 2"/>
          <p:cNvSpPr txBox="1"/>
          <p:nvPr/>
        </p:nvSpPr>
        <p:spPr>
          <a:xfrm>
            <a:off x="0" y="4941168"/>
            <a:ext cx="4464496" cy="129266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2000" b="1" dirty="0" smtClean="0">
                <a:latin typeface="Arial Black" pitchFamily="34" charset="0"/>
              </a:rPr>
              <a:t>В 1959 г - в первое плавание отправился советский атомный ледокол  «Ленин».</a:t>
            </a:r>
          </a:p>
          <a:p>
            <a:endParaRPr lang="ru-RU" dirty="0"/>
          </a:p>
        </p:txBody>
      </p:sp>
      <p:pic>
        <p:nvPicPr>
          <p:cNvPr id="35842" name="Picture 2" descr="http://stat8.blog.ru/lr/0a30513a2b10a7dbfa57ab6c54b5eda3"/>
          <p:cNvPicPr>
            <a:picLocks noChangeAspect="1" noChangeArrowheads="1"/>
          </p:cNvPicPr>
          <p:nvPr/>
        </p:nvPicPr>
        <p:blipFill>
          <a:blip r:embed="rId3" cstate="print"/>
          <a:srcRect/>
          <a:stretch>
            <a:fillRect/>
          </a:stretch>
        </p:blipFill>
        <p:spPr bwMode="auto">
          <a:xfrm>
            <a:off x="4499992" y="3573016"/>
            <a:ext cx="4499992" cy="2996952"/>
          </a:xfrm>
          <a:prstGeom prst="rect">
            <a:avLst/>
          </a:prstGeom>
          <a:noFill/>
        </p:spPr>
      </p:pic>
      <p:pic>
        <p:nvPicPr>
          <p:cNvPr id="35844" name="Picture 4" descr="http://im7-tub-ru.yandex.net/i?id=457304976-59-72&amp;n=21"/>
          <p:cNvPicPr>
            <a:picLocks noChangeAspect="1" noChangeArrowheads="1"/>
          </p:cNvPicPr>
          <p:nvPr/>
        </p:nvPicPr>
        <p:blipFill>
          <a:blip r:embed="rId4" cstate="print"/>
          <a:srcRect/>
          <a:stretch>
            <a:fillRect/>
          </a:stretch>
        </p:blipFill>
        <p:spPr bwMode="auto">
          <a:xfrm>
            <a:off x="179512" y="0"/>
            <a:ext cx="3312368" cy="4293096"/>
          </a:xfrm>
          <a:prstGeom prst="rect">
            <a:avLst/>
          </a:prstGeom>
          <a:noFill/>
        </p:spPr>
      </p:pic>
    </p:spTree>
    <p:custDataLst>
      <p:tags r:id="rId1"/>
    </p:custDataLst>
  </p:cSld>
  <p:clrMapOvr>
    <a:masterClrMapping/>
  </p:clrMapOvr>
  <p:transition advTm="1783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Scale>
                                      <p:cBhvr>
                                        <p:cTn id="14"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gtEl>
                                        <p:attrNameLst>
                                          <p:attrName>ppt_x</p:attrName>
                                          <p:attrName>ppt_y</p:attrName>
                                        </p:attrNameLst>
                                      </p:cBhvr>
                                    </p:animMotion>
                                    <p:animEffect transition="in" filter="fade">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27984" y="333137"/>
            <a:ext cx="4248472" cy="6524863"/>
          </a:xfrm>
          <a:prstGeom prst="rect">
            <a:avLst/>
          </a:prstGeom>
          <a:ln w="76200"/>
        </p:spPr>
        <p:style>
          <a:lnRef idx="1">
            <a:schemeClr val="dk1"/>
          </a:lnRef>
          <a:fillRef idx="2">
            <a:schemeClr val="dk1"/>
          </a:fillRef>
          <a:effectRef idx="1">
            <a:schemeClr val="dk1"/>
          </a:effectRef>
          <a:fontRef idx="minor">
            <a:schemeClr val="dk1"/>
          </a:fontRef>
        </p:style>
        <p:txBody>
          <a:bodyPr wrap="square" rtlCol="0">
            <a:spAutoFit/>
          </a:bodyPr>
          <a:lstStyle/>
          <a:p>
            <a:r>
              <a:rPr lang="ru-RU" sz="2000" dirty="0" smtClean="0">
                <a:latin typeface="Arial Black" pitchFamily="34" charset="0"/>
              </a:rPr>
              <a:t>В воскресенье, 7 февраля, его не стало.</a:t>
            </a:r>
          </a:p>
          <a:p>
            <a:r>
              <a:rPr lang="ru-RU" sz="2000" dirty="0" smtClean="0">
                <a:latin typeface="Arial Black" pitchFamily="34" charset="0"/>
              </a:rPr>
              <a:t> Это случилось в подмосковном санатории «</a:t>
            </a:r>
            <a:r>
              <a:rPr lang="ru-RU" sz="2000" dirty="0" err="1" smtClean="0">
                <a:latin typeface="Arial Black" pitchFamily="34" charset="0"/>
              </a:rPr>
              <a:t>Барвиха</a:t>
            </a:r>
            <a:r>
              <a:rPr lang="ru-RU" sz="2000" dirty="0" smtClean="0">
                <a:latin typeface="Arial Black" pitchFamily="34" charset="0"/>
              </a:rPr>
              <a:t>», куда Курчатов приехал навестить своего коллегу академика Ю.Б.Харитона. Смерть от паралича сердца на скамейке </a:t>
            </a:r>
            <a:r>
              <a:rPr lang="ru-RU" sz="2000" dirty="0" err="1" smtClean="0">
                <a:latin typeface="Arial Black" pitchFamily="34" charset="0"/>
              </a:rPr>
              <a:t>барвихинского</a:t>
            </a:r>
            <a:r>
              <a:rPr lang="ru-RU" sz="2000" dirty="0" smtClean="0">
                <a:latin typeface="Arial Black" pitchFamily="34" charset="0"/>
              </a:rPr>
              <a:t> парка была мгновенной. Последнее слово, которое произнес Курчатов в беседе с Харитоном за несколько секунд до конца, было «понимаю»... Так оборвался жизненный путь этого крупного ученого и организатора науки.</a:t>
            </a:r>
          </a:p>
          <a:p>
            <a:endParaRPr lang="ru-RU" dirty="0"/>
          </a:p>
        </p:txBody>
      </p:sp>
      <p:pic>
        <p:nvPicPr>
          <p:cNvPr id="3" name="Picture 2" descr="И. В. Курчатов у пульта установки 'Огра', февраль 1960 г."/>
          <p:cNvPicPr>
            <a:picLocks noChangeAspect="1" noChangeArrowheads="1"/>
          </p:cNvPicPr>
          <p:nvPr/>
        </p:nvPicPr>
        <p:blipFill>
          <a:blip r:embed="rId3" cstate="print"/>
          <a:srcRect/>
          <a:stretch>
            <a:fillRect/>
          </a:stretch>
        </p:blipFill>
        <p:spPr bwMode="auto">
          <a:xfrm>
            <a:off x="179512" y="764704"/>
            <a:ext cx="3744416" cy="4104456"/>
          </a:xfrm>
          <a:prstGeom prst="rect">
            <a:avLst/>
          </a:prstGeom>
          <a:noFill/>
          <a:ln w="76200">
            <a:solidFill>
              <a:schemeClr val="tx1"/>
            </a:solidFill>
          </a:ln>
        </p:spPr>
      </p:pic>
      <p:sp>
        <p:nvSpPr>
          <p:cNvPr id="5" name="TextBox 4"/>
          <p:cNvSpPr txBox="1"/>
          <p:nvPr/>
        </p:nvSpPr>
        <p:spPr>
          <a:xfrm>
            <a:off x="179512" y="5157192"/>
            <a:ext cx="3600400" cy="1477328"/>
          </a:xfrm>
          <a:prstGeom prst="rect">
            <a:avLst/>
          </a:prstGeom>
          <a:ln w="76200"/>
        </p:spPr>
        <p:style>
          <a:lnRef idx="2">
            <a:schemeClr val="dk1"/>
          </a:lnRef>
          <a:fillRef idx="1">
            <a:schemeClr val="lt1"/>
          </a:fillRef>
          <a:effectRef idx="0">
            <a:schemeClr val="dk1"/>
          </a:effectRef>
          <a:fontRef idx="minor">
            <a:schemeClr val="dk1"/>
          </a:fontRef>
        </p:style>
        <p:txBody>
          <a:bodyPr wrap="square" rtlCol="0">
            <a:spAutoFit/>
          </a:bodyPr>
          <a:lstStyle/>
          <a:p>
            <a:r>
              <a:rPr lang="ru-RU" dirty="0" smtClean="0">
                <a:solidFill>
                  <a:srgbClr val="FF0000"/>
                </a:solidFill>
                <a:latin typeface="Arial Black" pitchFamily="34" charset="0"/>
              </a:rPr>
              <a:t>За пультом «</a:t>
            </a:r>
            <a:r>
              <a:rPr lang="ru-RU" dirty="0" err="1" smtClean="0">
                <a:solidFill>
                  <a:srgbClr val="FF0000"/>
                </a:solidFill>
                <a:latin typeface="Arial Black" pitchFamily="34" charset="0"/>
              </a:rPr>
              <a:t>Огры</a:t>
            </a:r>
            <a:r>
              <a:rPr lang="ru-RU" dirty="0" smtClean="0">
                <a:solidFill>
                  <a:srgbClr val="FF0000"/>
                </a:solidFill>
                <a:latin typeface="Arial Black" pitchFamily="34" charset="0"/>
              </a:rPr>
              <a:t>» Игорь Васильевич Курчатов провел свой последний рабочий день – 6 февраля 1960 г., субботу. </a:t>
            </a:r>
            <a:endParaRPr lang="ru-RU" dirty="0">
              <a:solidFill>
                <a:srgbClr val="FF0000"/>
              </a:solidFill>
              <a:latin typeface="Arial Black" pitchFamily="34" charset="0"/>
            </a:endParaRPr>
          </a:p>
        </p:txBody>
      </p:sp>
    </p:spTree>
    <p:custDataLst>
      <p:tags r:id="rId1"/>
    </p:custDataLst>
  </p:cSld>
  <p:clrMapOvr>
    <a:masterClrMapping/>
  </p:clrMapOvr>
  <p:transition advTm="2762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8" dur="1000" fill="hold"/>
                                        <p:tgtEl>
                                          <p:spTgt spid="2"/>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55976" y="548680"/>
            <a:ext cx="4608512" cy="5324535"/>
          </a:xfrm>
          <a:prstGeom prst="rect">
            <a:avLst/>
          </a:prstGeom>
          <a:ln w="76200">
            <a:solidFill>
              <a:srgbClr val="CC99FF"/>
            </a:solidFill>
          </a:ln>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2000" dirty="0" smtClean="0">
                <a:solidFill>
                  <a:schemeClr val="tx1"/>
                </a:solidFill>
                <a:latin typeface="Arial Black" pitchFamily="34" charset="0"/>
              </a:rPr>
              <a:t>Остались его научные труды и созданный им институт, носящий ныне имя Курчатова. Осталась созданная крупная научная школа физиков-атомщиков, осталась благодарная память современников, которая должна быть сохранена их потомками. Это крайне важно, ибо в наших сегодняшних буднях образ ученого в силу многих причин порой предстает существенно отличным от того, каким был академик Курчатов в действительности.</a:t>
            </a:r>
            <a:endParaRPr lang="ru-RU" sz="2000" dirty="0">
              <a:solidFill>
                <a:schemeClr val="tx1"/>
              </a:solidFill>
              <a:latin typeface="Arial Black" pitchFamily="34" charset="0"/>
            </a:endParaRPr>
          </a:p>
        </p:txBody>
      </p:sp>
      <p:pic>
        <p:nvPicPr>
          <p:cNvPr id="4" name="Picture 2" descr="http://www.mephi.ru/entrant/Kurchatov.jpg"/>
          <p:cNvPicPr>
            <a:picLocks noChangeAspect="1" noChangeArrowheads="1"/>
          </p:cNvPicPr>
          <p:nvPr/>
        </p:nvPicPr>
        <p:blipFill>
          <a:blip r:embed="rId3" cstate="print"/>
          <a:srcRect/>
          <a:stretch>
            <a:fillRect/>
          </a:stretch>
        </p:blipFill>
        <p:spPr bwMode="auto">
          <a:xfrm>
            <a:off x="0" y="188640"/>
            <a:ext cx="4057950" cy="574452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ustDataLst>
      <p:tags r:id="rId1"/>
    </p:custDataLst>
  </p:cSld>
  <p:clrMapOvr>
    <a:masterClrMapping/>
  </p:clrMapOvr>
  <p:transition advTm="1918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upload.wikimedia.org/wikipedia/commons/thumb/9/99/Serp_i_molot.jpg/140px-Serp_i_molot.jpg"/>
          <p:cNvPicPr>
            <a:picLocks noChangeAspect="1" noChangeArrowheads="1"/>
          </p:cNvPicPr>
          <p:nvPr/>
        </p:nvPicPr>
        <p:blipFill>
          <a:blip r:embed="rId3" cstate="print"/>
          <a:srcRect/>
          <a:stretch>
            <a:fillRect/>
          </a:stretch>
        </p:blipFill>
        <p:spPr bwMode="auto">
          <a:xfrm>
            <a:off x="304800" y="914400"/>
            <a:ext cx="952500" cy="1707696"/>
          </a:xfrm>
          <a:prstGeom prst="rect">
            <a:avLst/>
          </a:prstGeom>
          <a:noFill/>
        </p:spPr>
      </p:pic>
      <p:sp>
        <p:nvSpPr>
          <p:cNvPr id="4" name="TextBox 3"/>
          <p:cNvSpPr txBox="1"/>
          <p:nvPr/>
        </p:nvSpPr>
        <p:spPr>
          <a:xfrm>
            <a:off x="1295400" y="990600"/>
            <a:ext cx="7848600" cy="369332"/>
          </a:xfrm>
          <a:prstGeom prst="rect">
            <a:avLst/>
          </a:prstGeom>
          <a:noFill/>
        </p:spPr>
        <p:txBody>
          <a:bodyPr wrap="square" rtlCol="0">
            <a:spAutoFit/>
          </a:bodyPr>
          <a:lstStyle/>
          <a:p>
            <a:r>
              <a:rPr lang="ru-RU" b="1" dirty="0" smtClean="0">
                <a:solidFill>
                  <a:srgbClr val="FF0000"/>
                </a:solidFill>
                <a:effectLst>
                  <a:outerShdw blurRad="38100" dist="38100" dir="2700000" algn="tl">
                    <a:srgbClr val="000000">
                      <a:alpha val="43137"/>
                    </a:srgbClr>
                  </a:outerShdw>
                </a:effectLst>
                <a:latin typeface="Arial Black" pitchFamily="34" charset="0"/>
              </a:rPr>
              <a:t>Герой Социалистического Труда (1949, 1951, 1954 г.)</a:t>
            </a:r>
            <a:endParaRPr lang="ru-RU" b="1" dirty="0">
              <a:solidFill>
                <a:srgbClr val="FF0000"/>
              </a:solidFill>
              <a:effectLst>
                <a:outerShdw blurRad="38100" dist="38100" dir="2700000" algn="tl">
                  <a:srgbClr val="000000">
                    <a:alpha val="43137"/>
                  </a:srgbClr>
                </a:outerShdw>
              </a:effectLst>
              <a:latin typeface="Arial Black" pitchFamily="34" charset="0"/>
            </a:endParaRPr>
          </a:p>
        </p:txBody>
      </p:sp>
      <p:pic>
        <p:nvPicPr>
          <p:cNvPr id="30724" name="Picture 4" descr="Order of Lenin type4.jpg"/>
          <p:cNvPicPr>
            <a:picLocks noChangeAspect="1" noChangeArrowheads="1"/>
          </p:cNvPicPr>
          <p:nvPr/>
        </p:nvPicPr>
        <p:blipFill>
          <a:blip r:embed="rId4" cstate="print"/>
          <a:srcRect/>
          <a:stretch>
            <a:fillRect/>
          </a:stretch>
        </p:blipFill>
        <p:spPr bwMode="auto">
          <a:xfrm>
            <a:off x="1447800" y="1676400"/>
            <a:ext cx="974352" cy="1766824"/>
          </a:xfrm>
          <a:prstGeom prst="rect">
            <a:avLst/>
          </a:prstGeom>
          <a:noFill/>
        </p:spPr>
      </p:pic>
      <p:sp>
        <p:nvSpPr>
          <p:cNvPr id="6" name="TextBox 5"/>
          <p:cNvSpPr txBox="1"/>
          <p:nvPr/>
        </p:nvSpPr>
        <p:spPr>
          <a:xfrm>
            <a:off x="2590800" y="2057400"/>
            <a:ext cx="2895600" cy="400110"/>
          </a:xfrm>
          <a:prstGeom prst="rect">
            <a:avLst/>
          </a:prstGeom>
          <a:noFill/>
        </p:spPr>
        <p:txBody>
          <a:bodyPr wrap="square" rtlCol="0">
            <a:spAutoFit/>
          </a:bodyPr>
          <a:lstStyle/>
          <a:p>
            <a:r>
              <a:rPr lang="ru-RU" sz="2000" b="1" dirty="0" smtClean="0">
                <a:effectLst>
                  <a:outerShdw blurRad="38100" dist="38100" dir="2700000" algn="tl">
                    <a:srgbClr val="000000">
                      <a:alpha val="43137"/>
                    </a:srgbClr>
                  </a:outerShdw>
                </a:effectLst>
                <a:latin typeface="Arial Black" pitchFamily="34" charset="0"/>
              </a:rPr>
              <a:t>5 Орденов Ленина</a:t>
            </a:r>
            <a:endParaRPr lang="ru-RU" sz="2000" b="1" dirty="0">
              <a:effectLst>
                <a:outerShdw blurRad="38100" dist="38100" dir="2700000" algn="tl">
                  <a:srgbClr val="000000">
                    <a:alpha val="43137"/>
                  </a:srgbClr>
                </a:outerShdw>
              </a:effectLst>
              <a:latin typeface="Arial Black" pitchFamily="34" charset="0"/>
            </a:endParaRPr>
          </a:p>
        </p:txBody>
      </p:sp>
      <p:pic>
        <p:nvPicPr>
          <p:cNvPr id="30726" name="Picture 6" descr="OrderOfTheRedBannerOfLabour.jpg"/>
          <p:cNvPicPr>
            <a:picLocks noChangeAspect="1" noChangeArrowheads="1"/>
          </p:cNvPicPr>
          <p:nvPr/>
        </p:nvPicPr>
        <p:blipFill>
          <a:blip r:embed="rId5" cstate="print"/>
          <a:srcRect/>
          <a:stretch>
            <a:fillRect/>
          </a:stretch>
        </p:blipFill>
        <p:spPr bwMode="auto">
          <a:xfrm>
            <a:off x="2590800" y="2819400"/>
            <a:ext cx="819150" cy="1802130"/>
          </a:xfrm>
          <a:prstGeom prst="rect">
            <a:avLst/>
          </a:prstGeom>
          <a:noFill/>
        </p:spPr>
      </p:pic>
      <p:sp>
        <p:nvSpPr>
          <p:cNvPr id="9" name="TextBox 8"/>
          <p:cNvSpPr txBox="1"/>
          <p:nvPr/>
        </p:nvSpPr>
        <p:spPr>
          <a:xfrm>
            <a:off x="3505200" y="3048000"/>
            <a:ext cx="5638800" cy="369332"/>
          </a:xfrm>
          <a:prstGeom prst="rect">
            <a:avLst/>
          </a:prstGeom>
          <a:noFill/>
        </p:spPr>
        <p:txBody>
          <a:bodyPr wrap="square" rtlCol="0">
            <a:spAutoFit/>
          </a:bodyPr>
          <a:lstStyle/>
          <a:p>
            <a:r>
              <a:rPr lang="ru-RU" b="1" dirty="0" smtClean="0">
                <a:solidFill>
                  <a:srgbClr val="FF0000"/>
                </a:solidFill>
                <a:effectLst>
                  <a:outerShdw blurRad="38100" dist="38100" dir="2700000" algn="tl">
                    <a:srgbClr val="000000">
                      <a:alpha val="43137"/>
                    </a:srgbClr>
                  </a:outerShdw>
                </a:effectLst>
                <a:latin typeface="Arial Black" pitchFamily="34" charset="0"/>
              </a:rPr>
              <a:t>2 Ордена Трудового Красного Знамени</a:t>
            </a:r>
            <a:endParaRPr lang="ru-RU" b="1" dirty="0">
              <a:solidFill>
                <a:srgbClr val="FF0000"/>
              </a:solidFill>
              <a:effectLst>
                <a:outerShdw blurRad="38100" dist="38100" dir="2700000" algn="tl">
                  <a:srgbClr val="000000">
                    <a:alpha val="43137"/>
                  </a:srgbClr>
                </a:outerShdw>
              </a:effectLst>
              <a:latin typeface="Arial Black" pitchFamily="34" charset="0"/>
            </a:endParaRPr>
          </a:p>
        </p:txBody>
      </p:sp>
      <p:pic>
        <p:nvPicPr>
          <p:cNvPr id="30728" name="Picture 8" descr="Medal for the defence of Sevastopol, Soviet Union.png"/>
          <p:cNvPicPr>
            <a:picLocks noChangeAspect="1" noChangeArrowheads="1"/>
          </p:cNvPicPr>
          <p:nvPr/>
        </p:nvPicPr>
        <p:blipFill>
          <a:blip r:embed="rId6" cstate="print"/>
          <a:srcRect/>
          <a:stretch>
            <a:fillRect/>
          </a:stretch>
        </p:blipFill>
        <p:spPr bwMode="auto">
          <a:xfrm>
            <a:off x="3505200" y="3886200"/>
            <a:ext cx="895350" cy="1689228"/>
          </a:xfrm>
          <a:prstGeom prst="rect">
            <a:avLst/>
          </a:prstGeom>
          <a:noFill/>
        </p:spPr>
      </p:pic>
      <p:sp>
        <p:nvSpPr>
          <p:cNvPr id="11" name="TextBox 10"/>
          <p:cNvSpPr txBox="1"/>
          <p:nvPr/>
        </p:nvSpPr>
        <p:spPr>
          <a:xfrm>
            <a:off x="4419600" y="3886200"/>
            <a:ext cx="4495800" cy="707886"/>
          </a:xfrm>
          <a:prstGeom prst="rect">
            <a:avLst/>
          </a:prstGeom>
          <a:noFill/>
        </p:spPr>
        <p:txBody>
          <a:bodyPr wrap="square" rtlCol="0">
            <a:spAutoFit/>
          </a:bodyPr>
          <a:lstStyle/>
          <a:p>
            <a:r>
              <a:rPr lang="ru-RU" sz="2000" b="1" dirty="0" smtClean="0">
                <a:effectLst>
                  <a:outerShdw blurRad="38100" dist="38100" dir="2700000" algn="tl">
                    <a:srgbClr val="000000">
                      <a:alpha val="43137"/>
                    </a:srgbClr>
                  </a:outerShdw>
                </a:effectLst>
                <a:latin typeface="Arial Black" pitchFamily="34" charset="0"/>
              </a:rPr>
              <a:t>Медаль «За оборону Севастополя»</a:t>
            </a:r>
            <a:endParaRPr lang="ru-RU" sz="2000" b="1" dirty="0">
              <a:effectLst>
                <a:outerShdw blurRad="38100" dist="38100" dir="2700000" algn="tl">
                  <a:srgbClr val="000000">
                    <a:alpha val="43137"/>
                  </a:srgbClr>
                </a:outerShdw>
              </a:effectLst>
              <a:latin typeface="Arial Black" pitchFamily="34" charset="0"/>
            </a:endParaRPr>
          </a:p>
        </p:txBody>
      </p:sp>
      <p:pic>
        <p:nvPicPr>
          <p:cNvPr id="30730" name="Picture 10" descr="Za pobedu nad germanie.jpg"/>
          <p:cNvPicPr>
            <a:picLocks noChangeAspect="1" noChangeArrowheads="1"/>
          </p:cNvPicPr>
          <p:nvPr/>
        </p:nvPicPr>
        <p:blipFill>
          <a:blip r:embed="rId7" cstate="print"/>
          <a:srcRect/>
          <a:stretch>
            <a:fillRect/>
          </a:stretch>
        </p:blipFill>
        <p:spPr bwMode="auto">
          <a:xfrm>
            <a:off x="4648200" y="4800600"/>
            <a:ext cx="952500" cy="1752600"/>
          </a:xfrm>
          <a:prstGeom prst="rect">
            <a:avLst/>
          </a:prstGeom>
          <a:noFill/>
        </p:spPr>
      </p:pic>
      <p:sp>
        <p:nvSpPr>
          <p:cNvPr id="13" name="TextBox 12"/>
          <p:cNvSpPr txBox="1"/>
          <p:nvPr/>
        </p:nvSpPr>
        <p:spPr>
          <a:xfrm>
            <a:off x="5715000" y="5029200"/>
            <a:ext cx="3124200" cy="1200329"/>
          </a:xfrm>
          <a:prstGeom prst="rect">
            <a:avLst/>
          </a:prstGeom>
          <a:noFill/>
        </p:spPr>
        <p:txBody>
          <a:bodyPr wrap="square" rtlCol="0">
            <a:spAutoFit/>
          </a:bodyPr>
          <a:lstStyle/>
          <a:p>
            <a:r>
              <a:rPr lang="ru-RU" b="1" dirty="0" smtClean="0">
                <a:solidFill>
                  <a:srgbClr val="FF0000"/>
                </a:solidFill>
                <a:effectLst>
                  <a:outerShdw blurRad="38100" dist="38100" dir="2700000" algn="tl">
                    <a:srgbClr val="000000">
                      <a:alpha val="43137"/>
                    </a:srgbClr>
                  </a:outerShdw>
                </a:effectLst>
                <a:latin typeface="+mj-lt"/>
              </a:rPr>
              <a:t>Медаль «За победу над Германией в Великой Отечественной войне 1941—1945 гг.»</a:t>
            </a:r>
            <a:endParaRPr lang="ru-RU" b="1" dirty="0">
              <a:solidFill>
                <a:srgbClr val="FF0000"/>
              </a:solidFill>
              <a:effectLst>
                <a:outerShdw blurRad="38100" dist="38100" dir="2700000" algn="tl">
                  <a:srgbClr val="000000">
                    <a:alpha val="43137"/>
                  </a:srgbClr>
                </a:outerShdw>
              </a:effectLst>
              <a:latin typeface="+mj-lt"/>
            </a:endParaRPr>
          </a:p>
        </p:txBody>
      </p:sp>
      <p:sp>
        <p:nvSpPr>
          <p:cNvPr id="15" name="Прямоугольник 14"/>
          <p:cNvSpPr/>
          <p:nvPr/>
        </p:nvSpPr>
        <p:spPr>
          <a:xfrm>
            <a:off x="1763688" y="188640"/>
            <a:ext cx="5509393" cy="769441"/>
          </a:xfrm>
          <a:prstGeom prst="rect">
            <a:avLst/>
          </a:prstGeom>
        </p:spPr>
        <p:style>
          <a:lnRef idx="2">
            <a:schemeClr val="accent1"/>
          </a:lnRef>
          <a:fillRef idx="1">
            <a:schemeClr val="lt1"/>
          </a:fillRef>
          <a:effectRef idx="0">
            <a:schemeClr val="accent1"/>
          </a:effectRef>
          <a:fontRef idx="minor">
            <a:schemeClr val="dk1"/>
          </a:fontRef>
        </p:style>
        <p:txBody>
          <a:bodyPr wrap="none" lIns="91440" tIns="45720" rIns="91440" bIns="45720">
            <a:spAutoFit/>
          </a:bodyPr>
          <a:lstStyle/>
          <a:p>
            <a:pPr algn="ctr"/>
            <a:r>
              <a:rPr lang="ru-RU" sz="4400" b="1" cap="none" spc="50" dirty="0" smtClean="0">
                <a:ln w="12700" cmpd="sng">
                  <a:solidFill>
                    <a:schemeClr val="accent6">
                      <a:satMod val="120000"/>
                      <a:shade val="80000"/>
                    </a:schemeClr>
                  </a:solidFill>
                  <a:prstDash val="solid"/>
                </a:ln>
                <a:solidFill>
                  <a:srgbClr val="FF00FF"/>
                </a:solidFill>
                <a:effectLst>
                  <a:glow rad="53100">
                    <a:schemeClr val="accent6">
                      <a:satMod val="180000"/>
                      <a:alpha val="30000"/>
                    </a:schemeClr>
                  </a:glow>
                </a:effectLst>
              </a:rPr>
              <a:t>Награды и премии</a:t>
            </a:r>
            <a:endParaRPr lang="ru-RU" sz="4400" b="1" cap="none" spc="50" dirty="0">
              <a:ln w="12700" cmpd="sng">
                <a:solidFill>
                  <a:schemeClr val="accent6">
                    <a:satMod val="120000"/>
                    <a:shade val="80000"/>
                  </a:schemeClr>
                </a:solidFill>
                <a:prstDash val="solid"/>
              </a:ln>
              <a:solidFill>
                <a:srgbClr val="FF00FF"/>
              </a:solidFill>
              <a:effectLst>
                <a:glow rad="53100">
                  <a:schemeClr val="accent6">
                    <a:satMod val="180000"/>
                    <a:alpha val="30000"/>
                  </a:schemeClr>
                </a:glow>
              </a:effectLst>
            </a:endParaRPr>
          </a:p>
        </p:txBody>
      </p:sp>
    </p:spTree>
    <p:custDataLst>
      <p:tags r:id="rId1"/>
    </p:custDataLst>
  </p:cSld>
  <p:clrMapOvr>
    <a:masterClrMapping/>
  </p:clrMapOvr>
  <p:transition advTm="18676">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4">
                                            <p:txEl>
                                              <p:pRg st="0" end="0"/>
                                            </p:txEl>
                                          </p:spTgt>
                                        </p:tgtEl>
                                        <p:attrNameLst>
                                          <p:attrName>ppt_x</p:attrName>
                                        </p:attrNameLst>
                                      </p:cBhvr>
                                    </p:anim>
                                    <p:anim from="0" to="-1.0" calcmode="lin" valueType="num">
                                      <p:cBhvr>
                                        <p:cTn id="8" dur="200" decel="50000" autoRev="1" fill="hold">
                                          <p:stCondLst>
                                            <p:cond delay="600"/>
                                          </p:stCondLst>
                                        </p:cTn>
                                        <p:tgtEl>
                                          <p:spTgt spid="4">
                                            <p:txEl>
                                              <p:pRg st="0" end="0"/>
                                            </p:txEl>
                                          </p:spTgt>
                                        </p:tgtEl>
                                        <p:attrNameLst>
                                          <p:attrName>xshear</p:attrName>
                                        </p:attrNameLst>
                                      </p:cBhvr>
                                    </p:anim>
                                    <p:animScale>
                                      <p:cBhvr>
                                        <p:cTn id="9" dur="200" decel="100000" autoRev="1" fill="hold">
                                          <p:stCondLst>
                                            <p:cond delay="600"/>
                                          </p:stCondLst>
                                        </p:cTn>
                                        <p:tgtEl>
                                          <p:spTgt spid="4">
                                            <p:txEl>
                                              <p:pRg st="0" end="0"/>
                                            </p:txEl>
                                          </p:spTgt>
                                        </p:tgtEl>
                                      </p:cBhvr>
                                      <p:from x="100000" y="100000"/>
                                      <p:to x="80000" y="100000"/>
                                    </p:animScale>
                                    <p:anim by="(#ppt_h/3+#ppt_w*0.1)" calcmode="lin" valueType="num">
                                      <p:cBhvr additive="sum">
                                        <p:cTn id="10" dur="200" decel="100000" autoRev="1" fill="hold">
                                          <p:stCondLst>
                                            <p:cond delay="600"/>
                                          </p:stCondLst>
                                        </p:cTn>
                                        <p:tgtEl>
                                          <p:spTgt spid="4">
                                            <p:txEl>
                                              <p:pRg st="0" end="0"/>
                                            </p:txEl>
                                          </p:spTgt>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from="(-#ppt_w/2)" to="(#ppt_x)" calcmode="lin" valueType="num">
                                      <p:cBhvr>
                                        <p:cTn id="15" dur="600" fill="hold">
                                          <p:stCondLst>
                                            <p:cond delay="0"/>
                                          </p:stCondLst>
                                        </p:cTn>
                                        <p:tgtEl>
                                          <p:spTgt spid="6">
                                            <p:txEl>
                                              <p:pRg st="0" end="0"/>
                                            </p:txEl>
                                          </p:spTgt>
                                        </p:tgtEl>
                                        <p:attrNameLst>
                                          <p:attrName>ppt_x</p:attrName>
                                        </p:attrNameLst>
                                      </p:cBhvr>
                                    </p:anim>
                                    <p:anim from="0" to="-1.0" calcmode="lin" valueType="num">
                                      <p:cBhvr>
                                        <p:cTn id="16" dur="200" decel="50000" autoRev="1" fill="hold">
                                          <p:stCondLst>
                                            <p:cond delay="600"/>
                                          </p:stCondLst>
                                        </p:cTn>
                                        <p:tgtEl>
                                          <p:spTgt spid="6">
                                            <p:txEl>
                                              <p:pRg st="0" end="0"/>
                                            </p:txEl>
                                          </p:spTgt>
                                        </p:tgtEl>
                                        <p:attrNameLst>
                                          <p:attrName>xshear</p:attrName>
                                        </p:attrNameLst>
                                      </p:cBhvr>
                                    </p:anim>
                                    <p:animScale>
                                      <p:cBhvr>
                                        <p:cTn id="17" dur="200" decel="100000" autoRev="1" fill="hold">
                                          <p:stCondLst>
                                            <p:cond delay="600"/>
                                          </p:stCondLst>
                                        </p:cTn>
                                        <p:tgtEl>
                                          <p:spTgt spid="6">
                                            <p:txEl>
                                              <p:pRg st="0" end="0"/>
                                            </p:txEl>
                                          </p:spTgt>
                                        </p:tgtEl>
                                      </p:cBhvr>
                                      <p:from x="100000" y="100000"/>
                                      <p:to x="80000" y="100000"/>
                                    </p:animScale>
                                    <p:anim by="(#ppt_h/3+#ppt_w*0.1)" calcmode="lin" valueType="num">
                                      <p:cBhvr additive="sum">
                                        <p:cTn id="18" dur="200" decel="100000" autoRev="1" fill="hold">
                                          <p:stCondLst>
                                            <p:cond delay="600"/>
                                          </p:stCondLst>
                                        </p:cTn>
                                        <p:tgtEl>
                                          <p:spTgt spid="6">
                                            <p:txEl>
                                              <p:pRg st="0" end="0"/>
                                            </p:txEl>
                                          </p:spTgt>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 from="(-#ppt_w/2)" to="(#ppt_x)" calcmode="lin" valueType="num">
                                      <p:cBhvr>
                                        <p:cTn id="23" dur="600" fill="hold">
                                          <p:stCondLst>
                                            <p:cond delay="0"/>
                                          </p:stCondLst>
                                        </p:cTn>
                                        <p:tgtEl>
                                          <p:spTgt spid="9">
                                            <p:txEl>
                                              <p:pRg st="0" end="0"/>
                                            </p:txEl>
                                          </p:spTgt>
                                        </p:tgtEl>
                                        <p:attrNameLst>
                                          <p:attrName>ppt_x</p:attrName>
                                        </p:attrNameLst>
                                      </p:cBhvr>
                                    </p:anim>
                                    <p:anim from="0" to="-1.0" calcmode="lin" valueType="num">
                                      <p:cBhvr>
                                        <p:cTn id="24" dur="200" decel="50000" autoRev="1" fill="hold">
                                          <p:stCondLst>
                                            <p:cond delay="600"/>
                                          </p:stCondLst>
                                        </p:cTn>
                                        <p:tgtEl>
                                          <p:spTgt spid="9">
                                            <p:txEl>
                                              <p:pRg st="0" end="0"/>
                                            </p:txEl>
                                          </p:spTgt>
                                        </p:tgtEl>
                                        <p:attrNameLst>
                                          <p:attrName>xshear</p:attrName>
                                        </p:attrNameLst>
                                      </p:cBhvr>
                                    </p:anim>
                                    <p:animScale>
                                      <p:cBhvr>
                                        <p:cTn id="25" dur="200" decel="100000" autoRev="1" fill="hold">
                                          <p:stCondLst>
                                            <p:cond delay="600"/>
                                          </p:stCondLst>
                                        </p:cTn>
                                        <p:tgtEl>
                                          <p:spTgt spid="9">
                                            <p:txEl>
                                              <p:pRg st="0" end="0"/>
                                            </p:txEl>
                                          </p:spTgt>
                                        </p:tgtEl>
                                      </p:cBhvr>
                                      <p:from x="100000" y="100000"/>
                                      <p:to x="80000" y="100000"/>
                                    </p:animScale>
                                    <p:anim by="(#ppt_h/3+#ppt_w*0.1)" calcmode="lin" valueType="num">
                                      <p:cBhvr additive="sum">
                                        <p:cTn id="26" dur="200" decel="100000" autoRev="1" fill="hold">
                                          <p:stCondLst>
                                            <p:cond delay="600"/>
                                          </p:stCondLst>
                                        </p:cTn>
                                        <p:tgtEl>
                                          <p:spTgt spid="9">
                                            <p:txEl>
                                              <p:pRg st="0" end="0"/>
                                            </p:txEl>
                                          </p:spTgt>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nodeType="click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from="(-#ppt_w/2)" to="(#ppt_x)" calcmode="lin" valueType="num">
                                      <p:cBhvr>
                                        <p:cTn id="31" dur="600" fill="hold">
                                          <p:stCondLst>
                                            <p:cond delay="0"/>
                                          </p:stCondLst>
                                        </p:cTn>
                                        <p:tgtEl>
                                          <p:spTgt spid="11">
                                            <p:txEl>
                                              <p:pRg st="0" end="0"/>
                                            </p:txEl>
                                          </p:spTgt>
                                        </p:tgtEl>
                                        <p:attrNameLst>
                                          <p:attrName>ppt_x</p:attrName>
                                        </p:attrNameLst>
                                      </p:cBhvr>
                                    </p:anim>
                                    <p:anim from="0" to="-1.0" calcmode="lin" valueType="num">
                                      <p:cBhvr>
                                        <p:cTn id="32" dur="200" decel="50000" autoRev="1" fill="hold">
                                          <p:stCondLst>
                                            <p:cond delay="600"/>
                                          </p:stCondLst>
                                        </p:cTn>
                                        <p:tgtEl>
                                          <p:spTgt spid="11">
                                            <p:txEl>
                                              <p:pRg st="0" end="0"/>
                                            </p:txEl>
                                          </p:spTgt>
                                        </p:tgtEl>
                                        <p:attrNameLst>
                                          <p:attrName>xshear</p:attrName>
                                        </p:attrNameLst>
                                      </p:cBhvr>
                                    </p:anim>
                                    <p:animScale>
                                      <p:cBhvr>
                                        <p:cTn id="33" dur="200" decel="100000" autoRev="1" fill="hold">
                                          <p:stCondLst>
                                            <p:cond delay="600"/>
                                          </p:stCondLst>
                                        </p:cTn>
                                        <p:tgtEl>
                                          <p:spTgt spid="11">
                                            <p:txEl>
                                              <p:pRg st="0" end="0"/>
                                            </p:txEl>
                                          </p:spTgt>
                                        </p:tgtEl>
                                      </p:cBhvr>
                                      <p:from x="100000" y="100000"/>
                                      <p:to x="80000" y="100000"/>
                                    </p:animScale>
                                    <p:anim by="(#ppt_h/3+#ppt_w*0.1)" calcmode="lin" valueType="num">
                                      <p:cBhvr additive="sum">
                                        <p:cTn id="34" dur="200" decel="100000" autoRev="1" fill="hold">
                                          <p:stCondLst>
                                            <p:cond delay="600"/>
                                          </p:stCondLst>
                                        </p:cTn>
                                        <p:tgtEl>
                                          <p:spTgt spid="11">
                                            <p:txEl>
                                              <p:pRg st="0" end="0"/>
                                            </p:txEl>
                                          </p:spTgt>
                                        </p:tgtEl>
                                        <p:attrNameLst>
                                          <p:attrName>ppt_x</p:attrName>
                                        </p:attrNameLst>
                                      </p:cBhvr>
                                    </p:anim>
                                  </p:childTnLst>
                                </p:cTn>
                              </p:par>
                            </p:childTnLst>
                          </p:cTn>
                        </p:par>
                      </p:childTnLst>
                    </p:cTn>
                  </p:par>
                  <p:par>
                    <p:cTn id="35" fill="hold">
                      <p:stCondLst>
                        <p:cond delay="indefinite"/>
                      </p:stCondLst>
                      <p:childTnLst>
                        <p:par>
                          <p:cTn id="36" fill="hold">
                            <p:stCondLst>
                              <p:cond delay="0"/>
                            </p:stCondLst>
                            <p:childTnLst>
                              <p:par>
                                <p:cTn id="37" presetID="34" presetClass="entr" presetSubtype="0" fill="hold" nodeType="clickEffect">
                                  <p:stCondLst>
                                    <p:cond delay="0"/>
                                  </p:stCondLst>
                                  <p:childTnLst>
                                    <p:set>
                                      <p:cBhvr>
                                        <p:cTn id="38" dur="1" fill="hold">
                                          <p:stCondLst>
                                            <p:cond delay="0"/>
                                          </p:stCondLst>
                                        </p:cTn>
                                        <p:tgtEl>
                                          <p:spTgt spid="13">
                                            <p:txEl>
                                              <p:pRg st="0" end="0"/>
                                            </p:txEl>
                                          </p:spTgt>
                                        </p:tgtEl>
                                        <p:attrNameLst>
                                          <p:attrName>style.visibility</p:attrName>
                                        </p:attrNameLst>
                                      </p:cBhvr>
                                      <p:to>
                                        <p:strVal val="visible"/>
                                      </p:to>
                                    </p:set>
                                    <p:anim from="(-#ppt_w/2)" to="(#ppt_x)" calcmode="lin" valueType="num">
                                      <p:cBhvr>
                                        <p:cTn id="39" dur="600" fill="hold">
                                          <p:stCondLst>
                                            <p:cond delay="0"/>
                                          </p:stCondLst>
                                        </p:cTn>
                                        <p:tgtEl>
                                          <p:spTgt spid="13">
                                            <p:txEl>
                                              <p:pRg st="0" end="0"/>
                                            </p:txEl>
                                          </p:spTgt>
                                        </p:tgtEl>
                                        <p:attrNameLst>
                                          <p:attrName>ppt_x</p:attrName>
                                        </p:attrNameLst>
                                      </p:cBhvr>
                                    </p:anim>
                                    <p:anim from="0" to="-1.0" calcmode="lin" valueType="num">
                                      <p:cBhvr>
                                        <p:cTn id="40" dur="200" decel="50000" autoRev="1" fill="hold">
                                          <p:stCondLst>
                                            <p:cond delay="600"/>
                                          </p:stCondLst>
                                        </p:cTn>
                                        <p:tgtEl>
                                          <p:spTgt spid="13">
                                            <p:txEl>
                                              <p:pRg st="0" end="0"/>
                                            </p:txEl>
                                          </p:spTgt>
                                        </p:tgtEl>
                                        <p:attrNameLst>
                                          <p:attrName>xshear</p:attrName>
                                        </p:attrNameLst>
                                      </p:cBhvr>
                                    </p:anim>
                                    <p:animScale>
                                      <p:cBhvr>
                                        <p:cTn id="41" dur="200" decel="100000" autoRev="1" fill="hold">
                                          <p:stCondLst>
                                            <p:cond delay="600"/>
                                          </p:stCondLst>
                                        </p:cTn>
                                        <p:tgtEl>
                                          <p:spTgt spid="13">
                                            <p:txEl>
                                              <p:pRg st="0" end="0"/>
                                            </p:txEl>
                                          </p:spTgt>
                                        </p:tgtEl>
                                      </p:cBhvr>
                                      <p:from x="100000" y="100000"/>
                                      <p:to x="80000" y="100000"/>
                                    </p:animScale>
                                    <p:anim by="(#ppt_h/3+#ppt_w*0.1)" calcmode="lin" valueType="num">
                                      <p:cBhvr additive="sum">
                                        <p:cTn id="42" dur="200" decel="100000" autoRev="1" fill="hold">
                                          <p:stCondLst>
                                            <p:cond delay="600"/>
                                          </p:stCondLst>
                                        </p:cTn>
                                        <p:tgtEl>
                                          <p:spTgt spid="13">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Medal of the State Stalin Prize.jpg"/>
          <p:cNvPicPr>
            <a:picLocks noChangeAspect="1" noChangeArrowheads="1"/>
          </p:cNvPicPr>
          <p:nvPr/>
        </p:nvPicPr>
        <p:blipFill>
          <a:blip r:embed="rId3" cstate="print"/>
          <a:srcRect/>
          <a:stretch>
            <a:fillRect/>
          </a:stretch>
        </p:blipFill>
        <p:spPr bwMode="auto">
          <a:xfrm>
            <a:off x="381000" y="609600"/>
            <a:ext cx="1276350" cy="2067687"/>
          </a:xfrm>
          <a:prstGeom prst="rect">
            <a:avLst/>
          </a:prstGeom>
          <a:noFill/>
        </p:spPr>
      </p:pic>
      <p:sp>
        <p:nvSpPr>
          <p:cNvPr id="3" name="TextBox 2"/>
          <p:cNvSpPr txBox="1"/>
          <p:nvPr/>
        </p:nvSpPr>
        <p:spPr>
          <a:xfrm>
            <a:off x="1752600" y="914400"/>
            <a:ext cx="6172200" cy="400110"/>
          </a:xfrm>
          <a:prstGeom prst="rect">
            <a:avLst/>
          </a:prstGeom>
          <a:noFill/>
        </p:spPr>
        <p:txBody>
          <a:bodyPr wrap="square" rtlCol="0">
            <a:spAutoFit/>
          </a:bodyPr>
          <a:lstStyle/>
          <a:p>
            <a:r>
              <a:rPr lang="ru-RU" sz="2000" dirty="0" smtClean="0">
                <a:effectLst>
                  <a:outerShdw blurRad="38100" dist="38100" dir="2700000" algn="tl">
                    <a:srgbClr val="000000">
                      <a:alpha val="43137"/>
                    </a:srgbClr>
                  </a:outerShdw>
                </a:effectLst>
                <a:latin typeface="Comic Sans MS" pitchFamily="66" charset="0"/>
              </a:rPr>
              <a:t>Сталинская премия (1942, 1949, 1951, 1954 г.)</a:t>
            </a:r>
            <a:endParaRPr lang="ru-RU" sz="2000" dirty="0">
              <a:effectLst>
                <a:outerShdw blurRad="38100" dist="38100" dir="2700000" algn="tl">
                  <a:srgbClr val="000000">
                    <a:alpha val="43137"/>
                  </a:srgbClr>
                </a:outerShdw>
              </a:effectLst>
              <a:latin typeface="Comic Sans MS" pitchFamily="66" charset="0"/>
            </a:endParaRPr>
          </a:p>
        </p:txBody>
      </p:sp>
      <p:pic>
        <p:nvPicPr>
          <p:cNvPr id="31748" name="Picture 4" descr="Lenin Prize Medal.JPG"/>
          <p:cNvPicPr>
            <a:picLocks noChangeAspect="1" noChangeArrowheads="1"/>
          </p:cNvPicPr>
          <p:nvPr/>
        </p:nvPicPr>
        <p:blipFill>
          <a:blip r:embed="rId4" cstate="print"/>
          <a:srcRect/>
          <a:stretch>
            <a:fillRect/>
          </a:stretch>
        </p:blipFill>
        <p:spPr bwMode="auto">
          <a:xfrm>
            <a:off x="1828800" y="2057400"/>
            <a:ext cx="1276350" cy="1880490"/>
          </a:xfrm>
          <a:prstGeom prst="rect">
            <a:avLst/>
          </a:prstGeom>
          <a:noFill/>
        </p:spPr>
      </p:pic>
      <p:sp>
        <p:nvSpPr>
          <p:cNvPr id="5" name="TextBox 4"/>
          <p:cNvSpPr txBox="1"/>
          <p:nvPr/>
        </p:nvSpPr>
        <p:spPr>
          <a:xfrm>
            <a:off x="3200400" y="2286000"/>
            <a:ext cx="3962400" cy="400110"/>
          </a:xfrm>
          <a:prstGeom prst="rect">
            <a:avLst/>
          </a:prstGeom>
          <a:noFill/>
        </p:spPr>
        <p:txBody>
          <a:bodyPr wrap="square" rtlCol="0">
            <a:spAutoFit/>
          </a:bodyPr>
          <a:lstStyle/>
          <a:p>
            <a:r>
              <a:rPr lang="ru-RU" sz="2000" dirty="0" smtClean="0">
                <a:solidFill>
                  <a:srgbClr val="FF0000"/>
                </a:solidFill>
                <a:effectLst>
                  <a:outerShdw blurRad="38100" dist="38100" dir="2700000" algn="tl">
                    <a:srgbClr val="000000">
                      <a:alpha val="43137"/>
                    </a:srgbClr>
                  </a:outerShdw>
                </a:effectLst>
                <a:latin typeface="Comic Sans MS" pitchFamily="66" charset="0"/>
              </a:rPr>
              <a:t>Ленинская премия (1957 г.)</a:t>
            </a:r>
            <a:endParaRPr lang="ru-RU" sz="2000" dirty="0">
              <a:solidFill>
                <a:srgbClr val="FF0000"/>
              </a:solidFill>
              <a:effectLst>
                <a:outerShdw blurRad="38100" dist="38100" dir="2700000" algn="tl">
                  <a:srgbClr val="000000">
                    <a:alpha val="43137"/>
                  </a:srgbClr>
                </a:outerShdw>
              </a:effectLst>
              <a:latin typeface="Comic Sans MS" pitchFamily="66" charset="0"/>
            </a:endParaRPr>
          </a:p>
        </p:txBody>
      </p:sp>
      <p:pic>
        <p:nvPicPr>
          <p:cNvPr id="31750" name="Picture 6" descr="Medal Lomonosov AN SU.gif"/>
          <p:cNvPicPr>
            <a:picLocks noChangeAspect="1" noChangeArrowheads="1"/>
          </p:cNvPicPr>
          <p:nvPr/>
        </p:nvPicPr>
        <p:blipFill>
          <a:blip r:embed="rId5" cstate="print"/>
          <a:srcRect/>
          <a:stretch>
            <a:fillRect/>
          </a:stretch>
        </p:blipFill>
        <p:spPr bwMode="auto">
          <a:xfrm>
            <a:off x="3200400" y="3505200"/>
            <a:ext cx="1181100" cy="1181101"/>
          </a:xfrm>
          <a:prstGeom prst="rect">
            <a:avLst/>
          </a:prstGeom>
          <a:noFill/>
        </p:spPr>
      </p:pic>
      <p:sp>
        <p:nvSpPr>
          <p:cNvPr id="7" name="TextBox 6"/>
          <p:cNvSpPr txBox="1"/>
          <p:nvPr/>
        </p:nvSpPr>
        <p:spPr>
          <a:xfrm>
            <a:off x="4495800" y="3733800"/>
            <a:ext cx="4038600" cy="707886"/>
          </a:xfrm>
          <a:prstGeom prst="rect">
            <a:avLst/>
          </a:prstGeom>
          <a:noFill/>
        </p:spPr>
        <p:txBody>
          <a:bodyPr wrap="square" rtlCol="0">
            <a:spAutoFit/>
          </a:bodyPr>
          <a:lstStyle/>
          <a:p>
            <a:r>
              <a:rPr lang="ru-RU" sz="2000" dirty="0" smtClean="0">
                <a:effectLst>
                  <a:outerShdw blurRad="38100" dist="38100" dir="2700000" algn="tl">
                    <a:srgbClr val="000000">
                      <a:alpha val="43137"/>
                    </a:srgbClr>
                  </a:outerShdw>
                </a:effectLst>
                <a:latin typeface="Comic Sans MS" pitchFamily="66" charset="0"/>
              </a:rPr>
              <a:t>Большая золотая медаль имени М. В. Ломоносова</a:t>
            </a:r>
            <a:endParaRPr lang="ru-RU" sz="2000" dirty="0">
              <a:effectLst>
                <a:outerShdw blurRad="38100" dist="38100" dir="2700000" algn="tl">
                  <a:srgbClr val="000000">
                    <a:alpha val="43137"/>
                  </a:srgbClr>
                </a:outerShdw>
              </a:effectLst>
              <a:latin typeface="Comic Sans MS" pitchFamily="66" charset="0"/>
            </a:endParaRPr>
          </a:p>
        </p:txBody>
      </p:sp>
      <p:sp>
        <p:nvSpPr>
          <p:cNvPr id="8" name="TextBox 7"/>
          <p:cNvSpPr txBox="1"/>
          <p:nvPr/>
        </p:nvSpPr>
        <p:spPr>
          <a:xfrm>
            <a:off x="457200" y="4953000"/>
            <a:ext cx="6477000" cy="400110"/>
          </a:xfrm>
          <a:prstGeom prst="rect">
            <a:avLst/>
          </a:prstGeom>
          <a:noFill/>
        </p:spPr>
        <p:txBody>
          <a:bodyPr wrap="square" rtlCol="0">
            <a:spAutoFit/>
          </a:bodyPr>
          <a:lstStyle/>
          <a:p>
            <a:r>
              <a:rPr lang="ru-RU" sz="2000" dirty="0" smtClean="0">
                <a:solidFill>
                  <a:srgbClr val="FF0000"/>
                </a:solidFill>
                <a:latin typeface="Comic Sans MS" pitchFamily="66" charset="0"/>
              </a:rPr>
              <a:t>Золотая медаль им. Л. Эйлера АН СССР</a:t>
            </a:r>
            <a:endParaRPr lang="ru-RU" sz="2000" dirty="0">
              <a:solidFill>
                <a:srgbClr val="FF0000"/>
              </a:solidFill>
              <a:latin typeface="Comic Sans MS" pitchFamily="66" charset="0"/>
            </a:endParaRPr>
          </a:p>
        </p:txBody>
      </p:sp>
      <p:sp>
        <p:nvSpPr>
          <p:cNvPr id="9" name="TextBox 8"/>
          <p:cNvSpPr txBox="1"/>
          <p:nvPr/>
        </p:nvSpPr>
        <p:spPr>
          <a:xfrm>
            <a:off x="1371600" y="5410200"/>
            <a:ext cx="7010400" cy="400110"/>
          </a:xfrm>
          <a:prstGeom prst="rect">
            <a:avLst/>
          </a:prstGeom>
          <a:noFill/>
        </p:spPr>
        <p:txBody>
          <a:bodyPr wrap="square" rtlCol="0">
            <a:spAutoFit/>
          </a:bodyPr>
          <a:lstStyle/>
          <a:p>
            <a:r>
              <a:rPr lang="ru-RU" sz="2000" dirty="0" smtClean="0">
                <a:effectLst>
                  <a:outerShdw blurRad="38100" dist="38100" dir="2700000" algn="tl">
                    <a:srgbClr val="000000">
                      <a:alpha val="43137"/>
                    </a:srgbClr>
                  </a:outerShdw>
                </a:effectLst>
                <a:latin typeface="Comic Sans MS" pitchFamily="66" charset="0"/>
              </a:rPr>
              <a:t>Серебряная медаль Мира имени </a:t>
            </a:r>
            <a:r>
              <a:rPr lang="ru-RU" sz="2000" dirty="0" err="1" smtClean="0">
                <a:effectLst>
                  <a:outerShdw blurRad="38100" dist="38100" dir="2700000" algn="tl">
                    <a:srgbClr val="000000">
                      <a:alpha val="43137"/>
                    </a:srgbClr>
                  </a:outerShdw>
                </a:effectLst>
                <a:latin typeface="Comic Sans MS" pitchFamily="66" charset="0"/>
              </a:rPr>
              <a:t>Жолио-Кюри</a:t>
            </a:r>
            <a:r>
              <a:rPr lang="ru-RU" sz="2000" dirty="0" smtClean="0">
                <a:effectLst>
                  <a:outerShdw blurRad="38100" dist="38100" dir="2700000" algn="tl">
                    <a:srgbClr val="000000">
                      <a:alpha val="43137"/>
                    </a:srgbClr>
                  </a:outerShdw>
                </a:effectLst>
                <a:latin typeface="Comic Sans MS" pitchFamily="66" charset="0"/>
              </a:rPr>
              <a:t> (1959)</a:t>
            </a:r>
            <a:endParaRPr lang="ru-RU" sz="2000" dirty="0">
              <a:effectLst>
                <a:outerShdw blurRad="38100" dist="38100" dir="2700000" algn="tl">
                  <a:srgbClr val="000000">
                    <a:alpha val="43137"/>
                  </a:srgbClr>
                </a:outerShdw>
              </a:effectLst>
              <a:latin typeface="Comic Sans MS" pitchFamily="66" charset="0"/>
            </a:endParaRPr>
          </a:p>
        </p:txBody>
      </p:sp>
      <p:sp>
        <p:nvSpPr>
          <p:cNvPr id="10" name="TextBox 9"/>
          <p:cNvSpPr txBox="1"/>
          <p:nvPr/>
        </p:nvSpPr>
        <p:spPr>
          <a:xfrm>
            <a:off x="2057400" y="5943600"/>
            <a:ext cx="5029200" cy="400110"/>
          </a:xfrm>
          <a:prstGeom prst="rect">
            <a:avLst/>
          </a:prstGeom>
          <a:noFill/>
        </p:spPr>
        <p:txBody>
          <a:bodyPr wrap="square" rtlCol="0">
            <a:spAutoFit/>
          </a:bodyPr>
          <a:lstStyle/>
          <a:p>
            <a:r>
              <a:rPr lang="ru-RU" sz="2000" dirty="0" smtClean="0">
                <a:solidFill>
                  <a:srgbClr val="FF0000"/>
                </a:solidFill>
                <a:effectLst>
                  <a:outerShdw blurRad="38100" dist="38100" dir="2700000" algn="tl">
                    <a:srgbClr val="000000">
                      <a:alpha val="43137"/>
                    </a:srgbClr>
                  </a:outerShdw>
                </a:effectLst>
                <a:latin typeface="Comic Sans MS" pitchFamily="66" charset="0"/>
              </a:rPr>
              <a:t>Почётный гражданин СССР (1949)</a:t>
            </a:r>
            <a:endParaRPr lang="ru-RU" sz="2000" dirty="0">
              <a:solidFill>
                <a:srgbClr val="FF0000"/>
              </a:solidFill>
              <a:effectLst>
                <a:outerShdw blurRad="38100" dist="38100" dir="2700000" algn="tl">
                  <a:srgbClr val="000000">
                    <a:alpha val="43137"/>
                  </a:srgbClr>
                </a:outerShdw>
              </a:effectLst>
              <a:latin typeface="Comic Sans MS" pitchFamily="66" charset="0"/>
            </a:endParaRPr>
          </a:p>
        </p:txBody>
      </p:sp>
    </p:spTree>
    <p:custDataLst>
      <p:tags r:id="rId1"/>
    </p:custDataLst>
  </p:cSld>
  <p:clrMapOvr>
    <a:masterClrMapping/>
  </p:clrMapOvr>
  <p:transition advTm="16197">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3">
                                            <p:txEl>
                                              <p:pRg st="0" end="0"/>
                                            </p:txEl>
                                          </p:spTgt>
                                        </p:tgtEl>
                                        <p:attrNameLst>
                                          <p:attrName>ppt_x</p:attrName>
                                        </p:attrNameLst>
                                      </p:cBhvr>
                                    </p:anim>
                                    <p:anim from="0" to="-1.0" calcmode="lin" valueType="num">
                                      <p:cBhvr>
                                        <p:cTn id="8" dur="200" decel="50000" autoRev="1" fill="hold">
                                          <p:stCondLst>
                                            <p:cond delay="600"/>
                                          </p:stCondLst>
                                        </p:cTn>
                                        <p:tgtEl>
                                          <p:spTgt spid="3">
                                            <p:txEl>
                                              <p:pRg st="0" end="0"/>
                                            </p:txEl>
                                          </p:spTgt>
                                        </p:tgtEl>
                                        <p:attrNameLst>
                                          <p:attrName>xshear</p:attrName>
                                        </p:attrNameLst>
                                      </p:cBhvr>
                                    </p:anim>
                                    <p:animScale>
                                      <p:cBhvr>
                                        <p:cTn id="9" dur="200" decel="100000" autoRev="1" fill="hold">
                                          <p:stCondLst>
                                            <p:cond delay="600"/>
                                          </p:stCondLst>
                                        </p:cTn>
                                        <p:tgtEl>
                                          <p:spTgt spid="3">
                                            <p:txEl>
                                              <p:pRg st="0" end="0"/>
                                            </p:txEl>
                                          </p:spTgt>
                                        </p:tgtEl>
                                      </p:cBhvr>
                                      <p:from x="100000" y="100000"/>
                                      <p:to x="80000" y="100000"/>
                                    </p:animScale>
                                    <p:anim by="(#ppt_h/3+#ppt_w*0.1)" calcmode="lin" valueType="num">
                                      <p:cBhvr additive="sum">
                                        <p:cTn id="10" dur="200" decel="100000" autoRev="1" fill="hold">
                                          <p:stCondLst>
                                            <p:cond delay="600"/>
                                          </p:stCondLst>
                                        </p:cTn>
                                        <p:tgtEl>
                                          <p:spTgt spid="3">
                                            <p:txEl>
                                              <p:pRg st="0" end="0"/>
                                            </p:txEl>
                                          </p:spTgt>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 from="(-#ppt_w/2)" to="(#ppt_x)" calcmode="lin" valueType="num">
                                      <p:cBhvr>
                                        <p:cTn id="15" dur="600" fill="hold">
                                          <p:stCondLst>
                                            <p:cond delay="0"/>
                                          </p:stCondLst>
                                        </p:cTn>
                                        <p:tgtEl>
                                          <p:spTgt spid="5">
                                            <p:txEl>
                                              <p:pRg st="0" end="0"/>
                                            </p:txEl>
                                          </p:spTgt>
                                        </p:tgtEl>
                                        <p:attrNameLst>
                                          <p:attrName>ppt_x</p:attrName>
                                        </p:attrNameLst>
                                      </p:cBhvr>
                                    </p:anim>
                                    <p:anim from="0" to="-1.0" calcmode="lin" valueType="num">
                                      <p:cBhvr>
                                        <p:cTn id="16" dur="200" decel="50000" autoRev="1" fill="hold">
                                          <p:stCondLst>
                                            <p:cond delay="600"/>
                                          </p:stCondLst>
                                        </p:cTn>
                                        <p:tgtEl>
                                          <p:spTgt spid="5">
                                            <p:txEl>
                                              <p:pRg st="0" end="0"/>
                                            </p:txEl>
                                          </p:spTgt>
                                        </p:tgtEl>
                                        <p:attrNameLst>
                                          <p:attrName>xshear</p:attrName>
                                        </p:attrNameLst>
                                      </p:cBhvr>
                                    </p:anim>
                                    <p:animScale>
                                      <p:cBhvr>
                                        <p:cTn id="17" dur="200" decel="100000" autoRev="1" fill="hold">
                                          <p:stCondLst>
                                            <p:cond delay="600"/>
                                          </p:stCondLst>
                                        </p:cTn>
                                        <p:tgtEl>
                                          <p:spTgt spid="5">
                                            <p:txEl>
                                              <p:pRg st="0" end="0"/>
                                            </p:txEl>
                                          </p:spTgt>
                                        </p:tgtEl>
                                      </p:cBhvr>
                                      <p:from x="100000" y="100000"/>
                                      <p:to x="80000" y="100000"/>
                                    </p:animScale>
                                    <p:anim by="(#ppt_h/3+#ppt_w*0.1)" calcmode="lin" valueType="num">
                                      <p:cBhvr additive="sum">
                                        <p:cTn id="18" dur="200" decel="100000" autoRev="1" fill="hold">
                                          <p:stCondLst>
                                            <p:cond delay="600"/>
                                          </p:stCondLst>
                                        </p:cTn>
                                        <p:tgtEl>
                                          <p:spTgt spid="5">
                                            <p:txEl>
                                              <p:pRg st="0" end="0"/>
                                            </p:txEl>
                                          </p:spTgt>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 from="(-#ppt_w/2)" to="(#ppt_x)" calcmode="lin" valueType="num">
                                      <p:cBhvr>
                                        <p:cTn id="23" dur="600" fill="hold">
                                          <p:stCondLst>
                                            <p:cond delay="0"/>
                                          </p:stCondLst>
                                        </p:cTn>
                                        <p:tgtEl>
                                          <p:spTgt spid="7">
                                            <p:txEl>
                                              <p:pRg st="0" end="0"/>
                                            </p:txEl>
                                          </p:spTgt>
                                        </p:tgtEl>
                                        <p:attrNameLst>
                                          <p:attrName>ppt_x</p:attrName>
                                        </p:attrNameLst>
                                      </p:cBhvr>
                                    </p:anim>
                                    <p:anim from="0" to="-1.0" calcmode="lin" valueType="num">
                                      <p:cBhvr>
                                        <p:cTn id="24" dur="200" decel="50000" autoRev="1" fill="hold">
                                          <p:stCondLst>
                                            <p:cond delay="600"/>
                                          </p:stCondLst>
                                        </p:cTn>
                                        <p:tgtEl>
                                          <p:spTgt spid="7">
                                            <p:txEl>
                                              <p:pRg st="0" end="0"/>
                                            </p:txEl>
                                          </p:spTgt>
                                        </p:tgtEl>
                                        <p:attrNameLst>
                                          <p:attrName>xshear</p:attrName>
                                        </p:attrNameLst>
                                      </p:cBhvr>
                                    </p:anim>
                                    <p:animScale>
                                      <p:cBhvr>
                                        <p:cTn id="25" dur="200" decel="100000" autoRev="1" fill="hold">
                                          <p:stCondLst>
                                            <p:cond delay="600"/>
                                          </p:stCondLst>
                                        </p:cTn>
                                        <p:tgtEl>
                                          <p:spTgt spid="7">
                                            <p:txEl>
                                              <p:pRg st="0" end="0"/>
                                            </p:txEl>
                                          </p:spTgt>
                                        </p:tgtEl>
                                      </p:cBhvr>
                                      <p:from x="100000" y="100000"/>
                                      <p:to x="80000" y="100000"/>
                                    </p:animScale>
                                    <p:anim by="(#ppt_h/3+#ppt_w*0.1)" calcmode="lin" valueType="num">
                                      <p:cBhvr additive="sum">
                                        <p:cTn id="26" dur="200" decel="100000" autoRev="1" fill="hold">
                                          <p:stCondLst>
                                            <p:cond delay="600"/>
                                          </p:stCondLst>
                                        </p:cTn>
                                        <p:tgtEl>
                                          <p:spTgt spid="7">
                                            <p:txEl>
                                              <p:pRg st="0" end="0"/>
                                            </p:txEl>
                                          </p:spTgt>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from="(-#ppt_w/2)" to="(#ppt_x)" calcmode="lin" valueType="num">
                                      <p:cBhvr>
                                        <p:cTn id="31" dur="600" fill="hold">
                                          <p:stCondLst>
                                            <p:cond delay="0"/>
                                          </p:stCondLst>
                                        </p:cTn>
                                        <p:tgtEl>
                                          <p:spTgt spid="8">
                                            <p:txEl>
                                              <p:pRg st="0" end="0"/>
                                            </p:txEl>
                                          </p:spTgt>
                                        </p:tgtEl>
                                        <p:attrNameLst>
                                          <p:attrName>ppt_x</p:attrName>
                                        </p:attrNameLst>
                                      </p:cBhvr>
                                    </p:anim>
                                    <p:anim from="0" to="-1.0" calcmode="lin" valueType="num">
                                      <p:cBhvr>
                                        <p:cTn id="32" dur="200" decel="50000" autoRev="1" fill="hold">
                                          <p:stCondLst>
                                            <p:cond delay="600"/>
                                          </p:stCondLst>
                                        </p:cTn>
                                        <p:tgtEl>
                                          <p:spTgt spid="8">
                                            <p:txEl>
                                              <p:pRg st="0" end="0"/>
                                            </p:txEl>
                                          </p:spTgt>
                                        </p:tgtEl>
                                        <p:attrNameLst>
                                          <p:attrName>xshear</p:attrName>
                                        </p:attrNameLst>
                                      </p:cBhvr>
                                    </p:anim>
                                    <p:animScale>
                                      <p:cBhvr>
                                        <p:cTn id="33" dur="200" decel="100000" autoRev="1" fill="hold">
                                          <p:stCondLst>
                                            <p:cond delay="600"/>
                                          </p:stCondLst>
                                        </p:cTn>
                                        <p:tgtEl>
                                          <p:spTgt spid="8">
                                            <p:txEl>
                                              <p:pRg st="0" end="0"/>
                                            </p:txEl>
                                          </p:spTgt>
                                        </p:tgtEl>
                                      </p:cBhvr>
                                      <p:from x="100000" y="100000"/>
                                      <p:to x="80000" y="100000"/>
                                    </p:animScale>
                                    <p:anim by="(#ppt_h/3+#ppt_w*0.1)" calcmode="lin" valueType="num">
                                      <p:cBhvr additive="sum">
                                        <p:cTn id="34" dur="200" decel="100000" autoRev="1" fill="hold">
                                          <p:stCondLst>
                                            <p:cond delay="600"/>
                                          </p:stCondLst>
                                        </p:cTn>
                                        <p:tgtEl>
                                          <p:spTgt spid="8">
                                            <p:txEl>
                                              <p:pRg st="0" end="0"/>
                                            </p:txEl>
                                          </p:spTgt>
                                        </p:tgtEl>
                                        <p:attrNameLst>
                                          <p:attrName>ppt_x</p:attrName>
                                        </p:attrNameLst>
                                      </p:cBhvr>
                                    </p:anim>
                                  </p:childTnLst>
                                </p:cTn>
                              </p:par>
                            </p:childTnLst>
                          </p:cTn>
                        </p:par>
                      </p:childTnLst>
                    </p:cTn>
                  </p:par>
                  <p:par>
                    <p:cTn id="35" fill="hold">
                      <p:stCondLst>
                        <p:cond delay="indefinite"/>
                      </p:stCondLst>
                      <p:childTnLst>
                        <p:par>
                          <p:cTn id="36" fill="hold">
                            <p:stCondLst>
                              <p:cond delay="0"/>
                            </p:stCondLst>
                            <p:childTnLst>
                              <p:par>
                                <p:cTn id="37" presetID="34" presetClass="entr" presetSubtype="0" fill="hold" nodeType="clickEffect">
                                  <p:stCondLst>
                                    <p:cond delay="0"/>
                                  </p:stCondLst>
                                  <p:childTnLst>
                                    <p:set>
                                      <p:cBhvr>
                                        <p:cTn id="38" dur="1" fill="hold">
                                          <p:stCondLst>
                                            <p:cond delay="0"/>
                                          </p:stCondLst>
                                        </p:cTn>
                                        <p:tgtEl>
                                          <p:spTgt spid="9">
                                            <p:txEl>
                                              <p:pRg st="0" end="0"/>
                                            </p:txEl>
                                          </p:spTgt>
                                        </p:tgtEl>
                                        <p:attrNameLst>
                                          <p:attrName>style.visibility</p:attrName>
                                        </p:attrNameLst>
                                      </p:cBhvr>
                                      <p:to>
                                        <p:strVal val="visible"/>
                                      </p:to>
                                    </p:set>
                                    <p:anim from="(-#ppt_w/2)" to="(#ppt_x)" calcmode="lin" valueType="num">
                                      <p:cBhvr>
                                        <p:cTn id="39" dur="600" fill="hold">
                                          <p:stCondLst>
                                            <p:cond delay="0"/>
                                          </p:stCondLst>
                                        </p:cTn>
                                        <p:tgtEl>
                                          <p:spTgt spid="9">
                                            <p:txEl>
                                              <p:pRg st="0" end="0"/>
                                            </p:txEl>
                                          </p:spTgt>
                                        </p:tgtEl>
                                        <p:attrNameLst>
                                          <p:attrName>ppt_x</p:attrName>
                                        </p:attrNameLst>
                                      </p:cBhvr>
                                    </p:anim>
                                    <p:anim from="0" to="-1.0" calcmode="lin" valueType="num">
                                      <p:cBhvr>
                                        <p:cTn id="40" dur="200" decel="50000" autoRev="1" fill="hold">
                                          <p:stCondLst>
                                            <p:cond delay="600"/>
                                          </p:stCondLst>
                                        </p:cTn>
                                        <p:tgtEl>
                                          <p:spTgt spid="9">
                                            <p:txEl>
                                              <p:pRg st="0" end="0"/>
                                            </p:txEl>
                                          </p:spTgt>
                                        </p:tgtEl>
                                        <p:attrNameLst>
                                          <p:attrName>xshear</p:attrName>
                                        </p:attrNameLst>
                                      </p:cBhvr>
                                    </p:anim>
                                    <p:animScale>
                                      <p:cBhvr>
                                        <p:cTn id="41" dur="200" decel="100000" autoRev="1" fill="hold">
                                          <p:stCondLst>
                                            <p:cond delay="600"/>
                                          </p:stCondLst>
                                        </p:cTn>
                                        <p:tgtEl>
                                          <p:spTgt spid="9">
                                            <p:txEl>
                                              <p:pRg st="0" end="0"/>
                                            </p:txEl>
                                          </p:spTgt>
                                        </p:tgtEl>
                                      </p:cBhvr>
                                      <p:from x="100000" y="100000"/>
                                      <p:to x="80000" y="100000"/>
                                    </p:animScale>
                                    <p:anim by="(#ppt_h/3+#ppt_w*0.1)" calcmode="lin" valueType="num">
                                      <p:cBhvr additive="sum">
                                        <p:cTn id="42" dur="200" decel="100000" autoRev="1" fill="hold">
                                          <p:stCondLst>
                                            <p:cond delay="600"/>
                                          </p:stCondLst>
                                        </p:cTn>
                                        <p:tgtEl>
                                          <p:spTgt spid="9">
                                            <p:txEl>
                                              <p:pRg st="0" end="0"/>
                                            </p:txEl>
                                          </p:spTgt>
                                        </p:tgtEl>
                                        <p:attrNameLst>
                                          <p:attrName>ppt_x</p:attrName>
                                        </p:attrNameLst>
                                      </p:cBhvr>
                                    </p:anim>
                                  </p:childTnLst>
                                </p:cTn>
                              </p:par>
                            </p:childTnLst>
                          </p:cTn>
                        </p:par>
                      </p:childTnLst>
                    </p:cTn>
                  </p:par>
                  <p:par>
                    <p:cTn id="43" fill="hold">
                      <p:stCondLst>
                        <p:cond delay="indefinite"/>
                      </p:stCondLst>
                      <p:childTnLst>
                        <p:par>
                          <p:cTn id="44" fill="hold">
                            <p:stCondLst>
                              <p:cond delay="0"/>
                            </p:stCondLst>
                            <p:childTnLst>
                              <p:par>
                                <p:cTn id="45" presetID="34" presetClass="entr" presetSubtype="0" fill="hold"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 from="(-#ppt_w/2)" to="(#ppt_x)" calcmode="lin" valueType="num">
                                      <p:cBhvr>
                                        <p:cTn id="47" dur="600" fill="hold">
                                          <p:stCondLst>
                                            <p:cond delay="0"/>
                                          </p:stCondLst>
                                        </p:cTn>
                                        <p:tgtEl>
                                          <p:spTgt spid="10">
                                            <p:txEl>
                                              <p:pRg st="0" end="0"/>
                                            </p:txEl>
                                          </p:spTgt>
                                        </p:tgtEl>
                                        <p:attrNameLst>
                                          <p:attrName>ppt_x</p:attrName>
                                        </p:attrNameLst>
                                      </p:cBhvr>
                                    </p:anim>
                                    <p:anim from="0" to="-1.0" calcmode="lin" valueType="num">
                                      <p:cBhvr>
                                        <p:cTn id="48" dur="200" decel="50000" autoRev="1" fill="hold">
                                          <p:stCondLst>
                                            <p:cond delay="600"/>
                                          </p:stCondLst>
                                        </p:cTn>
                                        <p:tgtEl>
                                          <p:spTgt spid="10">
                                            <p:txEl>
                                              <p:pRg st="0" end="0"/>
                                            </p:txEl>
                                          </p:spTgt>
                                        </p:tgtEl>
                                        <p:attrNameLst>
                                          <p:attrName>xshear</p:attrName>
                                        </p:attrNameLst>
                                      </p:cBhvr>
                                    </p:anim>
                                    <p:animScale>
                                      <p:cBhvr>
                                        <p:cTn id="49" dur="200" decel="100000" autoRev="1" fill="hold">
                                          <p:stCondLst>
                                            <p:cond delay="600"/>
                                          </p:stCondLst>
                                        </p:cTn>
                                        <p:tgtEl>
                                          <p:spTgt spid="10">
                                            <p:txEl>
                                              <p:pRg st="0" end="0"/>
                                            </p:txEl>
                                          </p:spTgt>
                                        </p:tgtEl>
                                      </p:cBhvr>
                                      <p:from x="100000" y="100000"/>
                                      <p:to x="80000" y="100000"/>
                                    </p:animScale>
                                    <p:anim by="(#ppt_h/3+#ppt_w*0.1)" calcmode="lin" valueType="num">
                                      <p:cBhvr additive="sum">
                                        <p:cTn id="50" dur="200" decel="100000" autoRev="1" fill="hold">
                                          <p:stCondLst>
                                            <p:cond delay="600"/>
                                          </p:stCondLst>
                                        </p:cTn>
                                        <p:tgtEl>
                                          <p:spTgt spid="10">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23728" y="188640"/>
            <a:ext cx="4032448" cy="52322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u-RU" sz="2800" dirty="0" smtClean="0">
                <a:solidFill>
                  <a:srgbClr val="FF0000"/>
                </a:solidFill>
                <a:latin typeface="Arial Black" pitchFamily="34" charset="0"/>
              </a:rPr>
              <a:t>Имени Курчатова</a:t>
            </a:r>
            <a:endParaRPr lang="ru-RU" sz="2800" dirty="0">
              <a:solidFill>
                <a:srgbClr val="FF0000"/>
              </a:solidFill>
              <a:latin typeface="Arial Black" pitchFamily="34" charset="0"/>
            </a:endParaRPr>
          </a:p>
        </p:txBody>
      </p:sp>
      <p:sp>
        <p:nvSpPr>
          <p:cNvPr id="6" name="TextBox 5"/>
          <p:cNvSpPr txBox="1"/>
          <p:nvPr/>
        </p:nvSpPr>
        <p:spPr>
          <a:xfrm>
            <a:off x="0" y="1052736"/>
            <a:ext cx="9144000" cy="627864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dirty="0" smtClean="0">
                <a:latin typeface="Arial Black" pitchFamily="34" charset="0"/>
              </a:rPr>
              <a:t> </a:t>
            </a:r>
            <a:r>
              <a:rPr lang="ru-RU" sz="2400" dirty="0" smtClean="0">
                <a:solidFill>
                  <a:srgbClr val="7030A0"/>
                </a:solidFill>
                <a:latin typeface="Arial Black" pitchFamily="34" charset="0"/>
              </a:rPr>
              <a:t>Названы города Курчатов в Курской области России, город Курчатов в Восточно-Казахстанской области Казахстана, и Курчатовский район Челябинска.</a:t>
            </a:r>
          </a:p>
          <a:p>
            <a:r>
              <a:rPr lang="ru-RU" sz="2400" dirty="0" smtClean="0">
                <a:solidFill>
                  <a:srgbClr val="7030A0"/>
                </a:solidFill>
                <a:latin typeface="Arial Black" pitchFamily="34" charset="0"/>
              </a:rPr>
              <a:t>Во многих городах бывшего СССР в его честь также названы улицы: в Киеве, Луганске, Днепропетровске, Липецке, Мариинском Посаде, Москве, Новосибирске, Обнинске, Припяти, Стерлитамаке, Железногорске, Барановичах, Северодонецке и других</a:t>
            </a:r>
          </a:p>
          <a:p>
            <a:r>
              <a:rPr lang="ru-RU" sz="2400" dirty="0" smtClean="0">
                <a:solidFill>
                  <a:srgbClr val="7030A0"/>
                </a:solidFill>
                <a:latin typeface="Arial Black" pitchFamily="34" charset="0"/>
              </a:rPr>
              <a:t>В самом северном районе Харькова, </a:t>
            </a:r>
            <a:r>
              <a:rPr lang="ru-RU" sz="2400" dirty="0" err="1" smtClean="0">
                <a:solidFill>
                  <a:srgbClr val="7030A0"/>
                </a:solidFill>
                <a:latin typeface="Arial Black" pitchFamily="34" charset="0"/>
              </a:rPr>
              <a:t>Пятихатках</a:t>
            </a:r>
            <a:r>
              <a:rPr lang="ru-RU" sz="2400" dirty="0" smtClean="0">
                <a:solidFill>
                  <a:srgbClr val="7030A0"/>
                </a:solidFill>
                <a:latin typeface="Arial Black" pitchFamily="34" charset="0"/>
              </a:rPr>
              <a:t> — Академгородке УФТИ, — находится проспект Академика Курчатова.</a:t>
            </a:r>
          </a:p>
          <a:p>
            <a:r>
              <a:rPr lang="ru-RU" sz="2400" dirty="0" smtClean="0">
                <a:solidFill>
                  <a:srgbClr val="7030A0"/>
                </a:solidFill>
                <a:latin typeface="Arial Black" pitchFamily="34" charset="0"/>
              </a:rPr>
              <a:t>В Москве имя Курчатова носит средняя школа № 1189.</a:t>
            </a:r>
          </a:p>
          <a:p>
            <a:endParaRPr lang="ru-RU" dirty="0">
              <a:solidFill>
                <a:srgbClr val="7030A0"/>
              </a:solidFill>
            </a:endParaRPr>
          </a:p>
        </p:txBody>
      </p:sp>
    </p:spTree>
    <p:custDataLst>
      <p:tags r:id="rId1"/>
    </p:custDataLst>
  </p:cSld>
  <p:clrMapOvr>
    <a:masterClrMapping/>
  </p:clrMapOvr>
  <p:transition advTm="2577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03848" y="188640"/>
            <a:ext cx="5760640" cy="6524863"/>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dirty="0" smtClean="0"/>
              <a:t> </a:t>
            </a:r>
            <a:r>
              <a:rPr lang="ru-RU" sz="1900" b="1" dirty="0" smtClean="0">
                <a:latin typeface="Arial Black" pitchFamily="34" charset="0"/>
              </a:rPr>
              <a:t>В Симферополе </a:t>
            </a:r>
            <a:r>
              <a:rPr lang="ru-RU" sz="1900" b="1" dirty="0">
                <a:latin typeface="Arial Black" pitchFamily="34" charset="0"/>
              </a:rPr>
              <a:t>прошли детские годы великого ученого. Здесь мальчик поступает в первый класс гимназии</a:t>
            </a:r>
            <a:r>
              <a:rPr lang="ru-RU" sz="1900" b="1" dirty="0" smtClean="0">
                <a:latin typeface="Arial Black" pitchFamily="34" charset="0"/>
              </a:rPr>
              <a:t>.</a:t>
            </a:r>
            <a:r>
              <a:rPr lang="ru-RU" sz="1900" b="1" dirty="0" smtClean="0">
                <a:latin typeface="Arial Black" pitchFamily="34" charset="0"/>
                <a:ea typeface="Arial Unicode MS" pitchFamily="34" charset="-128"/>
                <a:cs typeface="Arial Unicode MS" pitchFamily="34" charset="-128"/>
              </a:rPr>
              <a:t> Материальное положение семьи было нелегким. Игорь, еще будучи гимназистом, старался хоть как-нибудь заработать, помочь семье.</a:t>
            </a:r>
            <a:r>
              <a:rPr lang="ru-RU" sz="1900" b="1" dirty="0" smtClean="0">
                <a:latin typeface="Arial Black" pitchFamily="34" charset="0"/>
              </a:rPr>
              <a:t> Пытался заняться репетиторством, но уроков найти не удалось. Он пошел в мундштучную мастерскую. Обрезки вишневого дерева, груши, яблони в руках мастера превращались в изящные мундштуки. Игорь скоро овладел секретами «производства». По свидетельству брата, Игорь мог буквально несколькими взмахами напильника придать кусочку дерева наиболее выразительную форму, затем Игорь решил освоить слесарное дело Домой стал приходить еще позднее, чумазый, поначалу с отбитыми пальцами, с мозолями…</a:t>
            </a:r>
            <a:endParaRPr lang="ru-RU" sz="1900" b="1" dirty="0">
              <a:latin typeface="Arial Black" pitchFamily="34" charset="0"/>
              <a:ea typeface="Arial Unicode MS" pitchFamily="34" charset="-128"/>
              <a:cs typeface="Arial Unicode MS" pitchFamily="34" charset="-128"/>
            </a:endParaRPr>
          </a:p>
        </p:txBody>
      </p:sp>
      <p:sp>
        <p:nvSpPr>
          <p:cNvPr id="4" name="TextBox 3"/>
          <p:cNvSpPr txBox="1"/>
          <p:nvPr/>
        </p:nvSpPr>
        <p:spPr>
          <a:xfrm>
            <a:off x="539552" y="4581128"/>
            <a:ext cx="7776864" cy="369332"/>
          </a:xfrm>
          <a:prstGeom prst="rect">
            <a:avLst/>
          </a:prstGeom>
          <a:noFill/>
        </p:spPr>
        <p:txBody>
          <a:bodyPr wrap="square" rtlCol="0">
            <a:spAutoFit/>
          </a:bodyPr>
          <a:lstStyle/>
          <a:p>
            <a:r>
              <a:rPr lang="ru-RU" dirty="0" smtClean="0"/>
              <a:t>.</a:t>
            </a:r>
            <a:endParaRPr lang="ru-RU" dirty="0"/>
          </a:p>
        </p:txBody>
      </p:sp>
      <p:pic>
        <p:nvPicPr>
          <p:cNvPr id="8" name="Рисунок 7" descr="Трудовая юность"/>
          <p:cNvPicPr/>
          <p:nvPr/>
        </p:nvPicPr>
        <p:blipFill>
          <a:blip r:embed="rId3" cstate="print"/>
          <a:srcRect/>
          <a:stretch>
            <a:fillRect/>
          </a:stretch>
        </p:blipFill>
        <p:spPr bwMode="auto">
          <a:xfrm>
            <a:off x="395536" y="4365104"/>
            <a:ext cx="2160240" cy="2304256"/>
          </a:xfrm>
          <a:prstGeom prst="rect">
            <a:avLst/>
          </a:prstGeom>
          <a:ln w="76200">
            <a:solidFill>
              <a:srgbClr val="CC99FF"/>
            </a:solidFill>
            <a:headEnd/>
            <a:tailEnd/>
          </a:ln>
        </p:spPr>
        <p:style>
          <a:lnRef idx="2">
            <a:schemeClr val="accent1"/>
          </a:lnRef>
          <a:fillRef idx="1">
            <a:schemeClr val="lt1"/>
          </a:fillRef>
          <a:effectRef idx="0">
            <a:schemeClr val="accent1"/>
          </a:effectRef>
          <a:fontRef idx="minor">
            <a:schemeClr val="dk1"/>
          </a:fontRef>
        </p:style>
      </p:pic>
      <p:pic>
        <p:nvPicPr>
          <p:cNvPr id="37890" name="Picture 2" descr="http://old.redstar.ru/2003/01/11_01/13.jpg"/>
          <p:cNvPicPr>
            <a:picLocks noChangeAspect="1" noChangeArrowheads="1"/>
          </p:cNvPicPr>
          <p:nvPr/>
        </p:nvPicPr>
        <p:blipFill>
          <a:blip r:embed="rId4" cstate="print"/>
          <a:srcRect/>
          <a:stretch>
            <a:fillRect/>
          </a:stretch>
        </p:blipFill>
        <p:spPr bwMode="auto">
          <a:xfrm>
            <a:off x="179512" y="404664"/>
            <a:ext cx="2808312" cy="3672408"/>
          </a:xfrm>
          <a:prstGeom prst="rect">
            <a:avLst/>
          </a:prstGeom>
          <a:noFill/>
          <a:ln w="76200">
            <a:solidFill>
              <a:srgbClr val="CC99FF"/>
            </a:solidFill>
          </a:ln>
        </p:spPr>
      </p:pic>
    </p:spTree>
    <p:custDataLst>
      <p:tags r:id="rId1"/>
    </p:custDataLst>
  </p:cSld>
  <p:clrMapOvr>
    <a:masterClrMapping/>
  </p:clrMapOvr>
  <p:transition advTm="32464">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style.rotation</p:attrName>
                                        </p:attrNameLst>
                                      </p:cBhvr>
                                      <p:tavLst>
                                        <p:tav tm="0">
                                          <p:val>
                                            <p:fltVal val="720"/>
                                          </p:val>
                                        </p:tav>
                                        <p:tav tm="100000">
                                          <p:val>
                                            <p:fltVal val="0"/>
                                          </p:val>
                                        </p:tav>
                                      </p:tavLst>
                                    </p:anim>
                                    <p:anim calcmode="lin" valueType="num">
                                      <p:cBhvr>
                                        <p:cTn id="9" dur="1000" fill="hold"/>
                                        <p:tgtEl>
                                          <p:spTgt spid="3"/>
                                        </p:tgtEl>
                                        <p:attrNameLst>
                                          <p:attrName>ppt_h</p:attrName>
                                        </p:attrNameLst>
                                      </p:cBhvr>
                                      <p:tavLst>
                                        <p:tav tm="0">
                                          <p:val>
                                            <p:fltVal val="0"/>
                                          </p:val>
                                        </p:tav>
                                        <p:tav tm="100000">
                                          <p:val>
                                            <p:strVal val="#ppt_h"/>
                                          </p:val>
                                        </p:tav>
                                      </p:tavLst>
                                    </p:anim>
                                    <p:anim calcmode="lin" valueType="num">
                                      <p:cBhvr>
                                        <p:cTn id="10" dur="1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640913"/>
            <a:ext cx="8784976" cy="590931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buFont typeface="Wingdings" pitchFamily="2" charset="2"/>
              <a:buChar char="ü"/>
            </a:pPr>
            <a:r>
              <a:rPr lang="ru-RU" sz="2000" dirty="0" smtClean="0">
                <a:solidFill>
                  <a:srgbClr val="7030A0"/>
                </a:solidFill>
                <a:latin typeface="Arial Black" pitchFamily="34" charset="0"/>
              </a:rPr>
              <a:t>в Москве на площади его имени;</a:t>
            </a:r>
          </a:p>
          <a:p>
            <a:pPr>
              <a:buFont typeface="Wingdings" pitchFamily="2" charset="2"/>
              <a:buChar char="ü"/>
            </a:pPr>
            <a:r>
              <a:rPr lang="ru-RU" sz="2000" dirty="0" smtClean="0">
                <a:solidFill>
                  <a:srgbClr val="7030A0"/>
                </a:solidFill>
                <a:latin typeface="Arial Black" pitchFamily="34" charset="0"/>
              </a:rPr>
              <a:t>в городе Челябинске возле здания Южно-Уральского государственного университета (</a:t>
            </a:r>
            <a:r>
              <a:rPr lang="ru-RU" sz="2000" dirty="0" err="1" smtClean="0">
                <a:solidFill>
                  <a:srgbClr val="7030A0"/>
                </a:solidFill>
                <a:latin typeface="Arial Black" pitchFamily="34" charset="0"/>
              </a:rPr>
              <a:t>ЮУрГУ</a:t>
            </a:r>
            <a:r>
              <a:rPr lang="ru-RU" sz="2000" dirty="0" smtClean="0">
                <a:solidFill>
                  <a:srgbClr val="7030A0"/>
                </a:solidFill>
                <a:latin typeface="Arial Black" pitchFamily="34" charset="0"/>
              </a:rPr>
              <a:t>);</a:t>
            </a:r>
          </a:p>
          <a:p>
            <a:pPr>
              <a:buFont typeface="Wingdings" pitchFamily="2" charset="2"/>
              <a:buChar char="ü"/>
            </a:pPr>
            <a:r>
              <a:rPr lang="ru-RU" sz="2000" dirty="0" smtClean="0">
                <a:solidFill>
                  <a:srgbClr val="7030A0"/>
                </a:solidFill>
                <a:latin typeface="Arial Black" pitchFamily="34" charset="0"/>
              </a:rPr>
              <a:t>в городе Озёрске Челябинской области в сквере между улицей Ермолаева и проспектом Ленина;</a:t>
            </a:r>
          </a:p>
          <a:p>
            <a:pPr>
              <a:buFont typeface="Wingdings" pitchFamily="2" charset="2"/>
              <a:buChar char="ü"/>
            </a:pPr>
            <a:r>
              <a:rPr lang="ru-RU" sz="2000" dirty="0" smtClean="0">
                <a:solidFill>
                  <a:srgbClr val="7030A0"/>
                </a:solidFill>
                <a:latin typeface="Arial Black" pitchFamily="34" charset="0"/>
              </a:rPr>
              <a:t>в городе Дубне Московской области в начале улицы Курчатова;</a:t>
            </a:r>
          </a:p>
          <a:p>
            <a:pPr>
              <a:buFont typeface="Wingdings" pitchFamily="2" charset="2"/>
              <a:buChar char="ü"/>
            </a:pPr>
            <a:r>
              <a:rPr lang="ru-RU" sz="2000" dirty="0" smtClean="0">
                <a:solidFill>
                  <a:srgbClr val="7030A0"/>
                </a:solidFill>
                <a:latin typeface="Arial Black" pitchFamily="34" charset="0"/>
              </a:rPr>
              <a:t>в городе Обнинске </a:t>
            </a:r>
            <a:r>
              <a:rPr lang="ru-RU" sz="2000" u="sng" dirty="0" smtClean="0">
                <a:solidFill>
                  <a:srgbClr val="7030A0"/>
                </a:solidFill>
                <a:latin typeface="Arial Black" pitchFamily="34" charset="0"/>
              </a:rPr>
              <a:t>Калужской области</a:t>
            </a:r>
            <a:r>
              <a:rPr lang="ru-RU" sz="2000" dirty="0" smtClean="0">
                <a:solidFill>
                  <a:srgbClr val="7030A0"/>
                </a:solidFill>
                <a:latin typeface="Arial Black" pitchFamily="34" charset="0"/>
              </a:rPr>
              <a:t> на улице Курчатова;</a:t>
            </a:r>
          </a:p>
          <a:p>
            <a:pPr>
              <a:buFont typeface="Wingdings" pitchFamily="2" charset="2"/>
              <a:buChar char="ü"/>
            </a:pPr>
            <a:r>
              <a:rPr lang="ru-RU" sz="2000" dirty="0" smtClean="0">
                <a:solidFill>
                  <a:srgbClr val="7030A0"/>
                </a:solidFill>
                <a:latin typeface="Arial Black" pitchFamily="34" charset="0"/>
              </a:rPr>
              <a:t>в городе </a:t>
            </a:r>
            <a:r>
              <a:rPr lang="ru-RU" sz="2000" dirty="0" err="1" smtClean="0">
                <a:solidFill>
                  <a:srgbClr val="7030A0"/>
                </a:solidFill>
                <a:latin typeface="Arial Black" pitchFamily="34" charset="0"/>
              </a:rPr>
              <a:t>Снежинске</a:t>
            </a:r>
            <a:r>
              <a:rPr lang="ru-RU" sz="2000" dirty="0" smtClean="0">
                <a:solidFill>
                  <a:srgbClr val="7030A0"/>
                </a:solidFill>
                <a:latin typeface="Arial Black" pitchFamily="34" charset="0"/>
              </a:rPr>
              <a:t>;</a:t>
            </a:r>
          </a:p>
          <a:p>
            <a:pPr>
              <a:buFont typeface="Wingdings" pitchFamily="2" charset="2"/>
              <a:buChar char="ü"/>
            </a:pPr>
            <a:r>
              <a:rPr lang="ru-RU" sz="2000" dirty="0" smtClean="0">
                <a:solidFill>
                  <a:srgbClr val="7030A0"/>
                </a:solidFill>
                <a:latin typeface="Arial Black" pitchFamily="34" charset="0"/>
              </a:rPr>
              <a:t>в городе </a:t>
            </a:r>
            <a:r>
              <a:rPr lang="ru-RU" sz="2000" dirty="0" err="1" smtClean="0">
                <a:solidFill>
                  <a:srgbClr val="7030A0"/>
                </a:solidFill>
                <a:latin typeface="Arial Black" pitchFamily="34" charset="0"/>
              </a:rPr>
              <a:t>Южноукраинске</a:t>
            </a:r>
            <a:r>
              <a:rPr lang="ru-RU" sz="2000" dirty="0" smtClean="0">
                <a:solidFill>
                  <a:srgbClr val="7030A0"/>
                </a:solidFill>
                <a:latin typeface="Arial Black" pitchFamily="34" charset="0"/>
              </a:rPr>
              <a:t> Николаевской области Украины;</a:t>
            </a:r>
          </a:p>
          <a:p>
            <a:pPr>
              <a:buFont typeface="Wingdings" pitchFamily="2" charset="2"/>
              <a:buChar char="ü"/>
            </a:pPr>
            <a:r>
              <a:rPr lang="ru-RU" sz="2000" dirty="0" smtClean="0">
                <a:solidFill>
                  <a:srgbClr val="7030A0"/>
                </a:solidFill>
                <a:latin typeface="Arial Black" pitchFamily="34" charset="0"/>
              </a:rPr>
              <a:t>на родине, в городе Симе Челябинской области;</a:t>
            </a:r>
          </a:p>
          <a:p>
            <a:pPr>
              <a:buFont typeface="Wingdings" pitchFamily="2" charset="2"/>
              <a:buChar char="ü"/>
            </a:pPr>
            <a:r>
              <a:rPr lang="ru-RU" sz="2000" dirty="0" smtClean="0">
                <a:solidFill>
                  <a:srgbClr val="7030A0"/>
                </a:solidFill>
                <a:latin typeface="Arial Black" pitchFamily="34" charset="0"/>
              </a:rPr>
              <a:t>в городе Курчатов Курской области на площади Свободы;</a:t>
            </a:r>
          </a:p>
          <a:p>
            <a:pPr>
              <a:buFont typeface="Wingdings" pitchFamily="2" charset="2"/>
              <a:buChar char="ü"/>
            </a:pPr>
            <a:r>
              <a:rPr lang="ru-RU" sz="2000" dirty="0" smtClean="0">
                <a:solidFill>
                  <a:srgbClr val="7030A0"/>
                </a:solidFill>
                <a:latin typeface="Arial Black" pitchFamily="34" charset="0"/>
              </a:rPr>
              <a:t>в городе Волгодонске перед главным корпусом завода </a:t>
            </a:r>
            <a:r>
              <a:rPr lang="ru-RU" sz="2000" dirty="0" err="1" smtClean="0">
                <a:solidFill>
                  <a:srgbClr val="7030A0"/>
                </a:solidFill>
                <a:latin typeface="Arial Black" pitchFamily="34" charset="0"/>
              </a:rPr>
              <a:t>Автоммаш</a:t>
            </a:r>
            <a:r>
              <a:rPr lang="ru-RU" sz="2000" dirty="0" smtClean="0">
                <a:solidFill>
                  <a:srgbClr val="7030A0"/>
                </a:solidFill>
                <a:latin typeface="Arial Black" pitchFamily="34" charset="0"/>
              </a:rPr>
              <a:t>;</a:t>
            </a:r>
          </a:p>
          <a:p>
            <a:pPr>
              <a:buFont typeface="Wingdings" pitchFamily="2" charset="2"/>
              <a:buChar char="ü"/>
            </a:pPr>
            <a:r>
              <a:rPr lang="ru-RU" sz="2000" dirty="0" smtClean="0">
                <a:solidFill>
                  <a:srgbClr val="7030A0"/>
                </a:solidFill>
                <a:latin typeface="Arial Black" pitchFamily="34" charset="0"/>
              </a:rPr>
              <a:t>в городе Курчатов в Восточно-Казахстанской области Казахстана на улице Курчатова</a:t>
            </a:r>
          </a:p>
          <a:p>
            <a:endParaRPr lang="ru-RU" dirty="0">
              <a:solidFill>
                <a:srgbClr val="7030A0"/>
              </a:solidFill>
            </a:endParaRPr>
          </a:p>
        </p:txBody>
      </p:sp>
      <p:sp>
        <p:nvSpPr>
          <p:cNvPr id="3" name="TextBox 2"/>
          <p:cNvSpPr txBox="1"/>
          <p:nvPr/>
        </p:nvSpPr>
        <p:spPr>
          <a:xfrm>
            <a:off x="1619672" y="0"/>
            <a:ext cx="3672408"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400" dirty="0" smtClean="0">
                <a:solidFill>
                  <a:srgbClr val="FF0000"/>
                </a:solidFill>
                <a:latin typeface="Arial Black" pitchFamily="34" charset="0"/>
              </a:rPr>
              <a:t>Памятники </a:t>
            </a:r>
            <a:endParaRPr lang="ru-RU" sz="2400" dirty="0">
              <a:solidFill>
                <a:srgbClr val="FF0000"/>
              </a:solidFill>
              <a:latin typeface="Arial Black" pitchFamily="34" charset="0"/>
            </a:endParaRPr>
          </a:p>
        </p:txBody>
      </p:sp>
    </p:spTree>
    <p:custDataLst>
      <p:tags r:id="rId1"/>
    </p:custDataLst>
  </p:cSld>
  <p:clrMapOvr>
    <a:masterClrMapping/>
  </p:clrMapOvr>
  <p:transition advTm="2985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http://upload.wikimedia.org/wikipedia/ru/thumb/d/d2/Kurchatov_mos.jpg/100px-Kurchatov_mos.jpg"/>
          <p:cNvPicPr>
            <a:picLocks noChangeAspect="1" noChangeArrowheads="1"/>
          </p:cNvPicPr>
          <p:nvPr/>
        </p:nvPicPr>
        <p:blipFill>
          <a:blip r:embed="rId3" cstate="print"/>
          <a:srcRect/>
          <a:stretch>
            <a:fillRect/>
          </a:stretch>
        </p:blipFill>
        <p:spPr bwMode="auto">
          <a:xfrm>
            <a:off x="78312" y="404664"/>
            <a:ext cx="2189432" cy="3240360"/>
          </a:xfrm>
          <a:prstGeom prst="rect">
            <a:avLst/>
          </a:prstGeom>
          <a:noFill/>
        </p:spPr>
      </p:pic>
      <p:sp>
        <p:nvSpPr>
          <p:cNvPr id="4" name="Прямоугольник 3"/>
          <p:cNvSpPr/>
          <p:nvPr/>
        </p:nvSpPr>
        <p:spPr>
          <a:xfrm>
            <a:off x="179512" y="4077072"/>
            <a:ext cx="2016224" cy="175432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ru-RU" dirty="0" smtClean="0">
                <a:solidFill>
                  <a:srgbClr val="7030A0"/>
                </a:solidFill>
                <a:latin typeface="Arial Black" pitchFamily="34" charset="0"/>
              </a:rPr>
              <a:t>Памятник Игорю Курчатову на площади его имени в Москве</a:t>
            </a:r>
            <a:endParaRPr lang="ru-RU" dirty="0">
              <a:solidFill>
                <a:srgbClr val="7030A0"/>
              </a:solidFill>
              <a:latin typeface="Arial Black" pitchFamily="34" charset="0"/>
            </a:endParaRPr>
          </a:p>
        </p:txBody>
      </p:sp>
      <p:pic>
        <p:nvPicPr>
          <p:cNvPr id="86024" name="Picture 8" descr="http://upload.wikimedia.org/wikipedia/commons/thumb/1/16/%D0%9F%D0%B0%D0%BC%D1%8F%D1%82%D0%BD%D0%B8%D0%BA_%D0%9A%D1%83%D1%80%D1%87%D0%B0%D1%82%D0%BE%D0%B2%D1%83_%D0%B2_%D0%9E%D0%B1%D0%BD%D0%B8%D0%BD%D1%81%D0%BA%D0%B5.JPG/200px-%D0%9F%D0%B0%D0%BC%D1%8F%D1%82%D0%BD%D0%B8%D0%BA_%D0%9A%D1%83%D1%80%D1%87%D0%B0%D1%82%D0%BE%D0%B2%D1%83_%D0%B2_%D0%9E%D0%B1%D0%BD%D0%B8%D0%BD%D1%81%D0%BA%D0%B5.JPG"/>
          <p:cNvPicPr>
            <a:picLocks noChangeAspect="1" noChangeArrowheads="1"/>
          </p:cNvPicPr>
          <p:nvPr/>
        </p:nvPicPr>
        <p:blipFill>
          <a:blip r:embed="rId4" cstate="print"/>
          <a:srcRect/>
          <a:stretch>
            <a:fillRect/>
          </a:stretch>
        </p:blipFill>
        <p:spPr bwMode="auto">
          <a:xfrm>
            <a:off x="5652120" y="548680"/>
            <a:ext cx="3105133" cy="2652886"/>
          </a:xfrm>
          <a:prstGeom prst="rect">
            <a:avLst/>
          </a:prstGeom>
          <a:noFill/>
        </p:spPr>
      </p:pic>
      <p:sp>
        <p:nvSpPr>
          <p:cNvPr id="7" name="Прямоугольник 6"/>
          <p:cNvSpPr/>
          <p:nvPr/>
        </p:nvSpPr>
        <p:spPr>
          <a:xfrm>
            <a:off x="5940152" y="3645024"/>
            <a:ext cx="2574032" cy="120032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ru-RU" u="sng" dirty="0" smtClean="0">
                <a:solidFill>
                  <a:srgbClr val="7030A0"/>
                </a:solidFill>
                <a:latin typeface="Arial Black" pitchFamily="34" charset="0"/>
              </a:rPr>
              <a:t>Памятник Курчатову</a:t>
            </a:r>
            <a:r>
              <a:rPr lang="ru-RU" dirty="0" smtClean="0">
                <a:solidFill>
                  <a:srgbClr val="7030A0"/>
                </a:solidFill>
                <a:latin typeface="Arial Black" pitchFamily="34" charset="0"/>
              </a:rPr>
              <a:t> на улице Курчатова в Обнинске</a:t>
            </a:r>
            <a:endParaRPr lang="ru-RU" dirty="0">
              <a:solidFill>
                <a:srgbClr val="7030A0"/>
              </a:solidFill>
              <a:latin typeface="Arial Black" pitchFamily="34" charset="0"/>
            </a:endParaRPr>
          </a:p>
        </p:txBody>
      </p:sp>
      <p:pic>
        <p:nvPicPr>
          <p:cNvPr id="86026" name="Picture 10" descr="http://upload.wikimedia.org/wikipedia/ru/thumb/d/d9/%D0%9F%D0%B0%D0%BC%D1%8F%D1%82%D0%BD%D0%B8%D0%BA_%D0%9A%D1%83%D1%80%D1%87%D0%B0%D1%82%D0%BE%D0%B2%D1%83_%D0%B2_%D0%A7%D0%B5%D0%BB%D1%8F%D0%B1%D0%B8%D0%BD%D1%81%D0%BA%D0%B5.jpg/200px-%D0%9F%D0%B0%D0%BC%D1%8F%D1%82%D0%BD%D0%B8%D0%BA_%D0%9A%D1%83%D1%80%D1%87%D0%B0%D1%82%D0%BE%D0%B2%D1%83_%D0%B2_%D0%A7%D0%B5%D0%BB%D1%8F%D0%B1%D0%B8%D0%BD%D1%81%D0%BA%D0%B5.jpg"/>
          <p:cNvPicPr>
            <a:picLocks noChangeAspect="1" noChangeArrowheads="1"/>
          </p:cNvPicPr>
          <p:nvPr/>
        </p:nvPicPr>
        <p:blipFill>
          <a:blip r:embed="rId5" cstate="print"/>
          <a:srcRect/>
          <a:stretch>
            <a:fillRect/>
          </a:stretch>
        </p:blipFill>
        <p:spPr bwMode="auto">
          <a:xfrm>
            <a:off x="2699792" y="548680"/>
            <a:ext cx="2088232" cy="2736304"/>
          </a:xfrm>
          <a:prstGeom prst="rect">
            <a:avLst/>
          </a:prstGeom>
          <a:noFill/>
        </p:spPr>
      </p:pic>
      <p:sp>
        <p:nvSpPr>
          <p:cNvPr id="9" name="Прямоугольник 8"/>
          <p:cNvSpPr/>
          <p:nvPr/>
        </p:nvSpPr>
        <p:spPr>
          <a:xfrm>
            <a:off x="2699792" y="3717032"/>
            <a:ext cx="2574032" cy="147732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ru-RU" dirty="0" smtClean="0">
                <a:solidFill>
                  <a:srgbClr val="7030A0"/>
                </a:solidFill>
                <a:latin typeface="Arial Black" pitchFamily="34" charset="0"/>
              </a:rPr>
              <a:t>Памятник Курчатову в Челябинске на площади Науки</a:t>
            </a:r>
            <a:endParaRPr lang="ru-RU" dirty="0">
              <a:solidFill>
                <a:srgbClr val="7030A0"/>
              </a:solidFill>
              <a:latin typeface="Arial Black" pitchFamily="34" charset="0"/>
            </a:endParaRPr>
          </a:p>
        </p:txBody>
      </p:sp>
    </p:spTree>
    <p:custDataLst>
      <p:tags r:id="rId1"/>
    </p:custDataLst>
  </p:cSld>
  <p:clrMapOvr>
    <a:masterClrMapping/>
  </p:clrMapOvr>
  <p:transition advTm="1110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Памятник академику Курчатову на фоне Центрального штаба полигона. Фотография Курчатова"/>
          <p:cNvPicPr>
            <a:picLocks noChangeAspect="1" noChangeArrowheads="1"/>
          </p:cNvPicPr>
          <p:nvPr/>
        </p:nvPicPr>
        <p:blipFill>
          <a:blip r:embed="rId3" cstate="print"/>
          <a:srcRect/>
          <a:stretch>
            <a:fillRect/>
          </a:stretch>
        </p:blipFill>
        <p:spPr bwMode="auto">
          <a:xfrm>
            <a:off x="611560" y="0"/>
            <a:ext cx="7620000" cy="5105401"/>
          </a:xfrm>
          <a:prstGeom prst="rect">
            <a:avLst/>
          </a:prstGeom>
          <a:noFill/>
        </p:spPr>
      </p:pic>
      <p:sp>
        <p:nvSpPr>
          <p:cNvPr id="3" name="Прямоугольник 2"/>
          <p:cNvSpPr/>
          <p:nvPr/>
        </p:nvSpPr>
        <p:spPr>
          <a:xfrm>
            <a:off x="899592" y="5226784"/>
            <a:ext cx="7704856" cy="101566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ru-RU" dirty="0" smtClean="0"/>
              <a:t> </a:t>
            </a:r>
            <a:r>
              <a:rPr lang="ru-RU" sz="2000" dirty="0">
                <a:latin typeface="Arial Black" pitchFamily="34" charset="0"/>
              </a:rPr>
              <a:t>  </a:t>
            </a:r>
            <a:r>
              <a:rPr lang="ru-RU" sz="2000" dirty="0">
                <a:solidFill>
                  <a:srgbClr val="7030A0"/>
                </a:solidFill>
                <a:latin typeface="Arial Black" pitchFamily="34" charset="0"/>
              </a:rPr>
              <a:t>Памятник одному из основателей Семипалатинского полигона — академику </a:t>
            </a:r>
            <a:r>
              <a:rPr lang="ru-RU" sz="2000" dirty="0" smtClean="0">
                <a:solidFill>
                  <a:srgbClr val="7030A0"/>
                </a:solidFill>
                <a:latin typeface="Arial Black" pitchFamily="34" charset="0"/>
              </a:rPr>
              <a:t>Курчатову, на </a:t>
            </a:r>
            <a:r>
              <a:rPr lang="ru-RU" sz="2000" dirty="0">
                <a:solidFill>
                  <a:srgbClr val="7030A0"/>
                </a:solidFill>
                <a:latin typeface="Arial Black" pitchFamily="34" charset="0"/>
              </a:rPr>
              <a:t>фоне Центрального штаба полигона</a:t>
            </a:r>
          </a:p>
        </p:txBody>
      </p:sp>
    </p:spTree>
    <p:custDataLst>
      <p:tags r:id="rId1"/>
    </p:custDataLst>
    <p:extLst>
      <p:ext uri="{BB962C8B-B14F-4D97-AF65-F5344CB8AC3E}">
        <p14:creationId xmlns="" xmlns:p14="http://schemas.microsoft.com/office/powerpoint/2010/main" val="4178870412"/>
      </p:ext>
    </p:extLst>
  </p:cSld>
  <p:clrMapOvr>
    <a:masterClrMapping/>
  </p:clrMapOvr>
  <p:transition advTm="842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600" fill="hold">
                                          <p:stCondLst>
                                            <p:cond delay="0"/>
                                          </p:stCondLst>
                                        </p:cTn>
                                        <p:tgtEl>
                                          <p:spTgt spid="3"/>
                                        </p:tgtEl>
                                        <p:attrNameLst>
                                          <p:attrName>ppt_x</p:attrName>
                                        </p:attrNameLst>
                                      </p:cBhvr>
                                    </p:anim>
                                    <p:anim from="0" to="-1.0" calcmode="lin" valueType="num">
                                      <p:cBhvr>
                                        <p:cTn id="8" dur="200" decel="50000" autoRev="1" fill="hold">
                                          <p:stCondLst>
                                            <p:cond delay="600"/>
                                          </p:stCondLst>
                                        </p:cTn>
                                        <p:tgtEl>
                                          <p:spTgt spid="3"/>
                                        </p:tgtEl>
                                        <p:attrNameLst>
                                          <p:attrName>xshear</p:attrName>
                                        </p:attrNameLst>
                                      </p:cBhvr>
                                    </p:anim>
                                    <p:animScale>
                                      <p:cBhvr>
                                        <p:cTn id="9" dur="200" decel="100000" autoRev="1" fill="hold">
                                          <p:stCondLst>
                                            <p:cond delay="600"/>
                                          </p:stCondLst>
                                        </p:cTn>
                                        <p:tgtEl>
                                          <p:spTgt spid="3"/>
                                        </p:tgtEl>
                                      </p:cBhvr>
                                      <p:from x="100000" y="100000"/>
                                      <p:to x="80000" y="100000"/>
                                    </p:animScale>
                                    <p:anim by="(#ppt_h/3+#ppt_w*0.1)" calcmode="lin" valueType="num">
                                      <p:cBhvr additive="sum">
                                        <p:cTn id="10" dur="200" decel="100000" autoRev="1" fill="hold">
                                          <p:stCondLst>
                                            <p:cond delay="6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http://s005.radikal.ru/i210/1107/24/c2241dd9a14f.jpg"/>
          <p:cNvPicPr>
            <a:picLocks noChangeAspect="1" noChangeArrowheads="1"/>
          </p:cNvPicPr>
          <p:nvPr/>
        </p:nvPicPr>
        <p:blipFill>
          <a:blip r:embed="rId3" cstate="print"/>
          <a:srcRect/>
          <a:stretch>
            <a:fillRect/>
          </a:stretch>
        </p:blipFill>
        <p:spPr bwMode="auto">
          <a:xfrm>
            <a:off x="179512" y="188640"/>
            <a:ext cx="4510273" cy="6361956"/>
          </a:xfrm>
          <a:prstGeom prst="rect">
            <a:avLst/>
          </a:prstGeom>
          <a:ln w="76200">
            <a:solidFill>
              <a:schemeClr val="tx1"/>
            </a:solidFill>
          </a:ln>
        </p:spPr>
        <p:style>
          <a:lnRef idx="2">
            <a:schemeClr val="accent1"/>
          </a:lnRef>
          <a:fillRef idx="1">
            <a:schemeClr val="lt1"/>
          </a:fillRef>
          <a:effectRef idx="0">
            <a:schemeClr val="accent1"/>
          </a:effectRef>
          <a:fontRef idx="minor">
            <a:schemeClr val="dk1"/>
          </a:fontRef>
        </p:style>
      </p:pic>
      <p:sp>
        <p:nvSpPr>
          <p:cNvPr id="3" name="TextBox 2"/>
          <p:cNvSpPr txBox="1"/>
          <p:nvPr/>
        </p:nvSpPr>
        <p:spPr>
          <a:xfrm>
            <a:off x="4860032" y="0"/>
            <a:ext cx="4139952" cy="6647974"/>
          </a:xfrm>
          <a:prstGeom prst="rect">
            <a:avLst/>
          </a:prstGeom>
          <a:ln w="76200">
            <a:solidFill>
              <a:schemeClr val="tx1"/>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2400" dirty="0" smtClean="0">
                <a:solidFill>
                  <a:srgbClr val="7030A0"/>
                </a:solidFill>
                <a:latin typeface="Arial Black" pitchFamily="34" charset="0"/>
              </a:rPr>
              <a:t>Есть имена и есть такие даты, –</a:t>
            </a:r>
            <a:br>
              <a:rPr lang="ru-RU" sz="2400" dirty="0" smtClean="0">
                <a:solidFill>
                  <a:srgbClr val="7030A0"/>
                </a:solidFill>
                <a:latin typeface="Arial Black" pitchFamily="34" charset="0"/>
              </a:rPr>
            </a:br>
            <a:r>
              <a:rPr lang="ru-RU" sz="2400" dirty="0" smtClean="0">
                <a:solidFill>
                  <a:srgbClr val="7030A0"/>
                </a:solidFill>
                <a:latin typeface="Arial Black" pitchFamily="34" charset="0"/>
              </a:rPr>
              <a:t>Они нетленной сущности полны.</a:t>
            </a:r>
            <a:br>
              <a:rPr lang="ru-RU" sz="2400" dirty="0" smtClean="0">
                <a:solidFill>
                  <a:srgbClr val="7030A0"/>
                </a:solidFill>
                <a:latin typeface="Arial Black" pitchFamily="34" charset="0"/>
              </a:rPr>
            </a:br>
            <a:r>
              <a:rPr lang="ru-RU" sz="2400" dirty="0" smtClean="0">
                <a:solidFill>
                  <a:srgbClr val="7030A0"/>
                </a:solidFill>
                <a:latin typeface="Arial Black" pitchFamily="34" charset="0"/>
              </a:rPr>
              <a:t>Мы в буднях перед ними виноваты, – </a:t>
            </a:r>
            <a:br>
              <a:rPr lang="ru-RU" sz="2400" dirty="0" smtClean="0">
                <a:solidFill>
                  <a:srgbClr val="7030A0"/>
                </a:solidFill>
                <a:latin typeface="Arial Black" pitchFamily="34" charset="0"/>
              </a:rPr>
            </a:br>
            <a:r>
              <a:rPr lang="ru-RU" sz="2400" dirty="0" smtClean="0">
                <a:solidFill>
                  <a:srgbClr val="7030A0"/>
                </a:solidFill>
                <a:latin typeface="Arial Black" pitchFamily="34" charset="0"/>
              </a:rPr>
              <a:t>Не замолить по праздникам вины.</a:t>
            </a:r>
            <a:br>
              <a:rPr lang="ru-RU" sz="2400" dirty="0" smtClean="0">
                <a:solidFill>
                  <a:srgbClr val="7030A0"/>
                </a:solidFill>
                <a:latin typeface="Arial Black" pitchFamily="34" charset="0"/>
              </a:rPr>
            </a:br>
            <a:r>
              <a:rPr lang="ru-RU" sz="2400" dirty="0" smtClean="0">
                <a:solidFill>
                  <a:srgbClr val="7030A0"/>
                </a:solidFill>
                <a:latin typeface="Arial Black" pitchFamily="34" charset="0"/>
              </a:rPr>
              <a:t>И славословья музыкою громкой</a:t>
            </a:r>
            <a:br>
              <a:rPr lang="ru-RU" sz="2400" dirty="0" smtClean="0">
                <a:solidFill>
                  <a:srgbClr val="7030A0"/>
                </a:solidFill>
                <a:latin typeface="Arial Black" pitchFamily="34" charset="0"/>
              </a:rPr>
            </a:br>
            <a:r>
              <a:rPr lang="ru-RU" sz="2400" dirty="0" smtClean="0">
                <a:solidFill>
                  <a:srgbClr val="7030A0"/>
                </a:solidFill>
                <a:latin typeface="Arial Black" pitchFamily="34" charset="0"/>
              </a:rPr>
              <a:t>Не заглушить их памяти святой.</a:t>
            </a:r>
            <a:br>
              <a:rPr lang="ru-RU" sz="2400" dirty="0" smtClean="0">
                <a:solidFill>
                  <a:srgbClr val="7030A0"/>
                </a:solidFill>
                <a:latin typeface="Arial Black" pitchFamily="34" charset="0"/>
              </a:rPr>
            </a:br>
            <a:r>
              <a:rPr lang="ru-RU" sz="2400" dirty="0" smtClean="0">
                <a:solidFill>
                  <a:srgbClr val="7030A0"/>
                </a:solidFill>
                <a:latin typeface="Arial Black" pitchFamily="34" charset="0"/>
              </a:rPr>
              <a:t>И в наших будут жить они потомках,</a:t>
            </a:r>
            <a:br>
              <a:rPr lang="ru-RU" sz="2400" dirty="0" smtClean="0">
                <a:solidFill>
                  <a:srgbClr val="7030A0"/>
                </a:solidFill>
                <a:latin typeface="Arial Black" pitchFamily="34" charset="0"/>
              </a:rPr>
            </a:br>
            <a:r>
              <a:rPr lang="ru-RU" sz="2400" dirty="0" smtClean="0">
                <a:solidFill>
                  <a:srgbClr val="7030A0"/>
                </a:solidFill>
                <a:latin typeface="Arial Black" pitchFamily="34" charset="0"/>
              </a:rPr>
              <a:t>Что, может, нас оставят за чертой.</a:t>
            </a:r>
          </a:p>
          <a:p>
            <a:endParaRPr lang="ru-RU" sz="2400" dirty="0" smtClean="0">
              <a:solidFill>
                <a:srgbClr val="7030A0"/>
              </a:solidFill>
              <a:latin typeface="Arial Black" pitchFamily="34" charset="0"/>
            </a:endParaRPr>
          </a:p>
          <a:p>
            <a:r>
              <a:rPr lang="ru-RU" i="1" dirty="0" err="1" smtClean="0">
                <a:solidFill>
                  <a:srgbClr val="7030A0"/>
                </a:solidFill>
                <a:latin typeface="Arial Black" pitchFamily="34" charset="0"/>
              </a:rPr>
              <a:t>АлександрТвардовский</a:t>
            </a:r>
            <a:r>
              <a:rPr lang="ru-RU" i="1" dirty="0" smtClean="0">
                <a:latin typeface="Arial Black" pitchFamily="34" charset="0"/>
              </a:rPr>
              <a:t>.</a:t>
            </a:r>
            <a:endParaRPr lang="ru-RU" i="1" dirty="0">
              <a:latin typeface="Arial Black" pitchFamily="34" charset="0"/>
            </a:endParaRPr>
          </a:p>
        </p:txBody>
      </p:sp>
    </p:spTree>
    <p:custDataLst>
      <p:tags r:id="rId1"/>
    </p:custDataLst>
  </p:cSld>
  <p:clrMapOvr>
    <a:masterClrMapping/>
  </p:clrMapOvr>
  <p:transition advTm="2447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70" decel="100000"/>
                                        <p:tgtEl>
                                          <p:spTgt spid="3"/>
                                        </p:tgtEl>
                                      </p:cBhvr>
                                    </p:animEffect>
                                    <p:animScale>
                                      <p:cBhvr>
                                        <p:cTn id="8" dur="770" decel="100000"/>
                                        <p:tgtEl>
                                          <p:spTgt spid="3"/>
                                        </p:tgtEl>
                                      </p:cBhvr>
                                      <p:from x="10000" y="10000"/>
                                      <p:to x="200000" y="450000"/>
                                    </p:animScale>
                                    <p:animScale>
                                      <p:cBhvr>
                                        <p:cTn id="9" dur="1230" accel="100000" fill="hold">
                                          <p:stCondLst>
                                            <p:cond delay="770"/>
                                          </p:stCondLst>
                                        </p:cTn>
                                        <p:tgtEl>
                                          <p:spTgt spid="3"/>
                                        </p:tgtEl>
                                      </p:cBhvr>
                                      <p:from x="200000" y="450000"/>
                                      <p:to x="100000" y="100000"/>
                                    </p:animScale>
                                    <p:set>
                                      <p:cBhvr>
                                        <p:cTn id="10" dur="770" fill="hold"/>
                                        <p:tgtEl>
                                          <p:spTgt spid="3"/>
                                        </p:tgtEl>
                                        <p:attrNameLst>
                                          <p:attrName>ppt_x</p:attrName>
                                        </p:attrNameLst>
                                      </p:cBhvr>
                                      <p:to>
                                        <p:strVal val="(0.5)"/>
                                      </p:to>
                                    </p:set>
                                    <p:anim from="(0.5)" to="(#ppt_x)" calcmode="lin" valueType="num">
                                      <p:cBhvr>
                                        <p:cTn id="11" dur="1230" accel="100000" fill="hold">
                                          <p:stCondLst>
                                            <p:cond delay="770"/>
                                          </p:stCondLst>
                                        </p:cTn>
                                        <p:tgtEl>
                                          <p:spTgt spid="3"/>
                                        </p:tgtEl>
                                        <p:attrNameLst>
                                          <p:attrName>ppt_x</p:attrName>
                                        </p:attrNameLst>
                                      </p:cBhvr>
                                    </p:anim>
                                    <p:set>
                                      <p:cBhvr>
                                        <p:cTn id="12" dur="770" fill="hold"/>
                                        <p:tgtEl>
                                          <p:spTgt spid="3"/>
                                        </p:tgtEl>
                                        <p:attrNameLst>
                                          <p:attrName>ppt_y</p:attrName>
                                        </p:attrNameLst>
                                      </p:cBhvr>
                                      <p:to>
                                        <p:strVal val="(#ppt_y+0.4)"/>
                                      </p:to>
                                    </p:set>
                                    <p:anim from="(#ppt_y+0.4)" to="(#ppt_y)" calcmode="lin" valueType="num">
                                      <p:cBhvr>
                                        <p:cTn id="13" dur="1230" accel="100000" fill="hold">
                                          <p:stCondLst>
                                            <p:cond delay="770"/>
                                          </p:stCondLst>
                                        </p:cTn>
                                        <p:tgtEl>
                                          <p:spTgt spid="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691680" y="3717032"/>
            <a:ext cx="5004048" cy="1200329"/>
          </a:xfrm>
          <a:prstGeom prst="rect">
            <a:avLst/>
          </a:prstGeom>
        </p:spPr>
        <p:txBody>
          <a:bodyPr wrap="square">
            <a:spAutoFit/>
          </a:bodyPr>
          <a:lstStyle/>
          <a:p>
            <a:endParaRPr lang="ru-RU" sz="2400" dirty="0" smtClean="0">
              <a:latin typeface="Times New Roman" pitchFamily="18" charset="0"/>
              <a:cs typeface="Times New Roman" pitchFamily="18" charset="0"/>
            </a:endParaRPr>
          </a:p>
          <a:p>
            <a:endParaRPr lang="ru-RU" sz="2400" dirty="0" smtClean="0">
              <a:latin typeface="Times New Roman" pitchFamily="18" charset="0"/>
              <a:cs typeface="Times New Roman" pitchFamily="18" charset="0"/>
            </a:endParaRPr>
          </a:p>
          <a:p>
            <a:endParaRPr lang="ru-RU" sz="2400" dirty="0">
              <a:latin typeface="Times New Roman" pitchFamily="18" charset="0"/>
              <a:cs typeface="Times New Roman" pitchFamily="18" charset="0"/>
            </a:endParaRPr>
          </a:p>
        </p:txBody>
      </p:sp>
      <p:sp>
        <p:nvSpPr>
          <p:cNvPr id="3" name="Прямоугольник 2"/>
          <p:cNvSpPr/>
          <p:nvPr/>
        </p:nvSpPr>
        <p:spPr>
          <a:xfrm>
            <a:off x="1619672" y="1988840"/>
            <a:ext cx="5976664" cy="2308324"/>
          </a:xfrm>
          <a:prstGeom prst="rect">
            <a:avLst/>
          </a:prstGeom>
        </p:spPr>
        <p:txBody>
          <a:bodyPr wrap="square">
            <a:spAutoFit/>
          </a:bodyPr>
          <a:lstStyle/>
          <a:p>
            <a:r>
              <a:rPr lang="en-US" sz="2400" dirty="0" smtClean="0">
                <a:latin typeface="Times New Roman" pitchFamily="18" charset="0"/>
                <a:cs typeface="Times New Roman" pitchFamily="18" charset="0"/>
              </a:rPr>
              <a:t>http://ru.wikipedia.org/wiki/</a:t>
            </a:r>
            <a:endParaRPr lang="ru-RU" sz="2400" dirty="0" smtClean="0">
              <a:latin typeface="Times New Roman" pitchFamily="18" charset="0"/>
              <a:cs typeface="Times New Roman" pitchFamily="18" charset="0"/>
            </a:endParaRPr>
          </a:p>
          <a:p>
            <a:r>
              <a:rPr lang="en-US" sz="2400" u="sng" dirty="0" smtClean="0">
                <a:latin typeface="Times New Roman" pitchFamily="18" charset="0"/>
                <a:cs typeface="Times New Roman" pitchFamily="18" charset="0"/>
              </a:rPr>
              <a:t>warheroes.ru</a:t>
            </a:r>
            <a:r>
              <a:rPr lang="ru-RU" sz="2400" dirty="0" err="1"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hero/</a:t>
            </a:r>
            <a:r>
              <a:rPr lang="ru-RU"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hero.asp?</a:t>
            </a:r>
            <a:r>
              <a:rPr lang="ru-RU"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Heroid</a:t>
            </a:r>
            <a:r>
              <a:rPr lang="en-US" sz="2400" dirty="0" smtClean="0">
                <a:latin typeface="Times New Roman" pitchFamily="18" charset="0"/>
                <a:cs typeface="Times New Roman" pitchFamily="18" charset="0"/>
              </a:rPr>
              <a:t>=10493</a:t>
            </a:r>
            <a:endParaRPr lang="ru-RU" sz="2400" dirty="0" smtClean="0">
              <a:latin typeface="Times New Roman" pitchFamily="18" charset="0"/>
              <a:cs typeface="Times New Roman" pitchFamily="18" charset="0"/>
            </a:endParaRPr>
          </a:p>
          <a:p>
            <a:r>
              <a:rPr lang="en-US" sz="2400" u="sng" dirty="0" smtClean="0">
                <a:latin typeface="Times New Roman" pitchFamily="18" charset="0"/>
                <a:cs typeface="Times New Roman" pitchFamily="18" charset="0"/>
              </a:rPr>
              <a:t>krugosvet.ru</a:t>
            </a:r>
            <a:r>
              <a:rPr lang="ru-RU" sz="2400" dirty="0" smtClean="0">
                <a:latin typeface="Times New Roman" pitchFamily="18" charset="0"/>
                <a:cs typeface="Times New Roman" pitchFamily="18" charset="0"/>
              </a:rPr>
              <a:t> </a:t>
            </a:r>
            <a:r>
              <a:rPr lang="ru-RU" sz="2400" b="1" dirty="0" smtClean="0">
                <a:latin typeface="Times New Roman" pitchFamily="18" charset="0"/>
                <a:cs typeface="Times New Roman" pitchFamily="18" charset="0"/>
              </a:rPr>
              <a:t>Курчатов</a:t>
            </a:r>
          </a:p>
          <a:p>
            <a:r>
              <a:rPr lang="en-US" sz="2400" u="sng" dirty="0" smtClean="0">
                <a:latin typeface="Times New Roman" pitchFamily="18" charset="0"/>
                <a:cs typeface="Times New Roman" pitchFamily="18" charset="0"/>
              </a:rPr>
              <a:t>to-name.ru</a:t>
            </a:r>
            <a:r>
              <a:rPr lang="ru-RU" sz="2400" u="sng"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Biography</a:t>
            </a:r>
            <a:r>
              <a:rPr lang="ru-RU"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igor-</a:t>
            </a:r>
            <a:r>
              <a:rPr lang="en-US" sz="2400" b="1" dirty="0" smtClean="0">
                <a:latin typeface="Times New Roman" pitchFamily="18" charset="0"/>
                <a:cs typeface="Times New Roman" pitchFamily="18" charset="0"/>
              </a:rPr>
              <a:t>kurchatov</a:t>
            </a:r>
            <a:r>
              <a:rPr lang="en-US" sz="2400" dirty="0" smtClean="0">
                <a:latin typeface="Times New Roman" pitchFamily="18" charset="0"/>
                <a:cs typeface="Times New Roman" pitchFamily="18" charset="0"/>
              </a:rPr>
              <a:t>.htm</a:t>
            </a:r>
            <a:endParaRPr lang="ru-RU"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http://www.southural.ru/photos/show_theme.html?theme_id=55</a:t>
            </a:r>
            <a:r>
              <a:rPr lang="ru-RU" sz="2400" dirty="0" smtClean="0">
                <a:latin typeface="Times New Roman" pitchFamily="18" charset="0"/>
                <a:cs typeface="Times New Roman" pitchFamily="18" charset="0"/>
              </a:rPr>
              <a:t> </a:t>
            </a:r>
            <a:endParaRPr lang="ru-RU" sz="2400" dirty="0">
              <a:latin typeface="Times New Roman" pitchFamily="18" charset="0"/>
              <a:cs typeface="Times New Roman" pitchFamily="18" charset="0"/>
            </a:endParaRPr>
          </a:p>
        </p:txBody>
      </p:sp>
      <p:sp>
        <p:nvSpPr>
          <p:cNvPr id="4" name="TextBox 3"/>
          <p:cNvSpPr txBox="1"/>
          <p:nvPr/>
        </p:nvSpPr>
        <p:spPr>
          <a:xfrm>
            <a:off x="1835696" y="836712"/>
            <a:ext cx="4104456"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Internet - </a:t>
            </a:r>
            <a:r>
              <a:rPr lang="ru-RU" sz="2800" b="1" dirty="0" smtClean="0">
                <a:latin typeface="Times New Roman" pitchFamily="18" charset="0"/>
                <a:cs typeface="Times New Roman" pitchFamily="18" charset="0"/>
              </a:rPr>
              <a:t>ресурсы</a:t>
            </a:r>
            <a:endParaRPr lang="ru-RU" sz="2800" b="1" dirty="0">
              <a:latin typeface="Times New Roman" pitchFamily="18" charset="0"/>
              <a:cs typeface="Times New Roman" pitchFamily="18" charset="0"/>
            </a:endParaRPr>
          </a:p>
        </p:txBody>
      </p:sp>
      <p:sp>
        <p:nvSpPr>
          <p:cNvPr id="5" name="TextBox 4"/>
          <p:cNvSpPr txBox="1"/>
          <p:nvPr/>
        </p:nvSpPr>
        <p:spPr>
          <a:xfrm>
            <a:off x="1835696" y="4725144"/>
            <a:ext cx="5472608" cy="646331"/>
          </a:xfrm>
          <a:prstGeom prst="rect">
            <a:avLst/>
          </a:prstGeom>
          <a:noFill/>
        </p:spPr>
        <p:txBody>
          <a:bodyPr wrap="square" rtlCol="0">
            <a:spAutoFit/>
          </a:bodyPr>
          <a:lstStyle/>
          <a:p>
            <a:r>
              <a:rPr lang="ru-RU" dirty="0" smtClean="0">
                <a:latin typeface="Times New Roman" pitchFamily="18" charset="0"/>
                <a:cs typeface="Times New Roman" pitchFamily="18" charset="0"/>
              </a:rPr>
              <a:t>Чернощекова Т.М., Френкель В.Я.- И.В. Курчатов, М : Просвещение, 1989</a:t>
            </a:r>
            <a:endParaRPr lang="ru-RU" dirty="0"/>
          </a:p>
        </p:txBody>
      </p:sp>
      <p:sp>
        <p:nvSpPr>
          <p:cNvPr id="6" name="TextBox 5"/>
          <p:cNvSpPr txBox="1"/>
          <p:nvPr/>
        </p:nvSpPr>
        <p:spPr>
          <a:xfrm>
            <a:off x="2267744" y="4365104"/>
            <a:ext cx="3456384" cy="369332"/>
          </a:xfrm>
          <a:prstGeom prst="rect">
            <a:avLst/>
          </a:prstGeom>
          <a:noFill/>
        </p:spPr>
        <p:txBody>
          <a:bodyPr wrap="square" rtlCol="0">
            <a:spAutoFit/>
          </a:bodyPr>
          <a:lstStyle/>
          <a:p>
            <a:r>
              <a:rPr lang="ru-RU" b="1" dirty="0" smtClean="0"/>
              <a:t>Литература :</a:t>
            </a:r>
            <a:endParaRPr lang="ru-RU"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635896" y="260648"/>
            <a:ext cx="5220072" cy="4247317"/>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ru-RU" dirty="0" smtClean="0">
                <a:solidFill>
                  <a:srgbClr val="FFFF00"/>
                </a:solidFill>
                <a:latin typeface="Arial Black" pitchFamily="34" charset="0"/>
                <a:ea typeface="Arial Unicode MS" pitchFamily="34" charset="-128"/>
                <a:cs typeface="Arial Unicode MS" pitchFamily="34" charset="-128"/>
              </a:rPr>
              <a:t>Весной 1920 года он закончил гимназию с золотой медалью. Правда, медаль ему так и не выдали, ее просто не нашлось в Симферополе. Но разве в этом дело?</a:t>
            </a:r>
            <a:br>
              <a:rPr lang="ru-RU" dirty="0" smtClean="0">
                <a:solidFill>
                  <a:srgbClr val="FFFF00"/>
                </a:solidFill>
                <a:latin typeface="Arial Black" pitchFamily="34" charset="0"/>
                <a:ea typeface="Arial Unicode MS" pitchFamily="34" charset="-128"/>
                <a:cs typeface="Arial Unicode MS" pitchFamily="34" charset="-128"/>
              </a:rPr>
            </a:br>
            <a:r>
              <a:rPr lang="ru-RU" dirty="0" smtClean="0">
                <a:solidFill>
                  <a:srgbClr val="FFFF00"/>
                </a:solidFill>
                <a:latin typeface="Arial Black" pitchFamily="34" charset="0"/>
                <a:ea typeface="Arial Unicode MS" pitchFamily="34" charset="-128"/>
                <a:cs typeface="Arial Unicode MS" pitchFamily="34" charset="-128"/>
              </a:rPr>
              <a:t>Отец, обычно сдержанный на ласку, обнял сына:</a:t>
            </a:r>
            <a:br>
              <a:rPr lang="ru-RU" dirty="0" smtClean="0">
                <a:solidFill>
                  <a:srgbClr val="FFFF00"/>
                </a:solidFill>
                <a:latin typeface="Arial Black" pitchFamily="34" charset="0"/>
                <a:ea typeface="Arial Unicode MS" pitchFamily="34" charset="-128"/>
                <a:cs typeface="Arial Unicode MS" pitchFamily="34" charset="-128"/>
              </a:rPr>
            </a:br>
            <a:r>
              <a:rPr lang="ru-RU" dirty="0" smtClean="0">
                <a:solidFill>
                  <a:srgbClr val="FFFF00"/>
                </a:solidFill>
                <a:latin typeface="Arial Black" pitchFamily="34" charset="0"/>
                <a:ea typeface="Arial Unicode MS" pitchFamily="34" charset="-128"/>
                <a:cs typeface="Arial Unicode MS" pitchFamily="34" charset="-128"/>
              </a:rPr>
              <a:t>– Ну, молодец, порадовал…</a:t>
            </a:r>
            <a:br>
              <a:rPr lang="ru-RU" dirty="0" smtClean="0">
                <a:solidFill>
                  <a:srgbClr val="FFFF00"/>
                </a:solidFill>
                <a:latin typeface="Arial Black" pitchFamily="34" charset="0"/>
                <a:ea typeface="Arial Unicode MS" pitchFamily="34" charset="-128"/>
                <a:cs typeface="Arial Unicode MS" pitchFamily="34" charset="-128"/>
              </a:rPr>
            </a:br>
            <a:r>
              <a:rPr lang="ru-RU" dirty="0" smtClean="0">
                <a:solidFill>
                  <a:srgbClr val="FFFF00"/>
                </a:solidFill>
                <a:latin typeface="Arial Black" pitchFamily="34" charset="0"/>
                <a:ea typeface="Arial Unicode MS" pitchFamily="34" charset="-128"/>
                <a:cs typeface="Arial Unicode MS" pitchFamily="34" charset="-128"/>
              </a:rPr>
              <a:t>И, обращаясь к младшему брату, Борису, наставительно добавил:</a:t>
            </a:r>
            <a:br>
              <a:rPr lang="ru-RU" dirty="0" smtClean="0">
                <a:solidFill>
                  <a:srgbClr val="FFFF00"/>
                </a:solidFill>
                <a:latin typeface="Arial Black" pitchFamily="34" charset="0"/>
                <a:ea typeface="Arial Unicode MS" pitchFamily="34" charset="-128"/>
                <a:cs typeface="Arial Unicode MS" pitchFamily="34" charset="-128"/>
              </a:rPr>
            </a:br>
            <a:r>
              <a:rPr lang="ru-RU" dirty="0" smtClean="0">
                <a:solidFill>
                  <a:srgbClr val="FFFF00"/>
                </a:solidFill>
                <a:latin typeface="Arial Black" pitchFamily="34" charset="0"/>
                <a:ea typeface="Arial Unicode MS" pitchFamily="34" charset="-128"/>
                <a:cs typeface="Arial Unicode MS" pitchFamily="34" charset="-128"/>
              </a:rPr>
              <a:t>– Вот и тебе так надо, сынок.</a:t>
            </a:r>
          </a:p>
          <a:p>
            <a:r>
              <a:rPr lang="ru-RU" dirty="0" smtClean="0">
                <a:solidFill>
                  <a:srgbClr val="FFFF00"/>
                </a:solidFill>
                <a:latin typeface="Arial Black" pitchFamily="34" charset="0"/>
              </a:rPr>
              <a:t> </a:t>
            </a:r>
            <a:r>
              <a:rPr lang="ru-RU" dirty="0">
                <a:solidFill>
                  <a:srgbClr val="FFFF00"/>
                </a:solidFill>
                <a:latin typeface="Arial Black" pitchFamily="34" charset="0"/>
              </a:rPr>
              <a:t>Вопроса о том, что делать после окончания гимназии, для Игоря и его родных не было. Все сошлись на одном: надо продолжать учиться. </a:t>
            </a:r>
          </a:p>
        </p:txBody>
      </p:sp>
      <p:pic>
        <p:nvPicPr>
          <p:cNvPr id="54274" name="Picture 2" descr="http://im3-tub-ru.yandex.net/i?id=447507737-04-72&amp;n=21"/>
          <p:cNvPicPr>
            <a:picLocks noChangeAspect="1" noChangeArrowheads="1"/>
          </p:cNvPicPr>
          <p:nvPr/>
        </p:nvPicPr>
        <p:blipFill>
          <a:blip r:embed="rId3" cstate="print"/>
          <a:srcRect/>
          <a:stretch>
            <a:fillRect/>
          </a:stretch>
        </p:blipFill>
        <p:spPr bwMode="auto">
          <a:xfrm>
            <a:off x="251520" y="332656"/>
            <a:ext cx="3168352" cy="3816424"/>
          </a:xfrm>
          <a:prstGeom prst="rect">
            <a:avLst/>
          </a:prstGeom>
          <a:noFill/>
        </p:spPr>
      </p:pic>
      <p:sp>
        <p:nvSpPr>
          <p:cNvPr id="8" name="TextBox 7"/>
          <p:cNvSpPr txBox="1"/>
          <p:nvPr/>
        </p:nvSpPr>
        <p:spPr>
          <a:xfrm>
            <a:off x="467544" y="4869160"/>
            <a:ext cx="8064896" cy="17543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ru-RU" dirty="0" smtClean="0">
                <a:solidFill>
                  <a:srgbClr val="FFFF00"/>
                </a:solidFill>
                <a:latin typeface="Arial Black" pitchFamily="34" charset="0"/>
              </a:rPr>
              <a:t>Вопрос о том, где учиться, тоже не стоял. </a:t>
            </a:r>
            <a:r>
              <a:rPr lang="ru-RU" b="1" dirty="0" smtClean="0">
                <a:solidFill>
                  <a:srgbClr val="FFFF00"/>
                </a:solidFill>
                <a:latin typeface="Arial Black" pitchFamily="34" charset="0"/>
              </a:rPr>
              <a:t>Таврический университет</a:t>
            </a:r>
            <a:r>
              <a:rPr lang="ru-RU" dirty="0" smtClean="0">
                <a:solidFill>
                  <a:srgbClr val="FFFF00"/>
                </a:solidFill>
                <a:latin typeface="Arial Black" pitchFamily="34" charset="0"/>
              </a:rPr>
              <a:t>, созданный в годы гражданской войны усилиями профессоров, волею судьбы заброшенных в Крым, был единственным высшим учебным заведением отрезанного от всей страны полуострова.</a:t>
            </a:r>
          </a:p>
          <a:p>
            <a:endParaRPr lang="ru-RU" dirty="0"/>
          </a:p>
        </p:txBody>
      </p:sp>
    </p:spTree>
    <p:custDataLst>
      <p:tags r:id="rId1"/>
    </p:custDataLst>
  </p:cSld>
  <p:clrMapOvr>
    <a:masterClrMapping/>
  </p:clrMapOvr>
  <p:transition advTm="30405">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8"/>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8"/>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563888" y="0"/>
            <a:ext cx="5328592" cy="7063472"/>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r>
              <a:rPr lang="ru-RU" sz="1900" dirty="0">
                <a:solidFill>
                  <a:srgbClr val="FFFF00"/>
                </a:solidFill>
                <a:latin typeface="Arial Black" pitchFamily="34" charset="0"/>
              </a:rPr>
              <a:t>В сентябре того же </a:t>
            </a:r>
            <a:r>
              <a:rPr lang="ru-RU" sz="1900" dirty="0" smtClean="0">
                <a:solidFill>
                  <a:srgbClr val="FFFF00"/>
                </a:solidFill>
                <a:latin typeface="Arial Black" pitchFamily="34" charset="0"/>
              </a:rPr>
              <a:t>года (1920) </a:t>
            </a:r>
            <a:r>
              <a:rPr lang="ru-RU" sz="1900" dirty="0">
                <a:solidFill>
                  <a:srgbClr val="FFFF00"/>
                </a:solidFill>
                <a:latin typeface="Arial Black" pitchFamily="34" charset="0"/>
              </a:rPr>
              <a:t>он поступил на первый курс физико-математического факультета Крымского </a:t>
            </a:r>
            <a:r>
              <a:rPr lang="ru-RU" sz="1900" dirty="0" smtClean="0">
                <a:solidFill>
                  <a:srgbClr val="FFFF00"/>
                </a:solidFill>
                <a:latin typeface="Arial Black" pitchFamily="34" charset="0"/>
              </a:rPr>
              <a:t>университета(ныне Таврический национальный университет им. В.И.Вернадского)  К лету 1923 г., несмотря на голод и нужду, он досрочно (за 3 года) и с отличными успехами закончил университет. Молодого </a:t>
            </a:r>
            <a:r>
              <a:rPr lang="ru-RU" sz="1900" dirty="0">
                <a:solidFill>
                  <a:srgbClr val="FFFF00"/>
                </a:solidFill>
                <a:latin typeface="Arial Black" pitchFamily="34" charset="0"/>
              </a:rPr>
              <a:t>выпускника направили преподавателем физики в Бакинский политехнический институт. Через полгода Курчатов уехал в Петроград и поступил на третий курс кораблестроительного факультета политехнического института. Весной 1925 года, когда занятия в Политехническом институте закончились, Курчатов уезжает в Ленинград в физико-технический институт в лабораторию знаменитого физика Иоффе.</a:t>
            </a:r>
          </a:p>
          <a:p>
            <a:endParaRPr lang="ru-RU" sz="1600" dirty="0"/>
          </a:p>
        </p:txBody>
      </p:sp>
      <p:pic>
        <p:nvPicPr>
          <p:cNvPr id="6" name="Picture 4" descr="http://physolymp.fml31.ru/uch/kurchatov/images/%E1%E5%E7%FB%EC%FF%ED%ED%FB%E93.jpg"/>
          <p:cNvPicPr>
            <a:picLocks noChangeAspect="1" noChangeArrowheads="1"/>
          </p:cNvPicPr>
          <p:nvPr/>
        </p:nvPicPr>
        <p:blipFill>
          <a:blip r:embed="rId3" cstate="print"/>
          <a:srcRect/>
          <a:stretch>
            <a:fillRect/>
          </a:stretch>
        </p:blipFill>
        <p:spPr bwMode="auto">
          <a:xfrm>
            <a:off x="179512" y="0"/>
            <a:ext cx="3312368" cy="4752528"/>
          </a:xfrm>
          <a:prstGeom prst="rect">
            <a:avLst/>
          </a:prstGeom>
          <a:noFill/>
        </p:spPr>
      </p:pic>
      <p:sp>
        <p:nvSpPr>
          <p:cNvPr id="8" name="TextBox 7"/>
          <p:cNvSpPr txBox="1"/>
          <p:nvPr/>
        </p:nvSpPr>
        <p:spPr>
          <a:xfrm>
            <a:off x="0" y="4725144"/>
            <a:ext cx="3491880" cy="2585323"/>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ru-RU" b="1" dirty="0" smtClean="0">
                <a:solidFill>
                  <a:srgbClr val="FFFF00"/>
                </a:solidFill>
                <a:latin typeface="Arial Black" pitchFamily="34" charset="0"/>
              </a:rPr>
              <a:t>После окончания Крымского университета. </a:t>
            </a:r>
            <a:br>
              <a:rPr lang="ru-RU" b="1" dirty="0" smtClean="0">
                <a:solidFill>
                  <a:srgbClr val="FFFF00"/>
                </a:solidFill>
                <a:latin typeface="Arial Black" pitchFamily="34" charset="0"/>
              </a:rPr>
            </a:br>
            <a:r>
              <a:rPr lang="ru-RU" b="1" dirty="0" smtClean="0">
                <a:solidFill>
                  <a:srgbClr val="FFFF00"/>
                </a:solidFill>
                <a:latin typeface="Arial Black" pitchFamily="34" charset="0"/>
              </a:rPr>
              <a:t>В центре - И.В.Курчатов. 1923 г. Товарищи            И. </a:t>
            </a:r>
            <a:r>
              <a:rPr lang="ru-RU" b="1" dirty="0" err="1" smtClean="0">
                <a:solidFill>
                  <a:srgbClr val="FFFF00"/>
                </a:solidFill>
                <a:latin typeface="Arial Black" pitchFamily="34" charset="0"/>
              </a:rPr>
              <a:t>Поройков</a:t>
            </a:r>
            <a:r>
              <a:rPr lang="ru-RU" b="1" dirty="0" smtClean="0">
                <a:solidFill>
                  <a:srgbClr val="FFFF00"/>
                </a:solidFill>
                <a:latin typeface="Arial Black" pitchFamily="34" charset="0"/>
              </a:rPr>
              <a:t> (слева) и Б. </a:t>
            </a:r>
            <a:r>
              <a:rPr lang="ru-RU" b="1" dirty="0" err="1" smtClean="0">
                <a:solidFill>
                  <a:srgbClr val="FFFF00"/>
                </a:solidFill>
                <a:latin typeface="Arial Black" pitchFamily="34" charset="0"/>
              </a:rPr>
              <a:t>Ляхницкий</a:t>
            </a:r>
            <a:r>
              <a:rPr lang="ru-RU" b="1" dirty="0" smtClean="0">
                <a:solidFill>
                  <a:srgbClr val="FFFF00"/>
                </a:solidFill>
                <a:latin typeface="Arial Black" pitchFamily="34" charset="0"/>
              </a:rPr>
              <a:t>.</a:t>
            </a:r>
            <a:r>
              <a:rPr lang="ru-RU" dirty="0" smtClean="0">
                <a:solidFill>
                  <a:srgbClr val="FFFF00"/>
                </a:solidFill>
              </a:rPr>
              <a:t/>
            </a:r>
            <a:br>
              <a:rPr lang="ru-RU" dirty="0" smtClean="0">
                <a:solidFill>
                  <a:srgbClr val="FFFF00"/>
                </a:solidFill>
              </a:rPr>
            </a:br>
            <a:endParaRPr lang="ru-RU" dirty="0" smtClean="0">
              <a:solidFill>
                <a:srgbClr val="FFFF00"/>
              </a:solidFill>
            </a:endParaRPr>
          </a:p>
          <a:p>
            <a:endParaRPr lang="ru-RU" dirty="0"/>
          </a:p>
        </p:txBody>
      </p:sp>
    </p:spTree>
    <p:custDataLst>
      <p:tags r:id="rId1"/>
    </p:custDataLst>
  </p:cSld>
  <p:clrMapOvr>
    <a:masterClrMapping/>
  </p:clrMapOvr>
  <p:transition advTm="30811">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9" name="Rectangle 15"/>
          <p:cNvSpPr>
            <a:spLocks noGrp="1" noChangeArrowheads="1"/>
          </p:cNvSpPr>
          <p:nvPr>
            <p:ph type="title"/>
          </p:nvPr>
        </p:nvSpPr>
        <p:spPr>
          <a:xfrm>
            <a:off x="467544" y="0"/>
            <a:ext cx="8229600" cy="633412"/>
          </a:xfrm>
          <a:solidFill>
            <a:srgbClr val="C00000"/>
          </a:solidFill>
        </p:spPr>
        <p:style>
          <a:lnRef idx="2">
            <a:schemeClr val="dk1"/>
          </a:lnRef>
          <a:fillRef idx="1">
            <a:schemeClr val="lt1"/>
          </a:fillRef>
          <a:effectRef idx="0">
            <a:schemeClr val="dk1"/>
          </a:effectRef>
          <a:fontRef idx="minor">
            <a:schemeClr val="dk1"/>
          </a:fontRef>
        </p:style>
        <p:txBody>
          <a:bodyPr>
            <a:normAutofit fontScale="90000"/>
          </a:bodyPr>
          <a:lstStyle/>
          <a:p>
            <a:pPr algn="ctr"/>
            <a:r>
              <a:rPr lang="ru-RU" sz="4000" b="1" dirty="0">
                <a:solidFill>
                  <a:schemeClr val="bg1"/>
                </a:solidFill>
                <a:effectLst/>
              </a:rPr>
              <a:t>Физико-технический институт</a:t>
            </a:r>
          </a:p>
        </p:txBody>
      </p:sp>
      <p:pic>
        <p:nvPicPr>
          <p:cNvPr id="36873" name="Picture 9" descr="Endpap_digits"/>
          <p:cNvPicPr>
            <a:picLocks noGrp="1" noChangeAspect="1" noChangeArrowheads="1"/>
          </p:cNvPicPr>
          <p:nvPr>
            <p:ph sz="half" idx="1"/>
          </p:nvPr>
        </p:nvPicPr>
        <p:blipFill>
          <a:blip r:embed="rId2" cstate="print"/>
          <a:srcRect/>
          <a:stretch>
            <a:fillRect/>
          </a:stretch>
        </p:blipFill>
        <p:spPr>
          <a:xfrm>
            <a:off x="2411760" y="980728"/>
            <a:ext cx="6994525" cy="5146675"/>
          </a:xfrm>
          <a:noFill/>
          <a:ln/>
        </p:spPr>
      </p:pic>
      <p:sp>
        <p:nvSpPr>
          <p:cNvPr id="36874" name="Text Box 10"/>
          <p:cNvSpPr txBox="1">
            <a:spLocks noChangeArrowheads="1"/>
          </p:cNvSpPr>
          <p:nvPr/>
        </p:nvSpPr>
        <p:spPr bwMode="auto">
          <a:xfrm>
            <a:off x="-1016" y="6237312"/>
            <a:ext cx="9145016" cy="369332"/>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spcBef>
                <a:spcPct val="50000"/>
              </a:spcBef>
            </a:pPr>
            <a:r>
              <a:rPr lang="ru-RU" b="1" dirty="0" smtClean="0">
                <a:solidFill>
                  <a:schemeClr val="tx1"/>
                </a:solidFill>
                <a:latin typeface="Arial Black" pitchFamily="34" charset="0"/>
              </a:rPr>
              <a:t>1-Ю.Б</a:t>
            </a:r>
            <a:r>
              <a:rPr lang="ru-RU" b="1" dirty="0">
                <a:solidFill>
                  <a:schemeClr val="tx1"/>
                </a:solidFill>
                <a:latin typeface="Arial Black" pitchFamily="34" charset="0"/>
              </a:rPr>
              <a:t>. Харитон, </a:t>
            </a:r>
            <a:r>
              <a:rPr lang="ru-RU" b="1" dirty="0" smtClean="0">
                <a:solidFill>
                  <a:schemeClr val="tx1"/>
                </a:solidFill>
                <a:latin typeface="Arial Black" pitchFamily="34" charset="0"/>
              </a:rPr>
              <a:t>2-И.В</a:t>
            </a:r>
            <a:r>
              <a:rPr lang="ru-RU" b="1" dirty="0">
                <a:solidFill>
                  <a:schemeClr val="tx1"/>
                </a:solidFill>
                <a:latin typeface="Arial Black" pitchFamily="34" charset="0"/>
              </a:rPr>
              <a:t>. Курчатов, </a:t>
            </a:r>
            <a:r>
              <a:rPr lang="ru-RU" b="1" dirty="0" smtClean="0">
                <a:solidFill>
                  <a:schemeClr val="tx1"/>
                </a:solidFill>
                <a:latin typeface="Arial Black" pitchFamily="34" charset="0"/>
              </a:rPr>
              <a:t>3-Н.Н.Семенов</a:t>
            </a:r>
            <a:r>
              <a:rPr lang="ru-RU" b="1" dirty="0">
                <a:solidFill>
                  <a:schemeClr val="tx1"/>
                </a:solidFill>
                <a:latin typeface="Arial Black" pitchFamily="34" charset="0"/>
              </a:rPr>
              <a:t>, </a:t>
            </a:r>
            <a:r>
              <a:rPr lang="ru-RU" b="1" dirty="0" smtClean="0">
                <a:solidFill>
                  <a:schemeClr val="tx1"/>
                </a:solidFill>
                <a:latin typeface="Arial Black" pitchFamily="34" charset="0"/>
              </a:rPr>
              <a:t>4-И.В</a:t>
            </a:r>
            <a:r>
              <a:rPr lang="ru-RU" b="1" dirty="0">
                <a:solidFill>
                  <a:schemeClr val="tx1"/>
                </a:solidFill>
                <a:latin typeface="Arial Black" pitchFamily="34" charset="0"/>
              </a:rPr>
              <a:t>. </a:t>
            </a:r>
            <a:r>
              <a:rPr lang="ru-RU" b="1" dirty="0" err="1">
                <a:solidFill>
                  <a:schemeClr val="tx1"/>
                </a:solidFill>
                <a:latin typeface="Arial Black" pitchFamily="34" charset="0"/>
              </a:rPr>
              <a:t>Обреимов</a:t>
            </a:r>
            <a:endParaRPr lang="ru-RU" b="1" dirty="0">
              <a:solidFill>
                <a:schemeClr val="tx1"/>
              </a:solidFill>
              <a:latin typeface="Arial Black" pitchFamily="34" charset="0"/>
            </a:endParaRPr>
          </a:p>
        </p:txBody>
      </p:sp>
      <p:sp>
        <p:nvSpPr>
          <p:cNvPr id="36875" name="Rectangle 11"/>
          <p:cNvSpPr>
            <a:spLocks noChangeArrowheads="1"/>
          </p:cNvSpPr>
          <p:nvPr/>
        </p:nvSpPr>
        <p:spPr bwMode="auto">
          <a:xfrm>
            <a:off x="-8667" y="3861048"/>
            <a:ext cx="1988379" cy="1754326"/>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wrap="square">
            <a:spAutoFit/>
          </a:bodyPr>
          <a:lstStyle/>
          <a:p>
            <a:pPr algn="ctr"/>
            <a:r>
              <a:rPr lang="ru-RU" dirty="0" smtClean="0">
                <a:solidFill>
                  <a:schemeClr val="tx1"/>
                </a:solidFill>
                <a:latin typeface="Arial Black" pitchFamily="34" charset="0"/>
              </a:rPr>
              <a:t>У главного </a:t>
            </a:r>
            <a:endParaRPr lang="en-US" dirty="0" smtClean="0">
              <a:solidFill>
                <a:schemeClr val="tx1"/>
              </a:solidFill>
              <a:latin typeface="Arial Black" pitchFamily="34" charset="0"/>
            </a:endParaRPr>
          </a:p>
          <a:p>
            <a:pPr algn="ctr"/>
            <a:r>
              <a:rPr lang="ru-RU" dirty="0" smtClean="0">
                <a:solidFill>
                  <a:schemeClr val="tx1"/>
                </a:solidFill>
                <a:latin typeface="Arial Black" pitchFamily="34" charset="0"/>
              </a:rPr>
              <a:t>входа </a:t>
            </a:r>
            <a:endParaRPr lang="en-US" dirty="0">
              <a:solidFill>
                <a:schemeClr val="tx1"/>
              </a:solidFill>
              <a:latin typeface="Arial Black" pitchFamily="34" charset="0"/>
            </a:endParaRPr>
          </a:p>
          <a:p>
            <a:pPr algn="ctr"/>
            <a:r>
              <a:rPr lang="ru-RU" dirty="0">
                <a:solidFill>
                  <a:schemeClr val="tx1"/>
                </a:solidFill>
                <a:latin typeface="Arial Black" pitchFamily="34" charset="0"/>
              </a:rPr>
              <a:t>в </a:t>
            </a:r>
            <a:r>
              <a:rPr lang="ru-RU" dirty="0" err="1">
                <a:solidFill>
                  <a:schemeClr val="tx1"/>
                </a:solidFill>
                <a:latin typeface="Arial Black" pitchFamily="34" charset="0"/>
              </a:rPr>
              <a:t>Физико</a:t>
            </a:r>
            <a:r>
              <a:rPr lang="ru-RU" dirty="0">
                <a:solidFill>
                  <a:schemeClr val="tx1"/>
                </a:solidFill>
                <a:latin typeface="Arial Black" pitchFamily="34" charset="0"/>
              </a:rPr>
              <a:t>-</a:t>
            </a:r>
            <a:endParaRPr lang="en-US" dirty="0">
              <a:solidFill>
                <a:schemeClr val="tx1"/>
              </a:solidFill>
              <a:latin typeface="Arial Black" pitchFamily="34" charset="0"/>
            </a:endParaRPr>
          </a:p>
          <a:p>
            <a:pPr algn="ctr"/>
            <a:r>
              <a:rPr lang="ru-RU" dirty="0">
                <a:solidFill>
                  <a:schemeClr val="tx1"/>
                </a:solidFill>
                <a:latin typeface="Arial Black" pitchFamily="34" charset="0"/>
              </a:rPr>
              <a:t>технический </a:t>
            </a:r>
            <a:endParaRPr lang="en-US" dirty="0">
              <a:solidFill>
                <a:schemeClr val="tx1"/>
              </a:solidFill>
              <a:latin typeface="Arial Black" pitchFamily="34" charset="0"/>
            </a:endParaRPr>
          </a:p>
          <a:p>
            <a:pPr algn="ctr"/>
            <a:r>
              <a:rPr lang="ru-RU" dirty="0">
                <a:solidFill>
                  <a:schemeClr val="tx1"/>
                </a:solidFill>
                <a:latin typeface="Arial Black" pitchFamily="34" charset="0"/>
              </a:rPr>
              <a:t>институт. </a:t>
            </a:r>
            <a:endParaRPr lang="en-US" dirty="0">
              <a:solidFill>
                <a:schemeClr val="tx1"/>
              </a:solidFill>
              <a:latin typeface="Arial Black" pitchFamily="34" charset="0"/>
            </a:endParaRPr>
          </a:p>
          <a:p>
            <a:pPr algn="ctr"/>
            <a:r>
              <a:rPr lang="ru-RU" dirty="0">
                <a:solidFill>
                  <a:schemeClr val="tx1"/>
                </a:solidFill>
                <a:latin typeface="Arial Black" pitchFamily="34" charset="0"/>
              </a:rPr>
              <a:t>1925.</a:t>
            </a:r>
          </a:p>
        </p:txBody>
      </p:sp>
      <p:sp>
        <p:nvSpPr>
          <p:cNvPr id="6" name="TextBox 5"/>
          <p:cNvSpPr txBox="1"/>
          <p:nvPr/>
        </p:nvSpPr>
        <p:spPr>
          <a:xfrm>
            <a:off x="323528" y="980728"/>
            <a:ext cx="1152128" cy="369332"/>
          </a:xfrm>
          <a:prstGeom prst="rect">
            <a:avLst/>
          </a:prstGeom>
          <a:noFill/>
        </p:spPr>
        <p:txBody>
          <a:bodyPr wrap="square" rtlCol="0">
            <a:spAutoFit/>
          </a:bodyPr>
          <a:lstStyle/>
          <a:p>
            <a:endParaRPr lang="ru-RU" dirty="0"/>
          </a:p>
        </p:txBody>
      </p:sp>
    </p:spTree>
  </p:cSld>
  <p:clrMapOvr>
    <a:masterClrMapping/>
  </p:clrMapOvr>
  <p:transition advTm="7394">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247456" y="0"/>
            <a:ext cx="4896544" cy="4770537"/>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ru-RU" sz="1900" dirty="0" smtClean="0">
                <a:solidFill>
                  <a:srgbClr val="FFFF00"/>
                </a:solidFill>
                <a:latin typeface="Arial Black" pitchFamily="34" charset="0"/>
              </a:rPr>
              <a:t>С 1925 г. он стал работать научным сотрудником в Ленинградском физико-техническом институте под руководством академика А.Ф.Иофе. </a:t>
            </a:r>
            <a:br>
              <a:rPr lang="ru-RU" sz="1900" dirty="0" smtClean="0">
                <a:solidFill>
                  <a:srgbClr val="FFFF00"/>
                </a:solidFill>
                <a:latin typeface="Arial Black" pitchFamily="34" charset="0"/>
              </a:rPr>
            </a:br>
            <a:r>
              <a:rPr lang="ru-RU" sz="1900" dirty="0" smtClean="0"/>
              <a:t> </a:t>
            </a:r>
            <a:r>
              <a:rPr lang="ru-RU" sz="1900" dirty="0" smtClean="0">
                <a:solidFill>
                  <a:srgbClr val="FFFF00"/>
                </a:solidFill>
                <a:latin typeface="Arial Black" pitchFamily="34" charset="0"/>
              </a:rPr>
              <a:t>Талант Игоря Васильевича особенно проявился при открытии </a:t>
            </a:r>
            <a:r>
              <a:rPr lang="ru-RU" sz="1900" dirty="0" err="1" smtClean="0">
                <a:solidFill>
                  <a:srgbClr val="FFFF00"/>
                </a:solidFill>
                <a:latin typeface="Arial Black" pitchFamily="34" charset="0"/>
              </a:rPr>
              <a:t>сегнетоэлектричества</a:t>
            </a:r>
            <a:r>
              <a:rPr lang="ru-RU" sz="1900" dirty="0" smtClean="0">
                <a:solidFill>
                  <a:srgbClr val="FFFF00"/>
                </a:solidFill>
                <a:latin typeface="Arial Black" pitchFamily="34" charset="0"/>
              </a:rPr>
              <a:t> т.о. он фактически создав новую область науки – учение о </a:t>
            </a:r>
            <a:r>
              <a:rPr lang="ru-RU" sz="1900" dirty="0" err="1" smtClean="0">
                <a:solidFill>
                  <a:srgbClr val="FFFF00"/>
                </a:solidFill>
                <a:latin typeface="Arial Black" pitchFamily="34" charset="0"/>
              </a:rPr>
              <a:t>сегнетоэлектричестве</a:t>
            </a:r>
            <a:r>
              <a:rPr lang="ru-RU" sz="1900" dirty="0" smtClean="0">
                <a:solidFill>
                  <a:srgbClr val="FFFF00"/>
                </a:solidFill>
                <a:latin typeface="Arial Black" pitchFamily="34" charset="0"/>
              </a:rPr>
              <a:t>.  Курчатов интуитивно заподозрил проявление каких-то неизвестных свойств в поведении диэлектриков.</a:t>
            </a:r>
            <a:endParaRPr lang="ru-RU" sz="1900" dirty="0">
              <a:solidFill>
                <a:srgbClr val="FFFF00"/>
              </a:solidFill>
              <a:latin typeface="Arial Black" pitchFamily="34" charset="0"/>
            </a:endParaRPr>
          </a:p>
        </p:txBody>
      </p:sp>
      <p:pic>
        <p:nvPicPr>
          <p:cNvPr id="5" name="Picture 2" descr="И. В. Курчатов в период работы над сегнетоэлектриками, 1930 г."/>
          <p:cNvPicPr>
            <a:picLocks noChangeAspect="1" noChangeArrowheads="1"/>
          </p:cNvPicPr>
          <p:nvPr/>
        </p:nvPicPr>
        <p:blipFill>
          <a:blip r:embed="rId3" cstate="print"/>
          <a:srcRect/>
          <a:stretch>
            <a:fillRect/>
          </a:stretch>
        </p:blipFill>
        <p:spPr bwMode="auto">
          <a:xfrm>
            <a:off x="179512" y="0"/>
            <a:ext cx="3888432" cy="3789040"/>
          </a:xfrm>
          <a:prstGeom prst="rect">
            <a:avLst/>
          </a:prstGeom>
          <a:noFill/>
        </p:spPr>
      </p:pic>
      <p:sp>
        <p:nvSpPr>
          <p:cNvPr id="6" name="TextBox 5"/>
          <p:cNvSpPr txBox="1"/>
          <p:nvPr/>
        </p:nvSpPr>
        <p:spPr>
          <a:xfrm>
            <a:off x="0" y="3717032"/>
            <a:ext cx="4139952"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i="1" dirty="0" smtClean="0">
                <a:solidFill>
                  <a:schemeClr val="tx1"/>
                </a:solidFill>
              </a:rPr>
              <a:t> </a:t>
            </a:r>
            <a:r>
              <a:rPr lang="ru-RU" dirty="0" smtClean="0">
                <a:solidFill>
                  <a:schemeClr val="tx1"/>
                </a:solidFill>
                <a:latin typeface="Arial Black" pitchFamily="34" charset="0"/>
              </a:rPr>
              <a:t>Курчатов в период работы над сегнетоэлектриками, </a:t>
            </a:r>
          </a:p>
          <a:p>
            <a:pPr algn="ctr"/>
            <a:r>
              <a:rPr lang="ru-RU" dirty="0" smtClean="0">
                <a:solidFill>
                  <a:schemeClr val="tx1"/>
                </a:solidFill>
                <a:latin typeface="Arial Black" pitchFamily="34" charset="0"/>
              </a:rPr>
              <a:t>1930 г.</a:t>
            </a:r>
            <a:endParaRPr lang="ru-RU" dirty="0">
              <a:solidFill>
                <a:schemeClr val="tx1"/>
              </a:solidFill>
            </a:endParaRPr>
          </a:p>
        </p:txBody>
      </p:sp>
      <p:sp>
        <p:nvSpPr>
          <p:cNvPr id="7" name="TextBox 6"/>
          <p:cNvSpPr txBox="1"/>
          <p:nvPr/>
        </p:nvSpPr>
        <p:spPr>
          <a:xfrm>
            <a:off x="0" y="4941168"/>
            <a:ext cx="8892480" cy="19389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ru-RU" sz="2000" dirty="0" smtClean="0">
                <a:solidFill>
                  <a:srgbClr val="FFFF00"/>
                </a:solidFill>
                <a:latin typeface="Arial Black" pitchFamily="34" charset="0"/>
              </a:rPr>
              <a:t>Вместе с </a:t>
            </a:r>
            <a:r>
              <a:rPr lang="ru-RU" sz="2000" dirty="0" err="1" smtClean="0">
                <a:solidFill>
                  <a:srgbClr val="FFFF00"/>
                </a:solidFill>
                <a:latin typeface="Arial Black" pitchFamily="34" charset="0"/>
              </a:rPr>
              <a:t>Кобеко</a:t>
            </a:r>
            <a:r>
              <a:rPr lang="ru-RU" sz="2000" dirty="0" smtClean="0">
                <a:solidFill>
                  <a:srgbClr val="FFFF00"/>
                </a:solidFill>
                <a:latin typeface="Arial Black" pitchFamily="34" charset="0"/>
              </a:rPr>
              <a:t> он обнаружил, что эти свойства аналогичны магнитным свойствам ферромагнетиков, и назвал такие диэлектрики сегнетоэлектриками. За границей это явление называют ферроэлектричеством, что еще более подчеркивает аналогию с ферромагнетизмом.</a:t>
            </a:r>
            <a:endParaRPr lang="ru-RU" sz="2000" dirty="0"/>
          </a:p>
        </p:txBody>
      </p:sp>
    </p:spTree>
    <p:custDataLst>
      <p:tags r:id="rId1"/>
    </p:custDataLst>
  </p:cSld>
  <p:clrMapOvr>
    <a:masterClrMapping/>
  </p:clrMapOvr>
  <p:transition advTm="29905">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2" dur="1000" fill="hold"/>
                                        <p:tgtEl>
                                          <p:spTgt spid="7"/>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Young Igor Kurchatov.jpg"/>
          <p:cNvPicPr>
            <a:picLocks noChangeAspect="1" noChangeArrowheads="1"/>
          </p:cNvPicPr>
          <p:nvPr/>
        </p:nvPicPr>
        <p:blipFill>
          <a:blip r:embed="rId3" cstate="print"/>
          <a:srcRect/>
          <a:stretch>
            <a:fillRect/>
          </a:stretch>
        </p:blipFill>
        <p:spPr bwMode="auto">
          <a:xfrm>
            <a:off x="323528" y="476672"/>
            <a:ext cx="3384376" cy="5544616"/>
          </a:xfrm>
          <a:prstGeom prst="rect">
            <a:avLst/>
          </a:prstGeom>
          <a:noFill/>
        </p:spPr>
      </p:pic>
      <p:sp>
        <p:nvSpPr>
          <p:cNvPr id="3" name="TextBox 2"/>
          <p:cNvSpPr txBox="1"/>
          <p:nvPr/>
        </p:nvSpPr>
        <p:spPr>
          <a:xfrm>
            <a:off x="4067944" y="908720"/>
            <a:ext cx="4752528" cy="44012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ru-RU" sz="2800" dirty="0" smtClean="0">
                <a:solidFill>
                  <a:srgbClr val="FF00FF"/>
                </a:solidFill>
                <a:latin typeface="Arial Black" pitchFamily="34" charset="0"/>
              </a:rPr>
              <a:t> В 1930 году (в 27 лет) </a:t>
            </a:r>
            <a:r>
              <a:rPr lang="ru-RU" sz="2800" dirty="0" smtClean="0">
                <a:solidFill>
                  <a:srgbClr val="FFFF00"/>
                </a:solidFill>
                <a:latin typeface="Arial Black" pitchFamily="34" charset="0"/>
              </a:rPr>
              <a:t>Курчатова назначают заведующим физическим отделом Ленинградского физико-технического института. И в это время он начинает заниматься атомной физикой. </a:t>
            </a:r>
            <a:endParaRPr lang="ru-RU" sz="2800" dirty="0"/>
          </a:p>
        </p:txBody>
      </p:sp>
    </p:spTree>
    <p:custDataLst>
      <p:tags r:id="rId1"/>
    </p:custDataLst>
  </p:cSld>
  <p:clrMapOvr>
    <a:masterClrMapping/>
  </p:clrMapOvr>
  <p:transition advTm="9094">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8"/>
</p:tagLst>
</file>

<file path=ppt/tags/tag10.xml><?xml version="1.0" encoding="utf-8"?>
<p:tagLst xmlns:a="http://schemas.openxmlformats.org/drawingml/2006/main" xmlns:r="http://schemas.openxmlformats.org/officeDocument/2006/relationships" xmlns:p="http://schemas.openxmlformats.org/presentationml/2006/main">
  <p:tag name="TIMING" val="|2.3"/>
</p:tagLst>
</file>

<file path=ppt/tags/tag11.xml><?xml version="1.0" encoding="utf-8"?>
<p:tagLst xmlns:a="http://schemas.openxmlformats.org/drawingml/2006/main" xmlns:r="http://schemas.openxmlformats.org/officeDocument/2006/relationships" xmlns:p="http://schemas.openxmlformats.org/presentationml/2006/main">
  <p:tag name="TIMING" val="|3.3"/>
</p:tagLst>
</file>

<file path=ppt/tags/tag12.xml><?xml version="1.0" encoding="utf-8"?>
<p:tagLst xmlns:a="http://schemas.openxmlformats.org/drawingml/2006/main" xmlns:r="http://schemas.openxmlformats.org/officeDocument/2006/relationships" xmlns:p="http://schemas.openxmlformats.org/presentationml/2006/main">
  <p:tag name="TIMING" val="|1|6.3"/>
</p:tagLst>
</file>

<file path=ppt/tags/tag13.xml><?xml version="1.0" encoding="utf-8"?>
<p:tagLst xmlns:a="http://schemas.openxmlformats.org/drawingml/2006/main" xmlns:r="http://schemas.openxmlformats.org/officeDocument/2006/relationships" xmlns:p="http://schemas.openxmlformats.org/presentationml/2006/main">
  <p:tag name="TIMING" val="|0.6|1.7"/>
</p:tagLst>
</file>

<file path=ppt/tags/tag14.xml><?xml version="1.0" encoding="utf-8"?>
<p:tagLst xmlns:a="http://schemas.openxmlformats.org/drawingml/2006/main" xmlns:r="http://schemas.openxmlformats.org/officeDocument/2006/relationships" xmlns:p="http://schemas.openxmlformats.org/presentationml/2006/main">
  <p:tag name="TIMING" val="|0.7|3.9"/>
</p:tagLst>
</file>

<file path=ppt/tags/tag15.xml><?xml version="1.0" encoding="utf-8"?>
<p:tagLst xmlns:a="http://schemas.openxmlformats.org/drawingml/2006/main" xmlns:r="http://schemas.openxmlformats.org/officeDocument/2006/relationships" xmlns:p="http://schemas.openxmlformats.org/presentationml/2006/main">
  <p:tag name="TIMING" val="|0.5|3.4"/>
</p:tagLst>
</file>

<file path=ppt/tags/tag16.xml><?xml version="1.0" encoding="utf-8"?>
<p:tagLst xmlns:a="http://schemas.openxmlformats.org/drawingml/2006/main" xmlns:r="http://schemas.openxmlformats.org/officeDocument/2006/relationships" xmlns:p="http://schemas.openxmlformats.org/presentationml/2006/main">
  <p:tag name="TIMING" val="|7"/>
</p:tagLst>
</file>

<file path=ppt/tags/tag17.xml><?xml version="1.0" encoding="utf-8"?>
<p:tagLst xmlns:a="http://schemas.openxmlformats.org/drawingml/2006/main" xmlns:r="http://schemas.openxmlformats.org/officeDocument/2006/relationships" xmlns:p="http://schemas.openxmlformats.org/presentationml/2006/main">
  <p:tag name="TIMING" val="|0"/>
</p:tagLst>
</file>

<file path=ppt/tags/tag18.xml><?xml version="1.0" encoding="utf-8"?>
<p:tagLst xmlns:a="http://schemas.openxmlformats.org/drawingml/2006/main" xmlns:r="http://schemas.openxmlformats.org/officeDocument/2006/relationships" xmlns:p="http://schemas.openxmlformats.org/presentationml/2006/main">
  <p:tag name="TIMING" val="|0.6|14.8"/>
</p:tagLst>
</file>

<file path=ppt/tags/tag19.xml><?xml version="1.0" encoding="utf-8"?>
<p:tagLst xmlns:a="http://schemas.openxmlformats.org/drawingml/2006/main" xmlns:r="http://schemas.openxmlformats.org/officeDocument/2006/relationships" xmlns:p="http://schemas.openxmlformats.org/presentationml/2006/main">
  <p:tag name="TIMING" val="|1.3|12.9"/>
</p:tagLst>
</file>

<file path=ppt/tags/tag2.xml><?xml version="1.0" encoding="utf-8"?>
<p:tagLst xmlns:a="http://schemas.openxmlformats.org/drawingml/2006/main" xmlns:r="http://schemas.openxmlformats.org/officeDocument/2006/relationships" xmlns:p="http://schemas.openxmlformats.org/presentationml/2006/main">
  <p:tag name="TIMING" val="|1.2|7.6|4.2"/>
</p:tagLst>
</file>

<file path=ppt/tags/tag20.xml><?xml version="1.0" encoding="utf-8"?>
<p:tagLst xmlns:a="http://schemas.openxmlformats.org/drawingml/2006/main" xmlns:r="http://schemas.openxmlformats.org/officeDocument/2006/relationships" xmlns:p="http://schemas.openxmlformats.org/presentationml/2006/main">
  <p:tag name="TIMING" val="|0.2|9.1"/>
</p:tagLst>
</file>

<file path=ppt/tags/tag21.xml><?xml version="1.0" encoding="utf-8"?>
<p:tagLst xmlns:a="http://schemas.openxmlformats.org/drawingml/2006/main" xmlns:r="http://schemas.openxmlformats.org/officeDocument/2006/relationships" xmlns:p="http://schemas.openxmlformats.org/presentationml/2006/main">
  <p:tag name="TIMING" val="|0.6|1.9"/>
</p:tagLst>
</file>

<file path=ppt/tags/tag22.xml><?xml version="1.0" encoding="utf-8"?>
<p:tagLst xmlns:a="http://schemas.openxmlformats.org/drawingml/2006/main" xmlns:r="http://schemas.openxmlformats.org/officeDocument/2006/relationships" xmlns:p="http://schemas.openxmlformats.org/presentationml/2006/main">
  <p:tag name="TIMING" val="|0.4|16.2"/>
</p:tagLst>
</file>

<file path=ppt/tags/tag23.xml><?xml version="1.0" encoding="utf-8"?>
<p:tagLst xmlns:a="http://schemas.openxmlformats.org/drawingml/2006/main" xmlns:r="http://schemas.openxmlformats.org/officeDocument/2006/relationships" xmlns:p="http://schemas.openxmlformats.org/presentationml/2006/main">
  <p:tag name="TIMING" val="|0.5"/>
</p:tagLst>
</file>

<file path=ppt/tags/tag24.xml><?xml version="1.0" encoding="utf-8"?>
<p:tagLst xmlns:a="http://schemas.openxmlformats.org/drawingml/2006/main" xmlns:r="http://schemas.openxmlformats.org/officeDocument/2006/relationships" xmlns:p="http://schemas.openxmlformats.org/presentationml/2006/main">
  <p:tag name="TIMING" val="|0.4"/>
</p:tagLst>
</file>

<file path=ppt/tags/tag25.xml><?xml version="1.0" encoding="utf-8"?>
<p:tagLst xmlns:a="http://schemas.openxmlformats.org/drawingml/2006/main" xmlns:r="http://schemas.openxmlformats.org/officeDocument/2006/relationships" xmlns:p="http://schemas.openxmlformats.org/presentationml/2006/main">
  <p:tag name="TIMING" val="|0.5"/>
</p:tagLst>
</file>

<file path=ppt/tags/tag26.xml><?xml version="1.0" encoding="utf-8"?>
<p:tagLst xmlns:a="http://schemas.openxmlformats.org/drawingml/2006/main" xmlns:r="http://schemas.openxmlformats.org/officeDocument/2006/relationships" xmlns:p="http://schemas.openxmlformats.org/presentationml/2006/main">
  <p:tag name="TIMING" val="|0.7|14.1"/>
</p:tagLst>
</file>

<file path=ppt/tags/tag27.xml><?xml version="1.0" encoding="utf-8"?>
<p:tagLst xmlns:a="http://schemas.openxmlformats.org/drawingml/2006/main" xmlns:r="http://schemas.openxmlformats.org/officeDocument/2006/relationships" xmlns:p="http://schemas.openxmlformats.org/presentationml/2006/main">
  <p:tag name="TIMING" val="|0.3"/>
</p:tagLst>
</file>

<file path=ppt/tags/tag28.xml><?xml version="1.0" encoding="utf-8"?>
<p:tagLst xmlns:a="http://schemas.openxmlformats.org/drawingml/2006/main" xmlns:r="http://schemas.openxmlformats.org/officeDocument/2006/relationships" xmlns:p="http://schemas.openxmlformats.org/presentationml/2006/main">
  <p:tag name="TIMING" val="|231.5"/>
</p:tagLst>
</file>

<file path=ppt/tags/tag29.xml><?xml version="1.0" encoding="utf-8"?>
<p:tagLst xmlns:a="http://schemas.openxmlformats.org/drawingml/2006/main" xmlns:r="http://schemas.openxmlformats.org/officeDocument/2006/relationships" xmlns:p="http://schemas.openxmlformats.org/presentationml/2006/main">
  <p:tag name="TIMING" val="|2"/>
</p:tagLst>
</file>

<file path=ppt/tags/tag3.xml><?xml version="1.0" encoding="utf-8"?>
<p:tagLst xmlns:a="http://schemas.openxmlformats.org/drawingml/2006/main" xmlns:r="http://schemas.openxmlformats.org/officeDocument/2006/relationships" xmlns:p="http://schemas.openxmlformats.org/presentationml/2006/main">
  <p:tag name="TIMING" val="|0.9|3.3|2.8|2.5"/>
</p:tagLst>
</file>

<file path=ppt/tags/tag30.xml><?xml version="1.0" encoding="utf-8"?>
<p:tagLst xmlns:a="http://schemas.openxmlformats.org/drawingml/2006/main" xmlns:r="http://schemas.openxmlformats.org/officeDocument/2006/relationships" xmlns:p="http://schemas.openxmlformats.org/presentationml/2006/main">
  <p:tag name="TIMING" val="|1.6"/>
</p:tagLst>
</file>

<file path=ppt/tags/tag31.xml><?xml version="1.0" encoding="utf-8"?>
<p:tagLst xmlns:a="http://schemas.openxmlformats.org/drawingml/2006/main" xmlns:r="http://schemas.openxmlformats.org/officeDocument/2006/relationships" xmlns:p="http://schemas.openxmlformats.org/presentationml/2006/main">
  <p:tag name="TIMING" val="|1.1"/>
</p:tagLst>
</file>

<file path=ppt/tags/tag32.xml><?xml version="1.0" encoding="utf-8"?>
<p:tagLst xmlns:a="http://schemas.openxmlformats.org/drawingml/2006/main" xmlns:r="http://schemas.openxmlformats.org/officeDocument/2006/relationships" xmlns:p="http://schemas.openxmlformats.org/presentationml/2006/main">
  <p:tag name="TIMING" val="|1.4"/>
</p:tagLst>
</file>

<file path=ppt/tags/tag33.xml><?xml version="1.0" encoding="utf-8"?>
<p:tagLst xmlns:a="http://schemas.openxmlformats.org/drawingml/2006/main" xmlns:r="http://schemas.openxmlformats.org/officeDocument/2006/relationships" xmlns:p="http://schemas.openxmlformats.org/presentationml/2006/main">
  <p:tag name="TIMING" val="|0.9|11.2"/>
</p:tagLst>
</file>

<file path=ppt/tags/tag34.xml><?xml version="1.0" encoding="utf-8"?>
<p:tagLst xmlns:a="http://schemas.openxmlformats.org/drawingml/2006/main" xmlns:r="http://schemas.openxmlformats.org/officeDocument/2006/relationships" xmlns:p="http://schemas.openxmlformats.org/presentationml/2006/main">
  <p:tag name="TIMING" val="|0.7|8.3"/>
</p:tagLst>
</file>

<file path=ppt/tags/tag35.xml><?xml version="1.0" encoding="utf-8"?>
<p:tagLst xmlns:a="http://schemas.openxmlformats.org/drawingml/2006/main" xmlns:r="http://schemas.openxmlformats.org/officeDocument/2006/relationships" xmlns:p="http://schemas.openxmlformats.org/presentationml/2006/main">
  <p:tag name="TIMING" val="|0.6"/>
</p:tagLst>
</file>

<file path=ppt/tags/tag36.xml><?xml version="1.0" encoding="utf-8"?>
<p:tagLst xmlns:a="http://schemas.openxmlformats.org/drawingml/2006/main" xmlns:r="http://schemas.openxmlformats.org/officeDocument/2006/relationships" xmlns:p="http://schemas.openxmlformats.org/presentationml/2006/main">
  <p:tag name="TIMING" val="|1.5|3.4|3|3.2|2.8"/>
</p:tagLst>
</file>

<file path=ppt/tags/tag37.xml><?xml version="1.0" encoding="utf-8"?>
<p:tagLst xmlns:a="http://schemas.openxmlformats.org/drawingml/2006/main" xmlns:r="http://schemas.openxmlformats.org/officeDocument/2006/relationships" xmlns:p="http://schemas.openxmlformats.org/presentationml/2006/main">
  <p:tag name="TIMING" val="|1.1|3.1|2.4|2.2|2.3|2.2"/>
</p:tagLst>
</file>

<file path=ppt/tags/tag38.xml><?xml version="1.0" encoding="utf-8"?>
<p:tagLst xmlns:a="http://schemas.openxmlformats.org/drawingml/2006/main" xmlns:r="http://schemas.openxmlformats.org/officeDocument/2006/relationships" xmlns:p="http://schemas.openxmlformats.org/presentationml/2006/main">
  <p:tag name="TIMING" val="|0.6"/>
</p:tagLst>
</file>

<file path=ppt/tags/tag39.xml><?xml version="1.0" encoding="utf-8"?>
<p:tagLst xmlns:a="http://schemas.openxmlformats.org/drawingml/2006/main" xmlns:r="http://schemas.openxmlformats.org/officeDocument/2006/relationships" xmlns:p="http://schemas.openxmlformats.org/presentationml/2006/main">
  <p:tag name="TIMING" val="|0.7"/>
</p:tagLst>
</file>

<file path=ppt/tags/tag4.xml><?xml version="1.0" encoding="utf-8"?>
<p:tagLst xmlns:a="http://schemas.openxmlformats.org/drawingml/2006/main" xmlns:r="http://schemas.openxmlformats.org/officeDocument/2006/relationships" xmlns:p="http://schemas.openxmlformats.org/presentationml/2006/main">
  <p:tag name="TIMING" val="|0.5"/>
</p:tagLst>
</file>

<file path=ppt/tags/tag40.xml><?xml version="1.0" encoding="utf-8"?>
<p:tagLst xmlns:a="http://schemas.openxmlformats.org/drawingml/2006/main" xmlns:r="http://schemas.openxmlformats.org/officeDocument/2006/relationships" xmlns:p="http://schemas.openxmlformats.org/presentationml/2006/main">
  <p:tag name="TIMING" val="|0.9|2.9|2.9"/>
</p:tagLst>
</file>

<file path=ppt/tags/tag41.xml><?xml version="1.0" encoding="utf-8"?>
<p:tagLst xmlns:a="http://schemas.openxmlformats.org/drawingml/2006/main" xmlns:r="http://schemas.openxmlformats.org/officeDocument/2006/relationships" xmlns:p="http://schemas.openxmlformats.org/presentationml/2006/main">
  <p:tag name="TIMING" val="|0.9"/>
</p:tagLst>
</file>

<file path=ppt/tags/tag42.xml><?xml version="1.0" encoding="utf-8"?>
<p:tagLst xmlns:a="http://schemas.openxmlformats.org/drawingml/2006/main" xmlns:r="http://schemas.openxmlformats.org/officeDocument/2006/relationships" xmlns:p="http://schemas.openxmlformats.org/presentationml/2006/main">
  <p:tag name="TIMING" val="|1.1"/>
</p:tagLst>
</file>

<file path=ppt/tags/tag5.xml><?xml version="1.0" encoding="utf-8"?>
<p:tagLst xmlns:a="http://schemas.openxmlformats.org/drawingml/2006/main" xmlns:r="http://schemas.openxmlformats.org/officeDocument/2006/relationships" xmlns:p="http://schemas.openxmlformats.org/presentationml/2006/main">
  <p:tag name="TIMING" val="|0.4|16.6"/>
</p:tagLst>
</file>

<file path=ppt/tags/tag6.xml><?xml version="1.0" encoding="utf-8"?>
<p:tagLst xmlns:a="http://schemas.openxmlformats.org/drawingml/2006/main" xmlns:r="http://schemas.openxmlformats.org/officeDocument/2006/relationships" xmlns:p="http://schemas.openxmlformats.org/presentationml/2006/main">
  <p:tag name="TIMING" val="|5.2"/>
</p:tagLst>
</file>

<file path=ppt/tags/tag7.xml><?xml version="1.0" encoding="utf-8"?>
<p:tagLst xmlns:a="http://schemas.openxmlformats.org/drawingml/2006/main" xmlns:r="http://schemas.openxmlformats.org/officeDocument/2006/relationships" xmlns:p="http://schemas.openxmlformats.org/presentationml/2006/main">
  <p:tag name="TIMING" val="|2.8|14.5"/>
</p:tagLst>
</file>

<file path=ppt/tags/tag8.xml><?xml version="1.0" encoding="utf-8"?>
<p:tagLst xmlns:a="http://schemas.openxmlformats.org/drawingml/2006/main" xmlns:r="http://schemas.openxmlformats.org/officeDocument/2006/relationships" xmlns:p="http://schemas.openxmlformats.org/presentationml/2006/main">
  <p:tag name="TIMING" val="|0.7"/>
</p:tagLst>
</file>

<file path=ppt/tags/tag9.xml><?xml version="1.0" encoding="utf-8"?>
<p:tagLst xmlns:a="http://schemas.openxmlformats.org/drawingml/2006/main" xmlns:r="http://schemas.openxmlformats.org/officeDocument/2006/relationships" xmlns:p="http://schemas.openxmlformats.org/presentationml/2006/main">
  <p:tag name="TIMING" val="|1.3|13.7"/>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2414</TotalTime>
  <Words>2419</Words>
  <Application>Microsoft Office PowerPoint</Application>
  <PresentationFormat>Экран (4:3)</PresentationFormat>
  <Paragraphs>143</Paragraphs>
  <Slides>44</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44</vt:i4>
      </vt:variant>
    </vt:vector>
  </HeadingPairs>
  <TitlesOfParts>
    <vt:vector size="45" baseType="lpstr">
      <vt:lpstr>Поток</vt:lpstr>
      <vt:lpstr>Слайд 1</vt:lpstr>
      <vt:lpstr>Слайд 2</vt:lpstr>
      <vt:lpstr>Слайд 3</vt:lpstr>
      <vt:lpstr>Слайд 4</vt:lpstr>
      <vt:lpstr>Слайд 5</vt:lpstr>
      <vt:lpstr>Слайд 6</vt:lpstr>
      <vt:lpstr>Физико-технический институт</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Родионова Т.Г.</dc:creator>
  <cp:lastModifiedBy>пу-26</cp:lastModifiedBy>
  <cp:revision>241</cp:revision>
  <dcterms:created xsi:type="dcterms:W3CDTF">2013-02-17T09:57:21Z</dcterms:created>
  <dcterms:modified xsi:type="dcterms:W3CDTF">2013-11-02T06:39:42Z</dcterms:modified>
</cp:coreProperties>
</file>