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Default Extension="gif" ContentType="image/gi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2" r:id="rId5"/>
    <p:sldId id="270" r:id="rId6"/>
    <p:sldId id="285" r:id="rId7"/>
    <p:sldId id="286" r:id="rId8"/>
    <p:sldId id="265" r:id="rId9"/>
    <p:sldId id="274" r:id="rId10"/>
    <p:sldId id="282" r:id="rId11"/>
    <p:sldId id="273" r:id="rId12"/>
    <p:sldId id="266" r:id="rId13"/>
    <p:sldId id="283" r:id="rId14"/>
    <p:sldId id="290" r:id="rId15"/>
    <p:sldId id="259" r:id="rId16"/>
    <p:sldId id="279" r:id="rId17"/>
    <p:sldId id="271" r:id="rId18"/>
    <p:sldId id="275" r:id="rId19"/>
    <p:sldId id="276" r:id="rId20"/>
    <p:sldId id="278" r:id="rId21"/>
    <p:sldId id="284" r:id="rId22"/>
    <p:sldId id="277" r:id="rId23"/>
    <p:sldId id="287" r:id="rId24"/>
    <p:sldId id="288" r:id="rId25"/>
    <p:sldId id="289" r:id="rId26"/>
    <p:sldId id="264" r:id="rId27"/>
    <p:sldId id="292" r:id="rId28"/>
    <p:sldId id="256" r:id="rId29"/>
    <p:sldId id="29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5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90F4D1B-12AF-4FA1-918F-4966407762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59;&#1088;&#1086;&#1082;-&#1082;&#1086;&#1085;&#1092;&#1077;&#1088;&#1077;&#1085;&#1094;&#1080;&#1103;\&#1055;&#1088;&#1077;&#1079;&#1077;&#1085;&#1090;&#1072;&#1094;&#1080;&#1103;%201\Franc_SHubert_-_Fortepiannyj_kvintet_(iPlayer.f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" TargetMode="External"/><Relationship Id="rId7" Type="http://schemas.openxmlformats.org/officeDocument/2006/relationships/hyperlink" Target="http://www.vokrugsveta.ru/" TargetMode="External"/><Relationship Id="rId2" Type="http://schemas.openxmlformats.org/officeDocument/2006/relationships/hyperlink" Target="http://yandex.ru/yandsearch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o-name.ru/biography/abram-ioffe.htm" TargetMode="External"/><Relationship Id="rId5" Type="http://schemas.openxmlformats.org/officeDocument/2006/relationships/hyperlink" Target="http://to-name.ru/biography" TargetMode="External"/><Relationship Id="rId4" Type="http://schemas.openxmlformats.org/officeDocument/2006/relationships/hyperlink" Target="http://to-name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569325" cy="5976069"/>
          </a:xfrm>
        </p:spPr>
        <p:txBody>
          <a:bodyPr/>
          <a:lstStyle/>
          <a:p>
            <a:r>
              <a:rPr lang="ru-RU" b="1" dirty="0"/>
              <a:t>Абрам Федорович Иоффе</a:t>
            </a:r>
            <a:r>
              <a:rPr lang="ru-RU" dirty="0"/>
              <a:t> </a:t>
            </a:r>
            <a:r>
              <a:rPr lang="ru-RU" b="1" dirty="0"/>
              <a:t>—</a:t>
            </a:r>
            <a:r>
              <a:rPr lang="ru-RU" dirty="0"/>
              <a:t> </a:t>
            </a:r>
            <a:r>
              <a:rPr lang="ru-RU" b="1" dirty="0" smtClean="0"/>
              <a:t>учитель нескольких поколений отечественных физиков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Picture 2" descr="http://storage0.dms.mpinteractiv.ro/media/401/781/10386/6558236/1/1-energie-tifetz.jpg?width=6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195736" cy="20305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4869160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Franc_SHubert_-_Fortepiannyj_kvintet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3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middle_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764704"/>
            <a:ext cx="7704856" cy="468052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79512" y="5657671"/>
            <a:ext cx="8784976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Иоффе, на семинаре по физике полупроводников.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Крайний слева — И. Курчатов, рядом с Иоффе сидит </a:t>
            </a:r>
            <a:r>
              <a:rPr lang="ru-RU" dirty="0" err="1" smtClean="0">
                <a:latin typeface="Arial Black" pitchFamily="34" charset="0"/>
              </a:rPr>
              <a:t>Кобеко</a:t>
            </a:r>
            <a:r>
              <a:rPr lang="ru-RU" dirty="0" smtClean="0">
                <a:latin typeface="Arial Black" pitchFamily="34" charset="0"/>
              </a:rPr>
              <a:t>,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крайний правый Г. Гринберг, у доски — </a:t>
            </a:r>
            <a:r>
              <a:rPr lang="ru-RU" dirty="0" err="1" smtClean="0">
                <a:latin typeface="Arial Black" pitchFamily="34" charset="0"/>
              </a:rPr>
              <a:t>Цехновицер</a:t>
            </a:r>
            <a:r>
              <a:rPr lang="ru-RU" dirty="0" smtClean="0">
                <a:latin typeface="Arial Black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0"/>
            <a:ext cx="7344816" cy="6463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Знаменитые семинары Иоффе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9626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Физико-технический институт</a:t>
            </a:r>
          </a:p>
        </p:txBody>
      </p:sp>
      <p:pic>
        <p:nvPicPr>
          <p:cNvPr id="70660" name="Picture 4" descr="UchSovet193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1700" y="1181100"/>
            <a:ext cx="7340600" cy="4495800"/>
          </a:xfrm>
          <a:noFill/>
          <a:ln/>
        </p:spPr>
      </p:pic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1" y="5876925"/>
            <a:ext cx="8964488" cy="9233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Заседание Ученого совета ФТИ. Френкель, Иоффе, </a:t>
            </a:r>
          </a:p>
          <a:p>
            <a:pPr algn="ctr"/>
            <a:r>
              <a:rPr lang="ru-RU" dirty="0" err="1">
                <a:latin typeface="Arial Black" pitchFamily="34" charset="0"/>
              </a:rPr>
              <a:t>Бурсиан</a:t>
            </a:r>
            <a:r>
              <a:rPr lang="ru-RU" dirty="0">
                <a:latin typeface="Arial Black" pitchFamily="34" charset="0"/>
              </a:rPr>
              <a:t> (спиной) — ученый секретарь, Добронравов</a:t>
            </a:r>
            <a:r>
              <a:rPr lang="ru-RU" dirty="0" smtClean="0">
                <a:latin typeface="Arial Black" pitchFamily="34" charset="0"/>
              </a:rPr>
              <a:t>.               </a:t>
            </a:r>
            <a:r>
              <a:rPr lang="ru-RU" dirty="0">
                <a:latin typeface="Arial Black" pitchFamily="34" charset="0"/>
              </a:rPr>
              <a:t>Конец 20-х гг.</a:t>
            </a:r>
          </a:p>
        </p:txBody>
      </p:sp>
    </p:spTree>
    <p:custDataLst>
      <p:tags r:id="rId1"/>
    </p:custDataLst>
  </p:cSld>
  <p:clrMapOvr>
    <a:masterClrMapping/>
  </p:clrMapOvr>
  <p:transition advTm="9328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1330839" y="4005064"/>
            <a:ext cx="2423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6879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633413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dirty="0">
                <a:effectLst/>
              </a:rPr>
              <a:t>Физико-технический институт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1072" y="5229200"/>
            <a:ext cx="8352928" cy="1200329"/>
          </a:xfrm>
          <a:prstGeom prst="rect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 В 1921 стал директором Физико-технического института АН СССР, созданного на основе отдела и названного теперь его именем</a:t>
            </a:r>
            <a:r>
              <a:rPr lang="ru-RU" sz="2400" dirty="0" smtClean="0">
                <a:latin typeface="Arial Black" pitchFamily="34" charset="0"/>
              </a:rPr>
              <a:t>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16386" name="Picture 2" descr="Ленинградский физико-технический институ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764704"/>
            <a:ext cx="7416824" cy="4248472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ransition advTm="8206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2123728" y="6309320"/>
            <a:ext cx="5783304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 Black" pitchFamily="34" charset="0"/>
              </a:rPr>
              <a:t>Иоффе, Капица, Крылов. </a:t>
            </a:r>
            <a:r>
              <a:rPr lang="ru-RU" dirty="0" err="1">
                <a:latin typeface="Arial Black" pitchFamily="34" charset="0"/>
              </a:rPr>
              <a:t>Лейден</a:t>
            </a:r>
            <a:r>
              <a:rPr lang="ru-RU" dirty="0">
                <a:latin typeface="Arial Black" pitchFamily="34" charset="0"/>
              </a:rPr>
              <a:t>, </a:t>
            </a:r>
            <a:r>
              <a:rPr lang="ru-RU" dirty="0" smtClean="0">
                <a:latin typeface="Arial Black" pitchFamily="34" charset="0"/>
              </a:rPr>
              <a:t>1924 г.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54277" name="Picture 5" descr="ioffe_kapitza_krylov1924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8488" y="274638"/>
            <a:ext cx="7947025" cy="5821362"/>
          </a:xfr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custDataLst>
      <p:tags r:id="rId1"/>
    </p:custDataLst>
  </p:cSld>
  <p:clrMapOvr>
    <a:masterClrMapping/>
  </p:clrMapOvr>
  <p:transition advTm="5523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99384" y="302359"/>
            <a:ext cx="5544616" cy="6555641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А. Ф. Иоффе часто называют «отцом физики полупроводников», а его книжку «Основы термоэлектричества» — маленькую брошюру, в которой нет и двухсот страниц, «библией термоэлектричества». Однако в 1936 г. </a:t>
            </a:r>
            <a:r>
              <a:rPr lang="ru-RU" sz="2000" i="1" dirty="0" smtClean="0">
                <a:latin typeface="Arial Black" pitchFamily="34" charset="0"/>
              </a:rPr>
              <a:t>во </a:t>
            </a:r>
            <a:r>
              <a:rPr lang="ru-RU" sz="2000" dirty="0" smtClean="0">
                <a:latin typeface="Arial Black" pitchFamily="34" charset="0"/>
              </a:rPr>
              <a:t>времена сталинского террора на специальной сессии Академии наук Ленинградский </a:t>
            </a:r>
            <a:r>
              <a:rPr lang="ru-RU" sz="2000" dirty="0" err="1" smtClean="0">
                <a:latin typeface="Arial Black" pitchFamily="34" charset="0"/>
              </a:rPr>
              <a:t>Физтех</a:t>
            </a:r>
            <a:r>
              <a:rPr lang="ru-RU" sz="2000" dirty="0" smtClean="0">
                <a:latin typeface="Arial Black" pitchFamily="34" charset="0"/>
              </a:rPr>
              <a:t> и его руководитель подверглись резкой критике. Но Абрам Федорович проявил твердость, принципиальность и продолжил научные работы. </a:t>
            </a:r>
            <a:r>
              <a:rPr lang="ru-RU" sz="2000" smtClean="0">
                <a:latin typeface="Arial Black" pitchFamily="34" charset="0"/>
              </a:rPr>
              <a:t>В 1942г он </a:t>
            </a:r>
            <a:r>
              <a:rPr lang="ru-RU" sz="2000" dirty="0" smtClean="0">
                <a:latin typeface="Arial Black" pitchFamily="34" charset="0"/>
              </a:rPr>
              <a:t>был удостоен первой Государственной премии СССР первой степени за работу «Полупроводники в физике и технике».</a:t>
            </a:r>
          </a:p>
          <a:p>
            <a:endParaRPr lang="ru-RU" sz="2000" dirty="0"/>
          </a:p>
        </p:txBody>
      </p:sp>
      <p:pic>
        <p:nvPicPr>
          <p:cNvPr id="45059" name="Picture 3" descr="http://dic.academic.ru/pictures/wiki/files/1048/60e9a358f5da6fda939e25329bd4bd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3491880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9827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iti.ru/3_press-center/3_1_news/3_1_2_rosatom-news/3_1_2_2_archive/image/alexandrov/aleksandrov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2286000" cy="17145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0" y="188640"/>
            <a:ext cx="8892480" cy="1846659"/>
          </a:xfrm>
          <a:prstGeom prst="rect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Большинство сотрудников </a:t>
            </a:r>
            <a:r>
              <a:rPr lang="ru-RU" sz="2400" b="1" dirty="0" err="1" smtClean="0">
                <a:solidFill>
                  <a:srgbClr val="002060"/>
                </a:solidFill>
              </a:rPr>
              <a:t>Физтеха</a:t>
            </a:r>
            <a:r>
              <a:rPr lang="ru-RU" sz="2400" b="1" dirty="0" smtClean="0">
                <a:solidFill>
                  <a:srgbClr val="002060"/>
                </a:solidFill>
              </a:rPr>
              <a:t>, директором которого был Абрам Федорович, составляла молодежь,  из-за чего институт  нередко  называли «детским садом», а его руководителя- «папой», и он действительно был им для своих молодых коллег.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2420888"/>
            <a:ext cx="5904656" cy="3785652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Из воспоминаний академика А. П. Александрова: «Абрам Федорович Иоффе был необыкновенно доброжелателен ко всем сотрудникам. Вы приходите, например, в библиотеку, берете новую книжку журнал и видите: почти на каждой статье пометки — это надо прочитать Курчатову, то — Александрову, а с этим полезно ознакомиться Арцимовичу. Короче, он постоянно заботился о нашем образовании...»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2" name="Picture 2" descr="http://im0-tub-ru.yandex.net/i?id=249897079-5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149080"/>
            <a:ext cx="1800200" cy="222080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6519446"/>
            <a:ext cx="280831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 А. П. Александров</a:t>
            </a: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. </a:t>
            </a:r>
            <a:endParaRPr lang="ru-RU" sz="1600" dirty="0"/>
          </a:p>
        </p:txBody>
      </p:sp>
    </p:spTree>
    <p:custDataLst>
      <p:tags r:id="rId1"/>
    </p:custDataLst>
  </p:cSld>
  <p:clrMapOvr>
    <a:masterClrMapping/>
  </p:clrMapOvr>
  <p:transition advTm="26209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11960" y="692696"/>
            <a:ext cx="4248472" cy="4678204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Известный металлофизик академик Г.В. 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Курдюмов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вспоминал:  «А. Ф. был щедрым человеком и проявлялось это не только в том, как широко делился он с коллегами, сотрудниками и учеными своими идеями, методом проведения работ, но и в том, что он не жалел времени на их доброжелательное обсуждение и критику...».</a:t>
            </a:r>
          </a:p>
          <a:p>
            <a:endParaRPr lang="ru-RU" dirty="0"/>
          </a:p>
        </p:txBody>
      </p:sp>
      <p:pic>
        <p:nvPicPr>
          <p:cNvPr id="12290" name="Picture 2" descr="http://mks-phys.ru/docs/kurdum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20688"/>
            <a:ext cx="3114675" cy="3819525"/>
          </a:xfrm>
          <a:prstGeom prst="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611560" y="4797152"/>
            <a:ext cx="288032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Г. </a:t>
            </a:r>
            <a:r>
              <a:rPr lang="ru-RU" sz="2400" dirty="0" err="1" smtClean="0">
                <a:latin typeface="Arial Black" pitchFamily="34" charset="0"/>
              </a:rPr>
              <a:t>В.Курдюмов</a:t>
            </a:r>
            <a:endParaRPr lang="ru-RU" sz="2400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2183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640960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Из «детского сада» «папы Иоффе» вышли: Нобелевские лауреаты П. Л. Капица, Н. Н. Семенов, академики И. К. Кикоин,  И. В. Курчатов,   Ю. Б. Харитон, Л. Д. Ландау,  и многие другие</a:t>
            </a:r>
            <a:r>
              <a:rPr lang="ru-RU" dirty="0" smtClean="0">
                <a:latin typeface="Arial Black" pitchFamily="34" charset="0"/>
              </a:rPr>
              <a:t>. </a:t>
            </a:r>
            <a:endParaRPr lang="ru-RU" dirty="0"/>
          </a:p>
        </p:txBody>
      </p:sp>
      <p:pic>
        <p:nvPicPr>
          <p:cNvPr id="11268" name="Picture 4" descr="http://im7-tub-ru.yandex.net/i?id=62604250-19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1916832"/>
            <a:ext cx="2693099" cy="367240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11272" name="Picture 8" descr="http://im7-tub-ru.yandex.net/i?id=34908128-0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916832"/>
            <a:ext cx="2619651" cy="367240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07904" y="6021288"/>
            <a:ext cx="23042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И.К Кикоин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1274" name="Picture 10" descr="http://im0-tub-ru.yandex.net/i?id=367105137-29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916832"/>
            <a:ext cx="2587488" cy="3744416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732240" y="6093296"/>
            <a:ext cx="21602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Ю.Б. Харитон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6093296"/>
            <a:ext cx="237626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П.Л. Капица</a:t>
            </a:r>
            <a:endParaRPr lang="ru-RU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9656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0" y="3140968"/>
            <a:ext cx="2987824" cy="36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latin typeface="Arial Black" pitchFamily="34" charset="0"/>
              </a:rPr>
              <a:t>И.В. Курчатов</a:t>
            </a:r>
          </a:p>
        </p:txBody>
      </p:sp>
      <p:pic>
        <p:nvPicPr>
          <p:cNvPr id="35841" name="Picture 1" descr="C:\Users\Ольга\Downloads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0648"/>
            <a:ext cx="2952328" cy="2808312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10244" name="Picture 4" descr="http://im2-tub-ru.yandex.net/i?id=568035460-2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8640"/>
            <a:ext cx="2088232" cy="278092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10242" name="Picture 2" descr="http://im3-tub-ru.yandex.net/i?id=217767187-1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1872208" cy="259228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95536" y="6488668"/>
            <a:ext cx="223224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Н.Н. Семенов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" name="Picture 4" descr="http://im8-tub-ru.yandex.net/i?id=49709883-00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260648"/>
            <a:ext cx="2211508" cy="3129492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660232" y="3573016"/>
            <a:ext cx="223224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В.Я. Френкель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3212976"/>
            <a:ext cx="25202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Л. Д. Ландау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4581128"/>
            <a:ext cx="5832648" cy="129266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Все они обеспечили лидерство советской науки во многих ее областях.</a:t>
            </a:r>
          </a:p>
          <a:p>
            <a:pPr algn="ctr"/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1184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251520" y="4077072"/>
            <a:ext cx="3529013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latin typeface="Arial Black" pitchFamily="34" charset="0"/>
              </a:rPr>
              <a:t>Иоффе, Алиханов, Курчатов.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5724128" y="4725144"/>
            <a:ext cx="2915816" cy="3667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latin typeface="Arial Black" pitchFamily="34" charset="0"/>
              </a:rPr>
              <a:t>Л. А. Арцимович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515719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" name="Picture 2" descr=" ИТАР-ТАСС     ЛЕВ АНДРЕЕВИЧ АРЦИМОВИЧ     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88640"/>
            <a:ext cx="3246538" cy="4144517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34818" name="Picture 2" descr="http://www.bochkavpechatleniy.com/data/photo/23142/ioffe-1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392488" cy="3456384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</p:spTree>
  </p:cSld>
  <p:clrMapOvr>
    <a:masterClrMapping/>
  </p:clrMapOvr>
  <p:transition advTm="5304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RomnyDomIoffeRear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6" y="692696"/>
            <a:ext cx="4471987" cy="2882900"/>
          </a:xfrm>
          <a:noFill/>
          <a:ln w="76200">
            <a:solidFill>
              <a:srgbClr val="FFC000"/>
            </a:solidFill>
          </a:ln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5536" y="3789040"/>
            <a:ext cx="4464050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7030A0"/>
                </a:solidFill>
              </a:rPr>
              <a:t>Дом семьи Иоффе в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г.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Ромны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8439" name="Picture 7" descr="Ioffe1888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652120" y="260648"/>
            <a:ext cx="3162300" cy="4271963"/>
          </a:xfrm>
          <a:noFill/>
          <a:ln w="76200">
            <a:solidFill>
              <a:srgbClr val="FFC000"/>
            </a:solidFill>
          </a:ln>
        </p:spPr>
      </p:pic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292080" y="4869160"/>
            <a:ext cx="3529012" cy="14652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Иоффе — ученик </a:t>
            </a:r>
            <a:br>
              <a:rPr lang="ru-RU" b="1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приготовительного класса </a:t>
            </a:r>
            <a:r>
              <a:rPr lang="ru-RU" b="1" dirty="0" err="1">
                <a:solidFill>
                  <a:srgbClr val="7030A0"/>
                </a:solidFill>
                <a:latin typeface="Arial Black" pitchFamily="34" charset="0"/>
              </a:rPr>
              <a:t>Роменского</a:t>
            </a: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 </a:t>
            </a:r>
            <a:br>
              <a:rPr lang="ru-RU" b="1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реального училища. </a:t>
            </a:r>
            <a:br>
              <a:rPr lang="ru-RU" b="1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1888</a:t>
            </a: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 г.</a:t>
            </a:r>
          </a:p>
        </p:txBody>
      </p:sp>
      <p:sp>
        <p:nvSpPr>
          <p:cNvPr id="18447" name="Rectangle 15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5040560" cy="63341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Родина А.Ф. Иоффе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509120"/>
            <a:ext cx="4896544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Родился в 1880 году в семье купца второй гильдии Файвиша (Фёдора Васильевича) Иоффе и домохозяйки Рашели Абрамовны Вайнштейн в городе Ромны Полтавской губернии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6396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ioffe1960last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664" y="404664"/>
            <a:ext cx="4038600" cy="6178550"/>
          </a:xfrm>
          <a:noFill/>
          <a:ln w="76200">
            <a:solidFill>
              <a:schemeClr val="tx1"/>
            </a:solidFill>
          </a:ln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5796136" y="2708920"/>
            <a:ext cx="3084499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Одна из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последних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фотографий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Иоффе.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Сентябрь 1960 г.</a:t>
            </a:r>
          </a:p>
        </p:txBody>
      </p:sp>
    </p:spTree>
    <p:custDataLst>
      <p:tags r:id="rId1"/>
    </p:custDataLst>
  </p:cSld>
  <p:clrMapOvr>
    <a:masterClrMapping/>
  </p:clrMapOvr>
  <p:transition advTm="6724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23928" y="548680"/>
            <a:ext cx="5220072" cy="46782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Широкой массе простых трудящихся имя академика Иоффе известно благодаря песне В. С. Высоцкого «Утренняя гимнастика»:</a:t>
            </a:r>
          </a:p>
          <a:p>
            <a:endParaRPr lang="ru-RU" sz="2000" dirty="0" smtClean="0">
              <a:latin typeface="Arial Black" pitchFamily="34" charset="0"/>
            </a:endParaRPr>
          </a:p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Если вы уже устали —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Сели-встали, сели-встали!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Не страшны вам Арктика с Антарктикой.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Главный академик Иоффе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Доказал: коньяк и кофе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Вам заменят спорт и профилактика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!</a:t>
            </a:r>
          </a:p>
          <a:p>
            <a:endParaRPr lang="ru-RU" dirty="0">
              <a:latin typeface="Arial Black" pitchFamily="34" charset="0"/>
            </a:endParaRPr>
          </a:p>
        </p:txBody>
      </p:sp>
      <p:pic>
        <p:nvPicPr>
          <p:cNvPr id="11266" name="Picture 2" descr="http://iklest.narod.ru/photo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3456384" cy="482453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266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7" name="Picture 7" descr="IoffeRe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188640"/>
            <a:ext cx="7416800" cy="5713413"/>
          </a:xfrm>
          <a:noFill/>
          <a:ln w="76200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23528" y="6021288"/>
            <a:ext cx="882047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А. Ф. Иоффе умер в своём рабочем кабинете 14 октября 1960 г  не дожив две недели до восьмидесятилетия.</a:t>
            </a:r>
            <a:endParaRPr lang="ru-RU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6099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56138"/>
            <a:ext cx="8784976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Награды и звания.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Герой Социалистического Труда (1955г). </a:t>
            </a:r>
          </a:p>
          <a:p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Заслуженный деятель науки РСФСР (1933г), 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лауреат Сталинской премии (1942г), 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лауреат Ленинской премии (посмертно, 1961г).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Иоффе был членом многих академий наук: 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Гёттингенской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(1924г), Берлинской (1928г), Американской академии наук и искусств (1929),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почётным членом АН Германии «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Леопольдина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» (1958), Итальянской АН (1959г), 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почётным доктором Калифорнийского университета (1928), Сорбонны (1945г), университетов 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Граца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(1948г), Бухареста и Мюнхена (1955г).</a:t>
            </a:r>
          </a:p>
          <a:p>
            <a:endParaRPr lang="ru-RU" sz="2000" dirty="0"/>
          </a:p>
        </p:txBody>
      </p:sp>
    </p:spTree>
  </p:cSld>
  <p:clrMapOvr>
    <a:masterClrMapping/>
  </p:clrMapOvr>
  <p:transition advTm="19750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66787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Память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В честь А. Ф. Иоффе был назван: 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Кратер Иоффе на Луне и Научно-исследовательское Судно «Академик Иоффе».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В ноябре 1960 года имя А. Ф. Иоффе присвоено Физико-техническому институту АН СССР.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В 1964 году перед зданием ФТИ установлен памятник А. Ф. Иоффе. Такой же бюст установлен в Большом актовом зале ФТИ им. А. Ф. Иоффе.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На зданиях, где работал Абрам Иоффе, установлены мемориальные доски.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Имя А. Ф. Иоффе носит улица в </a:t>
            </a:r>
            <a:r>
              <a:rPr lang="ru-RU" sz="2000" dirty="0" err="1" smtClean="0">
                <a:latin typeface="Arial Black" pitchFamily="34" charset="0"/>
              </a:rPr>
              <a:t>Адлерсхофе</a:t>
            </a:r>
            <a:r>
              <a:rPr lang="ru-RU" sz="2000" dirty="0" smtClean="0">
                <a:latin typeface="Arial Black" pitchFamily="34" charset="0"/>
              </a:rPr>
              <a:t> (нем. </a:t>
            </a:r>
            <a:r>
              <a:rPr lang="de-DE" sz="2000" i="1" dirty="0" smtClean="0">
                <a:latin typeface="Arial Black" pitchFamily="34" charset="0"/>
              </a:rPr>
              <a:t>Abram-Joffe Straße</a:t>
            </a:r>
            <a:r>
              <a:rPr lang="ru-RU" sz="2000" dirty="0" smtClean="0">
                <a:latin typeface="Arial Black" pitchFamily="34" charset="0"/>
              </a:rPr>
              <a:t>).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30 октября 2001 года площади между главными зданиями ФТИ им. А. Ф. Иоффе и Политехнического университета, от которой начинается улица Курчатова, присвоено название </a:t>
            </a:r>
            <a:r>
              <a:rPr lang="ru-RU" sz="2000" i="1" dirty="0" smtClean="0">
                <a:latin typeface="Arial Black" pitchFamily="34" charset="0"/>
              </a:rPr>
              <a:t>Площадь Академика Иоффе</a:t>
            </a:r>
            <a:r>
              <a:rPr lang="ru-RU" sz="2000" dirty="0" smtClean="0">
                <a:latin typeface="Arial Black" pitchFamily="34" charset="0"/>
              </a:rPr>
              <a:t>.</a:t>
            </a:r>
          </a:p>
          <a:p>
            <a:r>
              <a:rPr lang="ru-RU" sz="2000" dirty="0" smtClean="0">
                <a:latin typeface="Arial Black" pitchFamily="34" charset="0"/>
              </a:rPr>
              <a:t>Известны живописные, графические и скульптурные портреты А. Иоффе, исполненные в разные годы ленинградскими художниками и скульпторами, в том числе М. К. </a:t>
            </a:r>
            <a:r>
              <a:rPr lang="ru-RU" sz="2000" dirty="0" err="1" smtClean="0">
                <a:latin typeface="Arial Black" pitchFamily="34" charset="0"/>
              </a:rPr>
              <a:t>Аникушиным</a:t>
            </a:r>
            <a:r>
              <a:rPr lang="ru-RU" sz="2000" dirty="0" smtClean="0">
                <a:latin typeface="Arial Black" pitchFamily="34" charset="0"/>
              </a:rPr>
              <a:t>.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ransition advTm="38891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liveinternet.ru/images/attach/c/2/65/920/65920087_IoffeAbramFedor_bustperedzdaninst_SanktPeterbu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0"/>
            <a:ext cx="4295775" cy="66579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860032" y="1772816"/>
            <a:ext cx="3744416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Санкт-Петербург перед зданием Физико-технического института имени </a:t>
            </a:r>
            <a:r>
              <a:rPr lang="ru-RU" sz="2400" b="1" dirty="0" smtClean="0">
                <a:latin typeface="Arial Black" pitchFamily="34" charset="0"/>
              </a:rPr>
              <a:t>А</a:t>
            </a:r>
            <a:r>
              <a:rPr lang="ru-RU" sz="2400" dirty="0" smtClean="0">
                <a:latin typeface="Arial Black" pitchFamily="34" charset="0"/>
              </a:rPr>
              <a:t>.Ф. Иоффе.</a:t>
            </a:r>
            <a:endParaRPr lang="ru-RU" sz="2400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9843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el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032448" cy="43204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95936" y="188640"/>
            <a:ext cx="5148064" cy="67403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В годы Великой Отечественной войны добрым   словом   вспоминали   А.   Ф.   Иоффе   партизаны,    для    которых    он    создал    в    разгар военных действий простой и надежный источник питания для раций — «партизанский котелок» а   на самом деле полупроводниковый   </a:t>
            </a:r>
            <a:r>
              <a:rPr lang="ru-RU" dirty="0" err="1" smtClean="0">
                <a:solidFill>
                  <a:srgbClr val="7030A0"/>
                </a:solidFill>
                <a:latin typeface="Arial Black" pitchFamily="34" charset="0"/>
              </a:rPr>
              <a:t>термо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­ электрогенератор, состоящий из нескольких десятков термопар. В котелок наливали воду и помещали над костром. Кипящая вода «задавала»  температуру одним  («холодным»)спаям термоэлементов, а температуру других («горячих») определяло пламя, нагревающее дно котелка. «Котелок» помогал партизанам обеспечивать радиосвязь с Большой землей. Это устройство знаменито еще и тем, что   в нем впервые было осуществлено   применение полупроводниковых термоэлементов в практических целях. 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869160"/>
            <a:ext cx="363589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«партизанский котелок»</a:t>
            </a:r>
            <a:endParaRPr lang="ru-RU" sz="24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916832"/>
            <a:ext cx="8064896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Опыты А.Ф. Иоффе и Р. </a:t>
            </a:r>
            <a:r>
              <a:rPr lang="ru-RU" sz="3600" b="1" i="1" dirty="0" err="1" smtClean="0">
                <a:solidFill>
                  <a:srgbClr val="7030A0"/>
                </a:solidFill>
              </a:rPr>
              <a:t>Милликена</a:t>
            </a:r>
            <a:r>
              <a:rPr lang="ru-RU" sz="3600" b="1" i="1" dirty="0" smtClean="0">
                <a:solidFill>
                  <a:srgbClr val="7030A0"/>
                </a:solidFill>
              </a:rPr>
              <a:t> по определению электрического заряда (1908 – 1914 г)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physbook.ru/images/f/f5/Img_T-63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168352" cy="2448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07904" y="188640"/>
            <a:ext cx="5112568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Окончательное доказательство существования элементарного электрического заряда было дано опытами, которые выполнил в 1909— 1912 гг. американский физик Роберт Милликен (1868— 1953). В этих опытах измерялась скорость движения капель масла в однородном электрическом поле между двумя металлическими пластинами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8" name="Рисунок 7" descr="http://physics.kgsu.ru/school/sprav_mat/formuli_3/90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6569968"/>
            <a:ext cx="18002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Файл:Img T-63-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717032"/>
            <a:ext cx="3960440" cy="244827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88024" y="3356992"/>
            <a:ext cx="3384376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А. Ф. Иоффе предложил свою установку по измерению наименьшего электрического заряда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1960" y="4826675"/>
            <a:ext cx="4572000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Опыты </a:t>
            </a:r>
            <a:r>
              <a:rPr lang="ru-RU" dirty="0" err="1" smtClean="0">
                <a:latin typeface="Arial Black" pitchFamily="34" charset="0"/>
              </a:rPr>
              <a:t>Милликена</a:t>
            </a:r>
            <a:r>
              <a:rPr lang="ru-RU" dirty="0" smtClean="0">
                <a:latin typeface="Arial Black" pitchFamily="34" charset="0"/>
              </a:rPr>
              <a:t> и Иоффе показали, что заряды капель и пылинок всегда изменяются скачкообразно. Минимальная «порция» электрического заряда — элементарный электрический заряд, равный</a:t>
            </a:r>
          </a:p>
        </p:txBody>
      </p:sp>
      <p:pic>
        <p:nvPicPr>
          <p:cNvPr id="12" name="Рисунок 11" descr="http://physics.kgsu.ru/school/sprav_mat/formuli_3/90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6525344"/>
            <a:ext cx="1728192" cy="33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7887041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620688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Литература и </a:t>
            </a:r>
            <a:r>
              <a:rPr lang="en-US" sz="2400" dirty="0" smtClean="0">
                <a:latin typeface="Arial Black" pitchFamily="34" charset="0"/>
              </a:rPr>
              <a:t>Internet - </a:t>
            </a:r>
            <a:r>
              <a:rPr lang="ru-RU" sz="2400" dirty="0" smtClean="0">
                <a:latin typeface="Arial Black" pitchFamily="34" charset="0"/>
              </a:rPr>
              <a:t>ресурсы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1988840"/>
            <a:ext cx="56886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hlinkClick r:id="rId2"/>
              </a:rPr>
              <a:t>http://yandex.ru/yandsearch</a:t>
            </a:r>
            <a:r>
              <a:rPr lang="en-US" sz="2000" b="1" dirty="0" smtClean="0"/>
              <a:t>?</a:t>
            </a:r>
            <a:endParaRPr lang="ru-RU" sz="2000" b="1" dirty="0" smtClean="0"/>
          </a:p>
          <a:p>
            <a:r>
              <a:rPr lang="en-US" sz="2000" b="1" dirty="0" smtClean="0">
                <a:hlinkClick r:id="rId3"/>
              </a:rPr>
              <a:t>http://ru.wikipedia.org/wiki</a:t>
            </a:r>
            <a:endParaRPr lang="ru-RU" sz="2000" b="1" dirty="0" smtClean="0"/>
          </a:p>
          <a:p>
            <a:r>
              <a:rPr lang="en-US" sz="2000" b="1" u="sng" dirty="0" smtClean="0">
                <a:hlinkClick r:id="rId4"/>
              </a:rPr>
              <a:t>to-</a:t>
            </a:r>
            <a:r>
              <a:rPr lang="en-US" sz="2000" b="1" u="sng" dirty="0" err="1" smtClean="0">
                <a:hlinkClick r:id="rId4"/>
              </a:rPr>
              <a:t>name.ru</a:t>
            </a:r>
            <a:r>
              <a:rPr lang="en-US" sz="2000" b="1" dirty="0" err="1" smtClean="0"/>
              <a:t>›</a:t>
            </a:r>
            <a:r>
              <a:rPr lang="en-US" sz="2000" b="1" dirty="0" err="1" smtClean="0">
                <a:hlinkClick r:id="rId5"/>
              </a:rPr>
              <a:t>Biography</a:t>
            </a:r>
            <a:r>
              <a:rPr lang="en-US" sz="2000" b="1" dirty="0" err="1" smtClean="0"/>
              <a:t>›</a:t>
            </a:r>
            <a:r>
              <a:rPr lang="en-US" sz="2000" b="1" dirty="0" err="1" smtClean="0">
                <a:hlinkClick r:id="rId6"/>
              </a:rPr>
              <a:t>abram</a:t>
            </a:r>
            <a:r>
              <a:rPr lang="en-US" sz="2000" b="1" dirty="0" smtClean="0">
                <a:hlinkClick r:id="rId6"/>
              </a:rPr>
              <a:t>-</a:t>
            </a:r>
            <a:r>
              <a:rPr lang="en-US" sz="2000" b="1" dirty="0" err="1" smtClean="0">
                <a:hlinkClick r:id="rId6"/>
              </a:rPr>
              <a:t>ioffe.htm</a:t>
            </a:r>
            <a:endParaRPr lang="ru-RU" sz="2000" b="1" dirty="0" smtClean="0"/>
          </a:p>
          <a:p>
            <a:r>
              <a:rPr lang="en-US" sz="2000" b="1" dirty="0" smtClean="0"/>
              <a:t>http://belopolye.narod.ru/known_people/october/io</a:t>
            </a:r>
            <a:endParaRPr lang="ru-RU" sz="2000" b="1" dirty="0" smtClean="0"/>
          </a:p>
          <a:p>
            <a:r>
              <a:rPr lang="en-US" sz="2000" b="1" u="sng" dirty="0" smtClean="0">
                <a:hlinkClick r:id="rId7"/>
              </a:rPr>
              <a:t>vokrugsveta.ru</a:t>
            </a:r>
            <a:r>
              <a:rPr lang="en-US" sz="2000" b="1" dirty="0" smtClean="0"/>
              <a:t>›</a:t>
            </a:r>
            <a:r>
              <a:rPr lang="ru-RU" sz="2000" b="1" dirty="0" smtClean="0"/>
              <a:t>Энциклопедия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1340768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А.Ф. Иоффе Встречи с физиками.</a:t>
            </a:r>
          </a:p>
          <a:p>
            <a:r>
              <a:rPr lang="ru-RU" b="1" dirty="0" smtClean="0"/>
              <a:t>И.К. Кикоин  Рассказы о физике и физиках.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220072" y="5934670"/>
            <a:ext cx="3671887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Выпускник реального училища. </a:t>
            </a:r>
            <a:br>
              <a:rPr lang="ru-RU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1897 г.</a:t>
            </a:r>
          </a:p>
        </p:txBody>
      </p:sp>
      <p:pic>
        <p:nvPicPr>
          <p:cNvPr id="22533" name="Picture 5" descr="ioffe189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92080" y="764704"/>
            <a:ext cx="3511550" cy="5072062"/>
          </a:xfr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2535" name="Picture 7" descr="RomnyIoffeSchool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528" y="764704"/>
            <a:ext cx="4038600" cy="2644775"/>
          </a:xfrm>
          <a:ln w="7620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0" y="4149080"/>
            <a:ext cx="5148064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sz="1700" b="1" dirty="0" smtClean="0">
                <a:solidFill>
                  <a:srgbClr val="7030A0"/>
                </a:solidFill>
                <a:latin typeface="Arial Black" pitchFamily="34" charset="0"/>
              </a:rPr>
              <a:t>Среднее образование получает в реальном училище  города Ромны Полтавской губернии (1889—1897), где заводит дружеские отношения со Степаном Тимошенко (в будущем знаменитым конструктором)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2539" name="Rectangle 11"/>
          <p:cNvSpPr>
            <a:spLocks noGrp="1" noChangeArrowheads="1"/>
          </p:cNvSpPr>
          <p:nvPr>
            <p:ph type="title"/>
          </p:nvPr>
        </p:nvSpPr>
        <p:spPr>
          <a:xfrm>
            <a:off x="1475656" y="0"/>
            <a:ext cx="5925344" cy="633412"/>
          </a:xfr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Ромны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3501008"/>
            <a:ext cx="374441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7030A0"/>
                </a:solidFill>
                <a:latin typeface="Arial Black" pitchFamily="34" charset="0"/>
              </a:rPr>
              <a:t>Роменское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реальное училище</a:t>
            </a:r>
            <a:endParaRPr lang="ru-RU" dirty="0">
              <a:solidFill>
                <a:srgbClr val="7030A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602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777875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dirty="0">
                <a:solidFill>
                  <a:srgbClr val="FFFF00"/>
                </a:solidFill>
              </a:rPr>
              <a:t>Петербург</a:t>
            </a:r>
          </a:p>
        </p:txBody>
      </p:sp>
      <p:pic>
        <p:nvPicPr>
          <p:cNvPr id="25604" name="Picture 4" descr="ioffe_student_with_friend_and_two_ladie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576" y="1052736"/>
            <a:ext cx="7489825" cy="4597400"/>
          </a:xfrm>
          <a:ln w="762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67544" y="5934670"/>
            <a:ext cx="8280920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1902г— окончил Санкт-Петербургский Технологический институт. А</a:t>
            </a: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. Иоффе и его земляк С. Тимошенко — </a:t>
            </a:r>
            <a:br>
              <a:rPr lang="ru-RU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студенты петербургских институтов. </a:t>
            </a:r>
          </a:p>
        </p:txBody>
      </p:sp>
    </p:spTree>
    <p:custDataLst>
      <p:tags r:id="rId1"/>
    </p:custDataLst>
  </p:cSld>
  <p:clrMapOvr>
    <a:masterClrMapping/>
  </p:clrMapOvr>
  <p:transition advTm="8641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1259756"/>
          </a:xfrm>
          <a:solidFill>
            <a:srgbClr val="0070C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 1903 по 1906г работал практикантом и ассистентом в Мюнхенском университете в лаборатории                 В. Рентгена.</a:t>
            </a:r>
            <a:br>
              <a:rPr lang="ru-RU" sz="2000" dirty="0" smtClean="0">
                <a:latin typeface="Arial Black" pitchFamily="34" charset="0"/>
              </a:rPr>
            </a:br>
            <a:endParaRPr lang="ru-RU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0724" name="Picture 4" descr="Ioffe_at_Munich_Roentge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74750" y="1238250"/>
            <a:ext cx="6853238" cy="4694238"/>
          </a:xfrm>
          <a:noFill/>
          <a:ln/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900113" y="6092825"/>
            <a:ext cx="7343775" cy="641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Иоффе (сидит 2-й слева) среди учеников и сотрудников Рентгена. 1904 г.</a:t>
            </a:r>
          </a:p>
        </p:txBody>
      </p:sp>
    </p:spTree>
    <p:custDataLst>
      <p:tags r:id="rId1"/>
    </p:custDataLst>
  </p:cSld>
  <p:clrMapOvr>
    <a:masterClrMapping/>
  </p:clrMapOvr>
  <p:transition advTm="10139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76056" y="404664"/>
            <a:ext cx="3816424" cy="2523768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В 1905 г — окончил Мюнхенский университет в Германии, где работал под руководством В. К. Рент- гена и получил степень доктора философии.</a:t>
            </a:r>
          </a:p>
          <a:p>
            <a:endParaRPr lang="ru-RU" dirty="0"/>
          </a:p>
        </p:txBody>
      </p:sp>
      <p:pic>
        <p:nvPicPr>
          <p:cNvPr id="6" name="Picture 4" descr="ioffe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9512" y="188640"/>
            <a:ext cx="4608513" cy="3614738"/>
          </a:xfrm>
          <a:prstGeom prst="rect">
            <a:avLst/>
          </a:prstGeom>
          <a:solidFill>
            <a:srgbClr val="C00000"/>
          </a:solidFill>
          <a:ln w="76200">
            <a:solidFill>
              <a:srgbClr val="C00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0" y="3995678"/>
            <a:ext cx="9144000" cy="2862322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В 1906 г, отклонив лестное предложение Рентгена остаться в Мюнхене, вернулся в Россию. Был зачислен старшим лаборантом в Политехнический институт, в 1913, после защиты магистерской диссертации, стал экстраординарным профессором, а в 1915, защитив докторскую диссертацию, – профессором кафедры общей физики. Параллельно читал лекции в Горном институте и на курсах Лесгафта. В 1916 г организовал в институте свой знаменитый семинар по физике.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6879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437112"/>
            <a:ext cx="9144000" cy="20313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Крупнейшей заслугой А. Ф. Иоффе является основание уникальной физической школы, которая позволила вывести советскую физику на мировой уровень</a:t>
            </a:r>
            <a:r>
              <a:rPr lang="ru-RU" sz="1400" baseline="30000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 Первым этапом этой деятельности была организация в 1916 семинара по физике. К участию в своём семинаре Иоффе привлёк молодых учёных из Политехнического института и Петербургского университета, которые вскоре стали его ближайшими соратниками при организации Физико-технического института. По инициативе Иоффе начиная с 1929 были созданы Физико-технические институты в крупных промышленных городах: Харькове, Днепропетровске, Свердловске и Томске  За глаза и ученики, и другие коллеги с любовью и почтением называли Абрама Фёдоровича «папа Иоффе».</a:t>
            </a:r>
            <a:endParaRPr lang="ru-RU" sz="1400" dirty="0">
              <a:solidFill>
                <a:srgbClr val="7030A0"/>
              </a:solidFill>
            </a:endParaRPr>
          </a:p>
        </p:txBody>
      </p:sp>
      <p:pic>
        <p:nvPicPr>
          <p:cNvPr id="5" name="Picture 2" descr="http://1.bp.blogspot.com/_LaBnKY3Tl98/TAmHG3sCsZI/AAAAAAAADGk/Xs8MD3ttzZQ/s1600/1-aaaimperialrussianphysicistsYoffe_Seminar_1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5" y="0"/>
            <a:ext cx="6919661" cy="422108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</p:pic>
    </p:spTree>
    <p:custDataLst>
      <p:tags r:id="rId1"/>
    </p:custDataLst>
  </p:cSld>
  <p:clrMapOvr>
    <a:masterClrMapping/>
  </p:clrMapOvr>
  <p:transition advTm="30171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4300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Политехнический институт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68313" y="6092825"/>
            <a:ext cx="82073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latin typeface="Arial Black" pitchFamily="34" charset="0"/>
              </a:rPr>
              <a:t>Семинар Иоффе в Политехническом институте</a:t>
            </a:r>
            <a:r>
              <a:rPr lang="ru-RU" sz="2000" dirty="0" smtClean="0">
                <a:latin typeface="Arial Black" pitchFamily="34" charset="0"/>
              </a:rPr>
              <a:t>.      </a:t>
            </a:r>
            <a:r>
              <a:rPr lang="ru-RU" sz="2000" dirty="0">
                <a:latin typeface="Arial Black" pitchFamily="34" charset="0"/>
              </a:rPr>
              <a:t>Фото Капицы. 1916 г.</a:t>
            </a:r>
          </a:p>
        </p:txBody>
      </p:sp>
      <p:pic>
        <p:nvPicPr>
          <p:cNvPr id="34821" name="Picture 5" descr="IoffeSeminarC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1340768"/>
            <a:ext cx="7275512" cy="4633913"/>
          </a:xfrm>
          <a:noFill/>
          <a:ln/>
        </p:spPr>
      </p:pic>
    </p:spTree>
    <p:custDataLst>
      <p:tags r:id="rId1"/>
    </p:custDataLst>
  </p:cSld>
  <p:clrMapOvr>
    <a:masterClrMapping/>
  </p:clrMapOvr>
  <p:transition advTm="6038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HARITON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476672"/>
            <a:ext cx="3152633" cy="4392488"/>
          </a:xfrm>
          <a:prstGeom prst="rect">
            <a:avLst/>
          </a:prstGeom>
          <a:ln w="762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3851920" y="260648"/>
            <a:ext cx="5112568" cy="6247864"/>
          </a:xfrm>
          <a:prstGeom prst="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Академик Ю. Б. Харитон рассказывал: когда он в конце 20-х гг. приехал работать в Кембридж, в Англию, то неожиданно обнаружил, что там уже действовал семинар, организованный учеником Абрама Федоровича Петром Капицей — «Капица-Клуб». Собирались кембриджские физики и шло обсуждение того же типа, которое обычно организовывал Абрам Федорович в Петрограде; выступали с докладами и приезжавшие в Кембридж из разных стран гости. Столь плодотворны были эти встречи, что эта «русская зараза» разлеталась все дальше.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301208"/>
            <a:ext cx="288032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Ю. Б. Харитон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29079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8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7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8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5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</TotalTime>
  <Words>973</Words>
  <Application>Microsoft Office PowerPoint</Application>
  <PresentationFormat>Экран (4:3)</PresentationFormat>
  <Paragraphs>92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Абрам Федорович Иоффе — учитель нескольких поколений отечественных физиков.</vt:lpstr>
      <vt:lpstr>Родина А.Ф. Иоффе </vt:lpstr>
      <vt:lpstr>Ромны</vt:lpstr>
      <vt:lpstr>Петербург</vt:lpstr>
      <vt:lpstr>С 1903 по 1906г работал практикантом и ассистентом в Мюнхенском университете в лаборатории                 В. Рентгена. </vt:lpstr>
      <vt:lpstr>Слайд 6</vt:lpstr>
      <vt:lpstr>Слайд 7</vt:lpstr>
      <vt:lpstr>Политехнический институт</vt:lpstr>
      <vt:lpstr>Слайд 9</vt:lpstr>
      <vt:lpstr>Слайд 10</vt:lpstr>
      <vt:lpstr>Физико-технический институт</vt:lpstr>
      <vt:lpstr>Физико-технический институт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пу-26</cp:lastModifiedBy>
  <cp:revision>138</cp:revision>
  <dcterms:created xsi:type="dcterms:W3CDTF">2013-01-28T19:28:30Z</dcterms:created>
  <dcterms:modified xsi:type="dcterms:W3CDTF">2013-11-02T06:39:03Z</dcterms:modified>
</cp:coreProperties>
</file>