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89" r:id="rId8"/>
    <p:sldId id="265" r:id="rId9"/>
    <p:sldId id="264" r:id="rId10"/>
    <p:sldId id="275" r:id="rId11"/>
    <p:sldId id="263" r:id="rId12"/>
    <p:sldId id="262" r:id="rId13"/>
    <p:sldId id="276" r:id="rId14"/>
    <p:sldId id="277" r:id="rId15"/>
    <p:sldId id="267" r:id="rId16"/>
    <p:sldId id="268" r:id="rId17"/>
    <p:sldId id="280" r:id="rId18"/>
    <p:sldId id="279" r:id="rId19"/>
    <p:sldId id="269" r:id="rId20"/>
    <p:sldId id="278" r:id="rId21"/>
    <p:sldId id="282" r:id="rId22"/>
    <p:sldId id="281" r:id="rId23"/>
    <p:sldId id="271" r:id="rId24"/>
    <p:sldId id="272" r:id="rId25"/>
    <p:sldId id="283" r:id="rId26"/>
    <p:sldId id="286" r:id="rId27"/>
    <p:sldId id="273" r:id="rId28"/>
    <p:sldId id="287" r:id="rId29"/>
    <p:sldId id="288" r:id="rId30"/>
    <p:sldId id="274" r:id="rId3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735" autoAdjust="0"/>
    <p:restoredTop sz="94671" autoAdjust="0"/>
  </p:normalViewPr>
  <p:slideViewPr>
    <p:cSldViewPr>
      <p:cViewPr varScale="1">
        <p:scale>
          <a:sx n="70" d="100"/>
          <a:sy n="70" d="100"/>
        </p:scale>
        <p:origin x="-1380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ounded Rectangle 15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7" name="Group 9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1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5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556001"/>
            <a:ext cx="64008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 bwMode="hidden"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grpSp>
        <p:nvGrpSpPr>
          <p:cNvPr id="15" name="Group 14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16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0" name="Freeform 19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447800"/>
            <a:ext cx="2057400" cy="4487333"/>
          </a:xfrm>
        </p:spPr>
        <p:txBody>
          <a:bodyPr vert="eaVert" anchor="ctr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447800"/>
            <a:ext cx="60198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4736592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Freeform 14"/>
          <p:cNvSpPr>
            <a:spLocks/>
          </p:cNvSpPr>
          <p:nvPr/>
        </p:nvSpPr>
        <p:spPr bwMode="hidden">
          <a:xfrm>
            <a:off x="6047438" y="4203592"/>
            <a:ext cx="2876429" cy="714026"/>
          </a:xfrm>
          <a:custGeom>
            <a:avLst/>
            <a:gdLst/>
            <a:ahLst/>
            <a:cxnLst>
              <a:cxn ang="0">
                <a:pos x="2700" y="0"/>
              </a:cxn>
              <a:cxn ang="0">
                <a:pos x="2700" y="0"/>
              </a:cxn>
              <a:cxn ang="0">
                <a:pos x="2586" y="18"/>
              </a:cxn>
              <a:cxn ang="0">
                <a:pos x="2470" y="38"/>
              </a:cxn>
              <a:cxn ang="0">
                <a:pos x="2352" y="60"/>
              </a:cxn>
              <a:cxn ang="0">
                <a:pos x="2230" y="82"/>
              </a:cxn>
              <a:cxn ang="0">
                <a:pos x="2106" y="108"/>
              </a:cxn>
              <a:cxn ang="0">
                <a:pos x="1978" y="134"/>
              </a:cxn>
              <a:cxn ang="0">
                <a:pos x="1848" y="164"/>
              </a:cxn>
              <a:cxn ang="0">
                <a:pos x="1714" y="194"/>
              </a:cxn>
              <a:cxn ang="0">
                <a:pos x="1714" y="194"/>
              </a:cxn>
              <a:cxn ang="0">
                <a:pos x="1472" y="252"/>
              </a:cxn>
              <a:cxn ang="0">
                <a:pos x="1236" y="304"/>
              </a:cxn>
              <a:cxn ang="0">
                <a:pos x="1010" y="352"/>
              </a:cxn>
              <a:cxn ang="0">
                <a:pos x="792" y="398"/>
              </a:cxn>
              <a:cxn ang="0">
                <a:pos x="584" y="438"/>
              </a:cxn>
              <a:cxn ang="0">
                <a:pos x="382" y="474"/>
              </a:cxn>
              <a:cxn ang="0">
                <a:pos x="188" y="508"/>
              </a:cxn>
              <a:cxn ang="0">
                <a:pos x="0" y="538"/>
              </a:cxn>
              <a:cxn ang="0">
                <a:pos x="0" y="538"/>
              </a:cxn>
              <a:cxn ang="0">
                <a:pos x="130" y="556"/>
              </a:cxn>
              <a:cxn ang="0">
                <a:pos x="254" y="572"/>
              </a:cxn>
              <a:cxn ang="0">
                <a:pos x="374" y="586"/>
              </a:cxn>
              <a:cxn ang="0">
                <a:pos x="492" y="598"/>
              </a:cxn>
              <a:cxn ang="0">
                <a:pos x="606" y="610"/>
              </a:cxn>
              <a:cxn ang="0">
                <a:pos x="716" y="618"/>
              </a:cxn>
              <a:cxn ang="0">
                <a:pos x="822" y="626"/>
              </a:cxn>
              <a:cxn ang="0">
                <a:pos x="926" y="632"/>
              </a:cxn>
              <a:cxn ang="0">
                <a:pos x="1028" y="636"/>
              </a:cxn>
              <a:cxn ang="0">
                <a:pos x="1126" y="638"/>
              </a:cxn>
              <a:cxn ang="0">
                <a:pos x="1220" y="640"/>
              </a:cxn>
              <a:cxn ang="0">
                <a:pos x="1312" y="640"/>
              </a:cxn>
              <a:cxn ang="0">
                <a:pos x="1402" y="638"/>
              </a:cxn>
              <a:cxn ang="0">
                <a:pos x="1490" y="636"/>
              </a:cxn>
              <a:cxn ang="0">
                <a:pos x="1574" y="632"/>
              </a:cxn>
              <a:cxn ang="0">
                <a:pos x="1656" y="626"/>
              </a:cxn>
              <a:cxn ang="0">
                <a:pos x="1734" y="620"/>
              </a:cxn>
              <a:cxn ang="0">
                <a:pos x="1812" y="612"/>
              </a:cxn>
              <a:cxn ang="0">
                <a:pos x="1886" y="602"/>
              </a:cxn>
              <a:cxn ang="0">
                <a:pos x="1960" y="592"/>
              </a:cxn>
              <a:cxn ang="0">
                <a:pos x="2030" y="580"/>
              </a:cxn>
              <a:cxn ang="0">
                <a:pos x="2100" y="568"/>
              </a:cxn>
              <a:cxn ang="0">
                <a:pos x="2166" y="554"/>
              </a:cxn>
              <a:cxn ang="0">
                <a:pos x="2232" y="540"/>
              </a:cxn>
              <a:cxn ang="0">
                <a:pos x="2296" y="524"/>
              </a:cxn>
              <a:cxn ang="0">
                <a:pos x="2358" y="508"/>
              </a:cxn>
              <a:cxn ang="0">
                <a:pos x="2418" y="490"/>
              </a:cxn>
              <a:cxn ang="0">
                <a:pos x="2478" y="472"/>
              </a:cxn>
              <a:cxn ang="0">
                <a:pos x="2592" y="432"/>
              </a:cxn>
              <a:cxn ang="0">
                <a:pos x="2702" y="390"/>
              </a:cxn>
              <a:cxn ang="0">
                <a:pos x="2702" y="390"/>
              </a:cxn>
              <a:cxn ang="0">
                <a:pos x="2706" y="388"/>
              </a:cxn>
              <a:cxn ang="0">
                <a:pos x="2706" y="388"/>
              </a:cxn>
              <a:cxn ang="0">
                <a:pos x="2706" y="0"/>
              </a:cxn>
              <a:cxn ang="0">
                <a:pos x="2706" y="0"/>
              </a:cxn>
              <a:cxn ang="0">
                <a:pos x="2700" y="0"/>
              </a:cxn>
              <a:cxn ang="0">
                <a:pos x="2700" y="0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2" y="390"/>
                </a:lnTo>
                <a:lnTo>
                  <a:pt x="2706" y="388"/>
                </a:lnTo>
                <a:lnTo>
                  <a:pt x="2706" y="388"/>
                </a:lnTo>
                <a:lnTo>
                  <a:pt x="2706" y="0"/>
                </a:lnTo>
                <a:lnTo>
                  <a:pt x="2706" y="0"/>
                </a:lnTo>
                <a:lnTo>
                  <a:pt x="2700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Freeform 18"/>
          <p:cNvSpPr>
            <a:spLocks/>
          </p:cNvSpPr>
          <p:nvPr/>
        </p:nvSpPr>
        <p:spPr bwMode="hidden">
          <a:xfrm>
            <a:off x="2619320" y="4075290"/>
            <a:ext cx="5544515" cy="850138"/>
          </a:xfrm>
          <a:custGeom>
            <a:avLst/>
            <a:gdLst/>
            <a:ahLst/>
            <a:cxnLst>
              <a:cxn ang="0">
                <a:pos x="5216" y="714"/>
              </a:cxn>
              <a:cxn ang="0">
                <a:pos x="4984" y="686"/>
              </a:cxn>
              <a:cxn ang="0">
                <a:pos x="4478" y="610"/>
              </a:cxn>
              <a:cxn ang="0">
                <a:pos x="3914" y="508"/>
              </a:cxn>
              <a:cxn ang="0">
                <a:pos x="3286" y="374"/>
              </a:cxn>
              <a:cxn ang="0">
                <a:pos x="2946" y="296"/>
              </a:cxn>
              <a:cxn ang="0">
                <a:pos x="2682" y="236"/>
              </a:cxn>
              <a:cxn ang="0">
                <a:pos x="2430" y="184"/>
              </a:cxn>
              <a:cxn ang="0">
                <a:pos x="2190" y="140"/>
              </a:cxn>
              <a:cxn ang="0">
                <a:pos x="1960" y="102"/>
              </a:cxn>
              <a:cxn ang="0">
                <a:pos x="1740" y="72"/>
              </a:cxn>
              <a:cxn ang="0">
                <a:pos x="1334" y="28"/>
              </a:cxn>
              <a:cxn ang="0">
                <a:pos x="970" y="4"/>
              </a:cxn>
              <a:cxn ang="0">
                <a:pos x="644" y="0"/>
              </a:cxn>
              <a:cxn ang="0">
                <a:pos x="358" y="10"/>
              </a:cxn>
              <a:cxn ang="0">
                <a:pos x="110" y="32"/>
              </a:cxn>
              <a:cxn ang="0">
                <a:pos x="0" y="48"/>
              </a:cxn>
              <a:cxn ang="0">
                <a:pos x="314" y="86"/>
              </a:cxn>
              <a:cxn ang="0">
                <a:pos x="652" y="140"/>
              </a:cxn>
              <a:cxn ang="0">
                <a:pos x="1014" y="210"/>
              </a:cxn>
              <a:cxn ang="0">
                <a:pos x="1402" y="296"/>
              </a:cxn>
              <a:cxn ang="0">
                <a:pos x="1756" y="378"/>
              </a:cxn>
              <a:cxn ang="0">
                <a:pos x="2408" y="516"/>
              </a:cxn>
              <a:cxn ang="0">
                <a:pos x="2708" y="572"/>
              </a:cxn>
              <a:cxn ang="0">
                <a:pos x="2992" y="620"/>
              </a:cxn>
              <a:cxn ang="0">
                <a:pos x="3260" y="662"/>
              </a:cxn>
              <a:cxn ang="0">
                <a:pos x="3512" y="694"/>
              </a:cxn>
              <a:cxn ang="0">
                <a:pos x="3750" y="722"/>
              </a:cxn>
              <a:cxn ang="0">
                <a:pos x="3974" y="740"/>
              </a:cxn>
              <a:cxn ang="0">
                <a:pos x="4184" y="754"/>
              </a:cxn>
              <a:cxn ang="0">
                <a:pos x="4384" y="762"/>
              </a:cxn>
              <a:cxn ang="0">
                <a:pos x="4570" y="762"/>
              </a:cxn>
              <a:cxn ang="0">
                <a:pos x="4746" y="758"/>
              </a:cxn>
              <a:cxn ang="0">
                <a:pos x="4912" y="748"/>
              </a:cxn>
              <a:cxn ang="0">
                <a:pos x="5068" y="732"/>
              </a:cxn>
              <a:cxn ang="0">
                <a:pos x="5216" y="714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40000"/>
            </a:schemeClr>
          </a:solidFill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22"/>
          <p:cNvSpPr>
            <a:spLocks/>
          </p:cNvSpPr>
          <p:nvPr/>
        </p:nvSpPr>
        <p:spPr bwMode="hidden">
          <a:xfrm>
            <a:off x="2828728" y="4087562"/>
            <a:ext cx="5467980" cy="774272"/>
          </a:xfrm>
          <a:custGeom>
            <a:avLst/>
            <a:gdLst/>
            <a:ahLst/>
            <a:cxnLst>
              <a:cxn ang="0">
                <a:pos x="0" y="70"/>
              </a:cxn>
              <a:cxn ang="0">
                <a:pos x="0" y="70"/>
              </a:cxn>
              <a:cxn ang="0">
                <a:pos x="18" y="66"/>
              </a:cxn>
              <a:cxn ang="0">
                <a:pos x="72" y="56"/>
              </a:cxn>
              <a:cxn ang="0">
                <a:pos x="164" y="42"/>
              </a:cxn>
              <a:cxn ang="0">
                <a:pos x="224" y="34"/>
              </a:cxn>
              <a:cxn ang="0">
                <a:pos x="294" y="26"/>
              </a:cxn>
              <a:cxn ang="0">
                <a:pos x="372" y="20"/>
              </a:cxn>
              <a:cxn ang="0">
                <a:pos x="462" y="14"/>
              </a:cxn>
              <a:cxn ang="0">
                <a:pos x="560" y="8"/>
              </a:cxn>
              <a:cxn ang="0">
                <a:pos x="670" y="4"/>
              </a:cxn>
              <a:cxn ang="0">
                <a:pos x="790" y="2"/>
              </a:cxn>
              <a:cxn ang="0">
                <a:pos x="920" y="0"/>
              </a:cxn>
              <a:cxn ang="0">
                <a:pos x="1060" y="2"/>
              </a:cxn>
              <a:cxn ang="0">
                <a:pos x="1210" y="6"/>
              </a:cxn>
              <a:cxn ang="0">
                <a:pos x="1372" y="14"/>
              </a:cxn>
              <a:cxn ang="0">
                <a:pos x="1544" y="24"/>
              </a:cxn>
              <a:cxn ang="0">
                <a:pos x="1726" y="40"/>
              </a:cxn>
              <a:cxn ang="0">
                <a:pos x="1920" y="58"/>
              </a:cxn>
              <a:cxn ang="0">
                <a:pos x="2126" y="80"/>
              </a:cxn>
              <a:cxn ang="0">
                <a:pos x="2342" y="106"/>
              </a:cxn>
              <a:cxn ang="0">
                <a:pos x="2570" y="138"/>
              </a:cxn>
              <a:cxn ang="0">
                <a:pos x="2808" y="174"/>
              </a:cxn>
              <a:cxn ang="0">
                <a:pos x="3058" y="216"/>
              </a:cxn>
              <a:cxn ang="0">
                <a:pos x="3320" y="266"/>
              </a:cxn>
              <a:cxn ang="0">
                <a:pos x="3594" y="320"/>
              </a:cxn>
              <a:cxn ang="0">
                <a:pos x="3880" y="380"/>
              </a:cxn>
              <a:cxn ang="0">
                <a:pos x="4178" y="448"/>
              </a:cxn>
              <a:cxn ang="0">
                <a:pos x="4488" y="522"/>
              </a:cxn>
              <a:cxn ang="0">
                <a:pos x="4810" y="604"/>
              </a:cxn>
              <a:cxn ang="0">
                <a:pos x="5144" y="694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26"/>
          <p:cNvSpPr>
            <a:spLocks/>
          </p:cNvSpPr>
          <p:nvPr/>
        </p:nvSpPr>
        <p:spPr bwMode="hidden">
          <a:xfrm>
            <a:off x="5609489" y="4074174"/>
            <a:ext cx="3308000" cy="651549"/>
          </a:xfrm>
          <a:custGeom>
            <a:avLst/>
            <a:gdLst/>
            <a:ahLst/>
            <a:cxnLst>
              <a:cxn ang="0">
                <a:pos x="0" y="584"/>
              </a:cxn>
              <a:cxn ang="0">
                <a:pos x="0" y="584"/>
              </a:cxn>
              <a:cxn ang="0">
                <a:pos x="90" y="560"/>
              </a:cxn>
              <a:cxn ang="0">
                <a:pos x="336" y="498"/>
              </a:cxn>
              <a:cxn ang="0">
                <a:pos x="506" y="456"/>
              </a:cxn>
              <a:cxn ang="0">
                <a:pos x="702" y="410"/>
              </a:cxn>
              <a:cxn ang="0">
                <a:pos x="920" y="360"/>
              </a:cxn>
              <a:cxn ang="0">
                <a:pos x="1154" y="306"/>
              </a:cxn>
              <a:cxn ang="0">
                <a:pos x="1402" y="254"/>
              </a:cxn>
              <a:cxn ang="0">
                <a:pos x="1656" y="202"/>
              </a:cxn>
              <a:cxn ang="0">
                <a:pos x="1916" y="154"/>
              </a:cxn>
              <a:cxn ang="0">
                <a:pos x="2174" y="108"/>
              </a:cxn>
              <a:cxn ang="0">
                <a:pos x="2302" y="88"/>
              </a:cxn>
              <a:cxn ang="0">
                <a:pos x="2426" y="68"/>
              </a:cxn>
              <a:cxn ang="0">
                <a:pos x="2550" y="52"/>
              </a:cxn>
              <a:cxn ang="0">
                <a:pos x="2670" y="36"/>
              </a:cxn>
              <a:cxn ang="0">
                <a:pos x="2788" y="24"/>
              </a:cxn>
              <a:cxn ang="0">
                <a:pos x="2900" y="14"/>
              </a:cxn>
              <a:cxn ang="0">
                <a:pos x="3008" y="6"/>
              </a:cxn>
              <a:cxn ang="0">
                <a:pos x="3112" y="0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 useBgFill="1">
        <p:nvSpPr>
          <p:cNvPr id="13" name="Freeform 10"/>
          <p:cNvSpPr>
            <a:spLocks/>
          </p:cNvSpPr>
          <p:nvPr/>
        </p:nvSpPr>
        <p:spPr bwMode="hidden">
          <a:xfrm>
            <a:off x="211665" y="4058555"/>
            <a:ext cx="8723376" cy="1329874"/>
          </a:xfrm>
          <a:custGeom>
            <a:avLst/>
            <a:gdLst/>
            <a:ahLst/>
            <a:cxnLst>
              <a:cxn ang="0">
                <a:pos x="8192" y="512"/>
              </a:cxn>
              <a:cxn ang="0">
                <a:pos x="8040" y="570"/>
              </a:cxn>
              <a:cxn ang="0">
                <a:pos x="7878" y="620"/>
              </a:cxn>
              <a:cxn ang="0">
                <a:pos x="7706" y="666"/>
              </a:cxn>
              <a:cxn ang="0">
                <a:pos x="7522" y="702"/>
              </a:cxn>
              <a:cxn ang="0">
                <a:pos x="7322" y="730"/>
              </a:cxn>
              <a:cxn ang="0">
                <a:pos x="7106" y="750"/>
              </a:cxn>
              <a:cxn ang="0">
                <a:pos x="6872" y="762"/>
              </a:cxn>
              <a:cxn ang="0">
                <a:pos x="6618" y="760"/>
              </a:cxn>
              <a:cxn ang="0">
                <a:pos x="6342" y="750"/>
              </a:cxn>
              <a:cxn ang="0">
                <a:pos x="6042" y="726"/>
              </a:cxn>
              <a:cxn ang="0">
                <a:pos x="5716" y="690"/>
              </a:cxn>
              <a:cxn ang="0">
                <a:pos x="5364" y="642"/>
              </a:cxn>
              <a:cxn ang="0">
                <a:pos x="4982" y="578"/>
              </a:cxn>
              <a:cxn ang="0">
                <a:pos x="4568" y="500"/>
              </a:cxn>
              <a:cxn ang="0">
                <a:pos x="4122" y="406"/>
              </a:cxn>
              <a:cxn ang="0">
                <a:pos x="3640" y="296"/>
              </a:cxn>
              <a:cxn ang="0">
                <a:pos x="3396" y="240"/>
              </a:cxn>
              <a:cxn ang="0">
                <a:pos x="2934" y="148"/>
              </a:cxn>
              <a:cxn ang="0">
                <a:pos x="2512" y="82"/>
              </a:cxn>
              <a:cxn ang="0">
                <a:pos x="2126" y="36"/>
              </a:cxn>
              <a:cxn ang="0">
                <a:pos x="1776" y="10"/>
              </a:cxn>
              <a:cxn ang="0">
                <a:pos x="1462" y="0"/>
              </a:cxn>
              <a:cxn ang="0">
                <a:pos x="1182" y="4"/>
              </a:cxn>
              <a:cxn ang="0">
                <a:pos x="934" y="20"/>
              </a:cxn>
              <a:cxn ang="0">
                <a:pos x="716" y="44"/>
              </a:cxn>
              <a:cxn ang="0">
                <a:pos x="530" y="74"/>
              </a:cxn>
              <a:cxn ang="0">
                <a:pos x="374" y="108"/>
              </a:cxn>
              <a:cxn ang="0">
                <a:pos x="248" y="144"/>
              </a:cxn>
              <a:cxn ang="0">
                <a:pos x="148" y="176"/>
              </a:cxn>
              <a:cxn ang="0">
                <a:pos x="48" y="216"/>
              </a:cxn>
              <a:cxn ang="0">
                <a:pos x="0" y="240"/>
              </a:cxn>
              <a:cxn ang="0">
                <a:pos x="8192" y="1192"/>
              </a:cxn>
              <a:cxn ang="0">
                <a:pos x="8196" y="1186"/>
              </a:cxn>
              <a:cxn ang="0">
                <a:pos x="8196" y="510"/>
              </a:cxn>
              <a:cxn ang="0">
                <a:pos x="8192" y="512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1186"/>
                </a:lnTo>
                <a:lnTo>
                  <a:pt x="8196" y="510"/>
                </a:lnTo>
                <a:lnTo>
                  <a:pt x="8196" y="510"/>
                </a:lnTo>
                <a:lnTo>
                  <a:pt x="8192" y="512"/>
                </a:lnTo>
                <a:lnTo>
                  <a:pt x="8192" y="512"/>
                </a:lnTo>
                <a:close/>
              </a:path>
            </a:pathLst>
          </a:custGeom>
          <a:ln w="9525">
            <a:noFill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0032" y="2463560"/>
            <a:ext cx="77724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67365" y="1437448"/>
            <a:ext cx="6417734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676655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679192"/>
            <a:ext cx="3822192" cy="34472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6656" y="2678114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7332" y="3429000"/>
            <a:ext cx="3820055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678113"/>
            <a:ext cx="3822192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3429000"/>
            <a:ext cx="3822192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" name="Group 5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29874"/>
            <a:chOff x="-3905251" y="4294188"/>
            <a:chExt cx="13027839" cy="1892300"/>
          </a:xfrm>
        </p:grpSpPr>
        <p:sp>
          <p:nvSpPr>
            <p:cNvPr id="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1426464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3581400"/>
            <a:ext cx="3352800" cy="190500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grpSp>
        <p:nvGrpSpPr>
          <p:cNvPr id="2" name="Group 23"/>
          <p:cNvGrpSpPr>
            <a:grpSpLocks noChangeAspect="1"/>
          </p:cNvGrpSpPr>
          <p:nvPr/>
        </p:nvGrpSpPr>
        <p:grpSpPr bwMode="hidden">
          <a:xfrm>
            <a:off x="211665" y="714191"/>
            <a:ext cx="8723376" cy="1331580"/>
            <a:chOff x="-3905250" y="4294188"/>
            <a:chExt cx="13011150" cy="1892300"/>
          </a:xfrm>
        </p:grpSpPr>
        <p:sp>
          <p:nvSpPr>
            <p:cNvPr id="25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9" name="Freeform 28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914400" y="2286000"/>
            <a:ext cx="33528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1962" y="1828800"/>
            <a:ext cx="3904076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4"/>
          <p:cNvSpPr/>
          <p:nvPr/>
        </p:nvSpPr>
        <p:spPr>
          <a:xfrm>
            <a:off x="228600" y="228600"/>
            <a:ext cx="8695944" cy="603504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 bwMode="hidden">
          <a:xfrm>
            <a:off x="211665" y="5353963"/>
            <a:ext cx="8723376" cy="1331580"/>
            <a:chOff x="-3905250" y="4294188"/>
            <a:chExt cx="13011150" cy="1892300"/>
          </a:xfrm>
        </p:grpSpPr>
        <p:sp>
          <p:nvSpPr>
            <p:cNvPr id="10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14" name="Freeform 10"/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74155" y="338667"/>
            <a:ext cx="3812645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68333" y="2785533"/>
            <a:ext cx="3818467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02.10.2013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838200" y="1371600"/>
            <a:ext cx="356616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/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>
          <a:xfrm>
            <a:off x="228600" y="228600"/>
            <a:ext cx="8695944" cy="2468880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Group 15"/>
          <p:cNvGrpSpPr>
            <a:grpSpLocks noChangeAspect="1"/>
          </p:cNvGrpSpPr>
          <p:nvPr/>
        </p:nvGrpSpPr>
        <p:grpSpPr bwMode="hidden">
          <a:xfrm>
            <a:off x="211665" y="1679429"/>
            <a:ext cx="8723376" cy="1329874"/>
            <a:chOff x="-3905251" y="4294188"/>
            <a:chExt cx="13027839" cy="1892300"/>
          </a:xfrm>
        </p:grpSpPr>
        <p:sp>
          <p:nvSpPr>
            <p:cNvPr id="17" name="Freeform 14"/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8"/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2"/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26"/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 useBgFill="1">
          <p:nvSpPr>
            <p:cNvPr id="21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29600" cy="12527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63672" y="6250164"/>
            <a:ext cx="378669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02.10.2013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3638" y="6250164"/>
            <a:ext cx="378669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991088" y="6250163"/>
            <a:ext cx="116182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2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2067" y="2675467"/>
            <a:ext cx="7408333" cy="345069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4320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432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463040" indent="-22860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Symbol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gif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gif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gif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gi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gif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gif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gif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gif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gif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gif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gif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gif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7" Type="http://schemas.openxmlformats.org/officeDocument/2006/relationships/image" Target="../media/image35.gif"/><Relationship Id="rId2" Type="http://schemas.openxmlformats.org/officeDocument/2006/relationships/image" Target="../media/image58.gif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2.gif"/><Relationship Id="rId5" Type="http://schemas.openxmlformats.org/officeDocument/2006/relationships/image" Target="../media/image61.gif"/><Relationship Id="rId4" Type="http://schemas.openxmlformats.org/officeDocument/2006/relationships/image" Target="../media/image60.gif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gif"/><Relationship Id="rId2" Type="http://schemas.openxmlformats.org/officeDocument/2006/relationships/image" Target="../media/image19.gif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7992888" cy="331236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КГУ «Общеобразовательная средняя  школа № 27»</a:t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sz="2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Конференция</a:t>
            </a:r>
            <a:br>
              <a:rPr lang="ru-RU" sz="5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5400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Ё – быть или не быть?</a:t>
            </a:r>
            <a:endParaRPr lang="ru-RU" sz="5400" b="1" dirty="0">
              <a:solidFill>
                <a:schemeClr val="tx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716016" y="3573016"/>
            <a:ext cx="3751328" cy="2553464"/>
          </a:xfrm>
        </p:spPr>
        <p:txBody>
          <a:bodyPr>
            <a:normAutofit lnSpcReduction="10000"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Подготовил</a:t>
            </a:r>
          </a:p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Учитель русского языка и литературы ОСШ № 27</a:t>
            </a:r>
          </a:p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Трубач А. М.</a:t>
            </a:r>
          </a:p>
          <a:p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г.  Темиртау, 2013 год</a:t>
            </a:r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807" y="3429000"/>
            <a:ext cx="3941718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7586" y="5517233"/>
            <a:ext cx="844414" cy="1015936"/>
          </a:xfrm>
        </p:spPr>
      </p:pic>
    </p:spTree>
    <p:extLst>
      <p:ext uri="{BB962C8B-B14F-4D97-AF65-F5344CB8AC3E}">
        <p14:creationId xmlns:p14="http://schemas.microsoft.com/office/powerpoint/2010/main" val="728745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>Буква Ё в произведениях классиков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139952" y="1556792"/>
            <a:ext cx="4327392" cy="4569688"/>
          </a:xfrm>
        </p:spPr>
        <p:txBody>
          <a:bodyPr/>
          <a:lstStyle/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Н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. А. Некрасов 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в  поэме  «Кому  на  Руси  жить  хорошо»  употребляет  слово  «берёста»,  которое  сейчас  почти  повсеместно  произносят  «береста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»:</a:t>
            </a:r>
          </a:p>
          <a:p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  <a:p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>За  водкой  двое  сбегали.    </a:t>
            </a:r>
          </a:p>
          <a:p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>А  прочие  покудова</a:t>
            </a:r>
          </a:p>
          <a:p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>Стаканчик  изготовили,</a:t>
            </a:r>
          </a:p>
          <a:p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>Берёсты  </a:t>
            </a:r>
            <a:r>
              <a:rPr lang="ru-RU" b="1" i="1" dirty="0" err="1">
                <a:solidFill>
                  <a:schemeClr val="bg2">
                    <a:lumMod val="10000"/>
                  </a:schemeClr>
                </a:solidFill>
              </a:rPr>
              <a:t>понадрав</a:t>
            </a:r>
            <a:endParaRPr lang="ru-RU" b="1" i="1" dirty="0">
              <a:solidFill>
                <a:schemeClr val="bg2">
                  <a:lumMod val="10000"/>
                </a:schemeClr>
              </a:solidFill>
            </a:endParaRPr>
          </a:p>
          <a:p>
            <a:endParaRPr lang="ru-RU" dirty="0"/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997971"/>
            <a:ext cx="1604460" cy="1504181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790" y="2060848"/>
            <a:ext cx="2881284" cy="29371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2766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8328"/>
            <a:ext cx="8219256" cy="1866536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Выступление группы «Аналитики</a:t>
            </a:r>
            <a:r>
              <a:rPr lang="ru-RU" b="1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b="1" i="1" dirty="0">
                <a:solidFill>
                  <a:schemeClr val="tx2">
                    <a:lumMod val="50000"/>
                  </a:schemeClr>
                </a:solidFill>
              </a:rPr>
              <a:t>Анализ употребления Ё в различных источниках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3568" y="2276872"/>
            <a:ext cx="8136904" cy="720080"/>
          </a:xfrm>
        </p:spPr>
        <p:txBody>
          <a:bodyPr/>
          <a:lstStyle/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Употребление Ё в школьных учебниках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7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класса</a:t>
            </a:r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sz="quarter" idx="14"/>
            <p:extLst>
              <p:ext uri="{D42A27DB-BD31-4B8C-83A1-F6EECF244321}">
                <p14:modId xmlns:p14="http://schemas.microsoft.com/office/powerpoint/2010/main" val="2437519485"/>
              </p:ext>
            </p:extLst>
          </p:nvPr>
        </p:nvGraphicFramePr>
        <p:xfrm>
          <a:off x="899593" y="2996951"/>
          <a:ext cx="6912767" cy="3039777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440219"/>
                <a:gridCol w="2139490"/>
                <a:gridCol w="1480546"/>
                <a:gridCol w="1281894"/>
                <a:gridCol w="1570618"/>
              </a:tblGrid>
              <a:tr h="569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№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18" marR="650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Название  </a:t>
                      </a:r>
                      <a:r>
                        <a:rPr lang="ru-RU" sz="1300" dirty="0">
                          <a:effectLst/>
                        </a:rPr>
                        <a:t>учебника.</a:t>
                      </a:r>
                      <a:endParaRPr lang="ru-RU" sz="1000" dirty="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7  </a:t>
                      </a:r>
                      <a:r>
                        <a:rPr lang="ru-RU" sz="1300" dirty="0">
                          <a:effectLst/>
                        </a:rPr>
                        <a:t>класс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18" marR="650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Выходные данные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18" marR="65018" marT="0" marB="0"/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Использование  буквы  Ё</a:t>
                      </a:r>
                      <a:endParaRPr lang="ru-RU" sz="1000">
                        <a:effectLst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Да                             Нет 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18" marR="65018" marT="0" marB="0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11082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1.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18" marR="650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География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18" marR="650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 smtClean="0">
                          <a:effectLst/>
                        </a:rPr>
                        <a:t>Алмата</a:t>
                      </a:r>
                      <a:r>
                        <a:rPr lang="ru-RU" sz="1300" dirty="0" smtClean="0">
                          <a:effectLst/>
                        </a:rPr>
                        <a:t>, </a:t>
                      </a:r>
                      <a:r>
                        <a:rPr lang="ru-RU" sz="1300" dirty="0" err="1" smtClean="0">
                          <a:effectLst/>
                        </a:rPr>
                        <a:t>Мектеп</a:t>
                      </a:r>
                      <a:r>
                        <a:rPr lang="ru-RU" sz="1300" dirty="0" smtClean="0">
                          <a:effectLst/>
                        </a:rPr>
                        <a:t> 2008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18" marR="650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18" marR="650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+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18" marR="65018" marT="0" marB="0"/>
                </a:tc>
              </a:tr>
              <a:tr h="569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2.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18" marR="650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Биология.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18" marR="650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 smtClean="0">
                          <a:effectLst/>
                        </a:rPr>
                        <a:t>Алмата</a:t>
                      </a:r>
                      <a:r>
                        <a:rPr lang="ru-RU" sz="1300" dirty="0" smtClean="0">
                          <a:effectLst/>
                        </a:rPr>
                        <a:t>, </a:t>
                      </a:r>
                      <a:r>
                        <a:rPr lang="ru-RU" sz="1300" dirty="0" err="1" smtClean="0">
                          <a:effectLst/>
                        </a:rPr>
                        <a:t>Мектеп</a:t>
                      </a:r>
                      <a:r>
                        <a:rPr lang="ru-RU" sz="1300" dirty="0" smtClean="0">
                          <a:effectLst/>
                        </a:rPr>
                        <a:t> 2007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18" marR="650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18" marR="650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+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18" marR="65018" marT="0" marB="0"/>
                </a:tc>
              </a:tr>
              <a:tr h="354831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3.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18" marR="650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Информатика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18" marR="650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 smtClean="0">
                          <a:effectLst/>
                        </a:rPr>
                        <a:t>Алмата</a:t>
                      </a:r>
                      <a:r>
                        <a:rPr lang="ru-RU" sz="1300" dirty="0" smtClean="0">
                          <a:effectLst/>
                        </a:rPr>
                        <a:t>, </a:t>
                      </a:r>
                      <a:r>
                        <a:rPr lang="ru-RU" sz="1300" dirty="0" err="1" smtClean="0">
                          <a:effectLst/>
                        </a:rPr>
                        <a:t>Атамура</a:t>
                      </a:r>
                      <a:r>
                        <a:rPr lang="ru-RU" sz="1300" dirty="0" smtClean="0">
                          <a:effectLst/>
                        </a:rPr>
                        <a:t> 2010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18" marR="650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18" marR="650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+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18" marR="65018" marT="0" marB="0"/>
                </a:tc>
              </a:tr>
              <a:tr h="37934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4.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18" marR="650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>
                          <a:effectLst/>
                        </a:rPr>
                        <a:t>История  </a:t>
                      </a:r>
                      <a:r>
                        <a:rPr lang="ru-RU" sz="1300" dirty="0" smtClean="0">
                          <a:effectLst/>
                        </a:rPr>
                        <a:t>Казахстана. 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18" marR="650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 smtClean="0">
                          <a:effectLst/>
                        </a:rPr>
                        <a:t>Алмата</a:t>
                      </a:r>
                      <a:r>
                        <a:rPr lang="ru-RU" sz="1300" dirty="0" smtClean="0">
                          <a:effectLst/>
                        </a:rPr>
                        <a:t>,  2011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18" marR="650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18" marR="650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+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18" marR="65018" marT="0" marB="0"/>
                </a:tc>
              </a:tr>
              <a:tr h="56902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5.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18" marR="650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smtClean="0">
                          <a:effectLst/>
                        </a:rPr>
                        <a:t>Русский язык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18" marR="650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300" dirty="0" err="1" smtClean="0">
                          <a:effectLst/>
                        </a:rPr>
                        <a:t>Алмата</a:t>
                      </a:r>
                      <a:r>
                        <a:rPr lang="ru-RU" sz="1300" dirty="0" smtClean="0">
                          <a:effectLst/>
                        </a:rPr>
                        <a:t>, </a:t>
                      </a:r>
                      <a:r>
                        <a:rPr lang="ru-RU" sz="1300" dirty="0" err="1" smtClean="0">
                          <a:effectLst/>
                        </a:rPr>
                        <a:t>Атамура</a:t>
                      </a:r>
                      <a:r>
                        <a:rPr lang="ru-RU" sz="1300" dirty="0" smtClean="0">
                          <a:effectLst/>
                        </a:rPr>
                        <a:t>,  2011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18" marR="650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>
                          <a:effectLst/>
                        </a:rPr>
                        <a:t> </a:t>
                      </a:r>
                      <a:endParaRPr lang="ru-RU" sz="10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18" marR="65018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900" dirty="0">
                          <a:effectLst/>
                        </a:rPr>
                        <a:t>+</a:t>
                      </a:r>
                      <a:endParaRPr lang="ru-RU" sz="1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5018" marR="65018" marT="0" marB="0"/>
                </a:tc>
              </a:tr>
            </a:tbl>
          </a:graphicData>
        </a:graphic>
      </p:graphicFrame>
      <p:pic>
        <p:nvPicPr>
          <p:cNvPr id="6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1658" y="1095144"/>
            <a:ext cx="1610097" cy="167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2459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435280" cy="1146456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>Буква Ё ев клавиатуре компьютера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655" y="3789041"/>
            <a:ext cx="1702991" cy="1596554"/>
          </a:xfrm>
        </p:spPr>
      </p:pic>
      <p:pic>
        <p:nvPicPr>
          <p:cNvPr id="5122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44824"/>
            <a:ext cx="5739260" cy="4154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93181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>Буква Ё в городских печатных изданиях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579" y="1556792"/>
            <a:ext cx="5700713" cy="1627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2966" y="2852936"/>
            <a:ext cx="5462587" cy="1530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504" y="4221088"/>
            <a:ext cx="5776788" cy="1421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581128"/>
            <a:ext cx="2176685" cy="19536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Объект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5456" y="1025571"/>
            <a:ext cx="1610097" cy="167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43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>Буква Ё в городских печатных изданиях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7"/>
            <a:ext cx="4438650" cy="19383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160512"/>
            <a:ext cx="6132513" cy="95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117775"/>
            <a:ext cx="3243353" cy="16155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6869" y="5309120"/>
            <a:ext cx="5889625" cy="10239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Объект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2137" y="764704"/>
            <a:ext cx="1610097" cy="16738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96273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3206" y="338327"/>
            <a:ext cx="8113594" cy="2009087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Выступление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группы «Экспериментаторы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».</a:t>
            </a:r>
            <a:b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>Результаты экспериментального исследования  по употреблению буквы Ё учениками, учителями и родителями нашей школы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4599624"/>
            <a:ext cx="1959148" cy="1473855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4509120"/>
            <a:ext cx="1429122" cy="1429122"/>
          </a:xfrm>
        </p:spPr>
      </p:pic>
    </p:spTree>
    <p:extLst>
      <p:ext uri="{BB962C8B-B14F-4D97-AF65-F5344CB8AC3E}">
        <p14:creationId xmlns:p14="http://schemas.microsoft.com/office/powerpoint/2010/main" val="2654319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92696"/>
            <a:ext cx="8280920" cy="1872208"/>
          </a:xfrm>
        </p:spPr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>Употребление Ё нашими современниками- учениками, учителями и </a:t>
            </a:r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родителями.</a:t>
            </a:r>
            <a:b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3100" b="1" i="1" dirty="0" smtClean="0">
                <a:solidFill>
                  <a:schemeClr val="bg2">
                    <a:lumMod val="10000"/>
                  </a:schemeClr>
                </a:solidFill>
              </a:rPr>
              <a:t>Тест «Ё- можем ли мы без неё?» </a:t>
            </a:r>
            <a:br>
              <a:rPr lang="ru-RU" sz="3100" b="1" i="1" dirty="0" smtClean="0">
                <a:solidFill>
                  <a:schemeClr val="bg2">
                    <a:lumMod val="10000"/>
                  </a:schemeClr>
                </a:solidFill>
              </a:rPr>
            </a:br>
            <a:endParaRPr lang="ru-RU" sz="3100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3573016"/>
            <a:ext cx="1555373" cy="1296144"/>
          </a:xfrm>
        </p:spPr>
      </p:pic>
      <p:pic>
        <p:nvPicPr>
          <p:cNvPr id="819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852936"/>
            <a:ext cx="6283860" cy="3483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352244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Эксперимент среди </a:t>
            </a:r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>группы учащихся 5 классов. 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013176"/>
            <a:ext cx="1604017" cy="1430610"/>
          </a:xfrm>
        </p:spPr>
      </p:pic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988840"/>
            <a:ext cx="7555870" cy="31830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55334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>Эксперимент среди группы учащихся </a:t>
            </a:r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7 </a:t>
            </a:r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>классов. 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725144"/>
            <a:ext cx="1944216" cy="1944216"/>
          </a:xfrm>
        </p:spPr>
      </p:pic>
      <p:pic>
        <p:nvPicPr>
          <p:cNvPr id="1024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916832"/>
            <a:ext cx="7272807" cy="28684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Смайлик с ёлочкой и сердечками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4658556"/>
            <a:ext cx="1872208" cy="2013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174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338328"/>
            <a:ext cx="8075240" cy="4314808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Выступление группы «Социологи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 </a:t>
            </a:r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>Результаты анкетирования людей,   говорящих   на   русском   языке «Моё отношение   к  наличию/отсутствию буквы Ё в алфавите» 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4197942"/>
            <a:ext cx="1468363" cy="1966557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3933056"/>
            <a:ext cx="2016224" cy="2215631"/>
          </a:xfrm>
        </p:spPr>
      </p:pic>
    </p:spTree>
    <p:extLst>
      <p:ext uri="{BB962C8B-B14F-4D97-AF65-F5344CB8AC3E}">
        <p14:creationId xmlns:p14="http://schemas.microsoft.com/office/powerpoint/2010/main" val="99173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620688"/>
            <a:ext cx="8280920" cy="3234688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4900" b="1" u="sng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 </a:t>
            </a:r>
            <a:r>
              <a:rPr lang="ru-RU" sz="4900" b="1" u="sng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конференции </a:t>
            </a:r>
            <a:r>
              <a:rPr lang="ru-RU" sz="4900" b="1" dirty="0" smtClean="0">
                <a:solidFill>
                  <a:schemeClr val="bg2">
                    <a:lumMod val="10000"/>
                  </a:schemeClr>
                </a:solidFill>
              </a:rPr>
              <a:t>:</a:t>
            </a:r>
            <a:br>
              <a:rPr lang="ru-RU" sz="4900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4900" b="1" dirty="0" smtClean="0">
                <a:solidFill>
                  <a:schemeClr val="bg2">
                    <a:lumMod val="10000"/>
                  </a:schemeClr>
                </a:solidFill>
              </a:rPr>
              <a:t>-Привлечь </a:t>
            </a:r>
            <a:r>
              <a:rPr lang="ru-RU" sz="4900" b="1" dirty="0">
                <a:solidFill>
                  <a:schemeClr val="bg2">
                    <a:lumMod val="10000"/>
                  </a:schemeClr>
                </a:solidFill>
              </a:rPr>
              <a:t>внимание к проблеме употребления буквы Ё в русском языке.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494" y="4941168"/>
            <a:ext cx="1500957" cy="1223002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0272" y="4869160"/>
            <a:ext cx="1304925" cy="123825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993" y="4437112"/>
            <a:ext cx="19050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141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20688"/>
            <a:ext cx="8147248" cy="1650512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Социологический   </a:t>
            </a:r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>опрос  и  его  результаты</a:t>
            </a:r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.</a:t>
            </a:r>
            <a:b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1. </a:t>
            </a:r>
            <a:r>
              <a:rPr lang="ru-RU" sz="2200" b="1" i="1" dirty="0" smtClean="0">
                <a:solidFill>
                  <a:schemeClr val="bg2">
                    <a:lumMod val="10000"/>
                  </a:schemeClr>
                </a:solidFill>
              </a:rPr>
              <a:t>Как вы считаете, обязательно ли употреблять на письме </a:t>
            </a:r>
            <a:br>
              <a:rPr lang="ru-RU" sz="2200" b="1" i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200" b="1" i="1" dirty="0" smtClean="0">
                <a:solidFill>
                  <a:schemeClr val="bg2">
                    <a:lumMod val="10000"/>
                  </a:schemeClr>
                </a:solidFill>
              </a:rPr>
              <a:t>и в печати букву Ё?</a:t>
            </a:r>
            <a:endParaRPr lang="ru-RU" sz="2200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284984"/>
            <a:ext cx="2160240" cy="2160240"/>
          </a:xfrm>
        </p:spPr>
      </p:pic>
      <p:pic>
        <p:nvPicPr>
          <p:cNvPr id="11266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068960"/>
            <a:ext cx="5400600" cy="28057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467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b="1" i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Социологический   </a:t>
            </a:r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>опрос  и  его  результаты.</a:t>
            </a:r>
            <a:br>
              <a:rPr lang="ru-RU" b="1" i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2.</a:t>
            </a:r>
            <a:r>
              <a:rPr lang="ru-RU" sz="2700" b="1" i="1" dirty="0" smtClean="0">
                <a:solidFill>
                  <a:schemeClr val="bg2">
                    <a:lumMod val="10000"/>
                  </a:schemeClr>
                </a:solidFill>
              </a:rPr>
              <a:t>Всегда </a:t>
            </a:r>
            <a:r>
              <a:rPr lang="ru-RU" sz="2700" b="1" i="1" dirty="0">
                <a:solidFill>
                  <a:schemeClr val="bg2">
                    <a:lumMod val="10000"/>
                  </a:schemeClr>
                </a:solidFill>
              </a:rPr>
              <a:t>ли вы сами употребляете букву Ё или нет на письме? Если нет - то почему?</a:t>
            </a:r>
            <a:br>
              <a:rPr lang="ru-RU" sz="2700" b="1" i="1" dirty="0">
                <a:solidFill>
                  <a:schemeClr val="bg2">
                    <a:lumMod val="10000"/>
                  </a:schemeClr>
                </a:solidFill>
              </a:rPr>
            </a:br>
            <a:endParaRPr lang="ru-RU" sz="2700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277" y="260648"/>
            <a:ext cx="1116037" cy="2232074"/>
          </a:xfrm>
        </p:spPr>
      </p:pic>
      <p:pic>
        <p:nvPicPr>
          <p:cNvPr id="12290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2780928"/>
            <a:ext cx="5760640" cy="3365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3501008"/>
            <a:ext cx="2171700" cy="2105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531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260648"/>
            <a:ext cx="8136904" cy="2016224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b="1" i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Социологический опрос и его результаты.</a:t>
            </a:r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b="1" i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>3.	</a:t>
            </a:r>
            <a:r>
              <a:rPr lang="ru-RU" sz="2700" b="1" i="1" dirty="0">
                <a:solidFill>
                  <a:schemeClr val="bg2">
                    <a:lumMod val="10000"/>
                  </a:schemeClr>
                </a:solidFill>
              </a:rPr>
              <a:t>Какую помощь оказало бы лично вам употребление буквы Ё в  печати и на письме?</a:t>
            </a:r>
            <a:br>
              <a:rPr lang="ru-RU" sz="2700" b="1" i="1" dirty="0">
                <a:solidFill>
                  <a:schemeClr val="bg2">
                    <a:lumMod val="10000"/>
                  </a:schemeClr>
                </a:solidFill>
              </a:rPr>
            </a:br>
            <a:endParaRPr lang="ru-RU" sz="2700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737" y="1052736"/>
            <a:ext cx="1728192" cy="1274420"/>
          </a:xfrm>
        </p:spPr>
      </p:pic>
      <p:pic>
        <p:nvPicPr>
          <p:cNvPr id="13314" name="Picture 2"/>
          <p:cNvPicPr>
            <a:picLocks noGrp="1" noChangeAspect="1" noChangeArrowheads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846240"/>
            <a:ext cx="6050570" cy="3535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2" name="Picture 2" descr="C:\Users\Пользователь\Desktop\ин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339" y="2636912"/>
            <a:ext cx="1928193" cy="161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Пользователь\Desktop\инт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947" y="4437112"/>
            <a:ext cx="1973585" cy="1651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82673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dirty="0"/>
              <a:t>	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конференции </a:t>
            </a:r>
            <a:b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</a:t>
            </a:r>
            <a:r>
              <a:rPr lang="ru-RU" sz="27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результате нашей работы на конференции были сделаны следующие выводы:</a:t>
            </a:r>
            <a:br>
              <a:rPr lang="ru-RU" sz="27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7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683568" y="2420888"/>
            <a:ext cx="6768752" cy="3960440"/>
          </a:xfrm>
        </p:spPr>
        <p:txBody>
          <a:bodyPr>
            <a:normAutofit lnSpcReduction="10000"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Во- первых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, буква Ё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</a:rPr>
              <a:t>ё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 является самостоятельной и седьмой по счёту буквой русского алфавита, состоящего из 33 букв, поэтому не должна быть «вариантом написания» или «формой» буквы Е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</a:rPr>
              <a:t>е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,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 все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буквы алфавита должны быть абсолютно равноправны в их написании, и одна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не   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может «поглощать» другую, наличие буквы Ё 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</a:rPr>
              <a:t>ё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 в алфавите полностью оправданно самим </a:t>
            </a: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развитием        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русского языка и поэтому необходимо.</a:t>
            </a:r>
          </a:p>
        </p:txBody>
      </p:sp>
      <p:pic>
        <p:nvPicPr>
          <p:cNvPr id="3" name="Объект 2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699" y="2492896"/>
            <a:ext cx="2179189" cy="1800200"/>
          </a:xfrm>
        </p:spPr>
      </p:pic>
    </p:spTree>
    <p:extLst>
      <p:ext uri="{BB962C8B-B14F-4D97-AF65-F5344CB8AC3E}">
        <p14:creationId xmlns:p14="http://schemas.microsoft.com/office/powerpoint/2010/main" val="8820494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конференции</a:t>
            </a:r>
            <a:b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результате нашей работы на конференции были сделаны следующие выводы:</a:t>
            </a:r>
            <a:br>
              <a:rPr lang="ru-RU" sz="27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545064"/>
            <a:ext cx="6480720" cy="4608512"/>
          </a:xfrm>
        </p:spPr>
        <p:txBody>
          <a:bodyPr>
            <a:normAutofit fontScale="92500"/>
          </a:bodyPr>
          <a:lstStyle/>
          <a:p>
            <a:endParaRPr lang="ru-RU" b="1" dirty="0" smtClean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Во-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вторых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, ни в одном из учебников  7 класса буква Ё не употребляется. Это приводит к тому, что и дети, работая с этими учебниками, не пишут букву Ё. В клавиатуре компьютера буква Ё вынесена за пределы клавиш алфавита.  В ходе исследования были тщательно прочитаны номера городских газет «Зеркало», «</a:t>
            </a:r>
            <a:r>
              <a:rPr lang="ru-RU" dirty="0" err="1">
                <a:solidFill>
                  <a:schemeClr val="bg2">
                    <a:lumMod val="10000"/>
                  </a:schemeClr>
                </a:solidFill>
              </a:rPr>
              <a:t>Темиртауский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 рабочий», «Вечерняя газета» и «Металлург».  Нами было выявлено, что ни в одной из популярных городских газет буква Ё не используется даже в заголовках газет</a:t>
            </a:r>
            <a:r>
              <a:rPr lang="ru-RU" dirty="0"/>
              <a:t>.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240" y="4437112"/>
            <a:ext cx="2196185" cy="1689373"/>
          </a:xfrm>
        </p:spPr>
      </p:pic>
      <p:pic>
        <p:nvPicPr>
          <p:cNvPr id="6146" name="Picture 2" descr="http://lib.sowa.com.ua/RDB/2012/0_72d27_874e701b_XL.gif"/>
          <p:cNvPicPr>
            <a:picLocks noChangeAspect="1" noChangeArrowheads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2" y="1916832"/>
            <a:ext cx="2355149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4620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91264" cy="172252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конференции</a:t>
            </a:r>
            <a:b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sz="27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 результате нашей работы на конференции были сделаны следующие выводы:</a:t>
            </a:r>
            <a:br>
              <a:rPr lang="ru-RU" sz="27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7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755576" y="2677562"/>
            <a:ext cx="7416824" cy="1872208"/>
          </a:xfrm>
        </p:spPr>
        <p:txBody>
          <a:bodyPr/>
          <a:lstStyle/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В- третьих</a:t>
            </a:r>
            <a:r>
              <a:rPr lang="ru-RU" dirty="0">
                <a:solidFill>
                  <a:schemeClr val="bg2">
                    <a:lumMod val="10000"/>
                  </a:schemeClr>
                </a:solidFill>
              </a:rPr>
              <a:t>, отсутствие буквы Ё сказывается на правильности чтения и понимания слов, на скорости чтения, правильности имён собственных.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8144" y="4106044"/>
            <a:ext cx="2219696" cy="2016224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3933056"/>
            <a:ext cx="3048725" cy="2520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226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147248" cy="1938544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Итоги конференции</a:t>
            </a:r>
            <a:b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/>
            </a:r>
            <a:b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7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В-четвёртых, социологический опрос и эксперимент показали, что буква Ё в русском языке необходима</a:t>
            </a:r>
            <a:br>
              <a:rPr lang="ru-RU" sz="2700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700" b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212976"/>
            <a:ext cx="2863852" cy="2830441"/>
          </a:xfrm>
        </p:spPr>
      </p:pic>
      <p:sp>
        <p:nvSpPr>
          <p:cNvPr id="9" name="Объект 8"/>
          <p:cNvSpPr>
            <a:spLocks noGrp="1"/>
          </p:cNvSpPr>
          <p:nvPr>
            <p:ph sz="quarter" idx="13"/>
          </p:nvPr>
        </p:nvSpPr>
        <p:spPr>
          <a:xfrm>
            <a:off x="755576" y="2708920"/>
            <a:ext cx="3822192" cy="344728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212976"/>
            <a:ext cx="2657475" cy="232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425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Обращение «Мы за Ё!!!»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76654" y="1844824"/>
            <a:ext cx="4399401" cy="4281656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068960"/>
            <a:ext cx="2131516" cy="2076862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5" y="1716045"/>
            <a:ext cx="4326359" cy="4552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52090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Оцените ваше впечатление от конференции</a:t>
            </a:r>
            <a:endParaRPr lang="ru-RU" b="1" i="1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908571"/>
            <a:ext cx="2520280" cy="2362763"/>
          </a:xfrm>
        </p:spPr>
      </p:pic>
      <p:pic>
        <p:nvPicPr>
          <p:cNvPr id="6" name="Объект 5"/>
          <p:cNvPicPr>
            <a:picLocks noGrp="1" noChangeAspect="1"/>
          </p:cNvPicPr>
          <p:nvPr>
            <p:ph sz="quarter" idx="1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3520" y="1916832"/>
            <a:ext cx="2532733" cy="2011288"/>
          </a:xfrm>
        </p:spPr>
      </p:pic>
      <p:pic>
        <p:nvPicPr>
          <p:cNvPr id="3074" name="Picture 2" descr="C:\Users\Пользователь\Desktop\през\презент1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4271333"/>
            <a:ext cx="2232248" cy="2232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Пользователь\Desktop\през\презент 3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997" y="4350245"/>
            <a:ext cx="1714500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Пользователь\Desktop\през\презент2.g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4417323"/>
            <a:ext cx="1959918" cy="1422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Пользователь\Desktop\през\през8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086" y="2276872"/>
            <a:ext cx="1651248" cy="1651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9906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8147248" cy="720080"/>
          </a:xfrm>
        </p:spPr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Спасибо за работу!!!</a:t>
            </a:r>
            <a:endParaRPr lang="ru-RU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9072" y="908720"/>
            <a:ext cx="7461400" cy="5697795"/>
          </a:xfrm>
        </p:spPr>
      </p:pic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364088" y="2679192"/>
            <a:ext cx="3168352" cy="3126072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9825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332656"/>
            <a:ext cx="8568952" cy="6331032"/>
          </a:xfrm>
        </p:spPr>
        <p:txBody>
          <a:bodyPr>
            <a:normAutofit fontScale="90000"/>
          </a:bodyPr>
          <a:lstStyle/>
          <a:p>
            <a:pPr algn="l"/>
            <a: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100" b="1" u="sng" dirty="0" smtClean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Задачи </a:t>
            </a:r>
            <a:r>
              <a:rPr lang="ru-RU" sz="3100" b="1" u="sng" dirty="0">
                <a:solidFill>
                  <a:schemeClr val="tx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конференции</a:t>
            </a:r>
            <a:r>
              <a:rPr lang="ru-RU" sz="3100" b="1" dirty="0">
                <a:solidFill>
                  <a:schemeClr val="tx2">
                    <a:lumMod val="50000"/>
                  </a:schemeClr>
                </a:solidFill>
              </a:rPr>
              <a:t>:</a:t>
            </a:r>
            <a:br>
              <a:rPr lang="ru-RU" sz="31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100" b="1" dirty="0" smtClean="0">
                <a:solidFill>
                  <a:schemeClr val="tx2">
                    <a:lumMod val="50000"/>
                  </a:schemeClr>
                </a:solidFill>
              </a:rPr>
              <a:t>1)   </a:t>
            </a:r>
            <a:r>
              <a:rPr lang="ru-RU" sz="3100" b="1" dirty="0">
                <a:solidFill>
                  <a:schemeClr val="tx2">
                    <a:lumMod val="50000"/>
                  </a:schemeClr>
                </a:solidFill>
              </a:rPr>
              <a:t>Узнать о возникновении буквы Ё в русском алфавите;</a:t>
            </a:r>
            <a:br>
              <a:rPr lang="ru-RU" sz="31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100" b="1" dirty="0" smtClean="0">
                <a:solidFill>
                  <a:schemeClr val="tx2">
                    <a:lumMod val="50000"/>
                  </a:schemeClr>
                </a:solidFill>
              </a:rPr>
              <a:t>2)   </a:t>
            </a:r>
            <a:r>
              <a:rPr lang="ru-RU" sz="3100" b="1" dirty="0">
                <a:solidFill>
                  <a:schemeClr val="tx2">
                    <a:lumMod val="50000"/>
                  </a:schemeClr>
                </a:solidFill>
              </a:rPr>
              <a:t>Проанализировать употребление буквы Ё в различных источниках;</a:t>
            </a:r>
            <a:br>
              <a:rPr lang="ru-RU" sz="31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100" b="1" dirty="0" smtClean="0">
                <a:solidFill>
                  <a:schemeClr val="tx2">
                    <a:lumMod val="50000"/>
                  </a:schemeClr>
                </a:solidFill>
              </a:rPr>
              <a:t>3)   </a:t>
            </a:r>
            <a:r>
              <a:rPr lang="ru-RU" sz="3100" b="1" dirty="0">
                <a:solidFill>
                  <a:schemeClr val="tx2">
                    <a:lumMod val="50000"/>
                  </a:schemeClr>
                </a:solidFill>
              </a:rPr>
              <a:t>Познакомиться с результатами исследования  употребления буквы Ё учениками, учителями и родителями нашей школы; </a:t>
            </a:r>
            <a:br>
              <a:rPr lang="ru-RU" sz="31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100" b="1" dirty="0" smtClean="0">
                <a:solidFill>
                  <a:schemeClr val="tx2">
                    <a:lumMod val="50000"/>
                  </a:schemeClr>
                </a:solidFill>
              </a:rPr>
              <a:t>4)   </a:t>
            </a:r>
            <a:r>
              <a:rPr lang="ru-RU" sz="3100" b="1" dirty="0">
                <a:solidFill>
                  <a:schemeClr val="tx2">
                    <a:lumMod val="50000"/>
                  </a:schemeClr>
                </a:solidFill>
              </a:rPr>
              <a:t>Определить   отношение   людей,   говорящих   на   русском   языке,   к  наличию/отсутствию буквы Ё в алфавите;</a:t>
            </a:r>
            <a:br>
              <a:rPr lang="ru-RU" sz="3100" b="1" dirty="0">
                <a:solidFill>
                  <a:schemeClr val="tx2">
                    <a:lumMod val="50000"/>
                  </a:schemeClr>
                </a:solidFill>
              </a:rPr>
            </a:br>
            <a:r>
              <a:rPr lang="ru-RU" sz="3100" b="1" dirty="0" smtClean="0">
                <a:solidFill>
                  <a:schemeClr val="tx2">
                    <a:lumMod val="50000"/>
                  </a:schemeClr>
                </a:solidFill>
              </a:rPr>
              <a:t>5)  </a:t>
            </a:r>
            <a:r>
              <a:rPr lang="ru-RU" sz="3100" b="1" dirty="0">
                <a:solidFill>
                  <a:schemeClr val="tx2">
                    <a:lumMod val="50000"/>
                  </a:schemeClr>
                </a:solidFill>
              </a:rPr>
              <a:t>Представить основные тезисы </a:t>
            </a:r>
            <a:r>
              <a:rPr lang="ru-RU" sz="3100" b="1" dirty="0" smtClean="0">
                <a:solidFill>
                  <a:schemeClr val="tx2">
                    <a:lumMod val="50000"/>
                  </a:schemeClr>
                </a:solidFill>
              </a:rPr>
              <a:t>конференции </a:t>
            </a:r>
            <a:r>
              <a:rPr lang="ru-RU" sz="3100" b="1" dirty="0">
                <a:solidFill>
                  <a:schemeClr val="tx2">
                    <a:lumMod val="50000"/>
                  </a:schemeClr>
                </a:solidFill>
              </a:rPr>
              <a:t>в буклете для широкого круга читателей (домашнее задание).</a:t>
            </a:r>
            <a:br>
              <a:rPr lang="ru-RU" sz="3100" b="1" dirty="0">
                <a:solidFill>
                  <a:schemeClr val="tx2">
                    <a:lumMod val="50000"/>
                  </a:schemeClr>
                </a:solidFill>
              </a:rPr>
            </a:br>
            <a:endParaRPr lang="ru-RU" sz="3100" b="1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971599" y="5013176"/>
            <a:ext cx="2952329" cy="1512168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788024" y="3356992"/>
            <a:ext cx="3822192" cy="128704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0095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7796" y="338328"/>
            <a:ext cx="8059003" cy="5682960"/>
          </a:xfrm>
        </p:spPr>
        <p:txBody>
          <a:bodyPr>
            <a:normAutofit/>
          </a:bodyPr>
          <a:lstStyle/>
          <a:p>
            <a:pPr algn="l"/>
            <a:r>
              <a:rPr lang="ru-RU" sz="2000" b="1" u="sng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Список источников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ru-RU" sz="20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b="1" u="sng" dirty="0">
                <a:solidFill>
                  <a:schemeClr val="bg2">
                    <a:lumMod val="10000"/>
                  </a:schemeClr>
                </a:solidFill>
              </a:rPr>
              <a:t>Список использованной литературы</a:t>
            </a:r>
            <a:br>
              <a:rPr lang="ru-RU" sz="2000" b="1" u="sng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1.	Греков В.Ф., Крючков С. Е., Чешко Л.А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</a:rPr>
              <a:t>.                               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Пособие для занятий по русскому языку. М., 2000.</a:t>
            </a:r>
            <a:br>
              <a:rPr lang="ru-RU" sz="20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2. </a:t>
            </a:r>
            <a:r>
              <a:rPr lang="ru-RU" sz="2000" b="1" dirty="0" err="1">
                <a:solidFill>
                  <a:schemeClr val="bg2">
                    <a:lumMod val="10000"/>
                  </a:schemeClr>
                </a:solidFill>
              </a:rPr>
              <a:t>Пчелов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 Е.В., Чумаков В.Т. Буква Ё не для печати // Российская газета. №9. 1998.</a:t>
            </a:r>
            <a:br>
              <a:rPr lang="ru-RU" sz="20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3. </a:t>
            </a:r>
            <a:r>
              <a:rPr lang="ru-RU" sz="2000" b="1" dirty="0" err="1">
                <a:solidFill>
                  <a:schemeClr val="bg2">
                    <a:lumMod val="10000"/>
                  </a:schemeClr>
                </a:solidFill>
              </a:rPr>
              <a:t>Пчелов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 Е.В., Чумаков В. Т. Два века русской буквы Ё. История и словарь.-М.: Народное образование, 2000.</a:t>
            </a:r>
            <a:br>
              <a:rPr lang="ru-RU" sz="20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4.	Чумаков В.Т. Как буква Ё с фашистами воевала // Чудеса и</a:t>
            </a:r>
            <a:br>
              <a:rPr lang="ru-RU" sz="20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приключения. 2000. №1. С. 60-61.</a:t>
            </a:r>
            <a:br>
              <a:rPr lang="ru-RU" sz="20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000" b="1" u="sng" dirty="0">
                <a:solidFill>
                  <a:schemeClr val="bg2">
                    <a:lumMod val="10000"/>
                  </a:schemeClr>
                </a:solidFill>
              </a:rPr>
              <a:t>Интернет-источники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1.	http://yomaker.ru/ - сайт «Буква Ё и её проблемы»</a:t>
            </a:r>
            <a:br>
              <a:rPr lang="ru-RU" sz="20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2.	http://yomaker.ru/  - статья в Википедии, </a:t>
            </a:r>
            <a:r>
              <a:rPr lang="ru-RU" sz="2000" b="1" dirty="0" smtClean="0">
                <a:solidFill>
                  <a:schemeClr val="bg2">
                    <a:lumMod val="10000"/>
                  </a:schemeClr>
                </a:solidFill>
              </a:rPr>
              <a:t>                  посвящённая 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слову «</a:t>
            </a:r>
            <a:r>
              <a:rPr lang="ru-RU" sz="2000" b="1" dirty="0" err="1">
                <a:solidFill>
                  <a:schemeClr val="bg2">
                    <a:lumMod val="10000"/>
                  </a:schemeClr>
                </a:solidFill>
              </a:rPr>
              <a:t>ёфикатор</a:t>
            </a: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».</a:t>
            </a:r>
            <a:br>
              <a:rPr lang="ru-RU" sz="20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3.	 http://www.rusyaz.ru/pr/og04</a:t>
            </a:r>
            <a:br>
              <a:rPr lang="ru-RU" sz="20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4.       http://www.poesis.ru</a:t>
            </a:r>
            <a:br>
              <a:rPr lang="ru-RU" sz="20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000" b="1" dirty="0">
                <a:solidFill>
                  <a:schemeClr val="bg2">
                    <a:lumMod val="10000"/>
                  </a:schemeClr>
                </a:solidFill>
              </a:rPr>
              <a:t>5.       http://festival.1september.ru/</a:t>
            </a:r>
            <a:br>
              <a:rPr lang="ru-RU" sz="2000" b="1" dirty="0">
                <a:solidFill>
                  <a:schemeClr val="bg2">
                    <a:lumMod val="10000"/>
                  </a:schemeClr>
                </a:solidFill>
              </a:rPr>
            </a:br>
            <a:endParaRPr lang="ru-RU" sz="2000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188640"/>
            <a:ext cx="1610097" cy="1673863"/>
          </a:xfrm>
        </p:spPr>
      </p:pic>
      <p:sp>
        <p:nvSpPr>
          <p:cNvPr id="3" name="Объект 2"/>
          <p:cNvSpPr>
            <a:spLocks noGrp="1"/>
          </p:cNvSpPr>
          <p:nvPr>
            <p:ph sz="quarter" idx="14"/>
          </p:nvPr>
        </p:nvSpPr>
        <p:spPr>
          <a:xfrm>
            <a:off x="6804248" y="3573016"/>
            <a:ext cx="2088232" cy="2312268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3078" name="Picture 6" descr="Смайлик читает книгу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2352" y="4581128"/>
            <a:ext cx="2152633" cy="18082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70741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564536"/>
            <a:ext cx="2667000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611182"/>
            <a:ext cx="1762900" cy="2625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626937"/>
            <a:ext cx="2660129" cy="2322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564536"/>
            <a:ext cx="2880229" cy="28802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9116" y="3691893"/>
            <a:ext cx="2798539" cy="2192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8509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548680"/>
            <a:ext cx="8208912" cy="5832648"/>
          </a:xfrm>
        </p:spPr>
        <p:txBody>
          <a:bodyPr>
            <a:noAutofit/>
          </a:bodyPr>
          <a:lstStyle/>
          <a:p>
            <a:pPr algn="l"/>
            <a:r>
              <a:rPr lang="ru-RU" sz="26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План урока-конференции:</a:t>
            </a:r>
            <a:br>
              <a:rPr lang="ru-RU" sz="2600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600" b="1" dirty="0">
                <a:solidFill>
                  <a:schemeClr val="bg2">
                    <a:lumMod val="10000"/>
                  </a:schemeClr>
                </a:solidFill>
              </a:rPr>
              <a:t>1.	</a:t>
            </a:r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Выступление группы «Историки» -Возникновение буквы Ё в русском алфавите </a:t>
            </a:r>
            <a:br>
              <a:rPr lang="ru-RU" sz="24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2.	Выступление группы «Литературоведы»- Буква Ё в произведениях классиков</a:t>
            </a:r>
            <a:br>
              <a:rPr lang="ru-RU" sz="24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3.	Выступление группы «Аналитики»- Анализ употребления Ё в различных источниках </a:t>
            </a:r>
            <a:br>
              <a:rPr lang="ru-RU" sz="24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4.	Выступление группы «Экспериментаторы»- Результаты экспериментального исследования  по употреблению буквы Ё учениками, учителями и родителями нашей школы</a:t>
            </a:r>
            <a:br>
              <a:rPr lang="ru-RU" sz="24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5.	Выступление группы «Социологи»- Результаты анкетирования людей,   говорящих   на   русском   языке «Моё отношение   к  наличию/отсутствию буквы Ё в алфавите»</a:t>
            </a:r>
            <a:br>
              <a:rPr lang="ru-RU" sz="2400" b="1" dirty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sz="2400" b="1" dirty="0">
                <a:solidFill>
                  <a:schemeClr val="bg2">
                    <a:lumMod val="10000"/>
                  </a:schemeClr>
                </a:solidFill>
              </a:rPr>
              <a:t>6.	Итоги конференции</a:t>
            </a:r>
            <a:br>
              <a:rPr lang="ru-RU" sz="2400" b="1" dirty="0">
                <a:solidFill>
                  <a:schemeClr val="bg2">
                    <a:lumMod val="10000"/>
                  </a:schemeClr>
                </a:solidFill>
              </a:rPr>
            </a:br>
            <a:endParaRPr lang="ru-RU" sz="2400" b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76655" y="5733256"/>
            <a:ext cx="3535305" cy="393224"/>
          </a:xfrm>
        </p:spPr>
        <p:txBody>
          <a:bodyPr>
            <a:normAutofit fontScale="92500" lnSpcReduction="10000"/>
          </a:bodyPr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6300192" y="5589240"/>
            <a:ext cx="1728192" cy="1008112"/>
          </a:xfrm>
        </p:spPr>
        <p:txBody>
          <a:bodyPr>
            <a:normAutofit/>
          </a:bodyPr>
          <a:lstStyle/>
          <a:p>
            <a:endParaRPr lang="ru-RU" dirty="0"/>
          </a:p>
        </p:txBody>
      </p:sp>
      <p:pic>
        <p:nvPicPr>
          <p:cNvPr id="5" name="Объект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248" y="5085183"/>
            <a:ext cx="1604460" cy="1504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975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328"/>
            <a:ext cx="8219256" cy="1794528"/>
          </a:xfrm>
        </p:spPr>
        <p:txBody>
          <a:bodyPr>
            <a:normAutofit fontScale="90000"/>
          </a:bodyPr>
          <a:lstStyle/>
          <a:p>
            <a:r>
              <a:rPr lang="ru-RU" b="1" u="sng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Выступление группы «Историки»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Возникновение </a:t>
            </a:r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>буквы Ё в русском алфавите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5384372" y="5157192"/>
            <a:ext cx="3652124" cy="1368152"/>
          </a:xfrm>
        </p:spPr>
        <p:txBody>
          <a:bodyPr>
            <a:normAutofit/>
          </a:bodyPr>
          <a:lstStyle/>
          <a:p>
            <a:endParaRPr lang="ru-RU" b="1" dirty="0">
              <a:solidFill>
                <a:schemeClr val="bg2">
                  <a:lumMod val="10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574" y="1910676"/>
            <a:ext cx="2457450" cy="304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314025" y="4958676"/>
            <a:ext cx="3823337" cy="1422652"/>
          </a:xfrm>
        </p:spPr>
        <p:txBody>
          <a:bodyPr>
            <a:normAutofit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Директор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Российской Академии 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наук Екатерина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Дашкова </a:t>
            </a:r>
          </a:p>
        </p:txBody>
      </p:sp>
      <p:pic>
        <p:nvPicPr>
          <p:cNvPr id="8" name="Объект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4892" y="4775379"/>
            <a:ext cx="1604460" cy="150418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3923929" y="2204863"/>
            <a:ext cx="261365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Княгиня спросила ученых мужей, знают ли они, как пишется слово «ёлка». После непродолжительного мозгового штурма академики постановили, что следует писать </a:t>
            </a:r>
            <a:r>
              <a:rPr lang="ru-RU" b="1" dirty="0" smtClean="0"/>
              <a:t>«</a:t>
            </a:r>
            <a:r>
              <a:rPr lang="en-US" b="1" dirty="0" err="1" smtClean="0"/>
              <a:t>i</a:t>
            </a:r>
            <a:r>
              <a:rPr lang="ru-RU" b="1" dirty="0" err="1" smtClean="0"/>
              <a:t>олка</a:t>
            </a:r>
            <a:r>
              <a:rPr lang="ru-RU" b="1" dirty="0"/>
              <a:t>». </a:t>
            </a:r>
            <a:r>
              <a:rPr lang="ru-RU" b="1" dirty="0" smtClean="0"/>
              <a:t>Подойдя </a:t>
            </a:r>
            <a:r>
              <a:rPr lang="ru-RU" b="1" dirty="0"/>
              <a:t>к доске, княгиня стерла «i» и «о», написав вместо них букву «ё».</a:t>
            </a:r>
          </a:p>
        </p:txBody>
      </p:sp>
      <p:pic>
        <p:nvPicPr>
          <p:cNvPr id="5124" name="Picture 4" descr="http://www.interface.ru/iarticle/img/27379_41897002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7587" y="1700808"/>
            <a:ext cx="2211765" cy="2764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8933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4000" b="1" i="1" dirty="0">
                <a:solidFill>
                  <a:srgbClr val="C6E7FC">
                    <a:lumMod val="10000"/>
                  </a:srgbClr>
                </a:solidFill>
              </a:rPr>
              <a:t>Возникновение буквы Ё в русском алфавите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788024" y="1957858"/>
            <a:ext cx="3679320" cy="4168622"/>
          </a:xfrm>
        </p:spPr>
        <p:txBody>
          <a:bodyPr>
            <a:normAutofit fontScale="92500" lnSpcReduction="10000"/>
          </a:bodyPr>
          <a:lstStyle/>
          <a:p>
            <a:r>
              <a:rPr lang="ru-RU" dirty="0">
                <a:solidFill>
                  <a:srgbClr val="000000"/>
                </a:solidFill>
                <a:latin typeface="Arial"/>
              </a:rPr>
              <a:t>В 1796 году, в первой книжке издаваемого Карамзиным стихотворного альманаха «Аониды», выходившего из той же университетской типографии, с буквой «ё» были напечатаны слова «зарёю», «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орёлъ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», «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мотылёкъ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», «слёзы», а также первый глагол «</a:t>
            </a:r>
            <a:r>
              <a:rPr lang="ru-RU" dirty="0" err="1">
                <a:solidFill>
                  <a:srgbClr val="000000"/>
                </a:solidFill>
                <a:latin typeface="Arial"/>
              </a:rPr>
              <a:t>потёкъ</a:t>
            </a:r>
            <a:r>
              <a:rPr lang="ru-RU" dirty="0">
                <a:solidFill>
                  <a:srgbClr val="000000"/>
                </a:solidFill>
                <a:latin typeface="Arial"/>
              </a:rPr>
              <a:t>».</a:t>
            </a:r>
            <a:endParaRPr lang="ru-RU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253" y="1957858"/>
            <a:ext cx="2378075" cy="2640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67543" y="5013176"/>
            <a:ext cx="394588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Известной буква «ё» стала благодаря Н. М. Карамзину</a:t>
            </a:r>
          </a:p>
        </p:txBody>
      </p:sp>
      <p:pic>
        <p:nvPicPr>
          <p:cNvPr id="8" name="Объект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6770" y="4725144"/>
            <a:ext cx="1848149" cy="1732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37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404664"/>
            <a:ext cx="8229600" cy="125272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/>
            </a:r>
            <a:b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</a:b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Выступление </a:t>
            </a:r>
            <a:r>
              <a:rPr lang="ru-RU" b="1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группы «Литературоведы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»</a:t>
            </a:r>
            <a:br>
              <a:rPr lang="ru-RU" b="1" dirty="0" smtClean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>Буква Ё в произведениях классиков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5301208"/>
            <a:ext cx="4032448" cy="1257821"/>
          </a:xfrm>
        </p:spPr>
        <p:txBody>
          <a:bodyPr>
            <a:normAutofit fontScale="77500" lnSpcReduction="20000"/>
          </a:bodyPr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Вслед  за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</a:rPr>
              <a:t>И.И.Дмитриевым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, 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</a:rPr>
              <a:t>Н.М.Карамзиным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, 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</a:rPr>
              <a:t>Г.Р.Державиным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  букву  Ё  употреблял,  хотя  и  нечасто,  </a:t>
            </a:r>
            <a:r>
              <a:rPr lang="ru-RU" b="1" dirty="0" err="1">
                <a:solidFill>
                  <a:schemeClr val="bg2">
                    <a:lumMod val="25000"/>
                  </a:schemeClr>
                </a:solidFill>
              </a:rPr>
              <a:t>А.С.Пушкин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. 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/>
        <p:txBody>
          <a:bodyPr>
            <a:normAutofit fontScale="85000" lnSpcReduction="10000"/>
          </a:bodyPr>
          <a:lstStyle/>
          <a:p>
            <a:r>
              <a:rPr lang="ru-RU" b="1" dirty="0">
                <a:solidFill>
                  <a:schemeClr val="bg2">
                    <a:lumMod val="10000"/>
                  </a:schemeClr>
                </a:solidFill>
              </a:rPr>
              <a:t>Вот  эпиграмма  «Льву  Сергеевичу  Пушкину</a:t>
            </a:r>
            <a:r>
              <a:rPr lang="ru-RU" b="1" dirty="0" smtClean="0">
                <a:solidFill>
                  <a:schemeClr val="bg2">
                    <a:lumMod val="10000"/>
                  </a:schemeClr>
                </a:solidFill>
              </a:rPr>
              <a:t>»:</a:t>
            </a:r>
          </a:p>
          <a:p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>Наш  приятель  Пушкин  Лёв </a:t>
            </a:r>
          </a:p>
          <a:p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>Не  лишён  рассудка,</a:t>
            </a:r>
          </a:p>
          <a:p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>Но  с  шампанским  жирный  плов</a:t>
            </a:r>
          </a:p>
          <a:p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>И  с  груздями  утка</a:t>
            </a:r>
          </a:p>
          <a:p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>Нам  докажут  лучше  слов, </a:t>
            </a:r>
          </a:p>
          <a:p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>Что  он  более  здоров</a:t>
            </a:r>
          </a:p>
          <a:p>
            <a:r>
              <a:rPr lang="ru-RU" b="1" i="1" dirty="0">
                <a:solidFill>
                  <a:schemeClr val="bg2">
                    <a:lumMod val="10000"/>
                  </a:schemeClr>
                </a:solidFill>
              </a:rPr>
              <a:t>Силою  желудка. </a:t>
            </a:r>
          </a:p>
          <a:p>
            <a:endParaRPr lang="ru-RU" dirty="0"/>
          </a:p>
        </p:txBody>
      </p:sp>
      <p:pic>
        <p:nvPicPr>
          <p:cNvPr id="6146" name="Picture 2" descr="http://otkrytkigif.ru/_ph/58/2/138059563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11" y="2159401"/>
            <a:ext cx="2303469" cy="3071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Объект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4797152"/>
            <a:ext cx="1702991" cy="159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53234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i="1" dirty="0" smtClean="0">
                <a:solidFill>
                  <a:schemeClr val="bg2">
                    <a:lumMod val="10000"/>
                  </a:schemeClr>
                </a:solidFill>
              </a:rPr>
              <a:t>Буква Ё в произведениях классиков</a:t>
            </a:r>
            <a:endParaRPr lang="ru-RU" b="1" i="1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4" name="Объект 3"/>
          <p:cNvSpPr>
            <a:spLocks noGrp="1"/>
          </p:cNvSpPr>
          <p:nvPr>
            <p:ph sz="quarter" idx="14"/>
          </p:nvPr>
        </p:nvSpPr>
        <p:spPr>
          <a:xfrm>
            <a:off x="4716016" y="2204864"/>
            <a:ext cx="3887288" cy="3774144"/>
          </a:xfrm>
        </p:spPr>
        <p:txBody>
          <a:bodyPr/>
          <a:lstStyle/>
          <a:p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Лёв  (именно  так!)  Николаевич  Толстой  </a:t>
            </a:r>
            <a:r>
              <a:rPr lang="ru-RU" b="1" dirty="0" smtClean="0">
                <a:solidFill>
                  <a:schemeClr val="bg2">
                    <a:lumMod val="25000"/>
                  </a:schemeClr>
                </a:solidFill>
              </a:rPr>
              <a:t>  из-за  </a:t>
            </a: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нежелания  типографии  изготовить  литеру  Ё  не  смог  отстоять  правильное  написание  фамилии  своего  героя  романа  «Анна  Каренина». </a:t>
            </a: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4653136"/>
            <a:ext cx="1921669" cy="1801565"/>
          </a:xfr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7080" y="1793645"/>
            <a:ext cx="2775619" cy="3693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19881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олна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Волна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Волна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Waveform</Template>
  <TotalTime>299</TotalTime>
  <Words>634</Words>
  <Application>Microsoft Office PowerPoint</Application>
  <PresentationFormat>Экран (4:3)</PresentationFormat>
  <Paragraphs>90</Paragraphs>
  <Slides>30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1" baseType="lpstr">
      <vt:lpstr>Волна</vt:lpstr>
      <vt:lpstr>КГУ «Общеобразовательная средняя  школа № 27»  Конференция Ё – быть или не быть?</vt:lpstr>
      <vt:lpstr> Цель конференции : -Привлечь внимание к проблеме употребления буквы Ё в русском языке.</vt:lpstr>
      <vt:lpstr> Задачи конференции: 1)   Узнать о возникновении буквы Ё в русском алфавите; 2)   Проанализировать употребление буквы Ё в различных источниках; 3)   Познакомиться с результатами исследования  употребления буквы Ё учениками, учителями и родителями нашей школы;  4)   Определить   отношение   людей,   говорящих   на   русском   языке,   к  наличию/отсутствию буквы Ё в алфавите; 5)  Представить основные тезисы конференции в буклете для широкого круга читателей (домашнее задание). </vt:lpstr>
      <vt:lpstr>Презентация PowerPoint</vt:lpstr>
      <vt:lpstr>План урока-конференции: 1. Выступление группы «Историки» -Возникновение буквы Ё в русском алфавите  2. Выступление группы «Литературоведы»- Буква Ё в произведениях классиков 3. Выступление группы «Аналитики»- Анализ употребления Ё в различных источниках  4. Выступление группы «Экспериментаторы»- Результаты экспериментального исследования  по употреблению буквы Ё учениками, учителями и родителями нашей школы 5. Выступление группы «Социологи»- Результаты анкетирования людей,   говорящих   на   русском   языке «Моё отношение   к  наличию/отсутствию буквы Ё в алфавите» 6. Итоги конференции </vt:lpstr>
      <vt:lpstr>Выступление группы «Историки» Возникновение буквы Ё в русском алфавите </vt:lpstr>
      <vt:lpstr>Возникновение буквы Ё в русском алфавите </vt:lpstr>
      <vt:lpstr> Выступление группы «Литературоведы»  Буква Ё в произведениях классиков</vt:lpstr>
      <vt:lpstr>Буква Ё в произведениях классиков</vt:lpstr>
      <vt:lpstr>Буква Ё в произведениях классиков</vt:lpstr>
      <vt:lpstr>Выступление группы «Аналитики» Анализ употребления Ё в различных источниках </vt:lpstr>
      <vt:lpstr>Буква Ё ев клавиатуре компьютера</vt:lpstr>
      <vt:lpstr>Буква Ё в городских печатных изданиях</vt:lpstr>
      <vt:lpstr>Буква Ё в городских печатных изданиях</vt:lpstr>
      <vt:lpstr>   Выступление группы «Экспериментаторы».  Результаты экспериментального исследования  по употреблению буквы Ё учениками, учителями и родителями нашей школы </vt:lpstr>
      <vt:lpstr>Употребление Ё нашими современниками- учениками, учителями и родителями. Тест «Ё- можем ли мы без неё?»  </vt:lpstr>
      <vt:lpstr>Эксперимент среди группы учащихся 5 классов. </vt:lpstr>
      <vt:lpstr>Эксперимент среди группы учащихся 7 классов. </vt:lpstr>
      <vt:lpstr>Выступление группы «Социологи» Результаты анкетирования людей,   говорящих   на   русском   языке «Моё отношение   к  наличию/отсутствию буквы Ё в алфавите» </vt:lpstr>
      <vt:lpstr> Социологический   опрос  и  его  результаты.  1. Как вы считаете, обязательно ли употреблять на письме  и в печати букву Ё?</vt:lpstr>
      <vt:lpstr>  Социологический   опрос  и  его  результаты. 2.Всегда ли вы сами употребляете букву Ё или нет на письме? Если нет - то почему? </vt:lpstr>
      <vt:lpstr>  Социологический опрос и его результаты. 3. Какую помощь оказало бы лично вам употребление буквы Ё в  печати и на письме? </vt:lpstr>
      <vt:lpstr>  Итоги конференции   В результате нашей работы на конференции были сделаны следующие выводы: </vt:lpstr>
      <vt:lpstr> Итоги конференции В результате нашей работы на конференции были сделаны следующие выводы:  </vt:lpstr>
      <vt:lpstr> Итоги конференции   В результате нашей работы на конференции были сделаны следующие выводы: </vt:lpstr>
      <vt:lpstr> Итоги конференции  В-четвёртых, социологический опрос и эксперимент показали, что буква Ё в русском языке необходима </vt:lpstr>
      <vt:lpstr>Обращение «Мы за Ё!!!»</vt:lpstr>
      <vt:lpstr>Оцените ваше впечатление от конференции</vt:lpstr>
      <vt:lpstr>Спасибо за работу!!!</vt:lpstr>
      <vt:lpstr>Список источников: Список использованной литературы 1. Греков В.Ф., Крючков С. Е., Чешко Л.А.                                Пособие для занятий по русскому языку. М., 2000. 2. Пчелов Е.В., Чумаков В.Т. Буква Ё не для печати // Российская газета. №9. 1998. 3. Пчелов Е.В., Чумаков В. Т. Два века русской буквы Ё. История и словарь.-М.: Народное образование, 2000. 4. Чумаков В.Т. Как буква Ё с фашистами воевала // Чудеса и приключения. 2000. №1. С. 60-61. Интернет-источники 1. http://yomaker.ru/ - сайт «Буква Ё и её проблемы» 2. http://yomaker.ru/  - статья в Википедии,                   посвящённая слову «ёфикатор». 3.  http://www.rusyaz.ru/pr/og04 4.       http://www.poesis.ru 5.       http://festival.1september.ru/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Конференция Ё – быть или не быть?</dc:title>
  <dc:creator>Пользователь</dc:creator>
  <cp:lastModifiedBy>Пользователь</cp:lastModifiedBy>
  <cp:revision>38</cp:revision>
  <dcterms:created xsi:type="dcterms:W3CDTF">2013-06-25T10:42:25Z</dcterms:created>
  <dcterms:modified xsi:type="dcterms:W3CDTF">2013-10-02T12:17:25Z</dcterms:modified>
</cp:coreProperties>
</file>