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60" r:id="rId4"/>
    <p:sldId id="258" r:id="rId5"/>
    <p:sldId id="262" r:id="rId6"/>
    <p:sldId id="259" r:id="rId7"/>
    <p:sldId id="261" r:id="rId8"/>
    <p:sldId id="266" r:id="rId9"/>
    <p:sldId id="263" r:id="rId10"/>
    <p:sldId id="267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B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6EB9D5-7E1A-4433-8B21-2237CC26FA2C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B55-62C0-407E-B706-C907B44B0BFC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3185-9573-406A-8068-0AB4F2335019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C5516DA-9D86-4E1E-A623-C11F9F74EB59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9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вдохновение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/>
              <a:t>Усадьба Ясная Поляна</a:t>
            </a:r>
            <a:r>
              <a:rPr lang="ru-RU" sz="2000" i="1" dirty="0" smtClean="0"/>
              <a:t> </a:t>
            </a:r>
            <a:r>
              <a:rPr lang="ru-RU" sz="2000" i="1" dirty="0"/>
              <a:t>Л.Н. Толстого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841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524" y="623455"/>
            <a:ext cx="2994089" cy="5600700"/>
          </a:xfrm>
        </p:spPr>
        <p:txBody>
          <a:bodyPr anchor="ctr"/>
          <a:lstStyle/>
          <a:p>
            <a:pPr marL="45720" indent="0">
              <a:buNone/>
            </a:pPr>
            <a:r>
              <a:rPr lang="ru-RU" i="1" dirty="0" smtClean="0"/>
              <a:t>«Жизнь </a:t>
            </a:r>
            <a:r>
              <a:rPr lang="ru-RU" i="1" dirty="0"/>
              <a:t>истинная — есть только та, которая продолжает прошедшую, содействует благу жизни современной и благу жизни </a:t>
            </a:r>
            <a:r>
              <a:rPr lang="ru-RU" i="1" dirty="0" smtClean="0"/>
              <a:t>будущей»</a:t>
            </a:r>
            <a:endParaRPr lang="ru-RU" i="1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" y="623455"/>
            <a:ext cx="840104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2640" y="678711"/>
            <a:ext cx="3838355" cy="5557284"/>
          </a:xfrm>
        </p:spPr>
        <p:txBody>
          <a:bodyPr anchor="ctr"/>
          <a:lstStyle/>
          <a:p>
            <a:pPr marL="45720" indent="0">
              <a:buNone/>
            </a:pPr>
            <a:r>
              <a:rPr lang="ru-RU" i="1" dirty="0" smtClean="0">
                <a:solidFill>
                  <a:srgbClr val="A6B727"/>
                </a:solidFill>
              </a:rPr>
              <a:t>«Человек </a:t>
            </a:r>
            <a:r>
              <a:rPr lang="ru-RU" i="1" dirty="0">
                <a:solidFill>
                  <a:srgbClr val="A6B727"/>
                </a:solidFill>
              </a:rPr>
              <a:t>обязан быть счастлив. Если он не счастлив</a:t>
            </a:r>
            <a:r>
              <a:rPr lang="en-US" i="1" dirty="0">
                <a:solidFill>
                  <a:srgbClr val="A6B727"/>
                </a:solidFill>
              </a:rPr>
              <a:t>, </a:t>
            </a:r>
            <a:r>
              <a:rPr lang="ru-RU" i="1" dirty="0">
                <a:solidFill>
                  <a:srgbClr val="A6B727"/>
                </a:solidFill>
              </a:rPr>
              <a:t>то он виноват. И обязан до тех пор хлопотать над собой</a:t>
            </a:r>
            <a:r>
              <a:rPr lang="en-US" i="1" dirty="0">
                <a:solidFill>
                  <a:srgbClr val="A6B727"/>
                </a:solidFill>
              </a:rPr>
              <a:t>, </a:t>
            </a:r>
            <a:r>
              <a:rPr lang="ru-RU" i="1" dirty="0">
                <a:solidFill>
                  <a:srgbClr val="A6B727"/>
                </a:solidFill>
              </a:rPr>
              <a:t>пока не устранит этого неудобства или </a:t>
            </a:r>
            <a:r>
              <a:rPr lang="ru-RU" i="1" dirty="0" smtClean="0">
                <a:solidFill>
                  <a:srgbClr val="A6B727"/>
                </a:solidFill>
              </a:rPr>
              <a:t>недоразумения.»</a:t>
            </a:r>
            <a:endParaRPr lang="ru-RU" i="1" dirty="0">
              <a:solidFill>
                <a:srgbClr val="A6B727"/>
              </a:solidFill>
            </a:endParaRPr>
          </a:p>
          <a:p>
            <a:pPr marL="45720" indent="0">
              <a:buNone/>
            </a:pPr>
            <a:endParaRPr lang="ru-RU" i="1" dirty="0"/>
          </a:p>
        </p:txBody>
      </p:sp>
      <p:pic>
        <p:nvPicPr>
          <p:cNvPr id="4" name="Picture 4" descr="SAM_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5" y="561753"/>
            <a:ext cx="7565655" cy="567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8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AM_00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704"/>
          <a:stretch/>
        </p:blipFill>
        <p:spPr>
          <a:xfrm>
            <a:off x="498762" y="519545"/>
            <a:ext cx="6400801" cy="58452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60670" y="2639861"/>
            <a:ext cx="4395355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sz="2200" i="1" dirty="0" smtClean="0">
                <a:solidFill>
                  <a:srgbClr val="A6B727"/>
                </a:solidFill>
              </a:rPr>
              <a:t>«И</a:t>
            </a:r>
            <a:r>
              <a:rPr lang="ru-RU" sz="2200" i="1" dirty="0">
                <a:solidFill>
                  <a:srgbClr val="A6B727"/>
                </a:solidFill>
              </a:rPr>
              <a:t>, словно реки к океану,</a:t>
            </a:r>
            <a:br>
              <a:rPr lang="ru-RU" sz="2200" i="1" dirty="0">
                <a:solidFill>
                  <a:srgbClr val="A6B727"/>
                </a:solidFill>
              </a:rPr>
            </a:br>
            <a:r>
              <a:rPr lang="ru-RU" sz="2200" i="1" dirty="0">
                <a:solidFill>
                  <a:srgbClr val="A6B727"/>
                </a:solidFill>
              </a:rPr>
              <a:t>Сюда дороги пролегли.</a:t>
            </a:r>
            <a:br>
              <a:rPr lang="ru-RU" sz="2200" i="1" dirty="0">
                <a:solidFill>
                  <a:srgbClr val="A6B727"/>
                </a:solidFill>
              </a:rPr>
            </a:br>
            <a:r>
              <a:rPr lang="ru-RU" sz="2200" i="1" dirty="0">
                <a:solidFill>
                  <a:srgbClr val="A6B727"/>
                </a:solidFill>
              </a:rPr>
              <a:t>К Толстому, в Ясную Поляну</a:t>
            </a:r>
            <a:br>
              <a:rPr lang="ru-RU" sz="2200" i="1" dirty="0">
                <a:solidFill>
                  <a:srgbClr val="A6B727"/>
                </a:solidFill>
              </a:rPr>
            </a:br>
            <a:r>
              <a:rPr lang="ru-RU" sz="2200" i="1" dirty="0">
                <a:solidFill>
                  <a:srgbClr val="A6B727"/>
                </a:solidFill>
              </a:rPr>
              <a:t>Стремятся люди всей земли</a:t>
            </a:r>
            <a:r>
              <a:rPr lang="ru-RU" sz="2200" i="1" dirty="0" smtClean="0">
                <a:solidFill>
                  <a:srgbClr val="A6B727"/>
                </a:solidFill>
              </a:rPr>
              <a:t>.»</a:t>
            </a:r>
            <a:endParaRPr lang="ru-RU" sz="2200" i="1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850450" y="771126"/>
            <a:ext cx="3099095" cy="5359509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/>
              <a:t>«</a:t>
            </a:r>
            <a:r>
              <a:rPr lang="ru-RU" i="1" dirty="0"/>
              <a:t>Есть два желания, исполнение которых может составить истинное счастье человека, - быть полезным и иметь спокойную </a:t>
            </a:r>
            <a:r>
              <a:rPr lang="ru-RU" i="1" dirty="0" smtClean="0"/>
              <a:t>совесть»</a:t>
            </a:r>
            <a:endParaRPr lang="ru-RU" dirty="0"/>
          </a:p>
        </p:txBody>
      </p:sp>
      <p:pic>
        <p:nvPicPr>
          <p:cNvPr id="6" name="Picture 10" descr="rykunova299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45" y="771126"/>
            <a:ext cx="8185432" cy="5359509"/>
          </a:xfrm>
          <a:prstGeom prst="rect">
            <a:avLst/>
          </a:prstGeom>
        </p:spPr>
      </p:pic>
      <p:pic>
        <p:nvPicPr>
          <p:cNvPr id="8" name="F_Wopen-Vals_mi_-_bemol_mazhor_(1829-sp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243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9764" y="499731"/>
            <a:ext cx="3231572" cy="5872716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ru-RU" i="1" dirty="0" smtClean="0">
                <a:solidFill>
                  <a:srgbClr val="A6B727"/>
                </a:solidFill>
              </a:rPr>
              <a:t>«</a:t>
            </a:r>
            <a:r>
              <a:rPr lang="ru-RU" i="1" dirty="0">
                <a:solidFill>
                  <a:srgbClr val="A6B727"/>
                </a:solidFill>
              </a:rPr>
              <a:t>Без Ясной Поляны я может быть яснее увижу общие законы</a:t>
            </a:r>
            <a:r>
              <a:rPr lang="en-US" i="1" dirty="0">
                <a:solidFill>
                  <a:srgbClr val="A6B727"/>
                </a:solidFill>
              </a:rPr>
              <a:t>,</a:t>
            </a:r>
            <a:r>
              <a:rPr lang="ru-RU" i="1" dirty="0">
                <a:solidFill>
                  <a:srgbClr val="A6B727"/>
                </a:solidFill>
              </a:rPr>
              <a:t> необходимые для моего отечества</a:t>
            </a:r>
            <a:r>
              <a:rPr lang="en-US" i="1" dirty="0">
                <a:solidFill>
                  <a:srgbClr val="A6B727"/>
                </a:solidFill>
              </a:rPr>
              <a:t>,</a:t>
            </a:r>
            <a:r>
              <a:rPr lang="ru-RU" i="1" dirty="0">
                <a:solidFill>
                  <a:srgbClr val="A6B727"/>
                </a:solidFill>
              </a:rPr>
              <a:t> но</a:t>
            </a:r>
            <a:r>
              <a:rPr lang="en-US" i="1" dirty="0">
                <a:solidFill>
                  <a:srgbClr val="A6B727"/>
                </a:solidFill>
              </a:rPr>
              <a:t> </a:t>
            </a:r>
            <a:r>
              <a:rPr lang="ru-RU" i="1" dirty="0">
                <a:solidFill>
                  <a:srgbClr val="A6B727"/>
                </a:solidFill>
              </a:rPr>
              <a:t>я не буду до пристрастия любить </a:t>
            </a:r>
            <a:r>
              <a:rPr lang="ru-RU" i="1" dirty="0" smtClean="0">
                <a:solidFill>
                  <a:srgbClr val="A6B727"/>
                </a:solidFill>
              </a:rPr>
              <a:t>его.»</a:t>
            </a:r>
            <a:endParaRPr lang="ru-RU" i="1" dirty="0">
              <a:solidFill>
                <a:srgbClr val="A6B727"/>
              </a:solidFill>
            </a:endParaRPr>
          </a:p>
        </p:txBody>
      </p:sp>
      <p:pic>
        <p:nvPicPr>
          <p:cNvPr id="4" name="Picture 2" descr="SAM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2" y="499730"/>
            <a:ext cx="7830289" cy="587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12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70818" y="446809"/>
            <a:ext cx="2888672" cy="6109854"/>
          </a:xfrm>
        </p:spPr>
        <p:txBody>
          <a:bodyPr anchor="ctr"/>
          <a:lstStyle/>
          <a:p>
            <a:pPr marL="0" indent="0">
              <a:buNone/>
            </a:pPr>
            <a:r>
              <a:rPr lang="ru-RU" i="1" dirty="0"/>
              <a:t>«Человек подобен дроби, числитель есть то, что он есть, а знаменатель то, что он о себе думает. Чем больше знаменатель, тем меньше </a:t>
            </a:r>
            <a:r>
              <a:rPr lang="ru-RU" i="1" dirty="0" smtClean="0"/>
              <a:t>дробь.»</a:t>
            </a:r>
            <a:endParaRPr lang="ru-RU" dirty="0"/>
          </a:p>
        </p:txBody>
      </p:sp>
      <p:pic>
        <p:nvPicPr>
          <p:cNvPr id="4" name="Picture 6" descr="yp_may_2009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18" y="858289"/>
            <a:ext cx="8534400" cy="51206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165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3225" y="498762"/>
            <a:ext cx="2646711" cy="5818909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ru-RU" sz="2000" i="1" dirty="0">
                <a:solidFill>
                  <a:srgbClr val="A6B727"/>
                </a:solidFill>
              </a:rPr>
              <a:t>«Как тихо, спокойно и торжественно,… Как же я не видел прежде этого высокого неба? Да! Все пустое, все обман, кроме этого бесконечного неба</a:t>
            </a:r>
            <a:r>
              <a:rPr lang="ru-RU" sz="2000" i="1" dirty="0" smtClean="0">
                <a:solidFill>
                  <a:srgbClr val="A6B727"/>
                </a:solidFill>
              </a:rPr>
              <a:t>?»</a:t>
            </a:r>
          </a:p>
          <a:p>
            <a:pPr marL="45720" indent="0">
              <a:buNone/>
            </a:pPr>
            <a:r>
              <a:rPr lang="ru-RU" sz="2000" i="1" dirty="0" smtClean="0">
                <a:solidFill>
                  <a:srgbClr val="A6B727"/>
                </a:solidFill>
              </a:rPr>
              <a:t>              «Война и мир»</a:t>
            </a:r>
            <a:endParaRPr lang="ru-RU" sz="2000" i="1" dirty="0">
              <a:solidFill>
                <a:srgbClr val="A6B727"/>
              </a:solidFill>
            </a:endParaRPr>
          </a:p>
        </p:txBody>
      </p:sp>
      <p:pic>
        <p:nvPicPr>
          <p:cNvPr id="5" name="Picture 4" descr="SAM_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" y="623452"/>
            <a:ext cx="8752116" cy="556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0709" y="419531"/>
            <a:ext cx="2807053" cy="5977371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ru-RU" sz="2400" i="1" dirty="0"/>
              <a:t>«Есть только один способ положить конец злу – делать добро злым </a:t>
            </a:r>
            <a:r>
              <a:rPr lang="ru-RU" sz="2400" i="1" dirty="0" smtClean="0"/>
              <a:t>людям»</a:t>
            </a:r>
            <a:endParaRPr lang="ru-RU" sz="2400" dirty="0"/>
          </a:p>
        </p:txBody>
      </p:sp>
      <p:pic>
        <p:nvPicPr>
          <p:cNvPr id="4" name="Picture 8" descr="gallery_promo2416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953" y="443475"/>
            <a:ext cx="7937902" cy="5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7027" y="425159"/>
            <a:ext cx="3449782" cy="6024131"/>
          </a:xfrm>
        </p:spPr>
        <p:txBody>
          <a:bodyPr anchor="ctr"/>
          <a:lstStyle/>
          <a:p>
            <a:pPr marL="45720" indent="0">
              <a:buNone/>
            </a:pPr>
            <a:r>
              <a:rPr lang="ru-RU" i="1" dirty="0" smtClean="0">
                <a:solidFill>
                  <a:srgbClr val="A6B727"/>
                </a:solidFill>
                <a:latin typeface="+mj-lt"/>
              </a:rPr>
              <a:t>«Конец </a:t>
            </a:r>
            <a:r>
              <a:rPr lang="ru-RU" i="1" dirty="0">
                <a:solidFill>
                  <a:srgbClr val="A6B727"/>
                </a:solidFill>
                <a:latin typeface="+mj-lt"/>
              </a:rPr>
              <a:t>зимы</a:t>
            </a:r>
            <a:r>
              <a:rPr lang="en-US" i="1" dirty="0">
                <a:solidFill>
                  <a:srgbClr val="A6B727"/>
                </a:solidFill>
                <a:latin typeface="+mj-lt"/>
              </a:rPr>
              <a:t>,</a:t>
            </a:r>
            <a:r>
              <a:rPr lang="ru-RU" i="1" dirty="0">
                <a:solidFill>
                  <a:srgbClr val="A6B727"/>
                </a:solidFill>
                <a:latin typeface="+mj-lt"/>
              </a:rPr>
              <a:t> начало </a:t>
            </a:r>
            <a:r>
              <a:rPr lang="ru-RU" i="1" dirty="0" smtClean="0">
                <a:solidFill>
                  <a:srgbClr val="A6B727"/>
                </a:solidFill>
                <a:latin typeface="+mj-lt"/>
              </a:rPr>
              <a:t>весны - </a:t>
            </a:r>
            <a:r>
              <a:rPr lang="ru-RU" i="1" dirty="0">
                <a:solidFill>
                  <a:srgbClr val="A6B727"/>
                </a:solidFill>
                <a:latin typeface="+mj-lt"/>
              </a:rPr>
              <a:t>всегда мое рабочее время</a:t>
            </a:r>
            <a:r>
              <a:rPr lang="ru-RU" i="1" dirty="0" smtClean="0">
                <a:solidFill>
                  <a:srgbClr val="A6B727"/>
                </a:solidFill>
                <a:latin typeface="+mj-lt"/>
              </a:rPr>
              <a:t>…»  - </a:t>
            </a:r>
            <a:r>
              <a:rPr lang="ru-RU" dirty="0" smtClean="0">
                <a:solidFill>
                  <a:srgbClr val="A6B727"/>
                </a:solidFill>
                <a:latin typeface="+mj-lt"/>
              </a:rPr>
              <a:t>Л.Н</a:t>
            </a:r>
            <a:r>
              <a:rPr lang="ru-RU" dirty="0">
                <a:solidFill>
                  <a:srgbClr val="A6B727"/>
                </a:solidFill>
                <a:latin typeface="+mj-lt"/>
              </a:rPr>
              <a:t>. Толстой - А.А. Фету</a:t>
            </a:r>
            <a:r>
              <a:rPr lang="en-US" dirty="0">
                <a:solidFill>
                  <a:srgbClr val="A6B727"/>
                </a:solidFill>
                <a:latin typeface="+mj-lt"/>
              </a:rPr>
              <a:t>, </a:t>
            </a:r>
            <a:r>
              <a:rPr lang="ru-RU" dirty="0">
                <a:solidFill>
                  <a:srgbClr val="A6B727"/>
                </a:solidFill>
                <a:latin typeface="+mj-lt"/>
              </a:rPr>
              <a:t>29 февраля 1876г.</a:t>
            </a:r>
          </a:p>
          <a:p>
            <a:pPr marL="45720" indent="0">
              <a:buNone/>
            </a:pPr>
            <a:endParaRPr lang="ru-RU" i="1" dirty="0">
              <a:solidFill>
                <a:srgbClr val="A6B727"/>
              </a:solidFill>
            </a:endParaRPr>
          </a:p>
          <a:p>
            <a:pPr marL="45720" indent="0">
              <a:buNone/>
            </a:pPr>
            <a:endParaRPr lang="ru-RU" i="1" dirty="0">
              <a:solidFill>
                <a:srgbClr val="A6B727"/>
              </a:solidFill>
            </a:endParaRPr>
          </a:p>
        </p:txBody>
      </p:sp>
      <p:pic>
        <p:nvPicPr>
          <p:cNvPr id="4" name="Picture 4" descr="SAM_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3" y="425159"/>
            <a:ext cx="8032174" cy="602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3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2347" y="560531"/>
            <a:ext cx="2283403" cy="5705763"/>
          </a:xfrm>
        </p:spPr>
        <p:txBody>
          <a:bodyPr anchor="ctr"/>
          <a:lstStyle/>
          <a:p>
            <a:pPr marL="45720" indent="0">
              <a:buNone/>
            </a:pPr>
            <a:r>
              <a:rPr lang="ru-RU" i="1" dirty="0" smtClean="0"/>
              <a:t>«Детей </a:t>
            </a:r>
            <a:r>
              <a:rPr lang="ru-RU" i="1" dirty="0"/>
              <a:t>не отпугнешь суровостью, они не переносят только </a:t>
            </a:r>
            <a:r>
              <a:rPr lang="ru-RU" i="1" dirty="0" smtClean="0"/>
              <a:t>лжи»</a:t>
            </a:r>
            <a:endParaRPr lang="ru-RU" i="1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560531"/>
            <a:ext cx="8558645" cy="57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3282" y="752657"/>
            <a:ext cx="3191516" cy="5260216"/>
          </a:xfrm>
        </p:spPr>
        <p:txBody>
          <a:bodyPr anchor="ctr"/>
          <a:lstStyle/>
          <a:p>
            <a:pPr marL="45720" indent="0">
              <a:buNone/>
            </a:pPr>
            <a:r>
              <a:rPr lang="ru-RU" i="1" dirty="0" err="1">
                <a:solidFill>
                  <a:srgbClr val="A6B727"/>
                </a:solidFill>
              </a:rPr>
              <a:t>Л.Н.Толстой</a:t>
            </a:r>
            <a:r>
              <a:rPr lang="ru-RU" i="1" dirty="0">
                <a:solidFill>
                  <a:srgbClr val="A6B727"/>
                </a:solidFill>
              </a:rPr>
              <a:t> любил конные прогулки</a:t>
            </a:r>
            <a:r>
              <a:rPr lang="en-US" i="1" dirty="0">
                <a:solidFill>
                  <a:srgbClr val="A6B727"/>
                </a:solidFill>
              </a:rPr>
              <a:t>, </a:t>
            </a:r>
            <a:r>
              <a:rPr lang="ru-RU" i="1" dirty="0">
                <a:solidFill>
                  <a:srgbClr val="A6B727"/>
                </a:solidFill>
              </a:rPr>
              <a:t>даже в преклонном возрасте отлично держался в </a:t>
            </a:r>
            <a:r>
              <a:rPr lang="ru-RU" i="1" dirty="0" smtClean="0">
                <a:solidFill>
                  <a:srgbClr val="A6B727"/>
                </a:solidFill>
              </a:rPr>
              <a:t>седле</a:t>
            </a:r>
            <a:endParaRPr lang="ru-RU" i="1" dirty="0">
              <a:solidFill>
                <a:srgbClr val="A6B727"/>
              </a:solidFill>
            </a:endParaRPr>
          </a:p>
          <a:p>
            <a:pPr marL="45720" indent="0">
              <a:buNone/>
            </a:pPr>
            <a:endParaRPr lang="ru-RU" i="1" dirty="0">
              <a:solidFill>
                <a:srgbClr val="A6B727"/>
              </a:solidFill>
            </a:endParaRPr>
          </a:p>
        </p:txBody>
      </p:sp>
      <p:pic>
        <p:nvPicPr>
          <p:cNvPr id="4" name="Picture 4" descr="SAM_00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6915" b="33620"/>
          <a:stretch/>
        </p:blipFill>
        <p:spPr bwMode="auto">
          <a:xfrm>
            <a:off x="581891" y="752657"/>
            <a:ext cx="7919897" cy="52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56</TotalTime>
  <Words>229</Words>
  <Application>Microsoft Office PowerPoint</Application>
  <PresentationFormat>Широкоэкранный</PresentationFormat>
  <Paragraphs>14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Corbel</vt:lpstr>
      <vt:lpstr>Wingdings</vt:lpstr>
      <vt:lpstr>Базис</vt:lpstr>
      <vt:lpstr>вдохновение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Ясная поляна</dc:title>
  <dc:creator>Игорь Бойко</dc:creator>
  <cp:lastModifiedBy>Игорь Бойко</cp:lastModifiedBy>
  <cp:revision>22</cp:revision>
  <dcterms:created xsi:type="dcterms:W3CDTF">2013-10-24T09:52:17Z</dcterms:created>
  <dcterms:modified xsi:type="dcterms:W3CDTF">2013-10-25T09:11:21Z</dcterms:modified>
</cp:coreProperties>
</file>