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30"/>
  </p:notesMasterIdLst>
  <p:sldIdLst>
    <p:sldId id="279" r:id="rId3"/>
    <p:sldId id="256" r:id="rId4"/>
    <p:sldId id="268" r:id="rId5"/>
    <p:sldId id="258" r:id="rId6"/>
    <p:sldId id="270" r:id="rId7"/>
    <p:sldId id="269" r:id="rId8"/>
    <p:sldId id="260" r:id="rId9"/>
    <p:sldId id="264" r:id="rId10"/>
    <p:sldId id="261" r:id="rId11"/>
    <p:sldId id="262" r:id="rId12"/>
    <p:sldId id="273" r:id="rId13"/>
    <p:sldId id="263" r:id="rId14"/>
    <p:sldId id="266" r:id="rId15"/>
    <p:sldId id="267" r:id="rId16"/>
    <p:sldId id="276" r:id="rId17"/>
    <p:sldId id="277" r:id="rId18"/>
    <p:sldId id="275" r:id="rId19"/>
    <p:sldId id="281" r:id="rId20"/>
    <p:sldId id="280" r:id="rId21"/>
    <p:sldId id="282" r:id="rId22"/>
    <p:sldId id="283" r:id="rId23"/>
    <p:sldId id="285" r:id="rId24"/>
    <p:sldId id="284" r:id="rId25"/>
    <p:sldId id="287" r:id="rId26"/>
    <p:sldId id="288" r:id="rId27"/>
    <p:sldId id="289" r:id="rId28"/>
    <p:sldId id="278"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3E"/>
    <a:srgbClr val="B90714"/>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DA46B-D737-4DFC-8228-3FB2AE178EBD}" type="doc">
      <dgm:prSet loTypeId="urn:microsoft.com/office/officeart/2005/8/layout/list1" loCatId="list" qsTypeId="urn:microsoft.com/office/officeart/2005/8/quickstyle/simple1#1" qsCatId="simple" csTypeId="urn:microsoft.com/office/officeart/2005/8/colors/accent1_2#1" csCatId="accent1" phldr="1"/>
      <dgm:spPr/>
      <dgm:t>
        <a:bodyPr/>
        <a:lstStyle/>
        <a:p>
          <a:endParaRPr lang="ru-RU"/>
        </a:p>
      </dgm:t>
    </dgm:pt>
    <dgm:pt modelId="{9BD3D669-CAD3-4AC0-BDD7-E93BE510E5F2}">
      <dgm:prSet phldrT="[Текст]" custT="1"/>
      <dgm:spPr>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pPr algn="l">
            <a:lnSpc>
              <a:spcPct val="100000"/>
            </a:lnSpc>
          </a:pPr>
          <a:r>
            <a:rPr lang="ru-RU" sz="1800" b="1" dirty="0" smtClean="0">
              <a:solidFill>
                <a:schemeClr val="tx1"/>
              </a:solidFill>
            </a:rPr>
            <a:t>Сказуемое в придаточном предложении стоит в форме </a:t>
          </a:r>
          <a:r>
            <a:rPr lang="ru-RU" sz="1800" b="1" dirty="0" smtClean="0">
              <a:solidFill>
                <a:srgbClr val="FF0000"/>
              </a:solidFill>
            </a:rPr>
            <a:t>будущего времени </a:t>
          </a:r>
          <a:r>
            <a:rPr lang="ru-RU" sz="1800" b="1" dirty="0" smtClean="0">
              <a:solidFill>
                <a:schemeClr val="tx1"/>
              </a:solidFill>
            </a:rPr>
            <a:t>или </a:t>
          </a:r>
          <a:r>
            <a:rPr lang="ru-RU" sz="1800" b="1" dirty="0" smtClean="0">
              <a:solidFill>
                <a:srgbClr val="FF0000"/>
              </a:solidFill>
            </a:rPr>
            <a:t>условного наклонения </a:t>
          </a:r>
          <a:r>
            <a:rPr lang="ru-RU" sz="1800" b="1" dirty="0" smtClean="0">
              <a:solidFill>
                <a:schemeClr val="tx1"/>
              </a:solidFill>
            </a:rPr>
            <a:t>?</a:t>
          </a:r>
          <a:endParaRPr lang="ru-RU" sz="1800" b="1" dirty="0">
            <a:solidFill>
              <a:schemeClr val="tx1"/>
            </a:solidFill>
          </a:endParaRPr>
        </a:p>
      </dgm:t>
    </dgm:pt>
    <dgm:pt modelId="{DD8086A5-EBF1-43C7-B11C-5586A7081C70}" type="parTrans" cxnId="{59251AF9-3DA3-472D-AEA1-D7E43B1BF433}">
      <dgm:prSet/>
      <dgm:spPr/>
      <dgm:t>
        <a:bodyPr/>
        <a:lstStyle/>
        <a:p>
          <a:endParaRPr lang="ru-RU"/>
        </a:p>
      </dgm:t>
    </dgm:pt>
    <dgm:pt modelId="{A785078A-C93D-4FCE-96D0-645F93CC5A6D}" type="sibTrans" cxnId="{59251AF9-3DA3-472D-AEA1-D7E43B1BF433}">
      <dgm:prSet/>
      <dgm:spPr/>
      <dgm:t>
        <a:bodyPr/>
        <a:lstStyle/>
        <a:p>
          <a:endParaRPr lang="ru-RU"/>
        </a:p>
      </dgm:t>
    </dgm:pt>
    <dgm:pt modelId="{EB7D3F0E-5A56-41EC-B489-D9D0B55255AB}">
      <dgm:prSet phldrT="[Текст]" phldr="1"/>
      <dgm:spPr>
        <a:ln>
          <a:solidFill>
            <a:schemeClr val="accent2">
              <a:lumMod val="75000"/>
            </a:schemeClr>
          </a:solidFill>
        </a:ln>
      </dgm:spPr>
      <dgm:t>
        <a:bodyPr/>
        <a:lstStyle/>
        <a:p>
          <a:endParaRPr lang="ru-RU"/>
        </a:p>
      </dgm:t>
    </dgm:pt>
    <dgm:pt modelId="{D0E30BAF-E63B-4575-96BB-8191E9DD9F6E}" type="parTrans" cxnId="{AD81057C-3B12-4B1D-8595-C65420EB6F97}">
      <dgm:prSet/>
      <dgm:spPr/>
      <dgm:t>
        <a:bodyPr/>
        <a:lstStyle/>
        <a:p>
          <a:endParaRPr lang="ru-RU"/>
        </a:p>
      </dgm:t>
    </dgm:pt>
    <dgm:pt modelId="{7D33E925-3A18-45F6-A26A-E147419FAC51}" type="sibTrans" cxnId="{AD81057C-3B12-4B1D-8595-C65420EB6F97}">
      <dgm:prSet/>
      <dgm:spPr/>
      <dgm:t>
        <a:bodyPr/>
        <a:lstStyle/>
        <a:p>
          <a:endParaRPr lang="ru-RU"/>
        </a:p>
      </dgm:t>
    </dgm:pt>
    <dgm:pt modelId="{36104E9F-8334-4179-9C22-1CCF34EFD24F}">
      <dgm:prSet phldrT="[Текст]" custT="1"/>
      <dgm:spPr>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ru-RU" sz="2000" b="1" i="0" dirty="0" smtClean="0">
              <a:solidFill>
                <a:schemeClr val="tx1"/>
              </a:solidFill>
            </a:rPr>
            <a:t>В главном предложении есть указательные местоимения </a:t>
          </a:r>
          <a:r>
            <a:rPr lang="ru-RU" sz="2000" b="1" i="1" dirty="0" smtClean="0">
              <a:solidFill>
                <a:srgbClr val="FF0000"/>
              </a:solidFill>
            </a:rPr>
            <a:t>ТОТ,ТОГО,ТЕ,ТЕМ,ТЕХ</a:t>
          </a:r>
          <a:r>
            <a:rPr lang="ru-RU" sz="2000" b="1" i="1" dirty="0" smtClean="0">
              <a:solidFill>
                <a:schemeClr val="tx1"/>
              </a:solidFill>
            </a:rPr>
            <a:t> и т.д.?</a:t>
          </a:r>
          <a:endParaRPr lang="ru-RU" sz="2800" b="1" i="1" dirty="0">
            <a:solidFill>
              <a:schemeClr val="tx1"/>
            </a:solidFill>
          </a:endParaRPr>
        </a:p>
      </dgm:t>
    </dgm:pt>
    <dgm:pt modelId="{3838070B-0CF5-4E86-BB19-80D4CB8EE868}" type="parTrans" cxnId="{0BAE9117-C0C0-4F9A-903D-9E6BF1E05752}">
      <dgm:prSet/>
      <dgm:spPr/>
      <dgm:t>
        <a:bodyPr/>
        <a:lstStyle/>
        <a:p>
          <a:endParaRPr lang="ru-RU"/>
        </a:p>
      </dgm:t>
    </dgm:pt>
    <dgm:pt modelId="{72EA9E99-88F2-4617-91F4-4E325F4C9D09}" type="sibTrans" cxnId="{0BAE9117-C0C0-4F9A-903D-9E6BF1E05752}">
      <dgm:prSet/>
      <dgm:spPr/>
      <dgm:t>
        <a:bodyPr/>
        <a:lstStyle/>
        <a:p>
          <a:endParaRPr lang="ru-RU"/>
        </a:p>
      </dgm:t>
    </dgm:pt>
    <dgm:pt modelId="{7AB8DACB-3626-4659-86E0-27C292B67E28}">
      <dgm:prSet phldrT="[Текст]" custT="1"/>
      <dgm:spPr>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endParaRPr lang="ru-RU" sz="2000" b="1" dirty="0">
            <a:solidFill>
              <a:schemeClr val="tx1"/>
            </a:solidFill>
          </a:endParaRPr>
        </a:p>
      </dgm:t>
    </dgm:pt>
    <dgm:pt modelId="{1CF2A524-E3D9-4668-A2EF-7B3B7BF90F9B}" type="parTrans" cxnId="{7BB37544-6F89-4C8E-B3D0-9EDD3D75C4F8}">
      <dgm:prSet/>
      <dgm:spPr/>
      <dgm:t>
        <a:bodyPr/>
        <a:lstStyle/>
        <a:p>
          <a:endParaRPr lang="ru-RU"/>
        </a:p>
      </dgm:t>
    </dgm:pt>
    <dgm:pt modelId="{CECC638A-68A0-4328-BD3B-B4148DD56CB5}" type="sibTrans" cxnId="{7BB37544-6F89-4C8E-B3D0-9EDD3D75C4F8}">
      <dgm:prSet/>
      <dgm:spPr/>
      <dgm:t>
        <a:bodyPr/>
        <a:lstStyle/>
        <a:p>
          <a:endParaRPr lang="ru-RU"/>
        </a:p>
      </dgm:t>
    </dgm:pt>
    <dgm:pt modelId="{96EE4176-B425-48F3-B797-881B063EAB9D}">
      <dgm:prSet phldrT="[Текст]" custT="1"/>
      <dgm:spPr>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ru-RU" sz="1800" b="1" dirty="0" smtClean="0">
              <a:solidFill>
                <a:schemeClr val="tx1"/>
              </a:solidFill>
            </a:rPr>
            <a:t>В придаточном вместо союзного слова </a:t>
          </a:r>
          <a:r>
            <a:rPr lang="ru-RU" sz="1800" b="1" i="1" dirty="0" smtClean="0">
              <a:solidFill>
                <a:srgbClr val="FF0000"/>
              </a:solidFill>
            </a:rPr>
            <a:t>который</a:t>
          </a:r>
          <a:r>
            <a:rPr lang="ru-RU" sz="1800" b="1" dirty="0" smtClean="0">
              <a:solidFill>
                <a:schemeClr val="tx1"/>
              </a:solidFill>
            </a:rPr>
            <a:t>  употреблены слова </a:t>
          </a:r>
          <a:r>
            <a:rPr lang="ru-RU" sz="1800" b="1" dirty="0" smtClean="0">
              <a:solidFill>
                <a:srgbClr val="FF0000"/>
              </a:solidFill>
              <a:latin typeface="Times New Roman" pitchFamily="18" charset="0"/>
              <a:cs typeface="Times New Roman" pitchFamily="18" charset="0"/>
            </a:rPr>
            <a:t>ГДЕ, КУДА, ОТКУДА, КОГДА </a:t>
          </a:r>
          <a:r>
            <a:rPr lang="ru-RU" sz="1800" b="1" dirty="0" smtClean="0">
              <a:solidFill>
                <a:schemeClr val="tx1"/>
              </a:solidFill>
            </a:rPr>
            <a:t>?</a:t>
          </a:r>
          <a:endParaRPr lang="ru-RU" sz="1800" b="1" dirty="0">
            <a:solidFill>
              <a:schemeClr val="tx1"/>
            </a:solidFill>
          </a:endParaRPr>
        </a:p>
      </dgm:t>
    </dgm:pt>
    <dgm:pt modelId="{2BF1E9E6-A72F-4ADF-AC95-69A7F02C7FBF}" type="sibTrans" cxnId="{EB6DDBD9-937B-462B-AFB4-852A0CC21775}">
      <dgm:prSet/>
      <dgm:spPr/>
      <dgm:t>
        <a:bodyPr/>
        <a:lstStyle/>
        <a:p>
          <a:endParaRPr lang="ru-RU"/>
        </a:p>
      </dgm:t>
    </dgm:pt>
    <dgm:pt modelId="{2B864448-4A95-48DB-B43C-72D11A034FC8}" type="parTrans" cxnId="{EB6DDBD9-937B-462B-AFB4-852A0CC21775}">
      <dgm:prSet/>
      <dgm:spPr/>
      <dgm:t>
        <a:bodyPr/>
        <a:lstStyle/>
        <a:p>
          <a:endParaRPr lang="ru-RU"/>
        </a:p>
      </dgm:t>
    </dgm:pt>
    <dgm:pt modelId="{595983ED-DB9A-4812-9BCF-E36ACCCFCCF2}">
      <dgm:prSet phldrT="[Текст]" custT="1"/>
      <dgm:spPr>
        <a:ln>
          <a:solidFill>
            <a:schemeClr val="accent2">
              <a:lumMod val="75000"/>
            </a:schemeClr>
          </a:solidFill>
        </a:ln>
      </dgm:spPr>
      <dgm:t>
        <a:bodyPr/>
        <a:lstStyle/>
        <a:p>
          <a:r>
            <a:rPr lang="ru-RU" sz="1400" b="1" dirty="0" smtClean="0"/>
            <a:t>ДА                                                                                                                                                               </a:t>
          </a:r>
          <a:endParaRPr lang="ru-RU" sz="1400" b="1" dirty="0"/>
        </a:p>
      </dgm:t>
    </dgm:pt>
    <dgm:pt modelId="{2324E8D5-C800-42EB-BCF3-CE35AC317207}" type="sibTrans" cxnId="{4AC9B17C-7AB2-4030-9756-3ECD81283749}">
      <dgm:prSet/>
      <dgm:spPr/>
      <dgm:t>
        <a:bodyPr/>
        <a:lstStyle/>
        <a:p>
          <a:endParaRPr lang="ru-RU"/>
        </a:p>
      </dgm:t>
    </dgm:pt>
    <dgm:pt modelId="{045C029E-474F-4B75-BF85-51AAEF8FA91D}" type="parTrans" cxnId="{4AC9B17C-7AB2-4030-9756-3ECD81283749}">
      <dgm:prSet/>
      <dgm:spPr/>
      <dgm:t>
        <a:bodyPr/>
        <a:lstStyle/>
        <a:p>
          <a:endParaRPr lang="ru-RU"/>
        </a:p>
      </dgm:t>
    </dgm:pt>
    <dgm:pt modelId="{5519A13C-7BAD-4870-82BD-6280E16286F5}" type="pres">
      <dgm:prSet presAssocID="{2DEDA46B-D737-4DFC-8228-3FB2AE178EBD}" presName="linear" presStyleCnt="0">
        <dgm:presLayoutVars>
          <dgm:dir/>
          <dgm:animLvl val="lvl"/>
          <dgm:resizeHandles val="exact"/>
        </dgm:presLayoutVars>
      </dgm:prSet>
      <dgm:spPr/>
      <dgm:t>
        <a:bodyPr/>
        <a:lstStyle/>
        <a:p>
          <a:endParaRPr lang="ru-RU"/>
        </a:p>
      </dgm:t>
    </dgm:pt>
    <dgm:pt modelId="{95ACDEF2-BFD5-4C61-AB90-0840D10CF9AD}" type="pres">
      <dgm:prSet presAssocID="{96EE4176-B425-48F3-B797-881B063EAB9D}" presName="parentLin" presStyleCnt="0"/>
      <dgm:spPr/>
    </dgm:pt>
    <dgm:pt modelId="{0F8E5047-4B2C-4427-8153-50F35A8A7BC9}" type="pres">
      <dgm:prSet presAssocID="{96EE4176-B425-48F3-B797-881B063EAB9D}" presName="parentLeftMargin" presStyleLbl="node1" presStyleIdx="0" presStyleCnt="4"/>
      <dgm:spPr/>
      <dgm:t>
        <a:bodyPr/>
        <a:lstStyle/>
        <a:p>
          <a:endParaRPr lang="ru-RU"/>
        </a:p>
      </dgm:t>
    </dgm:pt>
    <dgm:pt modelId="{769B420B-FD17-4733-8F76-959D52AD049C}" type="pres">
      <dgm:prSet presAssocID="{96EE4176-B425-48F3-B797-881B063EAB9D}" presName="parentText" presStyleLbl="node1" presStyleIdx="0" presStyleCnt="4" custScaleX="142997" custScaleY="353662" custLinFactY="90967" custLinFactNeighborX="-50715" custLinFactNeighborY="100000">
        <dgm:presLayoutVars>
          <dgm:chMax val="0"/>
          <dgm:bulletEnabled val="1"/>
        </dgm:presLayoutVars>
      </dgm:prSet>
      <dgm:spPr/>
      <dgm:t>
        <a:bodyPr/>
        <a:lstStyle/>
        <a:p>
          <a:endParaRPr lang="ru-RU"/>
        </a:p>
      </dgm:t>
    </dgm:pt>
    <dgm:pt modelId="{6B0C52D1-E2E9-4721-B9A0-37724F6D1A0B}" type="pres">
      <dgm:prSet presAssocID="{96EE4176-B425-48F3-B797-881B063EAB9D}" presName="negativeSpace" presStyleCnt="0"/>
      <dgm:spPr/>
    </dgm:pt>
    <dgm:pt modelId="{CE13FA34-236D-4784-A6D7-D06373E2365C}" type="pres">
      <dgm:prSet presAssocID="{96EE4176-B425-48F3-B797-881B063EAB9D}" presName="childText" presStyleLbl="conFgAcc1" presStyleIdx="0" presStyleCnt="4" custScaleX="84788" custScaleY="131543" custLinFactY="-35387" custLinFactNeighborX="3058" custLinFactNeighborY="-100000">
        <dgm:presLayoutVars>
          <dgm:bulletEnabled val="1"/>
        </dgm:presLayoutVars>
      </dgm:prSet>
      <dgm:spPr/>
      <dgm:t>
        <a:bodyPr/>
        <a:lstStyle/>
        <a:p>
          <a:endParaRPr lang="ru-RU"/>
        </a:p>
      </dgm:t>
    </dgm:pt>
    <dgm:pt modelId="{23EBB255-4F83-4E41-9608-DDE9A06D8908}" type="pres">
      <dgm:prSet presAssocID="{2BF1E9E6-A72F-4ADF-AC95-69A7F02C7FBF}" presName="spaceBetweenRectangles" presStyleCnt="0"/>
      <dgm:spPr/>
    </dgm:pt>
    <dgm:pt modelId="{79885233-CB1B-4D80-9479-CEAD64B7DC3E}" type="pres">
      <dgm:prSet presAssocID="{9BD3D669-CAD3-4AC0-BDD7-E93BE510E5F2}" presName="parentLin" presStyleCnt="0"/>
      <dgm:spPr/>
    </dgm:pt>
    <dgm:pt modelId="{7EEEC976-8F9E-4560-8DE4-951C3163E7BE}" type="pres">
      <dgm:prSet presAssocID="{9BD3D669-CAD3-4AC0-BDD7-E93BE510E5F2}" presName="parentLeftMargin" presStyleLbl="node1" presStyleIdx="0" presStyleCnt="4"/>
      <dgm:spPr/>
      <dgm:t>
        <a:bodyPr/>
        <a:lstStyle/>
        <a:p>
          <a:endParaRPr lang="ru-RU"/>
        </a:p>
      </dgm:t>
    </dgm:pt>
    <dgm:pt modelId="{68FBC630-5549-45C5-8D7A-5777C3AEF20F}" type="pres">
      <dgm:prSet presAssocID="{9BD3D669-CAD3-4AC0-BDD7-E93BE510E5F2}" presName="parentText" presStyleLbl="node1" presStyleIdx="1" presStyleCnt="4" custScaleX="162280" custScaleY="387860" custLinFactY="300000" custLinFactNeighborX="-44025" custLinFactNeighborY="388959">
        <dgm:presLayoutVars>
          <dgm:chMax val="0"/>
          <dgm:bulletEnabled val="1"/>
        </dgm:presLayoutVars>
      </dgm:prSet>
      <dgm:spPr/>
      <dgm:t>
        <a:bodyPr/>
        <a:lstStyle/>
        <a:p>
          <a:endParaRPr lang="ru-RU"/>
        </a:p>
      </dgm:t>
    </dgm:pt>
    <dgm:pt modelId="{3721C9E1-5ECD-49D5-960B-516C7856CDD1}" type="pres">
      <dgm:prSet presAssocID="{9BD3D669-CAD3-4AC0-BDD7-E93BE510E5F2}" presName="negativeSpace" presStyleCnt="0"/>
      <dgm:spPr/>
    </dgm:pt>
    <dgm:pt modelId="{EB39163A-97AE-4C3D-A3FB-2384D77EEFB0}" type="pres">
      <dgm:prSet presAssocID="{9BD3D669-CAD3-4AC0-BDD7-E93BE510E5F2}" presName="childText" presStyleLbl="conFgAcc1" presStyleIdx="1" presStyleCnt="4" custScaleX="88296" custScaleY="289388" custLinFactY="382723" custLinFactNeighborX="4788" custLinFactNeighborY="400000">
        <dgm:presLayoutVars>
          <dgm:bulletEnabled val="1"/>
        </dgm:presLayoutVars>
      </dgm:prSet>
      <dgm:spPr/>
      <dgm:t>
        <a:bodyPr/>
        <a:lstStyle/>
        <a:p>
          <a:endParaRPr lang="ru-RU"/>
        </a:p>
      </dgm:t>
    </dgm:pt>
    <dgm:pt modelId="{678EBF74-D045-4AB9-9288-F2C1B65A8012}" type="pres">
      <dgm:prSet presAssocID="{A785078A-C93D-4FCE-96D0-645F93CC5A6D}" presName="spaceBetweenRectangles" presStyleCnt="0"/>
      <dgm:spPr/>
    </dgm:pt>
    <dgm:pt modelId="{693060B8-491E-4D9E-85F1-153DA0054DD6}" type="pres">
      <dgm:prSet presAssocID="{36104E9F-8334-4179-9C22-1CCF34EFD24F}" presName="parentLin" presStyleCnt="0"/>
      <dgm:spPr/>
    </dgm:pt>
    <dgm:pt modelId="{125F2F92-0773-4C8D-AF7A-E284FB30C86D}" type="pres">
      <dgm:prSet presAssocID="{36104E9F-8334-4179-9C22-1CCF34EFD24F}" presName="parentLeftMargin" presStyleLbl="node1" presStyleIdx="1" presStyleCnt="4"/>
      <dgm:spPr/>
      <dgm:t>
        <a:bodyPr/>
        <a:lstStyle/>
        <a:p>
          <a:endParaRPr lang="ru-RU"/>
        </a:p>
      </dgm:t>
    </dgm:pt>
    <dgm:pt modelId="{2A16F3E6-ACFC-4432-AFF0-EBED7BD414CD}" type="pres">
      <dgm:prSet presAssocID="{36104E9F-8334-4179-9C22-1CCF34EFD24F}" presName="parentText" presStyleLbl="node1" presStyleIdx="2" presStyleCnt="4" custScaleX="149561" custScaleY="505602" custLinFactY="300000" custLinFactNeighborX="-50510" custLinFactNeighborY="371199">
        <dgm:presLayoutVars>
          <dgm:chMax val="0"/>
          <dgm:bulletEnabled val="1"/>
        </dgm:presLayoutVars>
      </dgm:prSet>
      <dgm:spPr/>
      <dgm:t>
        <a:bodyPr/>
        <a:lstStyle/>
        <a:p>
          <a:endParaRPr lang="ru-RU"/>
        </a:p>
      </dgm:t>
    </dgm:pt>
    <dgm:pt modelId="{B2BFA691-FC05-4123-A2D9-99448D5902AE}" type="pres">
      <dgm:prSet presAssocID="{36104E9F-8334-4179-9C22-1CCF34EFD24F}" presName="negativeSpace" presStyleCnt="0"/>
      <dgm:spPr/>
    </dgm:pt>
    <dgm:pt modelId="{B9AFCB34-D9AF-412A-8BAD-6937F857F8F9}" type="pres">
      <dgm:prSet presAssocID="{36104E9F-8334-4179-9C22-1CCF34EFD24F}" presName="childText" presStyleLbl="conFgAcc1" presStyleIdx="2" presStyleCnt="4" custAng="0" custFlipVert="1" custScaleX="37223" custScaleY="252557" custLinFactY="431160" custLinFactNeighborX="27133" custLinFactNeighborY="500000">
        <dgm:presLayoutVars>
          <dgm:bulletEnabled val="1"/>
        </dgm:presLayoutVars>
      </dgm:prSet>
      <dgm:spPr>
        <a:ln>
          <a:solidFill>
            <a:schemeClr val="accent2">
              <a:lumMod val="75000"/>
            </a:schemeClr>
          </a:solidFill>
        </a:ln>
      </dgm:spPr>
    </dgm:pt>
    <dgm:pt modelId="{0C6EEBFB-E5AB-433B-B1BC-30004499A94A}" type="pres">
      <dgm:prSet presAssocID="{72EA9E99-88F2-4617-91F4-4E325F4C9D09}" presName="spaceBetweenRectangles" presStyleCnt="0"/>
      <dgm:spPr/>
    </dgm:pt>
    <dgm:pt modelId="{E95CE2DB-5A31-4E5B-B036-096FB094855C}" type="pres">
      <dgm:prSet presAssocID="{7AB8DACB-3626-4659-86E0-27C292B67E28}" presName="parentLin" presStyleCnt="0"/>
      <dgm:spPr/>
    </dgm:pt>
    <dgm:pt modelId="{E5F857CE-2997-4FA4-AD87-49D21101557F}" type="pres">
      <dgm:prSet presAssocID="{7AB8DACB-3626-4659-86E0-27C292B67E28}" presName="parentLeftMargin" presStyleLbl="node1" presStyleIdx="2" presStyleCnt="4" custLinFactX="7483" custLinFactNeighborX="100000" custLinFactNeighborY="8383"/>
      <dgm:spPr/>
      <dgm:t>
        <a:bodyPr/>
        <a:lstStyle/>
        <a:p>
          <a:endParaRPr lang="ru-RU"/>
        </a:p>
      </dgm:t>
    </dgm:pt>
    <dgm:pt modelId="{B8F9B03F-D02B-47A3-80DA-39411992092C}" type="pres">
      <dgm:prSet presAssocID="{7AB8DACB-3626-4659-86E0-27C292B67E28}" presName="parentText" presStyleLbl="node1" presStyleIdx="3" presStyleCnt="4" custScaleX="142997" custScaleY="407089" custLinFactY="-593706" custLinFactNeighborX="-51195" custLinFactNeighborY="-600000">
        <dgm:presLayoutVars>
          <dgm:chMax val="0"/>
          <dgm:bulletEnabled val="1"/>
        </dgm:presLayoutVars>
      </dgm:prSet>
      <dgm:spPr/>
      <dgm:t>
        <a:bodyPr/>
        <a:lstStyle/>
        <a:p>
          <a:endParaRPr lang="ru-RU"/>
        </a:p>
      </dgm:t>
    </dgm:pt>
    <dgm:pt modelId="{13571E14-D21D-400A-986E-08885667A1CE}" type="pres">
      <dgm:prSet presAssocID="{7AB8DACB-3626-4659-86E0-27C292B67E28}" presName="negativeSpace" presStyleCnt="0"/>
      <dgm:spPr/>
    </dgm:pt>
    <dgm:pt modelId="{BC4C8430-D1B6-4BC9-9406-242B7207793F}" type="pres">
      <dgm:prSet presAssocID="{7AB8DACB-3626-4659-86E0-27C292B67E28}" presName="childText" presStyleLbl="conFgAcc1" presStyleIdx="3" presStyleCnt="4" custFlipVert="1" custScaleX="64707" custScaleY="188991" custLinFactY="-1052730" custLinFactNeighborX="9260" custLinFactNeighborY="-1100000">
        <dgm:presLayoutVars>
          <dgm:bulletEnabled val="1"/>
        </dgm:presLayoutVars>
      </dgm:prSet>
      <dgm:spPr>
        <a:ln>
          <a:solidFill>
            <a:schemeClr val="accent2">
              <a:lumMod val="75000"/>
            </a:schemeClr>
          </a:solidFill>
        </a:ln>
      </dgm:spPr>
    </dgm:pt>
  </dgm:ptLst>
  <dgm:cxnLst>
    <dgm:cxn modelId="{F303AE63-CCC5-447A-A47F-9F360C53FB55}" type="presOf" srcId="{9BD3D669-CAD3-4AC0-BDD7-E93BE510E5F2}" destId="{7EEEC976-8F9E-4560-8DE4-951C3163E7BE}" srcOrd="0" destOrd="0" presId="urn:microsoft.com/office/officeart/2005/8/layout/list1"/>
    <dgm:cxn modelId="{06B91AAD-F4A7-4999-8862-9571FE2A1709}" type="presOf" srcId="{2DEDA46B-D737-4DFC-8228-3FB2AE178EBD}" destId="{5519A13C-7BAD-4870-82BD-6280E16286F5}" srcOrd="0" destOrd="0" presId="urn:microsoft.com/office/officeart/2005/8/layout/list1"/>
    <dgm:cxn modelId="{693C2B0D-3B84-40F9-B0CA-EFA1710258C5}" type="presOf" srcId="{96EE4176-B425-48F3-B797-881B063EAB9D}" destId="{769B420B-FD17-4733-8F76-959D52AD049C}" srcOrd="1" destOrd="0" presId="urn:microsoft.com/office/officeart/2005/8/layout/list1"/>
    <dgm:cxn modelId="{CF8FD7AC-0D4B-472A-9EC5-A4F2C24FF881}" type="presOf" srcId="{36104E9F-8334-4179-9C22-1CCF34EFD24F}" destId="{125F2F92-0773-4C8D-AF7A-E284FB30C86D}" srcOrd="0" destOrd="0" presId="urn:microsoft.com/office/officeart/2005/8/layout/list1"/>
    <dgm:cxn modelId="{54ADF547-749B-4876-A048-30096E96B2BF}" type="presOf" srcId="{7AB8DACB-3626-4659-86E0-27C292B67E28}" destId="{B8F9B03F-D02B-47A3-80DA-39411992092C}" srcOrd="1" destOrd="0" presId="urn:microsoft.com/office/officeart/2005/8/layout/list1"/>
    <dgm:cxn modelId="{EB6DDBD9-937B-462B-AFB4-852A0CC21775}" srcId="{2DEDA46B-D737-4DFC-8228-3FB2AE178EBD}" destId="{96EE4176-B425-48F3-B797-881B063EAB9D}" srcOrd="0" destOrd="0" parTransId="{2B864448-4A95-48DB-B43C-72D11A034FC8}" sibTransId="{2BF1E9E6-A72F-4ADF-AC95-69A7F02C7FBF}"/>
    <dgm:cxn modelId="{2EF0E2F0-5A48-4EBB-AA4A-010F851201F7}" type="presOf" srcId="{7AB8DACB-3626-4659-86E0-27C292B67E28}" destId="{E5F857CE-2997-4FA4-AD87-49D21101557F}" srcOrd="0" destOrd="0" presId="urn:microsoft.com/office/officeart/2005/8/layout/list1"/>
    <dgm:cxn modelId="{4AC9B17C-7AB2-4030-9756-3ECD81283749}" srcId="{96EE4176-B425-48F3-B797-881B063EAB9D}" destId="{595983ED-DB9A-4812-9BCF-E36ACCCFCCF2}" srcOrd="0" destOrd="0" parTransId="{045C029E-474F-4B75-BF85-51AAEF8FA91D}" sibTransId="{2324E8D5-C800-42EB-BCF3-CE35AC317207}"/>
    <dgm:cxn modelId="{59251AF9-3DA3-472D-AEA1-D7E43B1BF433}" srcId="{2DEDA46B-D737-4DFC-8228-3FB2AE178EBD}" destId="{9BD3D669-CAD3-4AC0-BDD7-E93BE510E5F2}" srcOrd="1" destOrd="0" parTransId="{DD8086A5-EBF1-43C7-B11C-5586A7081C70}" sibTransId="{A785078A-C93D-4FCE-96D0-645F93CC5A6D}"/>
    <dgm:cxn modelId="{AD81057C-3B12-4B1D-8595-C65420EB6F97}" srcId="{9BD3D669-CAD3-4AC0-BDD7-E93BE510E5F2}" destId="{EB7D3F0E-5A56-41EC-B489-D9D0B55255AB}" srcOrd="0" destOrd="0" parTransId="{D0E30BAF-E63B-4575-96BB-8191E9DD9F6E}" sibTransId="{7D33E925-3A18-45F6-A26A-E147419FAC51}"/>
    <dgm:cxn modelId="{0BAE9117-C0C0-4F9A-903D-9E6BF1E05752}" srcId="{2DEDA46B-D737-4DFC-8228-3FB2AE178EBD}" destId="{36104E9F-8334-4179-9C22-1CCF34EFD24F}" srcOrd="2" destOrd="0" parTransId="{3838070B-0CF5-4E86-BB19-80D4CB8EE868}" sibTransId="{72EA9E99-88F2-4617-91F4-4E325F4C9D09}"/>
    <dgm:cxn modelId="{FACBD886-03D4-4CA9-9868-A8B0F16DD24B}" type="presOf" srcId="{96EE4176-B425-48F3-B797-881B063EAB9D}" destId="{0F8E5047-4B2C-4427-8153-50F35A8A7BC9}" srcOrd="0" destOrd="0" presId="urn:microsoft.com/office/officeart/2005/8/layout/list1"/>
    <dgm:cxn modelId="{CEE4308F-6188-4CEE-B5A7-988E967C3297}" type="presOf" srcId="{36104E9F-8334-4179-9C22-1CCF34EFD24F}" destId="{2A16F3E6-ACFC-4432-AFF0-EBED7BD414CD}" srcOrd="1" destOrd="0" presId="urn:microsoft.com/office/officeart/2005/8/layout/list1"/>
    <dgm:cxn modelId="{179C3254-EE32-4A26-98E2-259C614010FA}" type="presOf" srcId="{EB7D3F0E-5A56-41EC-B489-D9D0B55255AB}" destId="{EB39163A-97AE-4C3D-A3FB-2384D77EEFB0}" srcOrd="0" destOrd="0" presId="urn:microsoft.com/office/officeart/2005/8/layout/list1"/>
    <dgm:cxn modelId="{7BB37544-6F89-4C8E-B3D0-9EDD3D75C4F8}" srcId="{2DEDA46B-D737-4DFC-8228-3FB2AE178EBD}" destId="{7AB8DACB-3626-4659-86E0-27C292B67E28}" srcOrd="3" destOrd="0" parTransId="{1CF2A524-E3D9-4668-A2EF-7B3B7BF90F9B}" sibTransId="{CECC638A-68A0-4328-BD3B-B4148DD56CB5}"/>
    <dgm:cxn modelId="{B6AAD6F8-1C4F-4FFA-9165-5BB6E1C86037}" type="presOf" srcId="{9BD3D669-CAD3-4AC0-BDD7-E93BE510E5F2}" destId="{68FBC630-5549-45C5-8D7A-5777C3AEF20F}" srcOrd="1" destOrd="0" presId="urn:microsoft.com/office/officeart/2005/8/layout/list1"/>
    <dgm:cxn modelId="{E0649C69-C721-4045-9244-5A59DDDD793A}" type="presOf" srcId="{595983ED-DB9A-4812-9BCF-E36ACCCFCCF2}" destId="{CE13FA34-236D-4784-A6D7-D06373E2365C}" srcOrd="0" destOrd="0" presId="urn:microsoft.com/office/officeart/2005/8/layout/list1"/>
    <dgm:cxn modelId="{7D9481F8-309B-4DCE-9F43-212DB9DEC5D9}" type="presParOf" srcId="{5519A13C-7BAD-4870-82BD-6280E16286F5}" destId="{95ACDEF2-BFD5-4C61-AB90-0840D10CF9AD}" srcOrd="0" destOrd="0" presId="urn:microsoft.com/office/officeart/2005/8/layout/list1"/>
    <dgm:cxn modelId="{3FF5846E-29C7-4AA0-B91C-0D33227E19D4}" type="presParOf" srcId="{95ACDEF2-BFD5-4C61-AB90-0840D10CF9AD}" destId="{0F8E5047-4B2C-4427-8153-50F35A8A7BC9}" srcOrd="0" destOrd="0" presId="urn:microsoft.com/office/officeart/2005/8/layout/list1"/>
    <dgm:cxn modelId="{911D01AC-EEF5-4B9F-B27F-887730561786}" type="presParOf" srcId="{95ACDEF2-BFD5-4C61-AB90-0840D10CF9AD}" destId="{769B420B-FD17-4733-8F76-959D52AD049C}" srcOrd="1" destOrd="0" presId="urn:microsoft.com/office/officeart/2005/8/layout/list1"/>
    <dgm:cxn modelId="{4FBE5E43-C68E-4B5A-BC3B-249CAD6B0283}" type="presParOf" srcId="{5519A13C-7BAD-4870-82BD-6280E16286F5}" destId="{6B0C52D1-E2E9-4721-B9A0-37724F6D1A0B}" srcOrd="1" destOrd="0" presId="urn:microsoft.com/office/officeart/2005/8/layout/list1"/>
    <dgm:cxn modelId="{96888602-B4C6-428F-80C1-DBE1CFA31AD4}" type="presParOf" srcId="{5519A13C-7BAD-4870-82BD-6280E16286F5}" destId="{CE13FA34-236D-4784-A6D7-D06373E2365C}" srcOrd="2" destOrd="0" presId="urn:microsoft.com/office/officeart/2005/8/layout/list1"/>
    <dgm:cxn modelId="{86F8A20F-A44A-4785-904D-A1C6410C1488}" type="presParOf" srcId="{5519A13C-7BAD-4870-82BD-6280E16286F5}" destId="{23EBB255-4F83-4E41-9608-DDE9A06D8908}" srcOrd="3" destOrd="0" presId="urn:microsoft.com/office/officeart/2005/8/layout/list1"/>
    <dgm:cxn modelId="{CEA493C9-053F-495B-8494-2DA2D0B325CB}" type="presParOf" srcId="{5519A13C-7BAD-4870-82BD-6280E16286F5}" destId="{79885233-CB1B-4D80-9479-CEAD64B7DC3E}" srcOrd="4" destOrd="0" presId="urn:microsoft.com/office/officeart/2005/8/layout/list1"/>
    <dgm:cxn modelId="{E38B9018-9D4F-4AE4-ABEF-61E82B54EA42}" type="presParOf" srcId="{79885233-CB1B-4D80-9479-CEAD64B7DC3E}" destId="{7EEEC976-8F9E-4560-8DE4-951C3163E7BE}" srcOrd="0" destOrd="0" presId="urn:microsoft.com/office/officeart/2005/8/layout/list1"/>
    <dgm:cxn modelId="{7742A1A9-01AA-42EC-9B0D-61B15513B439}" type="presParOf" srcId="{79885233-CB1B-4D80-9479-CEAD64B7DC3E}" destId="{68FBC630-5549-45C5-8D7A-5777C3AEF20F}" srcOrd="1" destOrd="0" presId="urn:microsoft.com/office/officeart/2005/8/layout/list1"/>
    <dgm:cxn modelId="{A537B4A0-D22D-4BB4-B840-B14F544A4CA9}" type="presParOf" srcId="{5519A13C-7BAD-4870-82BD-6280E16286F5}" destId="{3721C9E1-5ECD-49D5-960B-516C7856CDD1}" srcOrd="5" destOrd="0" presId="urn:microsoft.com/office/officeart/2005/8/layout/list1"/>
    <dgm:cxn modelId="{CB54103F-D3C1-4018-8944-2D2EFE724ABC}" type="presParOf" srcId="{5519A13C-7BAD-4870-82BD-6280E16286F5}" destId="{EB39163A-97AE-4C3D-A3FB-2384D77EEFB0}" srcOrd="6" destOrd="0" presId="urn:microsoft.com/office/officeart/2005/8/layout/list1"/>
    <dgm:cxn modelId="{3F05FABD-F3A9-4678-87A0-28E0A7CE4EB4}" type="presParOf" srcId="{5519A13C-7BAD-4870-82BD-6280E16286F5}" destId="{678EBF74-D045-4AB9-9288-F2C1B65A8012}" srcOrd="7" destOrd="0" presId="urn:microsoft.com/office/officeart/2005/8/layout/list1"/>
    <dgm:cxn modelId="{31966709-E9F4-43A7-9D63-A8A69E93AD21}" type="presParOf" srcId="{5519A13C-7BAD-4870-82BD-6280E16286F5}" destId="{693060B8-491E-4D9E-85F1-153DA0054DD6}" srcOrd="8" destOrd="0" presId="urn:microsoft.com/office/officeart/2005/8/layout/list1"/>
    <dgm:cxn modelId="{82F73683-5078-45BD-A068-BBE60DDD6085}" type="presParOf" srcId="{693060B8-491E-4D9E-85F1-153DA0054DD6}" destId="{125F2F92-0773-4C8D-AF7A-E284FB30C86D}" srcOrd="0" destOrd="0" presId="urn:microsoft.com/office/officeart/2005/8/layout/list1"/>
    <dgm:cxn modelId="{0399F412-E09B-4EFB-AA23-DFE065A633FC}" type="presParOf" srcId="{693060B8-491E-4D9E-85F1-153DA0054DD6}" destId="{2A16F3E6-ACFC-4432-AFF0-EBED7BD414CD}" srcOrd="1" destOrd="0" presId="urn:microsoft.com/office/officeart/2005/8/layout/list1"/>
    <dgm:cxn modelId="{C65994DE-C0D2-4342-AA52-53C3FAA6D8FD}" type="presParOf" srcId="{5519A13C-7BAD-4870-82BD-6280E16286F5}" destId="{B2BFA691-FC05-4123-A2D9-99448D5902AE}" srcOrd="9" destOrd="0" presId="urn:microsoft.com/office/officeart/2005/8/layout/list1"/>
    <dgm:cxn modelId="{2C919BD5-C7B7-497C-9139-AAE86987B066}" type="presParOf" srcId="{5519A13C-7BAD-4870-82BD-6280E16286F5}" destId="{B9AFCB34-D9AF-412A-8BAD-6937F857F8F9}" srcOrd="10" destOrd="0" presId="urn:microsoft.com/office/officeart/2005/8/layout/list1"/>
    <dgm:cxn modelId="{FC3E8288-9A12-4DF5-AF1C-2899F7AD01F2}" type="presParOf" srcId="{5519A13C-7BAD-4870-82BD-6280E16286F5}" destId="{0C6EEBFB-E5AB-433B-B1BC-30004499A94A}" srcOrd="11" destOrd="0" presId="urn:microsoft.com/office/officeart/2005/8/layout/list1"/>
    <dgm:cxn modelId="{301FA014-3BB8-48BD-95CB-9DA22C22A45E}" type="presParOf" srcId="{5519A13C-7BAD-4870-82BD-6280E16286F5}" destId="{E95CE2DB-5A31-4E5B-B036-096FB094855C}" srcOrd="12" destOrd="0" presId="urn:microsoft.com/office/officeart/2005/8/layout/list1"/>
    <dgm:cxn modelId="{20C36868-A062-449E-88B1-EADA595B7AA5}" type="presParOf" srcId="{E95CE2DB-5A31-4E5B-B036-096FB094855C}" destId="{E5F857CE-2997-4FA4-AD87-49D21101557F}" srcOrd="0" destOrd="0" presId="urn:microsoft.com/office/officeart/2005/8/layout/list1"/>
    <dgm:cxn modelId="{582FC2F9-19A5-4D47-89F1-397AAD87BA56}" type="presParOf" srcId="{E95CE2DB-5A31-4E5B-B036-096FB094855C}" destId="{B8F9B03F-D02B-47A3-80DA-39411992092C}" srcOrd="1" destOrd="0" presId="urn:microsoft.com/office/officeart/2005/8/layout/list1"/>
    <dgm:cxn modelId="{C56F9181-EC3E-4037-96B9-BFD2AA7A1C58}" type="presParOf" srcId="{5519A13C-7BAD-4870-82BD-6280E16286F5}" destId="{13571E14-D21D-400A-986E-08885667A1CE}" srcOrd="13" destOrd="0" presId="urn:microsoft.com/office/officeart/2005/8/layout/list1"/>
    <dgm:cxn modelId="{D903D6AB-B251-4CAB-A849-F284416DCE68}" type="presParOf" srcId="{5519A13C-7BAD-4870-82BD-6280E16286F5}" destId="{BC4C8430-D1B6-4BC9-9406-242B7207793F}" srcOrd="14" destOrd="0" presId="urn:microsoft.com/office/officeart/2005/8/layout/list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2CD9919-DAA5-4479-A668-7870A4EDF9C4}" type="datetimeFigureOut">
              <a:rPr lang="ru-RU"/>
              <a:pPr>
                <a:defRPr/>
              </a:pPr>
              <a:t>17.12.2013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109BCED-ED08-41F4-8A96-35A81CE29F3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noTextEdit="1"/>
          </p:cNvSpPr>
          <p:nvPr>
            <p:ph type="sldImg"/>
          </p:nvPr>
        </p:nvSpPr>
        <p:spPr bwMode="auto">
          <a:noFill/>
          <a:ln>
            <a:solidFill>
              <a:srgbClr val="000000"/>
            </a:solidFill>
            <a:miter lim="800000"/>
            <a:headEnd/>
            <a:tailEnd/>
          </a:ln>
        </p:spPr>
      </p:sp>
      <p:sp>
        <p:nvSpPr>
          <p:cNvPr id="471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7107" name="Дата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BA64383-A6EC-41F2-BCDB-C4FB51E075E1}" type="datetime1">
              <a:rPr lang="ru-RU">
                <a:latin typeface="Arial" charset="0"/>
              </a:rPr>
              <a:pPr fontAlgn="base">
                <a:spcBef>
                  <a:spcPct val="0"/>
                </a:spcBef>
                <a:spcAft>
                  <a:spcPct val="0"/>
                </a:spcAft>
              </a:pPr>
              <a:t>17.12.2013</a:t>
            </a:fld>
            <a:endParaRPr lang="ru-RU">
              <a:latin typeface="Arial" charset="0"/>
            </a:endParaRPr>
          </a:p>
        </p:txBody>
      </p:sp>
      <p:sp>
        <p:nvSpPr>
          <p:cNvPr id="47108" name="Номер слайда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E6542A-DE58-4D4A-99BE-F0F6F025B3CF}" type="slidenum">
              <a:rPr lang="ru-RU">
                <a:latin typeface="Arial" charset="0"/>
              </a:rPr>
              <a:pPr fontAlgn="base">
                <a:spcBef>
                  <a:spcPct val="0"/>
                </a:spcBef>
                <a:spcAft>
                  <a:spcPct val="0"/>
                </a:spcAft>
              </a:pPr>
              <a:t>20</a:t>
            </a:fld>
            <a:endParaRPr lang="ru-RU">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Rectangle 10"/>
          <p:cNvGrpSpPr>
            <a:grpSpLocks/>
          </p:cNvGrpSpPr>
          <p:nvPr/>
        </p:nvGrpSpPr>
        <p:grpSpPr bwMode="auto">
          <a:xfrm>
            <a:off x="-6350" y="3859213"/>
            <a:ext cx="9156700" cy="3005137"/>
            <a:chOff x="-4" y="2431"/>
            <a:chExt cx="5768" cy="1893"/>
          </a:xfrm>
        </p:grpSpPr>
        <p:pic>
          <p:nvPicPr>
            <p:cNvPr id="5" name="Rectangle 10"/>
            <p:cNvPicPr>
              <a:picLocks noChangeArrowheads="1"/>
            </p:cNvPicPr>
            <p:nvPr/>
          </p:nvPicPr>
          <p:blipFill>
            <a:blip r:embed="rId2"/>
            <a:srcRect/>
            <a:stretch>
              <a:fillRect/>
            </a:stretch>
          </p:blipFill>
          <p:spPr bwMode="auto">
            <a:xfrm>
              <a:off x="-4" y="2431"/>
              <a:ext cx="5768" cy="1893"/>
            </a:xfrm>
            <a:prstGeom prst="rect">
              <a:avLst/>
            </a:prstGeom>
            <a:noFill/>
          </p:spPr>
        </p:pic>
        <p:sp>
          <p:nvSpPr>
            <p:cNvPr id="6" name="Text Box 3"/>
            <p:cNvSpPr txBox="1">
              <a:spLocks noChangeArrowheads="1"/>
            </p:cNvSpPr>
            <p:nvPr/>
          </p:nvSpPr>
          <p:spPr bwMode="auto">
            <a:xfrm>
              <a:off x="0" y="2436"/>
              <a:ext cx="5760" cy="1884"/>
            </a:xfrm>
            <a:prstGeom prst="rect">
              <a:avLst/>
            </a:prstGeom>
            <a:noFill/>
            <a:ln w="9525">
              <a:noFill/>
              <a:miter lim="800000"/>
              <a:headEnd/>
              <a:tailEnd/>
            </a:ln>
          </p:spPr>
          <p:txBody>
            <a:bodyPr anchor="ctr"/>
            <a:lstStyle/>
            <a:p>
              <a:pPr algn="ctr"/>
              <a:endParaRPr lang="en-US">
                <a:solidFill>
                  <a:srgbClr val="FFFFFF"/>
                </a:solidFill>
                <a:latin typeface="Trebuchet MS" pitchFamily="34" charset="0"/>
              </a:endParaRPr>
            </a:p>
          </p:txBody>
        </p:sp>
      </p:grpSp>
      <p:grpSp>
        <p:nvGrpSpPr>
          <p:cNvPr id="7" name="Rectangle 11"/>
          <p:cNvGrpSpPr>
            <a:grpSpLocks/>
          </p:cNvGrpSpPr>
          <p:nvPr/>
        </p:nvGrpSpPr>
        <p:grpSpPr bwMode="auto">
          <a:xfrm>
            <a:off x="-6350" y="-6350"/>
            <a:ext cx="9156700" cy="3876675"/>
            <a:chOff x="-4" y="-4"/>
            <a:chExt cx="5768" cy="2442"/>
          </a:xfrm>
        </p:grpSpPr>
        <p:pic>
          <p:nvPicPr>
            <p:cNvPr id="8" name="Rectangle 11"/>
            <p:cNvPicPr>
              <a:picLocks noChangeArrowheads="1"/>
            </p:cNvPicPr>
            <p:nvPr/>
          </p:nvPicPr>
          <p:blipFill>
            <a:blip r:embed="rId3"/>
            <a:srcRect/>
            <a:stretch>
              <a:fillRect/>
            </a:stretch>
          </p:blipFill>
          <p:spPr bwMode="auto">
            <a:xfrm>
              <a:off x="-4" y="-4"/>
              <a:ext cx="5768" cy="2442"/>
            </a:xfrm>
            <a:prstGeom prst="rect">
              <a:avLst/>
            </a:prstGeom>
            <a:noFill/>
          </p:spPr>
        </p:pic>
        <p:sp>
          <p:nvSpPr>
            <p:cNvPr id="9" name="Text Box 6"/>
            <p:cNvSpPr txBox="1">
              <a:spLocks noChangeArrowheads="1"/>
            </p:cNvSpPr>
            <p:nvPr/>
          </p:nvSpPr>
          <p:spPr bwMode="auto">
            <a:xfrm>
              <a:off x="0" y="0"/>
              <a:ext cx="5760" cy="2436"/>
            </a:xfrm>
            <a:prstGeom prst="rect">
              <a:avLst/>
            </a:prstGeom>
            <a:noFill/>
            <a:ln w="9525">
              <a:noFill/>
              <a:miter lim="800000"/>
              <a:headEnd/>
              <a:tailEnd/>
            </a:ln>
          </p:spPr>
          <p:txBody>
            <a:bodyPr anchor="ctr"/>
            <a:lstStyle/>
            <a:p>
              <a:pPr algn="ctr"/>
              <a:endParaRPr lang="en-US">
                <a:solidFill>
                  <a:srgbClr val="FFFFFF"/>
                </a:solidFill>
                <a:latin typeface="Trebuchet MS" pitchFamily="34" charset="0"/>
              </a:endParaRPr>
            </a:p>
          </p:txBody>
        </p:sp>
      </p:grpSp>
      <p:sp>
        <p:nvSpPr>
          <p:cNvPr id="10"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12" name="Date Placeholder 3"/>
          <p:cNvSpPr>
            <a:spLocks noGrp="1"/>
          </p:cNvSpPr>
          <p:nvPr>
            <p:ph type="dt" sz="half" idx="10"/>
          </p:nvPr>
        </p:nvSpPr>
        <p:spPr/>
        <p:txBody>
          <a:bodyPr/>
          <a:lstStyle>
            <a:lvl1pPr>
              <a:defRPr/>
            </a:lvl1pPr>
          </a:lstStyle>
          <a:p>
            <a:pPr>
              <a:defRPr/>
            </a:pPr>
            <a:fld id="{0257188C-3567-4560-9105-F78E7129E07F}" type="datetimeFigureOut">
              <a:rPr lang="ru-RU"/>
              <a:pPr>
                <a:defRPr/>
              </a:pPr>
              <a:t>17.12.2013</a:t>
            </a:fld>
            <a:endParaRPr lang="ru-RU"/>
          </a:p>
        </p:txBody>
      </p:sp>
      <p:sp>
        <p:nvSpPr>
          <p:cNvPr id="13" name="Footer Placeholder 4"/>
          <p:cNvSpPr>
            <a:spLocks noGrp="1"/>
          </p:cNvSpPr>
          <p:nvPr>
            <p:ph type="ftr" sz="quarter" idx="11"/>
          </p:nvPr>
        </p:nvSpPr>
        <p:spPr/>
        <p:txBody>
          <a:bodyPr/>
          <a:lstStyle>
            <a:lvl1pPr>
              <a:defRPr/>
            </a:lvl1pPr>
          </a:lstStyle>
          <a:p>
            <a:pPr>
              <a:defRPr/>
            </a:pPr>
            <a:endParaRPr lang="ru-RU"/>
          </a:p>
        </p:txBody>
      </p:sp>
      <p:sp>
        <p:nvSpPr>
          <p:cNvPr id="14" name="Slide Number Placeholder 5"/>
          <p:cNvSpPr>
            <a:spLocks noGrp="1"/>
          </p:cNvSpPr>
          <p:nvPr>
            <p:ph type="sldNum" sz="quarter" idx="12"/>
          </p:nvPr>
        </p:nvSpPr>
        <p:spPr/>
        <p:txBody>
          <a:bodyPr/>
          <a:lstStyle>
            <a:lvl1pPr>
              <a:defRPr/>
            </a:lvl1pPr>
          </a:lstStyle>
          <a:p>
            <a:pPr>
              <a:defRPr/>
            </a:pPr>
            <a:fld id="{53ABB248-0C3C-4352-90C4-2FBD4CB9F2E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84DE8F5E-9C36-4264-8BB8-7FCC4F52305A}" type="datetimeFigureOut">
              <a:rPr lang="ru-RU"/>
              <a:pPr>
                <a:defRPr/>
              </a:pPr>
              <a:t>17.12.2013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B96101E-EB15-44CB-91C9-B27E3CEC3CF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C9ED8F4-06B1-4466-BC04-551E35111DEC}" type="datetimeFigureOut">
              <a:rPr lang="ru-RU"/>
              <a:pPr>
                <a:defRPr/>
              </a:pPr>
              <a:t>17.12.2013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C733617-C049-4B8F-BD09-48D1DDDD66D9}"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50BFA1C-B761-46E5-AA7C-B52D14796C04}"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ADB77E4-4932-4836-BD77-1996DE1ABB6D}"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E93167B-56AC-4427-9B27-7CD402E63A4B}"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AA09C4A-06C0-48BA-8295-7284ADBB2390}"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4063040-E516-42DC-86D3-8F75380BEAB1}"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EE4C670-DF56-41AE-A7C7-6D790679B022}"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9A99E42-588F-4242-B724-0803FFF05104}"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774233E-6B86-4C25-899D-EB204193E15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E07C0F1E-C022-44EA-88D9-FEAD107E3F46}" type="datetimeFigureOut">
              <a:rPr lang="ru-RU"/>
              <a:pPr>
                <a:defRPr/>
              </a:pPr>
              <a:t>17.12.2013</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5F79FB4C-EC55-46D8-9692-CB5C9E2D282A}"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BAE38C8-714B-4F65-A743-8CD20FFBBC4C}"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475F81A-08EF-48FD-80D0-41AB47EAA8C4}"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0C3A610-EC8E-49A0-84AB-B1203CA1CC6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D8EC27A9-AC98-4977-9987-706203270F9D}" type="datetimeFigureOut">
              <a:rPr lang="ru-RU"/>
              <a:pPr>
                <a:defRPr/>
              </a:pPr>
              <a:t>17.12.2013</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74C05B6B-BF32-4E7A-A429-8E56AE4DA2C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4BC09491-BE61-4A04-BF2B-7E2A41594C01}" type="datetimeFigureOut">
              <a:rPr lang="ru-RU"/>
              <a:pPr>
                <a:defRPr/>
              </a:pPr>
              <a:t>17.12.2013</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45D80202-3CBB-4B8C-A1E5-0BFFF72A687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41A61753-4B24-47DB-A2DA-4F0B100243E8}" type="datetimeFigureOut">
              <a:rPr lang="ru-RU"/>
              <a:pPr>
                <a:defRPr/>
              </a:pPr>
              <a:t>17.12.2013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2F64ED0-FE8D-477F-8CAC-8B3697DB3BD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817059D2-4070-479C-8B14-6B44C3B28557}" type="datetimeFigureOut">
              <a:rPr lang="ru-RU"/>
              <a:pPr>
                <a:defRPr/>
              </a:pPr>
              <a:t>17.12.2013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0CC223B-6EB3-49DC-AE8A-D2CBB9EF934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0123FE-8D9E-4EA0-B377-77BF5B1AEF40}" type="datetimeFigureOut">
              <a:rPr lang="ru-RU"/>
              <a:pPr>
                <a:defRPr/>
              </a:pPr>
              <a:t>17.12.2013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39FA9CDE-ED3B-47CF-957F-9B55C5957E8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12AC64A-1AF8-4DF8-8E14-68532E07DF79}" type="datetimeFigureOut">
              <a:rPr lang="ru-RU"/>
              <a:pPr>
                <a:defRPr/>
              </a:pPr>
              <a:t>17.12.2013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E9D6CE0-13FA-4F7D-A3AD-6C375C94CA6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54B4E250-05F5-4931-87C3-66170C836507}" type="datetimeFigureOut">
              <a:rPr lang="ru-RU"/>
              <a:pPr>
                <a:defRPr/>
              </a:pPr>
              <a:t>17.12.2013</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90F1F1AB-1FDF-4F36-860A-229E28CD097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defRPr>
            </a:lvl1pPr>
          </a:lstStyle>
          <a:p>
            <a:pPr>
              <a:defRPr/>
            </a:pPr>
            <a:fld id="{7172E7C5-235D-4B92-819A-94403F25B4A2}" type="datetimeFigureOut">
              <a:rPr lang="ru-RU"/>
              <a:pPr>
                <a:defRPr/>
              </a:pPr>
              <a:t>17.12.2013</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defRPr>
            </a:lvl1pPr>
          </a:lstStyle>
          <a:p>
            <a:pPr>
              <a:defRPr/>
            </a:pPr>
            <a:fld id="{FBF8E734-C47F-439F-969B-0D5B4062922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3" r:id="rId1"/>
    <p:sldLayoutId id="2147483742" r:id="rId2"/>
    <p:sldLayoutId id="2147483744" r:id="rId3"/>
    <p:sldLayoutId id="2147483741" r:id="rId4"/>
    <p:sldLayoutId id="2147483740" r:id="rId5"/>
    <p:sldLayoutId id="2147483739" r:id="rId6"/>
    <p:sldLayoutId id="2147483738" r:id="rId7"/>
    <p:sldLayoutId id="2147483737" r:id="rId8"/>
    <p:sldLayoutId id="2147483745" r:id="rId9"/>
    <p:sldLayoutId id="2147483736" r:id="rId10"/>
    <p:sldLayoutId id="2147483735"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99"/>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7F0ABFA4-AB44-458E-ABD8-D07805AA97B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0.jpeg"/><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D:\Нестрашный ЕГЭ\Нестрашный ЕГЭ.jpg"/>
          <p:cNvPicPr>
            <a:picLocks noChangeAspect="1" noChangeArrowheads="1"/>
          </p:cNvPicPr>
          <p:nvPr/>
        </p:nvPicPr>
        <p:blipFill>
          <a:blip r:embed="rId2"/>
          <a:srcRect/>
          <a:stretch>
            <a:fillRect/>
          </a:stretch>
        </p:blipFill>
        <p:spPr bwMode="auto">
          <a:xfrm>
            <a:off x="31750" y="0"/>
            <a:ext cx="9144000" cy="6858000"/>
          </a:xfrm>
          <a:prstGeom prst="rect">
            <a:avLst/>
          </a:prstGeom>
          <a:noFill/>
          <a:ln w="9525">
            <a:noFill/>
            <a:miter lim="800000"/>
            <a:headEnd/>
            <a:tailEnd/>
          </a:ln>
        </p:spPr>
      </p:pic>
      <p:pic>
        <p:nvPicPr>
          <p:cNvPr id="26626"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96188" y="404813"/>
            <a:ext cx="1422400" cy="2609850"/>
          </a:xfrm>
          <a:prstGeom prst="rect">
            <a:avLst/>
          </a:prstGeom>
          <a:noFill/>
          <a:ln w="9525">
            <a:noFill/>
            <a:miter lim="800000"/>
            <a:headEnd/>
            <a:tailEnd/>
          </a:ln>
        </p:spPr>
      </p:pic>
      <p:pic>
        <p:nvPicPr>
          <p:cNvPr id="2662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114800" y="3500438"/>
            <a:ext cx="1249363" cy="2052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узел 11"/>
          <p:cNvSpPr/>
          <p:nvPr/>
        </p:nvSpPr>
        <p:spPr>
          <a:xfrm>
            <a:off x="611188" y="2852738"/>
            <a:ext cx="576262" cy="504825"/>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 name="TextBox 3"/>
          <p:cNvSpPr txBox="1">
            <a:spLocks noChangeArrowheads="1"/>
          </p:cNvSpPr>
          <p:nvPr/>
        </p:nvSpPr>
        <p:spPr bwMode="auto">
          <a:xfrm>
            <a:off x="1554163" y="1201738"/>
            <a:ext cx="5256212" cy="584200"/>
          </a:xfrm>
          <a:prstGeom prst="rect">
            <a:avLst/>
          </a:prstGeom>
          <a:noFill/>
          <a:ln w="9525">
            <a:noFill/>
            <a:miter lim="800000"/>
            <a:headEnd/>
            <a:tailEnd/>
          </a:ln>
        </p:spPr>
        <p:txBody>
          <a:bodyPr>
            <a:spAutoFit/>
          </a:bodyPr>
          <a:lstStyle/>
          <a:p>
            <a:r>
              <a:rPr lang="ru-RU" sz="3200" b="1">
                <a:latin typeface="Times New Roman" pitchFamily="18" charset="0"/>
                <a:cs typeface="Times New Roman" pitchFamily="18" charset="0"/>
              </a:rPr>
              <a:t>Применяя новый метод,</a:t>
            </a:r>
          </a:p>
        </p:txBody>
      </p:sp>
      <p:sp>
        <p:nvSpPr>
          <p:cNvPr id="5" name="TextBox 4"/>
          <p:cNvSpPr txBox="1">
            <a:spLocks noChangeArrowheads="1"/>
          </p:cNvSpPr>
          <p:nvPr/>
        </p:nvSpPr>
        <p:spPr bwMode="auto">
          <a:xfrm>
            <a:off x="684213" y="1916113"/>
            <a:ext cx="8737600" cy="3324225"/>
          </a:xfrm>
          <a:prstGeom prst="rect">
            <a:avLst/>
          </a:prstGeom>
          <a:noFill/>
          <a:ln w="9525">
            <a:noFill/>
            <a:miter lim="800000"/>
            <a:headEnd/>
            <a:tailEnd/>
          </a:ln>
        </p:spPr>
        <p:txBody>
          <a:bodyPr>
            <a:spAutoFit/>
          </a:bodyPr>
          <a:lstStyle/>
          <a:p>
            <a:pPr>
              <a:lnSpc>
                <a:spcPct val="150000"/>
              </a:lnSpc>
            </a:pPr>
            <a:r>
              <a:rPr lang="ru-RU" sz="3200">
                <a:latin typeface="Times New Roman" pitchFamily="18" charset="0"/>
                <a:cs typeface="Times New Roman" pitchFamily="18" charset="0"/>
              </a:rPr>
              <a:t>1)  были достигнуты блестящие результаты.</a:t>
            </a:r>
          </a:p>
          <a:p>
            <a:pPr>
              <a:lnSpc>
                <a:spcPct val="150000"/>
              </a:lnSpc>
            </a:pPr>
            <a:r>
              <a:rPr lang="ru-RU" sz="3200">
                <a:latin typeface="Times New Roman" pitchFamily="18" charset="0"/>
                <a:cs typeface="Times New Roman" pitchFamily="18" charset="0"/>
              </a:rPr>
              <a:t>2) можно быстро овладеть любым языком.</a:t>
            </a:r>
          </a:p>
          <a:p>
            <a:pPr>
              <a:lnSpc>
                <a:spcPct val="150000"/>
              </a:lnSpc>
            </a:pPr>
            <a:r>
              <a:rPr lang="ru-RU" sz="3200">
                <a:latin typeface="Times New Roman" pitchFamily="18" charset="0"/>
                <a:cs typeface="Times New Roman" pitchFamily="18" charset="0"/>
              </a:rPr>
              <a:t>3) язык усваивается очень быстро.</a:t>
            </a:r>
          </a:p>
          <a:p>
            <a:pPr>
              <a:lnSpc>
                <a:spcPct val="150000"/>
              </a:lnSpc>
            </a:pPr>
            <a:r>
              <a:rPr lang="ru-RU" sz="3200">
                <a:latin typeface="Times New Roman" pitchFamily="18" charset="0"/>
                <a:cs typeface="Times New Roman" pitchFamily="18" charset="0"/>
              </a:rPr>
              <a:t> 4)  сокращаются сроки овладения языком.</a:t>
            </a:r>
          </a:p>
          <a:p>
            <a:endParaRPr lang="ru-RU">
              <a:latin typeface="Trebuchet MS" pitchFamily="34" charset="0"/>
            </a:endParaRPr>
          </a:p>
        </p:txBody>
      </p:sp>
      <p:sp>
        <p:nvSpPr>
          <p:cNvPr id="35844" name="TextBox 7"/>
          <p:cNvSpPr txBox="1">
            <a:spLocks noChangeArrowheads="1"/>
          </p:cNvSpPr>
          <p:nvPr/>
        </p:nvSpPr>
        <p:spPr bwMode="auto">
          <a:xfrm>
            <a:off x="1287463" y="80963"/>
            <a:ext cx="6335712" cy="742950"/>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35845" name="Прямоугольник 6"/>
          <p:cNvSpPr>
            <a:spLocks noChangeArrowheads="1"/>
          </p:cNvSpPr>
          <p:nvPr/>
        </p:nvSpPr>
        <p:spPr bwMode="auto">
          <a:xfrm>
            <a:off x="1373188" y="22225"/>
            <a:ext cx="5616575" cy="830263"/>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Укажите грамматически правильное продолжение предложения</a:t>
            </a:r>
          </a:p>
        </p:txBody>
      </p:sp>
      <p:pic>
        <p:nvPicPr>
          <p:cNvPr id="35846" name="Picture 2"/>
          <p:cNvPicPr>
            <a:picLocks noChangeAspect="1" noChangeArrowheads="1"/>
          </p:cNvPicPr>
          <p:nvPr/>
        </p:nvPicPr>
        <p:blipFill>
          <a:blip r:embed="rId2"/>
          <a:srcRect/>
          <a:stretch>
            <a:fillRect/>
          </a:stretch>
        </p:blipFill>
        <p:spPr bwMode="auto">
          <a:xfrm>
            <a:off x="7826375" y="84138"/>
            <a:ext cx="1308100" cy="889000"/>
          </a:xfrm>
          <a:prstGeom prst="rect">
            <a:avLst/>
          </a:prstGeom>
          <a:noFill/>
          <a:ln w="9525">
            <a:noFill/>
            <a:miter lim="800000"/>
            <a:headEnd/>
            <a:tailEnd/>
          </a:ln>
        </p:spPr>
      </p:pic>
      <p:sp>
        <p:nvSpPr>
          <p:cNvPr id="35847" name="Прямоугольник 9"/>
          <p:cNvSpPr>
            <a:spLocks noChangeArrowheads="1"/>
          </p:cNvSpPr>
          <p:nvPr/>
        </p:nvSpPr>
        <p:spPr bwMode="auto">
          <a:xfrm>
            <a:off x="8069263" y="144463"/>
            <a:ext cx="1065212" cy="708025"/>
          </a:xfrm>
          <a:prstGeom prst="rect">
            <a:avLst/>
          </a:prstGeom>
          <a:noFill/>
          <a:ln w="9525">
            <a:noFill/>
            <a:miter lim="800000"/>
            <a:headEnd/>
            <a:tailEnd/>
          </a:ln>
        </p:spPr>
        <p:txBody>
          <a:bodyPr>
            <a:spAutoFit/>
          </a:bodyPr>
          <a:lstStyle/>
          <a:p>
            <a:r>
              <a:rPr lang="ru-RU" sz="4000" b="1">
                <a:solidFill>
                  <a:srgbClr val="FF0000"/>
                </a:solidFill>
                <a:latin typeface="Trebuchet MS" pitchFamily="34" charset="0"/>
              </a:rPr>
              <a:t>А4</a:t>
            </a:r>
          </a:p>
        </p:txBody>
      </p:sp>
      <p:pic>
        <p:nvPicPr>
          <p:cNvPr id="35848" name="Picture 6" descr="http://xn--e1akoddj.xn--p1ai/uploads/1355983625_ege.jpg"/>
          <p:cNvPicPr>
            <a:picLocks noChangeAspect="1" noChangeArrowheads="1"/>
          </p:cNvPicPr>
          <p:nvPr/>
        </p:nvPicPr>
        <p:blipFill>
          <a:blip r:embed="rId3"/>
          <a:srcRect/>
          <a:stretch>
            <a:fillRect/>
          </a:stretch>
        </p:blipFill>
        <p:spPr bwMode="auto">
          <a:xfrm>
            <a:off x="274638" y="163513"/>
            <a:ext cx="817562" cy="817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узел 11"/>
          <p:cNvSpPr/>
          <p:nvPr/>
        </p:nvSpPr>
        <p:spPr>
          <a:xfrm>
            <a:off x="212725" y="3357563"/>
            <a:ext cx="576263" cy="503237"/>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 name="TextBox 3"/>
          <p:cNvSpPr txBox="1">
            <a:spLocks noChangeArrowheads="1"/>
          </p:cNvSpPr>
          <p:nvPr/>
        </p:nvSpPr>
        <p:spPr bwMode="auto">
          <a:xfrm>
            <a:off x="1554163" y="1201738"/>
            <a:ext cx="5256212" cy="584200"/>
          </a:xfrm>
          <a:prstGeom prst="rect">
            <a:avLst/>
          </a:prstGeom>
          <a:noFill/>
          <a:ln w="9525">
            <a:noFill/>
            <a:miter lim="800000"/>
            <a:headEnd/>
            <a:tailEnd/>
          </a:ln>
        </p:spPr>
        <p:txBody>
          <a:bodyPr>
            <a:spAutoFit/>
          </a:bodyPr>
          <a:lstStyle/>
          <a:p>
            <a:r>
              <a:rPr lang="ru-RU" sz="3200" b="1">
                <a:latin typeface="Times New Roman" pitchFamily="18" charset="0"/>
                <a:cs typeface="Times New Roman" pitchFamily="18" charset="0"/>
              </a:rPr>
              <a:t>Перелистывая страницы,</a:t>
            </a:r>
          </a:p>
        </p:txBody>
      </p:sp>
      <p:sp>
        <p:nvSpPr>
          <p:cNvPr id="36867" name="TextBox 7"/>
          <p:cNvSpPr txBox="1">
            <a:spLocks noChangeArrowheads="1"/>
          </p:cNvSpPr>
          <p:nvPr/>
        </p:nvSpPr>
        <p:spPr bwMode="auto">
          <a:xfrm>
            <a:off x="1287463" y="80963"/>
            <a:ext cx="6335712" cy="742950"/>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36868" name="Прямоугольник 6"/>
          <p:cNvSpPr>
            <a:spLocks noChangeArrowheads="1"/>
          </p:cNvSpPr>
          <p:nvPr/>
        </p:nvSpPr>
        <p:spPr bwMode="auto">
          <a:xfrm>
            <a:off x="1373188" y="22225"/>
            <a:ext cx="5616575" cy="830263"/>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Укажите грамматически правильное продолжение предложения</a:t>
            </a:r>
          </a:p>
        </p:txBody>
      </p:sp>
      <p:pic>
        <p:nvPicPr>
          <p:cNvPr id="36869" name="Picture 2"/>
          <p:cNvPicPr>
            <a:picLocks noChangeAspect="1" noChangeArrowheads="1"/>
          </p:cNvPicPr>
          <p:nvPr/>
        </p:nvPicPr>
        <p:blipFill>
          <a:blip r:embed="rId2"/>
          <a:srcRect/>
          <a:stretch>
            <a:fillRect/>
          </a:stretch>
        </p:blipFill>
        <p:spPr bwMode="auto">
          <a:xfrm>
            <a:off x="7826375" y="84138"/>
            <a:ext cx="1308100" cy="889000"/>
          </a:xfrm>
          <a:prstGeom prst="rect">
            <a:avLst/>
          </a:prstGeom>
          <a:noFill/>
          <a:ln w="9525">
            <a:noFill/>
            <a:miter lim="800000"/>
            <a:headEnd/>
            <a:tailEnd/>
          </a:ln>
        </p:spPr>
      </p:pic>
      <p:sp>
        <p:nvSpPr>
          <p:cNvPr id="36870" name="Прямоугольник 9"/>
          <p:cNvSpPr>
            <a:spLocks noChangeArrowheads="1"/>
          </p:cNvSpPr>
          <p:nvPr/>
        </p:nvSpPr>
        <p:spPr bwMode="auto">
          <a:xfrm>
            <a:off x="8069263" y="144463"/>
            <a:ext cx="1065212" cy="708025"/>
          </a:xfrm>
          <a:prstGeom prst="rect">
            <a:avLst/>
          </a:prstGeom>
          <a:noFill/>
          <a:ln w="9525">
            <a:noFill/>
            <a:miter lim="800000"/>
            <a:headEnd/>
            <a:tailEnd/>
          </a:ln>
        </p:spPr>
        <p:txBody>
          <a:bodyPr>
            <a:spAutoFit/>
          </a:bodyPr>
          <a:lstStyle/>
          <a:p>
            <a:r>
              <a:rPr lang="ru-RU" sz="4000" b="1">
                <a:solidFill>
                  <a:srgbClr val="FF0000"/>
                </a:solidFill>
                <a:latin typeface="Trebuchet MS" pitchFamily="34" charset="0"/>
              </a:rPr>
              <a:t>А4</a:t>
            </a:r>
          </a:p>
        </p:txBody>
      </p:sp>
      <p:sp>
        <p:nvSpPr>
          <p:cNvPr id="2" name="Прямоугольник 1"/>
          <p:cNvSpPr>
            <a:spLocks noChangeArrowheads="1"/>
          </p:cNvSpPr>
          <p:nvPr/>
        </p:nvSpPr>
        <p:spPr bwMode="auto">
          <a:xfrm>
            <a:off x="314325" y="1916113"/>
            <a:ext cx="7777163" cy="2678112"/>
          </a:xfrm>
          <a:prstGeom prst="rect">
            <a:avLst/>
          </a:prstGeom>
          <a:noFill/>
          <a:ln w="9525">
            <a:noFill/>
            <a:miter lim="800000"/>
            <a:headEnd/>
            <a:tailEnd/>
          </a:ln>
        </p:spPr>
        <p:txBody>
          <a:bodyPr>
            <a:spAutoFit/>
          </a:bodyPr>
          <a:lstStyle/>
          <a:p>
            <a:pPr>
              <a:lnSpc>
                <a:spcPct val="150000"/>
              </a:lnSpc>
            </a:pPr>
            <a:r>
              <a:rPr lang="ru-RU" sz="2800">
                <a:latin typeface="Times New Roman" pitchFamily="18" charset="0"/>
                <a:cs typeface="Times New Roman" pitchFamily="18" charset="0"/>
              </a:rPr>
              <a:t>1)книга показалась мне интересной.</a:t>
            </a:r>
          </a:p>
          <a:p>
            <a:pPr>
              <a:lnSpc>
                <a:spcPct val="150000"/>
              </a:lnSpc>
            </a:pPr>
            <a:r>
              <a:rPr lang="ru-RU" sz="2800">
                <a:latin typeface="Times New Roman" pitchFamily="18" charset="0"/>
                <a:cs typeface="Times New Roman" pitchFamily="18" charset="0"/>
              </a:rPr>
              <a:t>2)на меня нахлынули воспоминания.</a:t>
            </a:r>
          </a:p>
          <a:p>
            <a:pPr>
              <a:lnSpc>
                <a:spcPct val="150000"/>
              </a:lnSpc>
            </a:pPr>
            <a:r>
              <a:rPr lang="ru-RU" sz="2800">
                <a:latin typeface="Times New Roman" pitchFamily="18" charset="0"/>
                <a:cs typeface="Times New Roman" pitchFamily="18" charset="0"/>
              </a:rPr>
              <a:t>3) я на минутку задумался.</a:t>
            </a:r>
          </a:p>
          <a:p>
            <a:pPr>
              <a:lnSpc>
                <a:spcPct val="150000"/>
              </a:lnSpc>
            </a:pPr>
            <a:r>
              <a:rPr lang="ru-RU" sz="2800">
                <a:latin typeface="Times New Roman" pitchFamily="18" charset="0"/>
                <a:cs typeface="Times New Roman" pitchFamily="18" charset="0"/>
              </a:rPr>
              <a:t>4)  мне внезапно стало весело.</a:t>
            </a:r>
          </a:p>
        </p:txBody>
      </p:sp>
      <p:pic>
        <p:nvPicPr>
          <p:cNvPr id="36872" name="Picture 6" descr="http://xn--e1akoddj.xn--p1ai/uploads/1355983625_ege.jpg"/>
          <p:cNvPicPr>
            <a:picLocks noChangeAspect="1" noChangeArrowheads="1"/>
          </p:cNvPicPr>
          <p:nvPr/>
        </p:nvPicPr>
        <p:blipFill>
          <a:blip r:embed="rId3"/>
          <a:srcRect/>
          <a:stretch>
            <a:fillRect/>
          </a:stretch>
        </p:blipFill>
        <p:spPr bwMode="auto">
          <a:xfrm>
            <a:off x="223838" y="84138"/>
            <a:ext cx="817562" cy="817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7"/>
          <p:cNvSpPr txBox="1">
            <a:spLocks noChangeArrowheads="1"/>
          </p:cNvSpPr>
          <p:nvPr/>
        </p:nvSpPr>
        <p:spPr bwMode="auto">
          <a:xfrm>
            <a:off x="1300163" y="84138"/>
            <a:ext cx="6526212" cy="939800"/>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37890" name="Прямоугольник 3"/>
          <p:cNvSpPr>
            <a:spLocks noChangeArrowheads="1"/>
          </p:cNvSpPr>
          <p:nvPr/>
        </p:nvSpPr>
        <p:spPr bwMode="auto">
          <a:xfrm>
            <a:off x="1517650" y="98425"/>
            <a:ext cx="6149975" cy="831850"/>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Укажите грамматически правильное продолжение предложения</a:t>
            </a:r>
          </a:p>
        </p:txBody>
      </p:sp>
      <p:sp>
        <p:nvSpPr>
          <p:cNvPr id="7" name="Блок-схема: узел 6"/>
          <p:cNvSpPr/>
          <p:nvPr/>
        </p:nvSpPr>
        <p:spPr>
          <a:xfrm>
            <a:off x="169863" y="4297363"/>
            <a:ext cx="576262" cy="504825"/>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TextBox 4"/>
          <p:cNvSpPr txBox="1">
            <a:spLocks noChangeArrowheads="1"/>
          </p:cNvSpPr>
          <p:nvPr/>
        </p:nvSpPr>
        <p:spPr bwMode="auto">
          <a:xfrm>
            <a:off x="1042988" y="1166813"/>
            <a:ext cx="7632700" cy="1076325"/>
          </a:xfrm>
          <a:prstGeom prst="rect">
            <a:avLst/>
          </a:prstGeom>
          <a:noFill/>
          <a:ln w="9525">
            <a:noFill/>
            <a:miter lim="800000"/>
            <a:headEnd/>
            <a:tailEnd/>
          </a:ln>
        </p:spPr>
        <p:txBody>
          <a:bodyPr>
            <a:spAutoFit/>
          </a:bodyPr>
          <a:lstStyle/>
          <a:p>
            <a:r>
              <a:rPr lang="ru-RU" sz="3200" b="1">
                <a:latin typeface="Times New Roman" pitchFamily="18" charset="0"/>
                <a:cs typeface="Times New Roman" pitchFamily="18" charset="0"/>
              </a:rPr>
              <a:t>Обнаружив в кометах органические вещества,</a:t>
            </a:r>
          </a:p>
        </p:txBody>
      </p:sp>
      <p:sp>
        <p:nvSpPr>
          <p:cNvPr id="6" name="TextBox 5"/>
          <p:cNvSpPr txBox="1">
            <a:spLocks noChangeArrowheads="1"/>
          </p:cNvSpPr>
          <p:nvPr/>
        </p:nvSpPr>
        <p:spPr bwMode="auto">
          <a:xfrm>
            <a:off x="250825" y="2241550"/>
            <a:ext cx="8713788" cy="4616450"/>
          </a:xfrm>
          <a:prstGeom prst="rect">
            <a:avLst/>
          </a:prstGeom>
          <a:noFill/>
          <a:ln w="9525">
            <a:noFill/>
            <a:miter lim="800000"/>
            <a:headEnd/>
            <a:tailEnd/>
          </a:ln>
        </p:spPr>
        <p:txBody>
          <a:bodyPr>
            <a:spAutoFit/>
          </a:bodyPr>
          <a:lstStyle/>
          <a:p>
            <a:pPr>
              <a:lnSpc>
                <a:spcPct val="150000"/>
              </a:lnSpc>
            </a:pPr>
            <a:r>
              <a:rPr lang="ru-RU" sz="2800">
                <a:latin typeface="Times New Roman" pitchFamily="18" charset="0"/>
                <a:cs typeface="Times New Roman" pitchFamily="18" charset="0"/>
              </a:rPr>
              <a:t>1) была выдвинута новая гипотеза о происхождении жизни.</a:t>
            </a:r>
          </a:p>
          <a:p>
            <a:pPr>
              <a:lnSpc>
                <a:spcPct val="150000"/>
              </a:lnSpc>
            </a:pPr>
            <a:r>
              <a:rPr lang="ru-RU" sz="2800">
                <a:latin typeface="Times New Roman" pitchFamily="18" charset="0"/>
                <a:cs typeface="Times New Roman" pitchFamily="18" charset="0"/>
              </a:rPr>
              <a:t>2) это даёт основания для важных выводов.</a:t>
            </a:r>
          </a:p>
          <a:p>
            <a:pPr>
              <a:lnSpc>
                <a:spcPct val="150000"/>
              </a:lnSpc>
            </a:pPr>
            <a:r>
              <a:rPr lang="ru-RU" sz="2800">
                <a:latin typeface="Times New Roman" pitchFamily="18" charset="0"/>
                <a:cs typeface="Times New Roman" pitchFamily="18" charset="0"/>
              </a:rPr>
              <a:t>3) учёные предположили, что жизнь могла быть привнесена из космоса.</a:t>
            </a:r>
          </a:p>
          <a:p>
            <a:pPr>
              <a:lnSpc>
                <a:spcPct val="150000"/>
              </a:lnSpc>
            </a:pPr>
            <a:r>
              <a:rPr lang="ru-RU" sz="2800">
                <a:latin typeface="Times New Roman" pitchFamily="18" charset="0"/>
                <a:cs typeface="Times New Roman" pitchFamily="18" charset="0"/>
              </a:rPr>
              <a:t>4) у учёных возникло предположение о существовании жизни вне Земли.</a:t>
            </a:r>
          </a:p>
        </p:txBody>
      </p:sp>
      <p:pic>
        <p:nvPicPr>
          <p:cNvPr id="37894" name="Picture 2"/>
          <p:cNvPicPr>
            <a:picLocks noChangeAspect="1" noChangeArrowheads="1"/>
          </p:cNvPicPr>
          <p:nvPr/>
        </p:nvPicPr>
        <p:blipFill>
          <a:blip r:embed="rId2"/>
          <a:srcRect/>
          <a:stretch>
            <a:fillRect/>
          </a:stretch>
        </p:blipFill>
        <p:spPr bwMode="auto">
          <a:xfrm>
            <a:off x="7826375" y="84138"/>
            <a:ext cx="1308100" cy="889000"/>
          </a:xfrm>
          <a:prstGeom prst="rect">
            <a:avLst/>
          </a:prstGeom>
          <a:noFill/>
          <a:ln w="9525">
            <a:noFill/>
            <a:miter lim="800000"/>
            <a:headEnd/>
            <a:tailEnd/>
          </a:ln>
        </p:spPr>
      </p:pic>
      <p:sp>
        <p:nvSpPr>
          <p:cNvPr id="37895" name="Прямоугольник 2"/>
          <p:cNvSpPr>
            <a:spLocks noChangeArrowheads="1"/>
          </p:cNvSpPr>
          <p:nvPr/>
        </p:nvSpPr>
        <p:spPr bwMode="auto">
          <a:xfrm>
            <a:off x="8074025" y="146050"/>
            <a:ext cx="812800" cy="708025"/>
          </a:xfrm>
          <a:prstGeom prst="rect">
            <a:avLst/>
          </a:prstGeom>
          <a:noFill/>
          <a:ln w="9525">
            <a:noFill/>
            <a:miter lim="800000"/>
            <a:headEnd/>
            <a:tailEnd/>
          </a:ln>
        </p:spPr>
        <p:txBody>
          <a:bodyPr wrap="none">
            <a:spAutoFit/>
          </a:bodyPr>
          <a:lstStyle/>
          <a:p>
            <a:r>
              <a:rPr lang="ru-RU" sz="4000" b="1">
                <a:solidFill>
                  <a:srgbClr val="FF0000"/>
                </a:solidFill>
                <a:latin typeface="Times New Roman" pitchFamily="18" charset="0"/>
                <a:cs typeface="Times New Roman" pitchFamily="18" charset="0"/>
              </a:rPr>
              <a:t>А4</a:t>
            </a:r>
          </a:p>
        </p:txBody>
      </p:sp>
      <p:pic>
        <p:nvPicPr>
          <p:cNvPr id="37896" name="Picture 6" descr="http://xn--e1akoddj.xn--p1ai/uploads/1355983625_ege.jpg"/>
          <p:cNvPicPr>
            <a:picLocks noChangeAspect="1" noChangeArrowheads="1"/>
          </p:cNvPicPr>
          <p:nvPr/>
        </p:nvPicPr>
        <p:blipFill>
          <a:blip r:embed="rId3"/>
          <a:srcRect/>
          <a:stretch>
            <a:fillRect/>
          </a:stretch>
        </p:blipFill>
        <p:spPr bwMode="auto">
          <a:xfrm>
            <a:off x="250825" y="155575"/>
            <a:ext cx="817563" cy="817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2"/>
          <p:cNvSpPr txBox="1">
            <a:spLocks noChangeArrowheads="1"/>
          </p:cNvSpPr>
          <p:nvPr/>
        </p:nvSpPr>
        <p:spPr bwMode="auto">
          <a:xfrm>
            <a:off x="1331913" y="0"/>
            <a:ext cx="6472237" cy="669925"/>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pic>
        <p:nvPicPr>
          <p:cNvPr id="38914" name="Picture 2"/>
          <p:cNvPicPr>
            <a:picLocks noChangeAspect="1" noChangeArrowheads="1"/>
          </p:cNvPicPr>
          <p:nvPr/>
        </p:nvPicPr>
        <p:blipFill>
          <a:blip r:embed="rId2"/>
          <a:srcRect/>
          <a:stretch>
            <a:fillRect/>
          </a:stretch>
        </p:blipFill>
        <p:spPr bwMode="auto">
          <a:xfrm>
            <a:off x="7835900" y="-20638"/>
            <a:ext cx="1308100" cy="889001"/>
          </a:xfrm>
          <a:prstGeom prst="rect">
            <a:avLst/>
          </a:prstGeom>
          <a:noFill/>
          <a:ln w="9525">
            <a:noFill/>
            <a:miter lim="800000"/>
            <a:headEnd/>
            <a:tailEnd/>
          </a:ln>
        </p:spPr>
      </p:pic>
      <p:sp>
        <p:nvSpPr>
          <p:cNvPr id="38915" name="Прямоугольник 4"/>
          <p:cNvSpPr>
            <a:spLocks noChangeArrowheads="1"/>
          </p:cNvSpPr>
          <p:nvPr/>
        </p:nvSpPr>
        <p:spPr bwMode="auto">
          <a:xfrm>
            <a:off x="8075613" y="22225"/>
            <a:ext cx="811212" cy="706438"/>
          </a:xfrm>
          <a:prstGeom prst="rect">
            <a:avLst/>
          </a:prstGeom>
          <a:noFill/>
          <a:ln w="9525">
            <a:noFill/>
            <a:miter lim="800000"/>
            <a:headEnd/>
            <a:tailEnd/>
          </a:ln>
        </p:spPr>
        <p:txBody>
          <a:bodyPr wrap="none">
            <a:spAutoFit/>
          </a:bodyPr>
          <a:lstStyle/>
          <a:p>
            <a:r>
              <a:rPr lang="ru-RU" sz="4000" b="1">
                <a:solidFill>
                  <a:srgbClr val="FF0000"/>
                </a:solidFill>
                <a:latin typeface="Times New Roman" pitchFamily="18" charset="0"/>
                <a:cs typeface="Times New Roman" pitchFamily="18" charset="0"/>
              </a:rPr>
              <a:t>А5</a:t>
            </a:r>
          </a:p>
        </p:txBody>
      </p:sp>
      <p:sp>
        <p:nvSpPr>
          <p:cNvPr id="38916" name="TextBox 6"/>
          <p:cNvSpPr txBox="1">
            <a:spLocks noChangeArrowheads="1"/>
          </p:cNvSpPr>
          <p:nvPr/>
        </p:nvSpPr>
        <p:spPr bwMode="auto">
          <a:xfrm>
            <a:off x="1236663" y="84138"/>
            <a:ext cx="6861175" cy="461962"/>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Типичные ошибки в построении предложений</a:t>
            </a:r>
          </a:p>
        </p:txBody>
      </p:sp>
      <p:graphicFrame>
        <p:nvGraphicFramePr>
          <p:cNvPr id="8" name="Таблица 7"/>
          <p:cNvGraphicFramePr>
            <a:graphicFrameLocks noGrp="1"/>
          </p:cNvGraphicFramePr>
          <p:nvPr/>
        </p:nvGraphicFramePr>
        <p:xfrm>
          <a:off x="0" y="831850"/>
          <a:ext cx="9026525" cy="6310313"/>
        </p:xfrm>
        <a:graphic>
          <a:graphicData uri="http://schemas.openxmlformats.org/drawingml/2006/table">
            <a:tbl>
              <a:tblPr firstRow="1" bandRow="1">
                <a:tableStyleId>{5C22544A-7EE6-4342-B048-85BDC9FD1C3A}</a:tableStyleId>
              </a:tblPr>
              <a:tblGrid>
                <a:gridCol w="3275856"/>
                <a:gridCol w="5750160"/>
              </a:tblGrid>
              <a:tr h="1135269">
                <a:tc>
                  <a:txBody>
                    <a:bodyPr/>
                    <a:lstStyle/>
                    <a:p>
                      <a:r>
                        <a:rPr lang="ru-RU" dirty="0" smtClean="0">
                          <a:latin typeface="Times New Roman" pitchFamily="18" charset="0"/>
                          <a:cs typeface="Times New Roman" pitchFamily="18" charset="0"/>
                        </a:rPr>
                        <a:t>1) Использование таких однородных сказуемых, которые требуют разного</a:t>
                      </a:r>
                      <a:r>
                        <a:rPr lang="ru-RU" baseline="0" dirty="0" smtClean="0">
                          <a:latin typeface="Times New Roman" pitchFamily="18" charset="0"/>
                          <a:cs typeface="Times New Roman" pitchFamily="18" charset="0"/>
                        </a:rPr>
                        <a:t> падежа дополнений.</a:t>
                      </a:r>
                      <a:endParaRPr lang="ru-RU" dirty="0">
                        <a:latin typeface="Times New Roman" pitchFamily="18" charset="0"/>
                        <a:cs typeface="Times New Roman" pitchFamily="18" charset="0"/>
                      </a:endParaRPr>
                    </a:p>
                  </a:txBody>
                  <a:tcPr>
                    <a:solidFill>
                      <a:schemeClr val="accent2">
                        <a:lumMod val="75000"/>
                      </a:schemeClr>
                    </a:solidFill>
                  </a:tcPr>
                </a:tc>
                <a:tc>
                  <a:txBody>
                    <a:bodyPr/>
                    <a:lstStyle/>
                    <a:p>
                      <a:r>
                        <a:rPr lang="ru-RU" dirty="0" smtClean="0">
                          <a:solidFill>
                            <a:srgbClr val="FF0000"/>
                          </a:solidFill>
                          <a:latin typeface="Times New Roman" pitchFamily="18" charset="0"/>
                          <a:cs typeface="Times New Roman" pitchFamily="18" charset="0"/>
                        </a:rPr>
                        <a:t>Он не переставал любить и вспоминать о Родине.</a:t>
                      </a:r>
                      <a:endParaRPr lang="ru-RU" dirty="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11352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latin typeface="Times New Roman" pitchFamily="18" charset="0"/>
                          <a:cs typeface="Times New Roman" pitchFamily="18" charset="0"/>
                        </a:rPr>
                        <a:t>2) Употребление в качестве однородных причастного оборота и придаточного предложения.</a:t>
                      </a: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rgbClr val="FF0000"/>
                          </a:solidFill>
                          <a:latin typeface="Times New Roman" pitchFamily="18" charset="0"/>
                          <a:cs typeface="Times New Roman" pitchFamily="18" charset="0"/>
                        </a:rPr>
                        <a:t>Скоро будет заселён дом, выросший на глазах за несколько месяцев и который приняла комиссия.</a:t>
                      </a:r>
                    </a:p>
                  </a:txBody>
                  <a:tcPr>
                    <a:solidFill>
                      <a:schemeClr val="accent2">
                        <a:lumMod val="40000"/>
                        <a:lumOff val="60000"/>
                      </a:schemeClr>
                    </a:solidFill>
                  </a:tcPr>
                </a:tc>
              </a:tr>
              <a:tr h="795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latin typeface="Times New Roman" pitchFamily="18" charset="0"/>
                          <a:cs typeface="Times New Roman" pitchFamily="18" charset="0"/>
                        </a:rPr>
                        <a:t>3) Нарушение</a:t>
                      </a:r>
                      <a:r>
                        <a:rPr lang="ru-RU" b="1" baseline="0" dirty="0" smtClean="0">
                          <a:solidFill>
                            <a:schemeClr val="bg1"/>
                          </a:solidFill>
                          <a:latin typeface="Times New Roman" pitchFamily="18" charset="0"/>
                          <a:cs typeface="Times New Roman" pitchFamily="18" charset="0"/>
                        </a:rPr>
                        <a:t> порядка слов при двойных союзах.</a:t>
                      </a:r>
                      <a:endParaRPr lang="ru-RU" b="1" dirty="0" smtClean="0">
                        <a:solidFill>
                          <a:schemeClr val="bg1"/>
                        </a:solidFill>
                        <a:latin typeface="Times New Roman" pitchFamily="18" charset="0"/>
                        <a:cs typeface="Times New Roman" pitchFamily="18"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rgbClr val="FF0000"/>
                          </a:solidFill>
                          <a:latin typeface="Times New Roman" pitchFamily="18" charset="0"/>
                          <a:cs typeface="Times New Roman" pitchFamily="18" charset="0"/>
                        </a:rPr>
                        <a:t>Мы не</a:t>
                      </a:r>
                      <a:r>
                        <a:rPr lang="ru-RU" b="1" baseline="0" dirty="0" smtClean="0">
                          <a:solidFill>
                            <a:srgbClr val="FF0000"/>
                          </a:solidFill>
                          <a:latin typeface="Times New Roman" pitchFamily="18" charset="0"/>
                          <a:cs typeface="Times New Roman" pitchFamily="18" charset="0"/>
                        </a:rPr>
                        <a:t> только получили учебник, но и сборник задач.</a:t>
                      </a:r>
                    </a:p>
                    <a:p>
                      <a:endParaRPr lang="ru-RU" b="1" baseline="0"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873284">
                <a:tc>
                  <a:txBody>
                    <a:bodyPr/>
                    <a:lstStyle/>
                    <a:p>
                      <a:r>
                        <a:rPr lang="ru-RU" b="1" dirty="0" smtClean="0">
                          <a:solidFill>
                            <a:schemeClr val="bg1"/>
                          </a:solidFill>
                          <a:latin typeface="Times New Roman" pitchFamily="18" charset="0"/>
                          <a:cs typeface="Times New Roman" pitchFamily="18" charset="0"/>
                        </a:rPr>
                        <a:t>4)Замена одной части двойного  союза на инородное слово.</a:t>
                      </a:r>
                      <a:endParaRPr lang="ru-RU" b="1" dirty="0">
                        <a:solidFill>
                          <a:schemeClr val="bg1"/>
                        </a:solidFill>
                        <a:latin typeface="Times New Roman" pitchFamily="18" charset="0"/>
                        <a:cs typeface="Times New Roman" pitchFamily="18"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rgbClr val="FF0000"/>
                          </a:solidFill>
                          <a:latin typeface="Times New Roman" pitchFamily="18" charset="0"/>
                          <a:cs typeface="Times New Roman" pitchFamily="18" charset="0"/>
                        </a:rPr>
                        <a:t>Созданы благоприятные условия не только для опубликования научных работ, а также для внедрения их в практику.</a:t>
                      </a:r>
                    </a:p>
                  </a:txBody>
                  <a:tcPr>
                    <a:solidFill>
                      <a:schemeClr val="accent2">
                        <a:lumMod val="40000"/>
                        <a:lumOff val="60000"/>
                      </a:schemeClr>
                    </a:solidFill>
                  </a:tcPr>
                </a:tc>
              </a:tr>
              <a:tr h="1135269">
                <a:tc>
                  <a:txBody>
                    <a:bodyPr/>
                    <a:lstStyle/>
                    <a:p>
                      <a:r>
                        <a:rPr lang="ru-RU" b="1" dirty="0" smtClean="0">
                          <a:solidFill>
                            <a:schemeClr val="bg1"/>
                          </a:solidFill>
                          <a:latin typeface="Times New Roman" pitchFamily="18" charset="0"/>
                          <a:cs typeface="Times New Roman" pitchFamily="18" charset="0"/>
                        </a:rPr>
                        <a:t>5)Нарушение норм управления</a:t>
                      </a:r>
                      <a:r>
                        <a:rPr lang="ru-RU" b="1" baseline="0" dirty="0" smtClean="0">
                          <a:solidFill>
                            <a:schemeClr val="bg1"/>
                          </a:solidFill>
                          <a:latin typeface="Times New Roman" pitchFamily="18" charset="0"/>
                          <a:cs typeface="Times New Roman" pitchFamily="18" charset="0"/>
                        </a:rPr>
                        <a:t> (неверное использование падежных форм).</a:t>
                      </a:r>
                      <a:endParaRPr lang="ru-RU" b="1" dirty="0">
                        <a:solidFill>
                          <a:schemeClr val="bg1"/>
                        </a:solidFill>
                        <a:latin typeface="Times New Roman" pitchFamily="18" charset="0"/>
                        <a:cs typeface="Times New Roman" pitchFamily="18"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rgbClr val="FF0000"/>
                          </a:solidFill>
                          <a:latin typeface="Times New Roman" pitchFamily="18" charset="0"/>
                          <a:cs typeface="Times New Roman" pitchFamily="18" charset="0"/>
                        </a:rPr>
                        <a:t>Существуют три основных группы качеств человека, благодаря которых можно повысить уровень личного обаяния: коммуникабельность, рефлексия, красноречие.</a:t>
                      </a:r>
                    </a:p>
                  </a:txBody>
                  <a:tcPr>
                    <a:solidFill>
                      <a:schemeClr val="accent2">
                        <a:lumMod val="40000"/>
                        <a:lumOff val="60000"/>
                      </a:schemeClr>
                    </a:solidFill>
                  </a:tcPr>
                </a:tc>
              </a:tr>
              <a:tr h="873284">
                <a:tc>
                  <a:txBody>
                    <a:bodyPr/>
                    <a:lstStyle/>
                    <a:p>
                      <a:r>
                        <a:rPr lang="ru-RU" b="1" dirty="0" smtClean="0">
                          <a:solidFill>
                            <a:schemeClr val="bg1"/>
                          </a:solidFill>
                          <a:latin typeface="Times New Roman" pitchFamily="18" charset="0"/>
                          <a:cs typeface="Times New Roman" pitchFamily="18" charset="0"/>
                        </a:rPr>
                        <a:t>6)Недочёты в употреблении прямой и косвенной речи.</a:t>
                      </a:r>
                      <a:endParaRPr lang="ru-RU" b="1" dirty="0">
                        <a:solidFill>
                          <a:schemeClr val="bg1"/>
                        </a:solidFill>
                        <a:latin typeface="Times New Roman" pitchFamily="18" charset="0"/>
                        <a:cs typeface="Times New Roman" pitchFamily="18"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rgbClr val="FF0000"/>
                          </a:solidFill>
                          <a:latin typeface="Times New Roman" pitchFamily="18" charset="0"/>
                          <a:cs typeface="Times New Roman" pitchFamily="18" charset="0"/>
                        </a:rPr>
                        <a:t>Пушкин бросает вызов обществу, говоря, что «в свой жестокий век восславил я свободу».</a:t>
                      </a:r>
                    </a:p>
                    <a:p>
                      <a:endParaRPr lang="ru-RU" b="1" baseline="0"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bl>
          </a:graphicData>
        </a:graphic>
      </p:graphicFrame>
      <p:pic>
        <p:nvPicPr>
          <p:cNvPr id="38940" name="Picture 6" descr="http://xn--e1akoddj.xn--p1ai/uploads/1355983625_ege.jpg"/>
          <p:cNvPicPr>
            <a:picLocks noChangeAspect="1" noChangeArrowheads="1"/>
          </p:cNvPicPr>
          <p:nvPr/>
        </p:nvPicPr>
        <p:blipFill>
          <a:blip r:embed="rId3"/>
          <a:srcRect/>
          <a:stretch>
            <a:fillRect/>
          </a:stretch>
        </p:blipFill>
        <p:spPr bwMode="auto">
          <a:xfrm>
            <a:off x="179388" y="22225"/>
            <a:ext cx="815975" cy="81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1049338" y="69850"/>
            <a:ext cx="6786562" cy="815975"/>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pic>
        <p:nvPicPr>
          <p:cNvPr id="39938" name="Picture 2"/>
          <p:cNvPicPr>
            <a:picLocks noChangeAspect="1" noChangeArrowheads="1"/>
          </p:cNvPicPr>
          <p:nvPr/>
        </p:nvPicPr>
        <p:blipFill>
          <a:blip r:embed="rId2"/>
          <a:srcRect/>
          <a:stretch>
            <a:fillRect/>
          </a:stretch>
        </p:blipFill>
        <p:spPr bwMode="auto">
          <a:xfrm>
            <a:off x="7835900" y="-20638"/>
            <a:ext cx="1308100" cy="889001"/>
          </a:xfrm>
          <a:prstGeom prst="rect">
            <a:avLst/>
          </a:prstGeom>
          <a:noFill/>
          <a:ln w="9525">
            <a:noFill/>
            <a:miter lim="800000"/>
            <a:headEnd/>
            <a:tailEnd/>
          </a:ln>
        </p:spPr>
      </p:pic>
      <p:sp>
        <p:nvSpPr>
          <p:cNvPr id="39939" name="Прямоугольник 3"/>
          <p:cNvSpPr>
            <a:spLocks noChangeArrowheads="1"/>
          </p:cNvSpPr>
          <p:nvPr/>
        </p:nvSpPr>
        <p:spPr bwMode="auto">
          <a:xfrm>
            <a:off x="8085138" y="69850"/>
            <a:ext cx="811212" cy="708025"/>
          </a:xfrm>
          <a:prstGeom prst="rect">
            <a:avLst/>
          </a:prstGeom>
          <a:noFill/>
          <a:ln w="9525">
            <a:noFill/>
            <a:miter lim="800000"/>
            <a:headEnd/>
            <a:tailEnd/>
          </a:ln>
        </p:spPr>
        <p:txBody>
          <a:bodyPr wrap="none">
            <a:spAutoFit/>
          </a:bodyPr>
          <a:lstStyle/>
          <a:p>
            <a:r>
              <a:rPr lang="ru-RU" sz="4000" b="1">
                <a:solidFill>
                  <a:srgbClr val="FF0000"/>
                </a:solidFill>
                <a:latin typeface="Times New Roman" pitchFamily="18" charset="0"/>
                <a:cs typeface="Times New Roman" pitchFamily="18" charset="0"/>
              </a:rPr>
              <a:t>А5</a:t>
            </a:r>
          </a:p>
        </p:txBody>
      </p:sp>
      <p:sp>
        <p:nvSpPr>
          <p:cNvPr id="39940" name="TextBox 5"/>
          <p:cNvSpPr txBox="1">
            <a:spLocks noChangeArrowheads="1"/>
          </p:cNvSpPr>
          <p:nvPr/>
        </p:nvSpPr>
        <p:spPr bwMode="auto">
          <a:xfrm>
            <a:off x="1039813" y="-38100"/>
            <a:ext cx="6796087" cy="923925"/>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Распределите предложения в зависимости от типа грамматической ошибки (нарушения синтаксической нормы) по группам</a:t>
            </a:r>
          </a:p>
        </p:txBody>
      </p:sp>
      <p:sp>
        <p:nvSpPr>
          <p:cNvPr id="39941" name="TextBox 7"/>
          <p:cNvSpPr txBox="1">
            <a:spLocks noChangeArrowheads="1"/>
          </p:cNvSpPr>
          <p:nvPr/>
        </p:nvSpPr>
        <p:spPr bwMode="auto">
          <a:xfrm>
            <a:off x="101600" y="692150"/>
            <a:ext cx="8964613" cy="6864350"/>
          </a:xfrm>
          <a:prstGeom prst="rect">
            <a:avLst/>
          </a:prstGeom>
          <a:noFill/>
          <a:ln w="9525">
            <a:noFill/>
            <a:miter lim="800000"/>
            <a:headEnd/>
            <a:tailEnd/>
          </a:ln>
        </p:spPr>
        <p:txBody>
          <a:bodyPr>
            <a:spAutoFit/>
          </a:bodyPr>
          <a:lstStyle/>
          <a:p>
            <a:r>
              <a:rPr lang="ru-RU" sz="2400" b="1">
                <a:solidFill>
                  <a:srgbClr val="FF0000"/>
                </a:solidFill>
                <a:latin typeface="Times New Roman" pitchFamily="18" charset="0"/>
                <a:cs typeface="Times New Roman" pitchFamily="18" charset="0"/>
              </a:rPr>
              <a:t>А</a:t>
            </a:r>
            <a:r>
              <a:rPr lang="ru-RU">
                <a:latin typeface="Times New Roman" pitchFamily="18" charset="0"/>
                <a:cs typeface="Times New Roman" pitchFamily="18" charset="0"/>
              </a:rPr>
              <a:t>.  Согласно приказа ректора студенты прошли повторное тестирование в формате ЕГЭ.</a:t>
            </a:r>
          </a:p>
          <a:p>
            <a:r>
              <a:rPr lang="ru-RU" sz="2400" b="1">
                <a:solidFill>
                  <a:srgbClr val="FF0000"/>
                </a:solidFill>
                <a:latin typeface="Times New Roman" pitchFamily="18" charset="0"/>
                <a:cs typeface="Times New Roman" pitchFamily="18" charset="0"/>
              </a:rPr>
              <a:t>Б.</a:t>
            </a:r>
            <a:r>
              <a:rPr lang="ru-RU">
                <a:latin typeface="Times New Roman" pitchFamily="18" charset="0"/>
                <a:cs typeface="Times New Roman" pitchFamily="18" charset="0"/>
              </a:rPr>
              <a:t>    Нужно оплатить за проезд.</a:t>
            </a:r>
          </a:p>
          <a:p>
            <a:r>
              <a:rPr lang="ru-RU" sz="2400" b="1">
                <a:solidFill>
                  <a:srgbClr val="FF0000"/>
                </a:solidFill>
                <a:latin typeface="Times New Roman" pitchFamily="18" charset="0"/>
                <a:cs typeface="Times New Roman" pitchFamily="18" charset="0"/>
              </a:rPr>
              <a:t>В.   </a:t>
            </a:r>
            <a:r>
              <a:rPr lang="ru-RU">
                <a:latin typeface="Times New Roman" pitchFamily="18" charset="0"/>
                <a:cs typeface="Times New Roman" pitchFamily="18" charset="0"/>
              </a:rPr>
              <a:t> Поезд прибыл согласно расписания.</a:t>
            </a:r>
          </a:p>
          <a:p>
            <a:r>
              <a:rPr lang="ru-RU" sz="2400" b="1">
                <a:solidFill>
                  <a:srgbClr val="FF0000"/>
                </a:solidFill>
                <a:latin typeface="Times New Roman" pitchFamily="18" charset="0"/>
                <a:cs typeface="Times New Roman" pitchFamily="18" charset="0"/>
              </a:rPr>
              <a:t>Г.</a:t>
            </a:r>
            <a:r>
              <a:rPr lang="ru-RU">
                <a:latin typeface="Times New Roman" pitchFamily="18" charset="0"/>
                <a:cs typeface="Times New Roman" pitchFamily="18" charset="0"/>
              </a:rPr>
              <a:t>     Комиссия установила о причинах аварии.</a:t>
            </a:r>
          </a:p>
          <a:p>
            <a:r>
              <a:rPr lang="ru-RU" sz="2400" b="1">
                <a:solidFill>
                  <a:srgbClr val="FF0000"/>
                </a:solidFill>
                <a:latin typeface="Times New Roman" pitchFamily="18" charset="0"/>
                <a:cs typeface="Times New Roman" pitchFamily="18" charset="0"/>
              </a:rPr>
              <a:t>Д.    </a:t>
            </a:r>
            <a:r>
              <a:rPr lang="ru-RU">
                <a:latin typeface="Times New Roman" pitchFamily="18" charset="0"/>
                <a:cs typeface="Times New Roman" pitchFamily="18" charset="0"/>
              </a:rPr>
              <a:t>Такое поведение не свойственно для образованного человека.</a:t>
            </a:r>
          </a:p>
          <a:p>
            <a:r>
              <a:rPr lang="ru-RU" sz="2400" b="1">
                <a:solidFill>
                  <a:srgbClr val="FF0000"/>
                </a:solidFill>
                <a:latin typeface="Times New Roman" pitchFamily="18" charset="0"/>
                <a:cs typeface="Times New Roman" pitchFamily="18" charset="0"/>
              </a:rPr>
              <a:t>Е.</a:t>
            </a:r>
            <a:r>
              <a:rPr lang="ru-RU">
                <a:latin typeface="Times New Roman" pitchFamily="18" charset="0"/>
                <a:cs typeface="Times New Roman" pitchFamily="18" charset="0"/>
              </a:rPr>
              <a:t>     В посёлке интересовались и верили всему необычному.</a:t>
            </a:r>
          </a:p>
          <a:p>
            <a:r>
              <a:rPr lang="ru-RU" sz="2400" b="1">
                <a:solidFill>
                  <a:srgbClr val="FF0000"/>
                </a:solidFill>
                <a:latin typeface="Times New Roman" pitchFamily="18" charset="0"/>
                <a:cs typeface="Times New Roman" pitchFamily="18" charset="0"/>
              </a:rPr>
              <a:t>Ж</a:t>
            </a:r>
            <a:r>
              <a:rPr lang="ru-RU">
                <a:latin typeface="Times New Roman" pitchFamily="18" charset="0"/>
                <a:cs typeface="Times New Roman" pitchFamily="18" charset="0"/>
              </a:rPr>
              <a:t>.   Ученик спросил, что можно ли ему присоединиться к обсуждению.</a:t>
            </a:r>
          </a:p>
          <a:p>
            <a:r>
              <a:rPr lang="ru-RU" sz="2400" b="1">
                <a:solidFill>
                  <a:srgbClr val="FF0000"/>
                </a:solidFill>
                <a:latin typeface="Times New Roman" pitchFamily="18" charset="0"/>
                <a:cs typeface="Times New Roman" pitchFamily="18" charset="0"/>
              </a:rPr>
              <a:t>З. </a:t>
            </a:r>
            <a:r>
              <a:rPr lang="ru-RU">
                <a:latin typeface="Times New Roman" pitchFamily="18" charset="0"/>
                <a:cs typeface="Times New Roman" pitchFamily="18" charset="0"/>
              </a:rPr>
              <a:t>    Формула используется не только для решения задач, а также для проверки.</a:t>
            </a:r>
          </a:p>
          <a:p>
            <a:r>
              <a:rPr lang="ru-RU" sz="2400" b="1">
                <a:solidFill>
                  <a:srgbClr val="FF0000"/>
                </a:solidFill>
                <a:latin typeface="Times New Roman" pitchFamily="18" charset="0"/>
                <a:cs typeface="Times New Roman" pitchFamily="18" charset="0"/>
              </a:rPr>
              <a:t>И</a:t>
            </a:r>
            <a:r>
              <a:rPr lang="ru-RU" sz="2000" b="1">
                <a:solidFill>
                  <a:srgbClr val="FF0000"/>
                </a:solidFill>
                <a:latin typeface="Times New Roman" pitchFamily="18" charset="0"/>
                <a:cs typeface="Times New Roman" pitchFamily="18" charset="0"/>
              </a:rPr>
              <a:t>.</a:t>
            </a:r>
            <a:r>
              <a:rPr lang="ru-RU">
                <a:latin typeface="Times New Roman" pitchFamily="18" charset="0"/>
                <a:cs typeface="Times New Roman" pitchFamily="18" charset="0"/>
              </a:rPr>
              <a:t>     Книга, интересующая нас и которую мы хотели купить.</a:t>
            </a:r>
          </a:p>
          <a:p>
            <a:r>
              <a:rPr lang="ru-RU" sz="2400" b="1">
                <a:solidFill>
                  <a:srgbClr val="FF0000"/>
                </a:solidFill>
                <a:latin typeface="Times New Roman" pitchFamily="18" charset="0"/>
                <a:cs typeface="Times New Roman" pitchFamily="18" charset="0"/>
              </a:rPr>
              <a:t>К</a:t>
            </a:r>
            <a:r>
              <a:rPr lang="ru-RU" sz="2000">
                <a:solidFill>
                  <a:srgbClr val="FF0000"/>
                </a:solidFill>
                <a:latin typeface="Times New Roman" pitchFamily="18" charset="0"/>
                <a:cs typeface="Times New Roman" pitchFamily="18" charset="0"/>
              </a:rPr>
              <a:t>.</a:t>
            </a:r>
            <a:r>
              <a:rPr lang="ru-RU">
                <a:latin typeface="Times New Roman" pitchFamily="18" charset="0"/>
                <a:cs typeface="Times New Roman" pitchFamily="18" charset="0"/>
              </a:rPr>
              <a:t>     Благодаря пожарных огонь был быстро локализован.</a:t>
            </a:r>
          </a:p>
          <a:p>
            <a:r>
              <a:rPr lang="ru-RU" sz="2400" b="1">
                <a:solidFill>
                  <a:srgbClr val="FF0000"/>
                </a:solidFill>
                <a:latin typeface="Times New Roman" pitchFamily="18" charset="0"/>
                <a:cs typeface="Times New Roman" pitchFamily="18" charset="0"/>
              </a:rPr>
              <a:t>Л. </a:t>
            </a:r>
            <a:r>
              <a:rPr lang="ru-RU">
                <a:latin typeface="Times New Roman" pitchFamily="18" charset="0"/>
                <a:cs typeface="Times New Roman" pitchFamily="18" charset="0"/>
              </a:rPr>
              <a:t>    </a:t>
            </a:r>
            <a:r>
              <a:rPr lang="ru-RU">
                <a:latin typeface="Times New Roman" pitchFamily="18" charset="0"/>
              </a:rPr>
              <a:t>Он любил и увлекался чтением.</a:t>
            </a:r>
          </a:p>
          <a:p>
            <a:r>
              <a:rPr lang="ru-RU" sz="2400" b="1">
                <a:solidFill>
                  <a:srgbClr val="FF0000"/>
                </a:solidFill>
                <a:latin typeface="Times New Roman" pitchFamily="18" charset="0"/>
              </a:rPr>
              <a:t>М.</a:t>
            </a:r>
            <a:r>
              <a:rPr lang="ru-RU" sz="2400" b="1">
                <a:solidFill>
                  <a:srgbClr val="FF0000"/>
                </a:solidFill>
                <a:latin typeface="Trebuchet MS" pitchFamily="34" charset="0"/>
              </a:rPr>
              <a:t>   </a:t>
            </a:r>
            <a:r>
              <a:rPr lang="ru-RU">
                <a:latin typeface="Times New Roman" pitchFamily="18" charset="0"/>
                <a:cs typeface="Times New Roman" pitchFamily="18" charset="0"/>
              </a:rPr>
              <a:t>Следует уделять большое внимание на развитие образного мышления.</a:t>
            </a:r>
          </a:p>
          <a:p>
            <a:r>
              <a:rPr lang="ru-RU" sz="2400" b="1">
                <a:solidFill>
                  <a:srgbClr val="FF0000"/>
                </a:solidFill>
                <a:latin typeface="Times New Roman" pitchFamily="18" charset="0"/>
                <a:cs typeface="Times New Roman" pitchFamily="18" charset="0"/>
              </a:rPr>
              <a:t>Н.</a:t>
            </a:r>
            <a:r>
              <a:rPr lang="ru-RU" sz="2400" b="1">
                <a:solidFill>
                  <a:srgbClr val="FF0000"/>
                </a:solidFill>
                <a:latin typeface="Trebuchet MS" pitchFamily="34" charset="0"/>
              </a:rPr>
              <a:t> </a:t>
            </a:r>
            <a:r>
              <a:rPr lang="ru-RU">
                <a:latin typeface="Times New Roman" pitchFamily="18" charset="0"/>
                <a:cs typeface="Times New Roman" pitchFamily="18" charset="0"/>
              </a:rPr>
              <a:t>Следует уделять большое внимание на развитие образного мышления.</a:t>
            </a:r>
          </a:p>
          <a:p>
            <a:r>
              <a:rPr lang="ru-RU" sz="2400" b="1">
                <a:solidFill>
                  <a:srgbClr val="FF0000"/>
                </a:solidFill>
                <a:latin typeface="Times New Roman" pitchFamily="18" charset="0"/>
              </a:rPr>
              <a:t>О.</a:t>
            </a:r>
            <a:r>
              <a:rPr lang="ru-RU" sz="2400" b="1">
                <a:solidFill>
                  <a:srgbClr val="FF0000"/>
                </a:solidFill>
                <a:latin typeface="Trebuchet MS" pitchFamily="34" charset="0"/>
              </a:rPr>
              <a:t>   </a:t>
            </a:r>
            <a:r>
              <a:rPr lang="ru-RU">
                <a:latin typeface="Times New Roman" pitchFamily="18" charset="0"/>
                <a:cs typeface="Times New Roman" pitchFamily="18" charset="0"/>
              </a:rPr>
              <a:t>Успех в соревновании зависит не только от сноровки, а от знания технологии.</a:t>
            </a:r>
          </a:p>
          <a:p>
            <a:r>
              <a:rPr lang="ru-RU" sz="2400" b="1">
                <a:solidFill>
                  <a:srgbClr val="FF0000"/>
                </a:solidFill>
                <a:latin typeface="Times New Roman" pitchFamily="18" charset="0"/>
                <a:cs typeface="Times New Roman" pitchFamily="18" charset="0"/>
              </a:rPr>
              <a:t>П.    </a:t>
            </a:r>
            <a:r>
              <a:rPr lang="ru-RU">
                <a:latin typeface="Times New Roman" pitchFamily="18" charset="0"/>
                <a:cs typeface="Times New Roman" pitchFamily="18" charset="0"/>
              </a:rPr>
              <a:t>Украшения не только раскупались участниками фестиваля, но и музеями России.</a:t>
            </a:r>
          </a:p>
          <a:p>
            <a:r>
              <a:rPr lang="ru-RU" sz="2400" b="1">
                <a:solidFill>
                  <a:srgbClr val="FF0000"/>
                </a:solidFill>
                <a:latin typeface="Times New Roman" pitchFamily="18" charset="0"/>
              </a:rPr>
              <a:t>Р.      </a:t>
            </a:r>
            <a:r>
              <a:rPr lang="ru-RU">
                <a:solidFill>
                  <a:srgbClr val="000066"/>
                </a:solidFill>
                <a:latin typeface="Times New Roman" pitchFamily="18" charset="0"/>
              </a:rPr>
              <a:t>Мы уже </a:t>
            </a:r>
            <a:r>
              <a:rPr lang="ru-RU">
                <a:latin typeface="Times New Roman" pitchFamily="18" charset="0"/>
              </a:rPr>
              <a:t>давно выписываем журнал «Природу».</a:t>
            </a:r>
          </a:p>
          <a:p>
            <a:r>
              <a:rPr lang="ru-RU" sz="2000" b="1">
                <a:solidFill>
                  <a:srgbClr val="FF0000"/>
                </a:solidFill>
                <a:latin typeface="Times New Roman" pitchFamily="18" charset="0"/>
              </a:rPr>
              <a:t>С.       </a:t>
            </a:r>
            <a:r>
              <a:rPr lang="ru-RU">
                <a:latin typeface="Times New Roman" pitchFamily="18" charset="0"/>
              </a:rPr>
              <a:t>Гонцов поднимает проблему о формировании личности человека</a:t>
            </a:r>
          </a:p>
          <a:p>
            <a:endParaRPr lang="ru-RU">
              <a:latin typeface="Times New Roman" pitchFamily="18" charset="0"/>
              <a:cs typeface="Times New Roman" pitchFamily="18" charset="0"/>
            </a:endParaRPr>
          </a:p>
          <a:p>
            <a:endParaRPr lang="ru-RU">
              <a:latin typeface="Times New Roman" pitchFamily="18" charset="0"/>
              <a:cs typeface="Times New Roman" pitchFamily="18" charset="0"/>
            </a:endParaRPr>
          </a:p>
        </p:txBody>
      </p:sp>
      <p:pic>
        <p:nvPicPr>
          <p:cNvPr id="39942" name="Picture 6" descr="http://xn--e1akoddj.xn--p1ai/uploads/1355983625_ege.jpg"/>
          <p:cNvPicPr>
            <a:picLocks noChangeAspect="1" noChangeArrowheads="1"/>
          </p:cNvPicPr>
          <p:nvPr/>
        </p:nvPicPr>
        <p:blipFill>
          <a:blip r:embed="rId3"/>
          <a:srcRect/>
          <a:stretch>
            <a:fillRect/>
          </a:stretch>
        </p:blipFill>
        <p:spPr bwMode="auto">
          <a:xfrm>
            <a:off x="101600" y="-6350"/>
            <a:ext cx="817563"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2"/>
          <p:cNvSpPr txBox="1">
            <a:spLocks noChangeArrowheads="1"/>
          </p:cNvSpPr>
          <p:nvPr/>
        </p:nvSpPr>
        <p:spPr bwMode="auto">
          <a:xfrm>
            <a:off x="1331913" y="0"/>
            <a:ext cx="6472237" cy="669925"/>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pic>
        <p:nvPicPr>
          <p:cNvPr id="40962" name="Picture 2"/>
          <p:cNvPicPr>
            <a:picLocks noChangeAspect="1" noChangeArrowheads="1"/>
          </p:cNvPicPr>
          <p:nvPr/>
        </p:nvPicPr>
        <p:blipFill>
          <a:blip r:embed="rId2"/>
          <a:srcRect/>
          <a:stretch>
            <a:fillRect/>
          </a:stretch>
        </p:blipFill>
        <p:spPr bwMode="auto">
          <a:xfrm>
            <a:off x="7835900" y="-20638"/>
            <a:ext cx="1308100" cy="889001"/>
          </a:xfrm>
          <a:prstGeom prst="rect">
            <a:avLst/>
          </a:prstGeom>
          <a:noFill/>
          <a:ln w="9525">
            <a:noFill/>
            <a:miter lim="800000"/>
            <a:headEnd/>
            <a:tailEnd/>
          </a:ln>
        </p:spPr>
      </p:pic>
      <p:sp>
        <p:nvSpPr>
          <p:cNvPr id="40963" name="Прямоугольник 4"/>
          <p:cNvSpPr>
            <a:spLocks noChangeArrowheads="1"/>
          </p:cNvSpPr>
          <p:nvPr/>
        </p:nvSpPr>
        <p:spPr bwMode="auto">
          <a:xfrm>
            <a:off x="8075613" y="22225"/>
            <a:ext cx="811212" cy="706438"/>
          </a:xfrm>
          <a:prstGeom prst="rect">
            <a:avLst/>
          </a:prstGeom>
          <a:noFill/>
          <a:ln w="9525">
            <a:noFill/>
            <a:miter lim="800000"/>
            <a:headEnd/>
            <a:tailEnd/>
          </a:ln>
        </p:spPr>
        <p:txBody>
          <a:bodyPr wrap="none">
            <a:spAutoFit/>
          </a:bodyPr>
          <a:lstStyle/>
          <a:p>
            <a:r>
              <a:rPr lang="ru-RU" sz="4000" b="1">
                <a:solidFill>
                  <a:srgbClr val="FF0000"/>
                </a:solidFill>
                <a:latin typeface="Times New Roman" pitchFamily="18" charset="0"/>
                <a:cs typeface="Times New Roman" pitchFamily="18" charset="0"/>
              </a:rPr>
              <a:t>А5</a:t>
            </a:r>
          </a:p>
        </p:txBody>
      </p:sp>
      <p:sp>
        <p:nvSpPr>
          <p:cNvPr id="40964" name="TextBox 6"/>
          <p:cNvSpPr txBox="1">
            <a:spLocks noChangeArrowheads="1"/>
          </p:cNvSpPr>
          <p:nvPr/>
        </p:nvSpPr>
        <p:spPr bwMode="auto">
          <a:xfrm>
            <a:off x="1236663" y="84138"/>
            <a:ext cx="6861175" cy="461962"/>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Типичные ошибки в построении предложений</a:t>
            </a:r>
          </a:p>
        </p:txBody>
      </p:sp>
      <p:graphicFrame>
        <p:nvGraphicFramePr>
          <p:cNvPr id="8" name="Таблица 7"/>
          <p:cNvGraphicFramePr>
            <a:graphicFrameLocks noGrp="1"/>
          </p:cNvGraphicFramePr>
          <p:nvPr/>
        </p:nvGraphicFramePr>
        <p:xfrm>
          <a:off x="0" y="831850"/>
          <a:ext cx="9026525" cy="6026150"/>
        </p:xfrm>
        <a:graphic>
          <a:graphicData uri="http://schemas.openxmlformats.org/drawingml/2006/table">
            <a:tbl>
              <a:tblPr firstRow="1" bandRow="1">
                <a:tableStyleId>{5C22544A-7EE6-4342-B048-85BDC9FD1C3A}</a:tableStyleId>
              </a:tblPr>
              <a:tblGrid>
                <a:gridCol w="5508104"/>
                <a:gridCol w="3517912"/>
              </a:tblGrid>
              <a:tr h="1135269">
                <a:tc>
                  <a:txBody>
                    <a:bodyPr/>
                    <a:lstStyle/>
                    <a:p>
                      <a:r>
                        <a:rPr lang="ru-RU" dirty="0" smtClean="0">
                          <a:latin typeface="Times New Roman" pitchFamily="18" charset="0"/>
                          <a:cs typeface="Times New Roman" pitchFamily="18" charset="0"/>
                        </a:rPr>
                        <a:t>1) Использование таких однородных сказуемых, которые требуют разного</a:t>
                      </a:r>
                      <a:r>
                        <a:rPr lang="ru-RU" baseline="0" dirty="0" smtClean="0">
                          <a:latin typeface="Times New Roman" pitchFamily="18" charset="0"/>
                          <a:cs typeface="Times New Roman" pitchFamily="18" charset="0"/>
                        </a:rPr>
                        <a:t> падежа дополнений.</a:t>
                      </a:r>
                      <a:endParaRPr lang="ru-RU" dirty="0">
                        <a:latin typeface="Times New Roman" pitchFamily="18" charset="0"/>
                        <a:cs typeface="Times New Roman" pitchFamily="18" charset="0"/>
                      </a:endParaRPr>
                    </a:p>
                  </a:txBody>
                  <a:tcPr>
                    <a:solidFill>
                      <a:schemeClr val="accent2">
                        <a:lumMod val="75000"/>
                      </a:schemeClr>
                    </a:solidFill>
                  </a:tcPr>
                </a:tc>
                <a:tc>
                  <a:txBody>
                    <a:bodyPr/>
                    <a:lstStyle/>
                    <a:p>
                      <a:endParaRPr lang="ru-RU" dirty="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11352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latin typeface="Times New Roman" pitchFamily="18" charset="0"/>
                          <a:cs typeface="Times New Roman" pitchFamily="18" charset="0"/>
                        </a:rPr>
                        <a:t>2) Употребление в качестве однородных причастного оборота и придаточного предложения.</a:t>
                      </a: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873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latin typeface="Times New Roman" pitchFamily="18" charset="0"/>
                          <a:cs typeface="Times New Roman" pitchFamily="18" charset="0"/>
                        </a:rPr>
                        <a:t>3) Нарушение</a:t>
                      </a:r>
                      <a:r>
                        <a:rPr lang="ru-RU" b="1" baseline="0" dirty="0" smtClean="0">
                          <a:solidFill>
                            <a:schemeClr val="bg1"/>
                          </a:solidFill>
                          <a:latin typeface="Times New Roman" pitchFamily="18" charset="0"/>
                          <a:cs typeface="Times New Roman" pitchFamily="18" charset="0"/>
                        </a:rPr>
                        <a:t> порядка слов при двойных союзах.</a:t>
                      </a:r>
                      <a:endParaRPr lang="ru-RU" b="1" dirty="0" smtClean="0">
                        <a:solidFill>
                          <a:schemeClr val="bg1"/>
                        </a:solidFill>
                        <a:latin typeface="Times New Roman" pitchFamily="18" charset="0"/>
                        <a:cs typeface="Times New Roman" pitchFamily="18" charset="0"/>
                      </a:endParaRPr>
                    </a:p>
                    <a:p>
                      <a:endParaRPr lang="ru-RU" b="1" dirty="0">
                        <a:solidFill>
                          <a:schemeClr val="bg1"/>
                        </a:solidFill>
                        <a:latin typeface="Times New Roman" pitchFamily="18" charset="0"/>
                        <a:cs typeface="Times New Roman" pitchFamily="18" charset="0"/>
                      </a:endParaRPr>
                    </a:p>
                  </a:txBody>
                  <a:tcPr>
                    <a:solidFill>
                      <a:schemeClr val="accent2">
                        <a:lumMod val="75000"/>
                      </a:schemeClr>
                    </a:solidFill>
                  </a:tcPr>
                </a:tc>
                <a:tc>
                  <a:txBody>
                    <a:bodyPr/>
                    <a:lstStyle/>
                    <a:p>
                      <a:endParaRPr lang="ru-RU" b="1" baseline="0"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873284">
                <a:tc>
                  <a:txBody>
                    <a:bodyPr/>
                    <a:lstStyle/>
                    <a:p>
                      <a:r>
                        <a:rPr lang="ru-RU" b="1" dirty="0" smtClean="0">
                          <a:solidFill>
                            <a:schemeClr val="bg1"/>
                          </a:solidFill>
                          <a:latin typeface="Times New Roman" pitchFamily="18" charset="0"/>
                          <a:cs typeface="Times New Roman" pitchFamily="18" charset="0"/>
                        </a:rPr>
                        <a:t>4)Замена одной части двойного  союза на инородное слово.</a:t>
                      </a:r>
                      <a:endParaRPr lang="ru-RU" b="1" dirty="0">
                        <a:solidFill>
                          <a:schemeClr val="bg1"/>
                        </a:solidFill>
                        <a:latin typeface="Times New Roman" pitchFamily="18" charset="0"/>
                        <a:cs typeface="Times New Roman" pitchFamily="18"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1135269">
                <a:tc>
                  <a:txBody>
                    <a:bodyPr/>
                    <a:lstStyle/>
                    <a:p>
                      <a:r>
                        <a:rPr lang="ru-RU" b="1" dirty="0" smtClean="0">
                          <a:solidFill>
                            <a:schemeClr val="bg1"/>
                          </a:solidFill>
                          <a:latin typeface="Times New Roman" pitchFamily="18" charset="0"/>
                          <a:cs typeface="Times New Roman" pitchFamily="18" charset="0"/>
                        </a:rPr>
                        <a:t>5)Нарушение норм управления</a:t>
                      </a:r>
                      <a:r>
                        <a:rPr lang="ru-RU" b="1" baseline="0" dirty="0" smtClean="0">
                          <a:solidFill>
                            <a:schemeClr val="bg1"/>
                          </a:solidFill>
                          <a:latin typeface="Times New Roman" pitchFamily="18" charset="0"/>
                          <a:cs typeface="Times New Roman" pitchFamily="18" charset="0"/>
                        </a:rPr>
                        <a:t> (неверное использование падежных форм).</a:t>
                      </a:r>
                      <a:endParaRPr lang="ru-RU" b="1" dirty="0">
                        <a:solidFill>
                          <a:schemeClr val="bg1"/>
                        </a:solidFill>
                        <a:latin typeface="Times New Roman" pitchFamily="18" charset="0"/>
                        <a:cs typeface="Times New Roman" pitchFamily="18"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873284">
                <a:tc>
                  <a:txBody>
                    <a:bodyPr/>
                    <a:lstStyle/>
                    <a:p>
                      <a:r>
                        <a:rPr lang="ru-RU" b="1" dirty="0" smtClean="0">
                          <a:solidFill>
                            <a:schemeClr val="bg1"/>
                          </a:solidFill>
                          <a:latin typeface="Times New Roman" pitchFamily="18" charset="0"/>
                          <a:cs typeface="Times New Roman" pitchFamily="18" charset="0"/>
                        </a:rPr>
                        <a:t>6)Недочёты в употреблении прямой и косвенной речи.</a:t>
                      </a:r>
                      <a:endParaRPr lang="ru-RU" b="1" dirty="0">
                        <a:solidFill>
                          <a:schemeClr val="bg1"/>
                        </a:solidFill>
                        <a:latin typeface="Times New Roman" pitchFamily="18" charset="0"/>
                        <a:cs typeface="Times New Roman" pitchFamily="18" charset="0"/>
                      </a:endParaRPr>
                    </a:p>
                  </a:txBody>
                  <a:tcPr>
                    <a:solidFill>
                      <a:schemeClr val="accent2">
                        <a:lumMod val="75000"/>
                      </a:schemeClr>
                    </a:solidFill>
                  </a:tcPr>
                </a:tc>
                <a:tc>
                  <a:txBody>
                    <a:bodyPr/>
                    <a:lstStyle/>
                    <a:p>
                      <a:endParaRPr lang="ru-RU" sz="2800" b="1" baseline="0"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bl>
          </a:graphicData>
        </a:graphic>
      </p:graphicFrame>
      <p:pic>
        <p:nvPicPr>
          <p:cNvPr id="40988" name="Picture 6" descr="http://xn--e1akoddj.xn--p1ai/uploads/1355983625_ege.jpg"/>
          <p:cNvPicPr>
            <a:picLocks noChangeAspect="1" noChangeArrowheads="1"/>
          </p:cNvPicPr>
          <p:nvPr/>
        </p:nvPicPr>
        <p:blipFill>
          <a:blip r:embed="rId3"/>
          <a:srcRect/>
          <a:stretch>
            <a:fillRect/>
          </a:stretch>
        </p:blipFill>
        <p:spPr bwMode="auto">
          <a:xfrm>
            <a:off x="107950" y="14288"/>
            <a:ext cx="815975" cy="819150"/>
          </a:xfrm>
          <a:prstGeom prst="rect">
            <a:avLst/>
          </a:prstGeom>
          <a:noFill/>
          <a:ln w="9525">
            <a:noFill/>
            <a:miter lim="800000"/>
            <a:headEnd/>
            <a:tailEnd/>
          </a:ln>
        </p:spPr>
      </p:pic>
      <p:sp>
        <p:nvSpPr>
          <p:cNvPr id="2" name="TextBox 1"/>
          <p:cNvSpPr txBox="1">
            <a:spLocks noChangeArrowheads="1"/>
          </p:cNvSpPr>
          <p:nvPr/>
        </p:nvSpPr>
        <p:spPr bwMode="auto">
          <a:xfrm>
            <a:off x="5580063" y="995363"/>
            <a:ext cx="2016125" cy="523875"/>
          </a:xfrm>
          <a:prstGeom prst="rect">
            <a:avLst/>
          </a:prstGeom>
          <a:noFill/>
          <a:ln w="9525">
            <a:noFill/>
            <a:miter lim="800000"/>
            <a:headEnd/>
            <a:tailEnd/>
          </a:ln>
        </p:spPr>
        <p:txBody>
          <a:bodyPr>
            <a:spAutoFit/>
          </a:bodyPr>
          <a:lstStyle/>
          <a:p>
            <a:r>
              <a:rPr lang="ru-RU" sz="2800" b="1">
                <a:solidFill>
                  <a:srgbClr val="FF0000"/>
                </a:solidFill>
                <a:latin typeface="Times New Roman" pitchFamily="18" charset="0"/>
                <a:cs typeface="Times New Roman" pitchFamily="18" charset="0"/>
              </a:rPr>
              <a:t>Е, Л, Н</a:t>
            </a:r>
          </a:p>
        </p:txBody>
      </p:sp>
      <p:sp>
        <p:nvSpPr>
          <p:cNvPr id="6" name="TextBox 5"/>
          <p:cNvSpPr txBox="1">
            <a:spLocks noChangeArrowheads="1"/>
          </p:cNvSpPr>
          <p:nvPr/>
        </p:nvSpPr>
        <p:spPr bwMode="auto">
          <a:xfrm>
            <a:off x="5580063" y="2205038"/>
            <a:ext cx="1295400" cy="522287"/>
          </a:xfrm>
          <a:prstGeom prst="rect">
            <a:avLst/>
          </a:prstGeom>
          <a:noFill/>
          <a:ln w="9525">
            <a:noFill/>
            <a:miter lim="800000"/>
            <a:headEnd/>
            <a:tailEnd/>
          </a:ln>
        </p:spPr>
        <p:txBody>
          <a:bodyPr>
            <a:spAutoFit/>
          </a:bodyPr>
          <a:lstStyle/>
          <a:p>
            <a:r>
              <a:rPr lang="ru-RU" sz="2800" b="1">
                <a:solidFill>
                  <a:srgbClr val="FF0000"/>
                </a:solidFill>
                <a:latin typeface="Times New Roman" pitchFamily="18" charset="0"/>
                <a:cs typeface="Times New Roman" pitchFamily="18" charset="0"/>
              </a:rPr>
              <a:t>И</a:t>
            </a:r>
          </a:p>
        </p:txBody>
      </p:sp>
      <p:sp>
        <p:nvSpPr>
          <p:cNvPr id="10" name="TextBox 9"/>
          <p:cNvSpPr txBox="1">
            <a:spLocks noChangeArrowheads="1"/>
          </p:cNvSpPr>
          <p:nvPr/>
        </p:nvSpPr>
        <p:spPr bwMode="auto">
          <a:xfrm>
            <a:off x="5580063" y="3281363"/>
            <a:ext cx="1079500" cy="523875"/>
          </a:xfrm>
          <a:prstGeom prst="rect">
            <a:avLst/>
          </a:prstGeom>
          <a:noFill/>
          <a:ln w="9525">
            <a:noFill/>
            <a:miter lim="800000"/>
            <a:headEnd/>
            <a:tailEnd/>
          </a:ln>
        </p:spPr>
        <p:txBody>
          <a:bodyPr>
            <a:spAutoFit/>
          </a:bodyPr>
          <a:lstStyle/>
          <a:p>
            <a:r>
              <a:rPr lang="ru-RU" sz="2800" b="1">
                <a:solidFill>
                  <a:srgbClr val="FF0000"/>
                </a:solidFill>
                <a:latin typeface="Times New Roman" pitchFamily="18" charset="0"/>
                <a:cs typeface="Times New Roman" pitchFamily="18" charset="0"/>
              </a:rPr>
              <a:t>П</a:t>
            </a:r>
          </a:p>
        </p:txBody>
      </p:sp>
      <p:sp>
        <p:nvSpPr>
          <p:cNvPr id="11" name="TextBox 10"/>
          <p:cNvSpPr txBox="1">
            <a:spLocks noChangeArrowheads="1"/>
          </p:cNvSpPr>
          <p:nvPr/>
        </p:nvSpPr>
        <p:spPr bwMode="auto">
          <a:xfrm>
            <a:off x="5549900" y="4149725"/>
            <a:ext cx="1152525" cy="522288"/>
          </a:xfrm>
          <a:prstGeom prst="rect">
            <a:avLst/>
          </a:prstGeom>
          <a:noFill/>
          <a:ln w="9525">
            <a:noFill/>
            <a:miter lim="800000"/>
            <a:headEnd/>
            <a:tailEnd/>
          </a:ln>
        </p:spPr>
        <p:txBody>
          <a:bodyPr>
            <a:spAutoFit/>
          </a:bodyPr>
          <a:lstStyle/>
          <a:p>
            <a:r>
              <a:rPr lang="ru-RU" sz="2800" b="1">
                <a:solidFill>
                  <a:srgbClr val="FF0000"/>
                </a:solidFill>
                <a:latin typeface="Times New Roman" pitchFamily="18" charset="0"/>
                <a:cs typeface="Times New Roman" pitchFamily="18" charset="0"/>
              </a:rPr>
              <a:t>З, О</a:t>
            </a:r>
          </a:p>
        </p:txBody>
      </p:sp>
      <p:sp>
        <p:nvSpPr>
          <p:cNvPr id="12" name="TextBox 11"/>
          <p:cNvSpPr txBox="1">
            <a:spLocks noChangeArrowheads="1"/>
          </p:cNvSpPr>
          <p:nvPr/>
        </p:nvSpPr>
        <p:spPr bwMode="auto">
          <a:xfrm>
            <a:off x="5518150" y="4868863"/>
            <a:ext cx="3455988" cy="523875"/>
          </a:xfrm>
          <a:prstGeom prst="rect">
            <a:avLst/>
          </a:prstGeom>
          <a:noFill/>
          <a:ln w="9525">
            <a:noFill/>
            <a:miter lim="800000"/>
            <a:headEnd/>
            <a:tailEnd/>
          </a:ln>
        </p:spPr>
        <p:txBody>
          <a:bodyPr>
            <a:spAutoFit/>
          </a:bodyPr>
          <a:lstStyle/>
          <a:p>
            <a:r>
              <a:rPr lang="ru-RU" sz="2800" b="1">
                <a:solidFill>
                  <a:srgbClr val="FF0000"/>
                </a:solidFill>
                <a:latin typeface="Times New Roman" pitchFamily="18" charset="0"/>
                <a:cs typeface="Times New Roman" pitchFamily="18" charset="0"/>
              </a:rPr>
              <a:t>А, Б, В, Г, Д, К, М, С</a:t>
            </a:r>
          </a:p>
        </p:txBody>
      </p:sp>
      <p:sp>
        <p:nvSpPr>
          <p:cNvPr id="13" name="TextBox 12"/>
          <p:cNvSpPr txBox="1">
            <a:spLocks noChangeArrowheads="1"/>
          </p:cNvSpPr>
          <p:nvPr/>
        </p:nvSpPr>
        <p:spPr bwMode="auto">
          <a:xfrm>
            <a:off x="5664200" y="6165850"/>
            <a:ext cx="649288" cy="522288"/>
          </a:xfrm>
          <a:prstGeom prst="rect">
            <a:avLst/>
          </a:prstGeom>
          <a:noFill/>
          <a:ln w="9525">
            <a:noFill/>
            <a:miter lim="800000"/>
            <a:headEnd/>
            <a:tailEnd/>
          </a:ln>
        </p:spPr>
        <p:txBody>
          <a:bodyPr>
            <a:spAutoFit/>
          </a:bodyPr>
          <a:lstStyle/>
          <a:p>
            <a:r>
              <a:rPr lang="ru-RU" sz="2800" b="1">
                <a:solidFill>
                  <a:srgbClr val="FF0000"/>
                </a:solidFill>
                <a:latin typeface="Times New Roman" pitchFamily="18" charset="0"/>
                <a:cs typeface="Times New Roman" pitchFamily="18" charset="0"/>
              </a:rPr>
              <a:t>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2"/>
          <p:cNvSpPr txBox="1">
            <a:spLocks noChangeArrowheads="1"/>
          </p:cNvSpPr>
          <p:nvPr/>
        </p:nvSpPr>
        <p:spPr bwMode="auto">
          <a:xfrm>
            <a:off x="1331913" y="0"/>
            <a:ext cx="6472237" cy="669925"/>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pic>
        <p:nvPicPr>
          <p:cNvPr id="41986" name="Picture 2"/>
          <p:cNvPicPr>
            <a:picLocks noChangeAspect="1" noChangeArrowheads="1"/>
          </p:cNvPicPr>
          <p:nvPr/>
        </p:nvPicPr>
        <p:blipFill>
          <a:blip r:embed="rId2"/>
          <a:srcRect/>
          <a:stretch>
            <a:fillRect/>
          </a:stretch>
        </p:blipFill>
        <p:spPr bwMode="auto">
          <a:xfrm>
            <a:off x="7835900" y="-20638"/>
            <a:ext cx="1308100" cy="889001"/>
          </a:xfrm>
          <a:prstGeom prst="rect">
            <a:avLst/>
          </a:prstGeom>
          <a:noFill/>
          <a:ln w="9525">
            <a:noFill/>
            <a:miter lim="800000"/>
            <a:headEnd/>
            <a:tailEnd/>
          </a:ln>
        </p:spPr>
      </p:pic>
      <p:sp>
        <p:nvSpPr>
          <p:cNvPr id="41987" name="Прямоугольник 4"/>
          <p:cNvSpPr>
            <a:spLocks noChangeArrowheads="1"/>
          </p:cNvSpPr>
          <p:nvPr/>
        </p:nvSpPr>
        <p:spPr bwMode="auto">
          <a:xfrm>
            <a:off x="8075613" y="22225"/>
            <a:ext cx="811212" cy="706438"/>
          </a:xfrm>
          <a:prstGeom prst="rect">
            <a:avLst/>
          </a:prstGeom>
          <a:noFill/>
          <a:ln w="9525">
            <a:noFill/>
            <a:miter lim="800000"/>
            <a:headEnd/>
            <a:tailEnd/>
          </a:ln>
        </p:spPr>
        <p:txBody>
          <a:bodyPr wrap="none">
            <a:spAutoFit/>
          </a:bodyPr>
          <a:lstStyle/>
          <a:p>
            <a:r>
              <a:rPr lang="ru-RU" sz="4000" b="1">
                <a:solidFill>
                  <a:srgbClr val="FF0000"/>
                </a:solidFill>
                <a:latin typeface="Times New Roman" pitchFamily="18" charset="0"/>
                <a:cs typeface="Times New Roman" pitchFamily="18" charset="0"/>
              </a:rPr>
              <a:t>А5</a:t>
            </a:r>
          </a:p>
        </p:txBody>
      </p:sp>
      <p:sp>
        <p:nvSpPr>
          <p:cNvPr id="41988" name="TextBox 6"/>
          <p:cNvSpPr txBox="1">
            <a:spLocks noChangeArrowheads="1"/>
          </p:cNvSpPr>
          <p:nvPr/>
        </p:nvSpPr>
        <p:spPr bwMode="auto">
          <a:xfrm>
            <a:off x="1236663" y="22225"/>
            <a:ext cx="6861175" cy="706438"/>
          </a:xfrm>
          <a:prstGeom prst="rect">
            <a:avLst/>
          </a:prstGeom>
          <a:noFill/>
          <a:ln w="9525">
            <a:noFill/>
            <a:miter lim="800000"/>
            <a:headEnd/>
            <a:tailEnd/>
          </a:ln>
        </p:spPr>
        <p:txBody>
          <a:bodyPr>
            <a:spAutoFit/>
          </a:bodyPr>
          <a:lstStyle/>
          <a:p>
            <a:pPr algn="ctr"/>
            <a:r>
              <a:rPr lang="ru-RU" sz="2000" b="1">
                <a:latin typeface="Times New Roman" pitchFamily="18" charset="0"/>
                <a:cs typeface="Times New Roman" pitchFamily="18" charset="0"/>
              </a:rPr>
              <a:t>Исправляем грамматические ошибки </a:t>
            </a:r>
          </a:p>
          <a:p>
            <a:pPr algn="ctr"/>
            <a:r>
              <a:rPr lang="ru-RU" sz="2000" b="1">
                <a:latin typeface="Times New Roman" pitchFamily="18" charset="0"/>
                <a:cs typeface="Times New Roman" pitchFamily="18" charset="0"/>
              </a:rPr>
              <a:t>(нарушения синтаксической нормы) в предложениях</a:t>
            </a:r>
          </a:p>
        </p:txBody>
      </p:sp>
      <p:graphicFrame>
        <p:nvGraphicFramePr>
          <p:cNvPr id="8" name="Таблица 7"/>
          <p:cNvGraphicFramePr>
            <a:graphicFrameLocks noGrp="1"/>
          </p:cNvGraphicFramePr>
          <p:nvPr/>
        </p:nvGraphicFramePr>
        <p:xfrm>
          <a:off x="0" y="831850"/>
          <a:ext cx="9026525" cy="5824538"/>
        </p:xfrm>
        <a:graphic>
          <a:graphicData uri="http://schemas.openxmlformats.org/drawingml/2006/table">
            <a:tbl>
              <a:tblPr firstRow="1" bandRow="1">
                <a:tableStyleId>{5C22544A-7EE6-4342-B048-85BDC9FD1C3A}</a:tableStyleId>
              </a:tblPr>
              <a:tblGrid>
                <a:gridCol w="4572000"/>
                <a:gridCol w="4454016"/>
              </a:tblGrid>
              <a:tr h="724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tx1"/>
                          </a:solidFill>
                          <a:latin typeface="Times New Roman" pitchFamily="18" charset="0"/>
                          <a:cs typeface="Times New Roman" pitchFamily="18" charset="0"/>
                        </a:rPr>
                        <a:t>Согласно приказа ректора студенты прошли повторное тестирование в формате ЕГЭ.</a:t>
                      </a: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458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Нужно оплатить за проезд.</a:t>
                      </a:r>
                    </a:p>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solidFill>
                          <a:schemeClr val="bg1"/>
                        </a:solidFill>
                        <a:latin typeface="Times New Roman" pitchFamily="18" charset="0"/>
                        <a:cs typeface="Times New Roman" pitchFamily="18"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322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Поезд прибыл согласно расписания.</a:t>
                      </a:r>
                    </a:p>
                    <a:p>
                      <a:endParaRPr lang="ru-RU" b="1" dirty="0">
                        <a:solidFill>
                          <a:schemeClr val="bg1"/>
                        </a:solidFill>
                        <a:latin typeface="Times New Roman" pitchFamily="18" charset="0"/>
                        <a:cs typeface="Times New Roman" pitchFamily="18" charset="0"/>
                      </a:endParaRPr>
                    </a:p>
                  </a:txBody>
                  <a:tcPr>
                    <a:solidFill>
                      <a:schemeClr val="accent2">
                        <a:lumMod val="75000"/>
                      </a:schemeClr>
                    </a:solidFill>
                  </a:tcPr>
                </a:tc>
                <a:tc>
                  <a:txBody>
                    <a:bodyPr/>
                    <a:lstStyle/>
                    <a:p>
                      <a:endParaRPr lang="ru-RU" b="1" baseline="0"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474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Комиссия установила о причинах аварии.</a:t>
                      </a: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Такое поведение не свойственно для образованного человека.</a:t>
                      </a: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72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solidFill>
                          <a:latin typeface="Times New Roman" pitchFamily="18" charset="0"/>
                          <a:cs typeface="Times New Roman" pitchFamily="18" charset="0"/>
                        </a:rPr>
                        <a:t>В посёлке интересовались и верили всему необычному.</a:t>
                      </a:r>
                      <a:r>
                        <a:rPr lang="ru-RU" sz="1800" b="1" dirty="0" smtClean="0">
                          <a:latin typeface="Times New Roman" pitchFamily="18" charset="0"/>
                          <a:cs typeface="Times New Roman" pitchFamily="18" charset="0"/>
                        </a:rPr>
                        <a:t> </a:t>
                      </a:r>
                      <a:endParaRPr lang="ru-RU" b="1" dirty="0" smtClean="0">
                        <a:solidFill>
                          <a:schemeClr val="bg1"/>
                        </a:solidFill>
                        <a:latin typeface="Times New Roman" pitchFamily="18" charset="0"/>
                        <a:cs typeface="Times New Roman" pitchFamily="18" charset="0"/>
                      </a:endParaRPr>
                    </a:p>
                  </a:txBody>
                  <a:tcPr>
                    <a:solidFill>
                      <a:schemeClr val="accent2">
                        <a:lumMod val="75000"/>
                      </a:schemeClr>
                    </a:solidFill>
                  </a:tcPr>
                </a:tc>
                <a:tc>
                  <a:txBody>
                    <a:bodyPr/>
                    <a:lstStyle/>
                    <a:p>
                      <a:endParaRPr lang="ru-RU" b="1" baseline="0"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579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Ученик спросил, что можно ли ему присоединиться к обсуждению.</a:t>
                      </a:r>
                    </a:p>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latin typeface="Times New Roman" pitchFamily="18" charset="0"/>
                        <a:cs typeface="Times New Roman" pitchFamily="18" charset="0"/>
                      </a:endParaRPr>
                    </a:p>
                  </a:txBody>
                  <a:tcPr>
                    <a:solidFill>
                      <a:schemeClr val="accent2">
                        <a:lumMod val="75000"/>
                      </a:schemeClr>
                    </a:solidFill>
                  </a:tcPr>
                </a:tc>
                <a:tc>
                  <a:txBody>
                    <a:bodyPr/>
                    <a:lstStyle/>
                    <a:p>
                      <a:endParaRPr lang="ru-RU" b="1" baseline="0"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873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tx1"/>
                          </a:solidFill>
                          <a:latin typeface="Times New Roman" pitchFamily="18" charset="0"/>
                          <a:cs typeface="Times New Roman" pitchFamily="18" charset="0"/>
                        </a:rPr>
                        <a:t>Формула используется не только для решения задач, а также для проверки.</a:t>
                      </a: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bl>
          </a:graphicData>
        </a:graphic>
      </p:graphicFrame>
      <p:pic>
        <p:nvPicPr>
          <p:cNvPr id="42018" name="Picture 6" descr="http://xn--e1akoddj.xn--p1ai/uploads/1355983625_ege.jpg"/>
          <p:cNvPicPr>
            <a:picLocks noChangeAspect="1" noChangeArrowheads="1"/>
          </p:cNvPicPr>
          <p:nvPr/>
        </p:nvPicPr>
        <p:blipFill>
          <a:blip r:embed="rId3"/>
          <a:srcRect/>
          <a:stretch>
            <a:fillRect/>
          </a:stretch>
        </p:blipFill>
        <p:spPr bwMode="auto">
          <a:xfrm>
            <a:off x="107950" y="14288"/>
            <a:ext cx="815975" cy="819150"/>
          </a:xfrm>
          <a:prstGeom prst="rect">
            <a:avLst/>
          </a:prstGeom>
          <a:noFill/>
          <a:ln w="9525">
            <a:noFill/>
            <a:miter lim="800000"/>
            <a:headEnd/>
            <a:tailEnd/>
          </a:ln>
        </p:spPr>
      </p:pic>
      <p:sp>
        <p:nvSpPr>
          <p:cNvPr id="2" name="TextBox 1"/>
          <p:cNvSpPr txBox="1">
            <a:spLocks noChangeArrowheads="1"/>
          </p:cNvSpPr>
          <p:nvPr/>
        </p:nvSpPr>
        <p:spPr bwMode="auto">
          <a:xfrm>
            <a:off x="4567238" y="838200"/>
            <a:ext cx="4194175" cy="922338"/>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Согласно приказу ректора студенты прошли повторное тестирование в формате ЕГЭ.</a:t>
            </a:r>
          </a:p>
        </p:txBody>
      </p:sp>
      <p:sp>
        <p:nvSpPr>
          <p:cNvPr id="6" name="TextBox 5"/>
          <p:cNvSpPr txBox="1">
            <a:spLocks noChangeArrowheads="1"/>
          </p:cNvSpPr>
          <p:nvPr/>
        </p:nvSpPr>
        <p:spPr bwMode="auto">
          <a:xfrm>
            <a:off x="4567238" y="1892300"/>
            <a:ext cx="4219575" cy="368300"/>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Нужно оплатить проезд.</a:t>
            </a:r>
          </a:p>
        </p:txBody>
      </p:sp>
      <p:sp>
        <p:nvSpPr>
          <p:cNvPr id="10" name="TextBox 9"/>
          <p:cNvSpPr txBox="1">
            <a:spLocks noChangeArrowheads="1"/>
          </p:cNvSpPr>
          <p:nvPr/>
        </p:nvSpPr>
        <p:spPr bwMode="auto">
          <a:xfrm>
            <a:off x="4611688" y="2492375"/>
            <a:ext cx="4105275" cy="369888"/>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Поезд прибыл согласно расписанию.</a:t>
            </a:r>
          </a:p>
        </p:txBody>
      </p:sp>
      <p:sp>
        <p:nvSpPr>
          <p:cNvPr id="11" name="TextBox 10"/>
          <p:cNvSpPr txBox="1">
            <a:spLocks noChangeArrowheads="1"/>
          </p:cNvSpPr>
          <p:nvPr/>
        </p:nvSpPr>
        <p:spPr bwMode="auto">
          <a:xfrm>
            <a:off x="4567238" y="3068638"/>
            <a:ext cx="4476750" cy="369887"/>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Комиссия установила причины аварии.</a:t>
            </a:r>
          </a:p>
        </p:txBody>
      </p:sp>
      <p:sp>
        <p:nvSpPr>
          <p:cNvPr id="12" name="TextBox 11"/>
          <p:cNvSpPr txBox="1">
            <a:spLocks noChangeArrowheads="1"/>
          </p:cNvSpPr>
          <p:nvPr/>
        </p:nvSpPr>
        <p:spPr bwMode="auto">
          <a:xfrm>
            <a:off x="4567238" y="3438525"/>
            <a:ext cx="4432300" cy="646113"/>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Такое поведение не свойственно образованному человеку.</a:t>
            </a:r>
          </a:p>
        </p:txBody>
      </p:sp>
      <p:sp>
        <p:nvSpPr>
          <p:cNvPr id="13" name="TextBox 12"/>
          <p:cNvSpPr txBox="1">
            <a:spLocks noChangeArrowheads="1"/>
          </p:cNvSpPr>
          <p:nvPr/>
        </p:nvSpPr>
        <p:spPr bwMode="auto">
          <a:xfrm>
            <a:off x="4570413" y="4221163"/>
            <a:ext cx="4475162" cy="646112"/>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В посёлке интересовались всем необычным и верили во всё необычное.</a:t>
            </a:r>
          </a:p>
        </p:txBody>
      </p:sp>
      <p:sp>
        <p:nvSpPr>
          <p:cNvPr id="14" name="TextBox 13"/>
          <p:cNvSpPr txBox="1">
            <a:spLocks noChangeArrowheads="1"/>
          </p:cNvSpPr>
          <p:nvPr/>
        </p:nvSpPr>
        <p:spPr bwMode="auto">
          <a:xfrm>
            <a:off x="4611688" y="5013325"/>
            <a:ext cx="4219575" cy="646113"/>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Ученик спросил, можно ли ему присоединиться к обсуждению.</a:t>
            </a:r>
          </a:p>
        </p:txBody>
      </p:sp>
      <p:sp>
        <p:nvSpPr>
          <p:cNvPr id="15" name="TextBox 14"/>
          <p:cNvSpPr txBox="1">
            <a:spLocks noChangeArrowheads="1"/>
          </p:cNvSpPr>
          <p:nvPr/>
        </p:nvSpPr>
        <p:spPr bwMode="auto">
          <a:xfrm>
            <a:off x="4632325" y="5876925"/>
            <a:ext cx="4164013" cy="646113"/>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Формула используется не только для решения задач, но и для проверки.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82550" y="692150"/>
          <a:ext cx="9024938" cy="6051550"/>
        </p:xfrm>
        <a:graphic>
          <a:graphicData uri="http://schemas.openxmlformats.org/drawingml/2006/table">
            <a:tbl>
              <a:tblPr firstRow="1" bandRow="1">
                <a:tableStyleId>{5C22544A-7EE6-4342-B048-85BDC9FD1C3A}</a:tableStyleId>
              </a:tblPr>
              <a:tblGrid>
                <a:gridCol w="4572000"/>
                <a:gridCol w="4454016"/>
              </a:tblGrid>
              <a:tr h="472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tx1"/>
                          </a:solidFill>
                          <a:latin typeface="Times New Roman" pitchFamily="18" charset="0"/>
                          <a:cs typeface="Times New Roman" pitchFamily="18" charset="0"/>
                        </a:rPr>
                        <a:t>Книга, интересующая нас и которую мы хотели купить.</a:t>
                      </a: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472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Благодаря пожарных огонь был быстро локализован.</a:t>
                      </a: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472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rPr>
                        <a:t>Он любил и увлекался чтением.</a:t>
                      </a: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472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Следует уделять большое внимание на развитие образного мышления.</a:t>
                      </a: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472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Успех в соревновании зависит не только от сноровки, а от знания технологии.</a:t>
                      </a: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472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Украшения не только раскупались участниками фестиваля, но и музеями России.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latin typeface="Times New Roman" pitchFamily="18" charset="0"/>
                        <a:cs typeface="Times New Roman" pitchFamily="18"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472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rgbClr val="000066"/>
                          </a:solidFill>
                          <a:latin typeface="Times New Roman" pitchFamily="18" charset="0"/>
                        </a:rPr>
                        <a:t>Мы уже </a:t>
                      </a:r>
                      <a:r>
                        <a:rPr lang="ru-RU" b="1" dirty="0" smtClean="0">
                          <a:latin typeface="Times New Roman" pitchFamily="18" charset="0"/>
                        </a:rPr>
                        <a:t>давно выписываем журнал «Природу».</a:t>
                      </a:r>
                    </a:p>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latin typeface="Times New Roman" pitchFamily="18" charset="0"/>
                        <a:cs typeface="Times New Roman" pitchFamily="18"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r h="472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rPr>
                        <a:t>Гонцов поднимает </a:t>
                      </a:r>
                      <a:r>
                        <a:rPr lang="ru-RU" b="1" baseline="0" dirty="0" smtClean="0">
                          <a:latin typeface="Times New Roman" pitchFamily="18" charset="0"/>
                        </a:rPr>
                        <a:t> проблему </a:t>
                      </a:r>
                      <a:r>
                        <a:rPr lang="ru-RU" b="1" dirty="0" smtClean="0">
                          <a:latin typeface="Times New Roman" pitchFamily="18" charset="0"/>
                        </a:rPr>
                        <a:t> о формировании личности человека.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latin typeface="Times New Roman" pitchFamily="18" charset="0"/>
                        <a:cs typeface="Times New Roman" pitchFamily="18"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dirty="0" smtClean="0">
                        <a:solidFill>
                          <a:srgbClr val="FF0000"/>
                        </a:solidFill>
                        <a:latin typeface="Times New Roman" pitchFamily="18" charset="0"/>
                        <a:cs typeface="Times New Roman" pitchFamily="18" charset="0"/>
                      </a:endParaRPr>
                    </a:p>
                  </a:txBody>
                  <a:tcPr>
                    <a:solidFill>
                      <a:schemeClr val="accent2">
                        <a:lumMod val="40000"/>
                        <a:lumOff val="60000"/>
                      </a:schemeClr>
                    </a:solidFill>
                  </a:tcPr>
                </a:tc>
              </a:tr>
            </a:tbl>
          </a:graphicData>
        </a:graphic>
      </p:graphicFrame>
      <p:pic>
        <p:nvPicPr>
          <p:cNvPr id="43038" name="Picture 6" descr="http://xn--e1akoddj.xn--p1ai/uploads/1355983625_ege.jpg"/>
          <p:cNvPicPr>
            <a:picLocks noChangeAspect="1" noChangeArrowheads="1"/>
          </p:cNvPicPr>
          <p:nvPr/>
        </p:nvPicPr>
        <p:blipFill>
          <a:blip r:embed="rId2"/>
          <a:srcRect/>
          <a:stretch>
            <a:fillRect/>
          </a:stretch>
        </p:blipFill>
        <p:spPr bwMode="auto">
          <a:xfrm>
            <a:off x="107950" y="0"/>
            <a:ext cx="815975" cy="620713"/>
          </a:xfrm>
          <a:prstGeom prst="rect">
            <a:avLst/>
          </a:prstGeom>
          <a:noFill/>
          <a:ln w="9525">
            <a:noFill/>
            <a:miter lim="800000"/>
            <a:headEnd/>
            <a:tailEnd/>
          </a:ln>
        </p:spPr>
      </p:pic>
      <p:sp>
        <p:nvSpPr>
          <p:cNvPr id="2" name="TextBox 1"/>
          <p:cNvSpPr txBox="1">
            <a:spLocks noChangeArrowheads="1"/>
          </p:cNvSpPr>
          <p:nvPr/>
        </p:nvSpPr>
        <p:spPr bwMode="auto">
          <a:xfrm>
            <a:off x="4716463" y="692150"/>
            <a:ext cx="3816350" cy="646113"/>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Книга, которая интересует нас и которую мы хотели купить.</a:t>
            </a:r>
          </a:p>
        </p:txBody>
      </p:sp>
      <p:sp>
        <p:nvSpPr>
          <p:cNvPr id="3" name="TextBox 2"/>
          <p:cNvSpPr txBox="1">
            <a:spLocks noChangeArrowheads="1"/>
          </p:cNvSpPr>
          <p:nvPr/>
        </p:nvSpPr>
        <p:spPr bwMode="auto">
          <a:xfrm>
            <a:off x="4716463" y="1338263"/>
            <a:ext cx="4176712" cy="647700"/>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Благодаря пожарным огонь быстро был локализован.</a:t>
            </a:r>
          </a:p>
        </p:txBody>
      </p:sp>
      <p:sp>
        <p:nvSpPr>
          <p:cNvPr id="4" name="TextBox 3"/>
          <p:cNvSpPr txBox="1">
            <a:spLocks noChangeArrowheads="1"/>
          </p:cNvSpPr>
          <p:nvPr/>
        </p:nvSpPr>
        <p:spPr bwMode="auto">
          <a:xfrm>
            <a:off x="4716463" y="2020888"/>
            <a:ext cx="4427537" cy="368300"/>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Он любил читать и увлекался чтением.</a:t>
            </a:r>
          </a:p>
        </p:txBody>
      </p:sp>
      <p:sp>
        <p:nvSpPr>
          <p:cNvPr id="5" name="TextBox 4"/>
          <p:cNvSpPr txBox="1">
            <a:spLocks noChangeArrowheads="1"/>
          </p:cNvSpPr>
          <p:nvPr/>
        </p:nvSpPr>
        <p:spPr bwMode="auto">
          <a:xfrm>
            <a:off x="4754563" y="2487613"/>
            <a:ext cx="4105275" cy="646112"/>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Следует уделять большое внимание развитию образного мышления.</a:t>
            </a:r>
          </a:p>
        </p:txBody>
      </p:sp>
      <p:sp>
        <p:nvSpPr>
          <p:cNvPr id="6" name="TextBox 5"/>
          <p:cNvSpPr txBox="1">
            <a:spLocks noChangeArrowheads="1"/>
          </p:cNvSpPr>
          <p:nvPr/>
        </p:nvSpPr>
        <p:spPr bwMode="auto">
          <a:xfrm>
            <a:off x="4646613" y="3138488"/>
            <a:ext cx="4497387" cy="646112"/>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Успех в соревновании зависит не только от сноровки, но и от знания технологии.</a:t>
            </a:r>
          </a:p>
        </p:txBody>
      </p:sp>
      <p:sp>
        <p:nvSpPr>
          <p:cNvPr id="9" name="TextBox 8"/>
          <p:cNvSpPr txBox="1">
            <a:spLocks noChangeArrowheads="1"/>
          </p:cNvSpPr>
          <p:nvPr/>
        </p:nvSpPr>
        <p:spPr bwMode="auto">
          <a:xfrm>
            <a:off x="4700588" y="3860800"/>
            <a:ext cx="4176712" cy="923925"/>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Украшения раскупались не только участниками фестиваля, но и музеями России.</a:t>
            </a:r>
          </a:p>
        </p:txBody>
      </p:sp>
      <p:sp>
        <p:nvSpPr>
          <p:cNvPr id="10" name="TextBox 9"/>
          <p:cNvSpPr txBox="1">
            <a:spLocks noChangeArrowheads="1"/>
          </p:cNvSpPr>
          <p:nvPr/>
        </p:nvSpPr>
        <p:spPr bwMode="auto">
          <a:xfrm>
            <a:off x="4700588" y="5013325"/>
            <a:ext cx="3832225" cy="646113"/>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Мы уже давно выписываем журнал «Природа».</a:t>
            </a:r>
          </a:p>
        </p:txBody>
      </p:sp>
      <p:sp>
        <p:nvSpPr>
          <p:cNvPr id="11" name="TextBox 10"/>
          <p:cNvSpPr txBox="1">
            <a:spLocks noChangeArrowheads="1"/>
          </p:cNvSpPr>
          <p:nvPr/>
        </p:nvSpPr>
        <p:spPr bwMode="auto">
          <a:xfrm>
            <a:off x="4754563" y="5876925"/>
            <a:ext cx="4138612" cy="646113"/>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Гонцов поднимает проблему о формировании личности человека.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2"/>
          <p:cNvSpPr txBox="1">
            <a:spLocks noChangeArrowheads="1"/>
          </p:cNvSpPr>
          <p:nvPr/>
        </p:nvSpPr>
        <p:spPr bwMode="auto">
          <a:xfrm>
            <a:off x="1208088" y="53975"/>
            <a:ext cx="6727825" cy="669925"/>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pic>
        <p:nvPicPr>
          <p:cNvPr id="44034" name="Picture 6" descr="http://xn--e1akoddj.xn--p1ai/uploads/1355983625_ege.jpg"/>
          <p:cNvPicPr>
            <a:picLocks noChangeAspect="1" noChangeArrowheads="1"/>
          </p:cNvPicPr>
          <p:nvPr/>
        </p:nvPicPr>
        <p:blipFill>
          <a:blip r:embed="rId2"/>
          <a:srcRect/>
          <a:stretch>
            <a:fillRect/>
          </a:stretch>
        </p:blipFill>
        <p:spPr bwMode="auto">
          <a:xfrm>
            <a:off x="107950" y="0"/>
            <a:ext cx="935038" cy="711200"/>
          </a:xfrm>
          <a:prstGeom prst="rect">
            <a:avLst/>
          </a:prstGeom>
          <a:noFill/>
          <a:ln w="9525">
            <a:noFill/>
            <a:miter lim="800000"/>
            <a:headEnd/>
            <a:tailEnd/>
          </a:ln>
        </p:spPr>
      </p:pic>
      <p:sp>
        <p:nvSpPr>
          <p:cNvPr id="44035" name="Прямоугольник 1"/>
          <p:cNvSpPr>
            <a:spLocks noChangeArrowheads="1"/>
          </p:cNvSpPr>
          <p:nvPr/>
        </p:nvSpPr>
        <p:spPr bwMode="auto">
          <a:xfrm>
            <a:off x="1163638" y="30163"/>
            <a:ext cx="6664325" cy="647700"/>
          </a:xfrm>
          <a:prstGeom prst="rect">
            <a:avLst/>
          </a:prstGeom>
          <a:noFill/>
          <a:ln w="9525">
            <a:noFill/>
            <a:miter lim="800000"/>
            <a:headEnd/>
            <a:tailEnd/>
          </a:ln>
        </p:spPr>
        <p:txBody>
          <a:bodyPr>
            <a:spAutoFit/>
          </a:bodyPr>
          <a:lstStyle/>
          <a:p>
            <a:r>
              <a:rPr lang="ru-RU" b="1" i="1">
                <a:latin typeface="Trebuchet MS" pitchFamily="34" charset="0"/>
              </a:rPr>
              <a:t>В каких предложениях придаточные заменить </a:t>
            </a:r>
            <a:r>
              <a:rPr lang="ru-RU" b="1" i="1">
                <a:solidFill>
                  <a:srgbClr val="FF0000"/>
                </a:solidFill>
                <a:latin typeface="Trebuchet MS" pitchFamily="34" charset="0"/>
              </a:rPr>
              <a:t>нельзя</a:t>
            </a:r>
            <a:r>
              <a:rPr lang="ru-RU" b="1" i="1">
                <a:latin typeface="Trebuchet MS" pitchFamily="34" charset="0"/>
              </a:rPr>
              <a:t> ? Почему?</a:t>
            </a:r>
          </a:p>
        </p:txBody>
      </p:sp>
      <p:sp>
        <p:nvSpPr>
          <p:cNvPr id="9" name="Блок-схема: узел 8"/>
          <p:cNvSpPr/>
          <p:nvPr/>
        </p:nvSpPr>
        <p:spPr>
          <a:xfrm>
            <a:off x="436563" y="2492375"/>
            <a:ext cx="360362" cy="4159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FF0000"/>
              </a:solidFill>
            </a:endParaRPr>
          </a:p>
        </p:txBody>
      </p:sp>
      <p:sp>
        <p:nvSpPr>
          <p:cNvPr id="10" name="Блок-схема: узел 9"/>
          <p:cNvSpPr/>
          <p:nvPr/>
        </p:nvSpPr>
        <p:spPr>
          <a:xfrm>
            <a:off x="420688" y="3459163"/>
            <a:ext cx="360362" cy="4159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FF0000"/>
              </a:solidFill>
            </a:endParaRPr>
          </a:p>
        </p:txBody>
      </p:sp>
      <p:sp>
        <p:nvSpPr>
          <p:cNvPr id="11" name="Блок-схема: узел 10"/>
          <p:cNvSpPr/>
          <p:nvPr/>
        </p:nvSpPr>
        <p:spPr>
          <a:xfrm>
            <a:off x="401638" y="4381500"/>
            <a:ext cx="360362" cy="36988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FF0000"/>
              </a:solidFill>
            </a:endParaRPr>
          </a:p>
        </p:txBody>
      </p:sp>
      <p:pic>
        <p:nvPicPr>
          <p:cNvPr id="44039" name="Picture 2"/>
          <p:cNvPicPr>
            <a:picLocks noChangeAspect="1" noChangeArrowheads="1"/>
          </p:cNvPicPr>
          <p:nvPr/>
        </p:nvPicPr>
        <p:blipFill>
          <a:blip r:embed="rId3"/>
          <a:srcRect/>
          <a:stretch>
            <a:fillRect/>
          </a:stretch>
        </p:blipFill>
        <p:spPr bwMode="auto">
          <a:xfrm>
            <a:off x="7835900" y="-55563"/>
            <a:ext cx="1308100" cy="889001"/>
          </a:xfrm>
          <a:prstGeom prst="rect">
            <a:avLst/>
          </a:prstGeom>
          <a:noFill/>
          <a:ln w="9525">
            <a:noFill/>
            <a:miter lim="800000"/>
            <a:headEnd/>
            <a:tailEnd/>
          </a:ln>
        </p:spPr>
      </p:pic>
      <p:sp>
        <p:nvSpPr>
          <p:cNvPr id="17" name="Блок-схема: узел 16"/>
          <p:cNvSpPr/>
          <p:nvPr/>
        </p:nvSpPr>
        <p:spPr>
          <a:xfrm>
            <a:off x="300038" y="6092825"/>
            <a:ext cx="461962" cy="47148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FF0000"/>
              </a:solidFill>
            </a:endParaRPr>
          </a:p>
        </p:txBody>
      </p:sp>
      <p:sp>
        <p:nvSpPr>
          <p:cNvPr id="12" name="Блок-схема: узел 11"/>
          <p:cNvSpPr/>
          <p:nvPr/>
        </p:nvSpPr>
        <p:spPr>
          <a:xfrm>
            <a:off x="411163" y="5281613"/>
            <a:ext cx="377825" cy="3683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FF0000"/>
              </a:solidFill>
            </a:endParaRPr>
          </a:p>
        </p:txBody>
      </p:sp>
      <p:sp>
        <p:nvSpPr>
          <p:cNvPr id="7" name="TextBox 6"/>
          <p:cNvSpPr txBox="1">
            <a:spLocks noChangeArrowheads="1"/>
          </p:cNvSpPr>
          <p:nvPr/>
        </p:nvSpPr>
        <p:spPr bwMode="auto">
          <a:xfrm>
            <a:off x="436563" y="641350"/>
            <a:ext cx="8426450" cy="6248400"/>
          </a:xfrm>
          <a:prstGeom prst="rect">
            <a:avLst/>
          </a:prstGeom>
          <a:noFill/>
          <a:ln w="9525">
            <a:noFill/>
            <a:miter lim="800000"/>
            <a:headEnd/>
            <a:tailEnd/>
          </a:ln>
        </p:spPr>
        <p:txBody>
          <a:bodyPr>
            <a:spAutoFit/>
          </a:bodyPr>
          <a:lstStyle/>
          <a:p>
            <a:r>
              <a:rPr lang="ru-RU" sz="2000" b="1">
                <a:latin typeface="Times New Roman" pitchFamily="18" charset="0"/>
                <a:cs typeface="Times New Roman" pitchFamily="18" charset="0"/>
              </a:rPr>
              <a:t>1. Характерная примета художественного стиля – множество слов, которые употреблены в переносном значении.</a:t>
            </a:r>
          </a:p>
          <a:p>
            <a:endParaRPr lang="ru-RU" sz="2000" b="1">
              <a:latin typeface="Times New Roman" pitchFamily="18" charset="0"/>
              <a:cs typeface="Times New Roman" pitchFamily="18" charset="0"/>
            </a:endParaRPr>
          </a:p>
          <a:p>
            <a:r>
              <a:rPr lang="ru-RU" sz="2000" b="1">
                <a:latin typeface="Times New Roman" pitchFamily="18" charset="0"/>
                <a:cs typeface="Times New Roman" pitchFamily="18" charset="0"/>
              </a:rPr>
              <a:t>2. В тексте много синонимов, которые постепенно складываются в градацию.</a:t>
            </a:r>
          </a:p>
          <a:p>
            <a:endParaRPr lang="ru-RU" sz="2000" b="1">
              <a:latin typeface="Times New Roman" pitchFamily="18" charset="0"/>
              <a:cs typeface="Times New Roman" pitchFamily="18" charset="0"/>
            </a:endParaRPr>
          </a:p>
          <a:p>
            <a:r>
              <a:rPr lang="ru-RU" sz="2000" b="1">
                <a:latin typeface="Times New Roman" pitchFamily="18" charset="0"/>
                <a:cs typeface="Times New Roman" pitchFamily="18" charset="0"/>
              </a:rPr>
              <a:t>3. Участники, которые раньше других справятся с заданием, могут перейти к следующему этапу.</a:t>
            </a:r>
          </a:p>
          <a:p>
            <a:endParaRPr lang="ru-RU" sz="2000" b="1">
              <a:latin typeface="Times New Roman" pitchFamily="18" charset="0"/>
              <a:cs typeface="Times New Roman" pitchFamily="18" charset="0"/>
            </a:endParaRPr>
          </a:p>
          <a:p>
            <a:r>
              <a:rPr lang="ru-RU" sz="2000" b="1">
                <a:latin typeface="Times New Roman" pitchFamily="18" charset="0"/>
                <a:cs typeface="Times New Roman" pitchFamily="18" charset="0"/>
              </a:rPr>
              <a:t>4. Каждый свидетель, который пожелал бы остаться неизвестным, должен получить все гарантии сохранения инкогнито.</a:t>
            </a:r>
          </a:p>
          <a:p>
            <a:endParaRPr lang="ru-RU" sz="2000" b="1">
              <a:latin typeface="Times New Roman" pitchFamily="18" charset="0"/>
              <a:cs typeface="Times New Roman" pitchFamily="18" charset="0"/>
            </a:endParaRPr>
          </a:p>
          <a:p>
            <a:r>
              <a:rPr lang="ru-RU" sz="2000" b="1">
                <a:latin typeface="Times New Roman" pitchFamily="18" charset="0"/>
                <a:cs typeface="Times New Roman" pitchFamily="18" charset="0"/>
              </a:rPr>
              <a:t>5. Друзья были несколько смущены тем напором, который продемонстрировали их соперники.</a:t>
            </a:r>
          </a:p>
          <a:p>
            <a:endParaRPr lang="ru-RU" sz="2000" b="1">
              <a:latin typeface="Times New Roman" pitchFamily="18" charset="0"/>
              <a:cs typeface="Times New Roman" pitchFamily="18" charset="0"/>
            </a:endParaRPr>
          </a:p>
          <a:p>
            <a:r>
              <a:rPr lang="ru-RU" sz="2000" b="1">
                <a:latin typeface="Times New Roman" pitchFamily="18" charset="0"/>
                <a:cs typeface="Times New Roman" pitchFamily="18" charset="0"/>
              </a:rPr>
              <a:t>6. Определение стиля речи обычно не вызывает затруднения у учеников, для которых данный язык является родным.</a:t>
            </a:r>
          </a:p>
          <a:p>
            <a:endParaRPr lang="ru-RU" sz="2000" b="1">
              <a:latin typeface="Times New Roman" pitchFamily="18" charset="0"/>
              <a:cs typeface="Times New Roman" pitchFamily="18" charset="0"/>
            </a:endParaRPr>
          </a:p>
          <a:p>
            <a:r>
              <a:rPr lang="ru-RU" sz="2000" b="1">
                <a:latin typeface="Times New Roman" pitchFamily="18" charset="0"/>
                <a:cs typeface="Times New Roman" pitchFamily="18" charset="0"/>
              </a:rPr>
              <a:t>7.В Петербурге был открыт ландшафтный класс, где учили юных пейзажистов.</a:t>
            </a:r>
          </a:p>
        </p:txBody>
      </p:sp>
      <p:sp>
        <p:nvSpPr>
          <p:cNvPr id="44043" name="Прямоугольник 5"/>
          <p:cNvSpPr>
            <a:spLocks noChangeArrowheads="1"/>
          </p:cNvSpPr>
          <p:nvPr/>
        </p:nvSpPr>
        <p:spPr bwMode="auto">
          <a:xfrm>
            <a:off x="8085138" y="0"/>
            <a:ext cx="685800" cy="584200"/>
          </a:xfrm>
          <a:prstGeom prst="rect">
            <a:avLst/>
          </a:prstGeom>
          <a:noFill/>
          <a:ln w="9525">
            <a:noFill/>
            <a:miter lim="800000"/>
            <a:headEnd/>
            <a:tailEnd/>
          </a:ln>
        </p:spPr>
        <p:txBody>
          <a:bodyPr wrap="none">
            <a:spAutoFit/>
          </a:bodyPr>
          <a:lstStyle/>
          <a:p>
            <a:r>
              <a:rPr lang="ru-RU" sz="3200" b="1">
                <a:solidFill>
                  <a:srgbClr val="FF0000"/>
                </a:solidFill>
                <a:latin typeface="Times New Roman" pitchFamily="18" charset="0"/>
                <a:cs typeface="Times New Roman" pitchFamily="18" charset="0"/>
              </a:rPr>
              <a:t>А6</a:t>
            </a:r>
          </a:p>
        </p:txBody>
      </p:sp>
      <p:sp>
        <p:nvSpPr>
          <p:cNvPr id="13" name="TextBox 12"/>
          <p:cNvSpPr txBox="1">
            <a:spLocks noChangeArrowheads="1"/>
          </p:cNvSpPr>
          <p:nvPr/>
        </p:nvSpPr>
        <p:spPr bwMode="auto">
          <a:xfrm>
            <a:off x="4919663" y="2460625"/>
            <a:ext cx="2016125" cy="400050"/>
          </a:xfrm>
          <a:prstGeom prst="rect">
            <a:avLst/>
          </a:prstGeom>
          <a:noFill/>
          <a:ln w="9525">
            <a:noFill/>
            <a:miter lim="800000"/>
            <a:headEnd/>
            <a:tailEnd/>
          </a:ln>
        </p:spPr>
        <p:txBody>
          <a:bodyPr>
            <a:spAutoFit/>
          </a:bodyPr>
          <a:lstStyle/>
          <a:p>
            <a:r>
              <a:rPr lang="ru-RU" sz="2000" b="1">
                <a:solidFill>
                  <a:srgbClr val="FF0000"/>
                </a:solidFill>
                <a:latin typeface="Times New Roman" pitchFamily="18" charset="0"/>
                <a:cs typeface="Times New Roman" pitchFamily="18" charset="0"/>
              </a:rPr>
              <a:t>справятся </a:t>
            </a:r>
            <a:endParaRPr lang="ru-RU" sz="2000" b="1">
              <a:solidFill>
                <a:srgbClr val="FF0000"/>
              </a:solidFill>
              <a:latin typeface="Trebuchet MS" pitchFamily="34" charset="0"/>
            </a:endParaRPr>
          </a:p>
        </p:txBody>
      </p:sp>
      <p:sp>
        <p:nvSpPr>
          <p:cNvPr id="14" name="TextBox 13"/>
          <p:cNvSpPr txBox="1">
            <a:spLocks noChangeArrowheads="1"/>
          </p:cNvSpPr>
          <p:nvPr/>
        </p:nvSpPr>
        <p:spPr bwMode="auto">
          <a:xfrm>
            <a:off x="4070350" y="3387725"/>
            <a:ext cx="2233613" cy="400050"/>
          </a:xfrm>
          <a:prstGeom prst="rect">
            <a:avLst/>
          </a:prstGeom>
          <a:noFill/>
          <a:ln w="9525">
            <a:noFill/>
            <a:miter lim="800000"/>
            <a:headEnd/>
            <a:tailEnd/>
          </a:ln>
        </p:spPr>
        <p:txBody>
          <a:bodyPr>
            <a:spAutoFit/>
          </a:bodyPr>
          <a:lstStyle/>
          <a:p>
            <a:r>
              <a:rPr lang="ru-RU" sz="2000" b="1">
                <a:solidFill>
                  <a:srgbClr val="FF0000"/>
                </a:solidFill>
                <a:latin typeface="Times New Roman" pitchFamily="18" charset="0"/>
                <a:cs typeface="Times New Roman" pitchFamily="18" charset="0"/>
              </a:rPr>
              <a:t>пожелал бы </a:t>
            </a:r>
            <a:endParaRPr lang="ru-RU" sz="2000">
              <a:solidFill>
                <a:srgbClr val="FF0000"/>
              </a:solidFill>
              <a:latin typeface="Trebuchet MS" pitchFamily="34" charset="0"/>
            </a:endParaRPr>
          </a:p>
        </p:txBody>
      </p:sp>
      <p:sp>
        <p:nvSpPr>
          <p:cNvPr id="15" name="TextBox 14"/>
          <p:cNvSpPr txBox="1">
            <a:spLocks noChangeArrowheads="1"/>
          </p:cNvSpPr>
          <p:nvPr/>
        </p:nvSpPr>
        <p:spPr bwMode="auto">
          <a:xfrm>
            <a:off x="4659313" y="4292600"/>
            <a:ext cx="936625" cy="400050"/>
          </a:xfrm>
          <a:prstGeom prst="rect">
            <a:avLst/>
          </a:prstGeom>
          <a:noFill/>
          <a:ln w="9525">
            <a:noFill/>
            <a:miter lim="800000"/>
            <a:headEnd/>
            <a:tailEnd/>
          </a:ln>
        </p:spPr>
        <p:txBody>
          <a:bodyPr>
            <a:spAutoFit/>
          </a:bodyPr>
          <a:lstStyle/>
          <a:p>
            <a:r>
              <a:rPr lang="ru-RU" sz="2000" b="1">
                <a:solidFill>
                  <a:srgbClr val="FF0000"/>
                </a:solidFill>
                <a:latin typeface="Times New Roman" pitchFamily="18" charset="0"/>
                <a:cs typeface="Times New Roman" pitchFamily="18" charset="0"/>
              </a:rPr>
              <a:t>тем</a:t>
            </a:r>
            <a:endParaRPr lang="ru-RU" sz="2000">
              <a:solidFill>
                <a:srgbClr val="FF0000"/>
              </a:solidFill>
              <a:latin typeface="Trebuchet MS" pitchFamily="34" charset="0"/>
            </a:endParaRPr>
          </a:p>
        </p:txBody>
      </p:sp>
      <p:sp>
        <p:nvSpPr>
          <p:cNvPr id="16" name="TextBox 15"/>
          <p:cNvSpPr txBox="1">
            <a:spLocks noChangeArrowheads="1"/>
          </p:cNvSpPr>
          <p:nvPr/>
        </p:nvSpPr>
        <p:spPr bwMode="auto">
          <a:xfrm>
            <a:off x="1660525" y="5516563"/>
            <a:ext cx="1968500" cy="400050"/>
          </a:xfrm>
          <a:prstGeom prst="rect">
            <a:avLst/>
          </a:prstGeom>
          <a:noFill/>
          <a:ln w="9525">
            <a:noFill/>
            <a:miter lim="800000"/>
            <a:headEnd/>
            <a:tailEnd/>
          </a:ln>
        </p:spPr>
        <p:txBody>
          <a:bodyPr>
            <a:spAutoFit/>
          </a:bodyPr>
          <a:lstStyle/>
          <a:p>
            <a:r>
              <a:rPr lang="ru-RU" sz="2000" b="1">
                <a:solidFill>
                  <a:srgbClr val="FF0000"/>
                </a:solidFill>
                <a:latin typeface="Times New Roman" pitchFamily="18" charset="0"/>
                <a:cs typeface="Times New Roman" pitchFamily="18" charset="0"/>
              </a:rPr>
              <a:t>для которых </a:t>
            </a:r>
            <a:endParaRPr lang="ru-RU" sz="2000">
              <a:solidFill>
                <a:srgbClr val="FF0000"/>
              </a:solidFill>
              <a:latin typeface="Trebuchet MS" pitchFamily="34" charset="0"/>
            </a:endParaRPr>
          </a:p>
        </p:txBody>
      </p:sp>
      <p:sp>
        <p:nvSpPr>
          <p:cNvPr id="18" name="Прямоугольник 17"/>
          <p:cNvSpPr>
            <a:spLocks noChangeArrowheads="1"/>
          </p:cNvSpPr>
          <p:nvPr/>
        </p:nvSpPr>
        <p:spPr bwMode="auto">
          <a:xfrm>
            <a:off x="6188075" y="6143625"/>
            <a:ext cx="496888" cy="369888"/>
          </a:xfrm>
          <a:prstGeom prst="rect">
            <a:avLst/>
          </a:prstGeom>
          <a:noFill/>
          <a:ln w="9525">
            <a:noFill/>
            <a:miter lim="800000"/>
            <a:headEnd/>
            <a:tailEnd/>
          </a:ln>
        </p:spPr>
        <p:txBody>
          <a:bodyPr wrap="none">
            <a:spAutoFit/>
          </a:bodyPr>
          <a:lstStyle/>
          <a:p>
            <a:r>
              <a:rPr lang="ru-RU" b="1">
                <a:solidFill>
                  <a:srgbClr val="FF0000"/>
                </a:solidFill>
                <a:latin typeface="Times New Roman" pitchFamily="18" charset="0"/>
                <a:cs typeface="Times New Roman" pitchFamily="18" charset="0"/>
              </a:rPr>
              <a:t>где</a:t>
            </a:r>
            <a:endParaRPr lang="ru-RU">
              <a:solidFill>
                <a:srgbClr val="FF0000"/>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2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heel(1)">
                                      <p:cBhvr>
                                        <p:cTn id="54" dur="2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7" grpId="0" animBg="1"/>
      <p:bldP spid="12" grpId="0" animBg="1"/>
      <p:bldP spid="7" grpId="0"/>
      <p:bldP spid="13" grpId="0"/>
      <p:bldP spid="14" grpId="0"/>
      <p:bldP spid="15" grpId="0"/>
      <p:bldP spid="16"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srcRect/>
          <a:stretch>
            <a:fillRect/>
          </a:stretch>
        </p:blipFill>
        <p:spPr bwMode="auto">
          <a:xfrm>
            <a:off x="7835900" y="-55563"/>
            <a:ext cx="1308100" cy="889001"/>
          </a:xfrm>
          <a:prstGeom prst="rect">
            <a:avLst/>
          </a:prstGeom>
          <a:noFill/>
          <a:ln w="9525">
            <a:noFill/>
            <a:miter lim="800000"/>
            <a:headEnd/>
            <a:tailEnd/>
          </a:ln>
        </p:spPr>
      </p:pic>
      <p:sp>
        <p:nvSpPr>
          <p:cNvPr id="45058" name="Прямоугольник 2"/>
          <p:cNvSpPr>
            <a:spLocks noChangeArrowheads="1"/>
          </p:cNvSpPr>
          <p:nvPr/>
        </p:nvSpPr>
        <p:spPr bwMode="auto">
          <a:xfrm>
            <a:off x="8053388" y="0"/>
            <a:ext cx="873125" cy="769938"/>
          </a:xfrm>
          <a:prstGeom prst="rect">
            <a:avLst/>
          </a:prstGeom>
          <a:noFill/>
          <a:ln w="9525">
            <a:noFill/>
            <a:miter lim="800000"/>
            <a:headEnd/>
            <a:tailEnd/>
          </a:ln>
        </p:spPr>
        <p:txBody>
          <a:bodyPr wrap="none">
            <a:spAutoFit/>
          </a:bodyPr>
          <a:lstStyle/>
          <a:p>
            <a:r>
              <a:rPr lang="ru-RU" sz="4400" b="1">
                <a:solidFill>
                  <a:srgbClr val="FF0000"/>
                </a:solidFill>
                <a:latin typeface="Times New Roman" pitchFamily="18" charset="0"/>
                <a:cs typeface="Times New Roman" pitchFamily="18" charset="0"/>
              </a:rPr>
              <a:t>А6</a:t>
            </a:r>
          </a:p>
        </p:txBody>
      </p:sp>
      <p:pic>
        <p:nvPicPr>
          <p:cNvPr id="45059" name="Picture 6" descr="http://xn--e1akoddj.xn--p1ai/uploads/1355983625_ege.jpg"/>
          <p:cNvPicPr>
            <a:picLocks noChangeAspect="1" noChangeArrowheads="1"/>
          </p:cNvPicPr>
          <p:nvPr/>
        </p:nvPicPr>
        <p:blipFill>
          <a:blip r:embed="rId3"/>
          <a:srcRect/>
          <a:stretch>
            <a:fillRect/>
          </a:stretch>
        </p:blipFill>
        <p:spPr bwMode="auto">
          <a:xfrm>
            <a:off x="107950" y="0"/>
            <a:ext cx="1011238" cy="769938"/>
          </a:xfrm>
          <a:prstGeom prst="rect">
            <a:avLst/>
          </a:prstGeom>
          <a:noFill/>
          <a:ln w="9525">
            <a:noFill/>
            <a:miter lim="800000"/>
            <a:headEnd/>
            <a:tailEnd/>
          </a:ln>
        </p:spPr>
      </p:pic>
      <p:sp>
        <p:nvSpPr>
          <p:cNvPr id="45060" name="TextBox 4"/>
          <p:cNvSpPr txBox="1">
            <a:spLocks noChangeArrowheads="1"/>
          </p:cNvSpPr>
          <p:nvPr/>
        </p:nvSpPr>
        <p:spPr bwMode="auto">
          <a:xfrm>
            <a:off x="1331913" y="0"/>
            <a:ext cx="6472237" cy="669925"/>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45061" name="TextBox 5"/>
          <p:cNvSpPr txBox="1">
            <a:spLocks noChangeArrowheads="1"/>
          </p:cNvSpPr>
          <p:nvPr/>
        </p:nvSpPr>
        <p:spPr bwMode="auto">
          <a:xfrm>
            <a:off x="1735138" y="-25400"/>
            <a:ext cx="5472112" cy="708025"/>
          </a:xfrm>
          <a:prstGeom prst="rect">
            <a:avLst/>
          </a:prstGeom>
          <a:noFill/>
          <a:ln w="9525">
            <a:noFill/>
            <a:miter lim="800000"/>
            <a:headEnd/>
            <a:tailEnd/>
          </a:ln>
        </p:spPr>
        <p:txBody>
          <a:bodyPr>
            <a:spAutoFit/>
          </a:bodyPr>
          <a:lstStyle/>
          <a:p>
            <a:pPr algn="ctr"/>
            <a:r>
              <a:rPr lang="ru-RU" sz="2000" b="1">
                <a:latin typeface="Times New Roman" pitchFamily="18" charset="0"/>
                <a:cs typeface="Times New Roman" pitchFamily="18" charset="0"/>
              </a:rPr>
              <a:t>Замена придаточного определительного причастным оборотом</a:t>
            </a:r>
            <a:endParaRPr lang="ru-RU" b="1">
              <a:latin typeface="Times New Roman" pitchFamily="18" charset="0"/>
              <a:cs typeface="Times New Roman" pitchFamily="18" charset="0"/>
            </a:endParaRPr>
          </a:p>
        </p:txBody>
      </p:sp>
      <p:graphicFrame>
        <p:nvGraphicFramePr>
          <p:cNvPr id="8" name="Таблица 7"/>
          <p:cNvGraphicFramePr>
            <a:graphicFrameLocks noGrp="1"/>
          </p:cNvGraphicFramePr>
          <p:nvPr/>
        </p:nvGraphicFramePr>
        <p:xfrm>
          <a:off x="6350" y="868363"/>
          <a:ext cx="8929688" cy="5151437"/>
        </p:xfrm>
        <a:graphic>
          <a:graphicData uri="http://schemas.openxmlformats.org/drawingml/2006/table">
            <a:tbl>
              <a:tblPr firstRow="1" bandRow="1">
                <a:tableStyleId>{5C22544A-7EE6-4342-B048-85BDC9FD1C3A}</a:tableStyleId>
              </a:tblPr>
              <a:tblGrid>
                <a:gridCol w="4464496"/>
                <a:gridCol w="4464496"/>
              </a:tblGrid>
              <a:tr h="720080">
                <a:tc>
                  <a:txBody>
                    <a:bodyPr/>
                    <a:lstStyle/>
                    <a:p>
                      <a:r>
                        <a:rPr lang="ru-RU" dirty="0" smtClean="0">
                          <a:latin typeface="Times New Roman" pitchFamily="18" charset="0"/>
                          <a:cs typeface="Times New Roman" pitchFamily="18" charset="0"/>
                        </a:rPr>
                        <a:t>Придаточные с союзным словом </a:t>
                      </a:r>
                      <a:r>
                        <a:rPr lang="ru-RU" sz="2400" i="1" dirty="0" smtClean="0">
                          <a:solidFill>
                            <a:srgbClr val="FF0000"/>
                          </a:solidFill>
                          <a:latin typeface="Times New Roman" pitchFamily="18" charset="0"/>
                          <a:cs typeface="Times New Roman" pitchFamily="18" charset="0"/>
                        </a:rPr>
                        <a:t>который</a:t>
                      </a:r>
                      <a:r>
                        <a:rPr lang="ru-RU" dirty="0" smtClean="0">
                          <a:latin typeface="Times New Roman" pitchFamily="18" charset="0"/>
                          <a:cs typeface="Times New Roman" pitchFamily="18" charset="0"/>
                        </a:rPr>
                        <a:t> заменить</a:t>
                      </a:r>
                      <a:r>
                        <a:rPr lang="ru-RU" dirty="0" smtClean="0">
                          <a:solidFill>
                            <a:srgbClr val="FF0000"/>
                          </a:solidFill>
                          <a:latin typeface="Times New Roman" pitchFamily="18" charset="0"/>
                          <a:cs typeface="Times New Roman" pitchFamily="18" charset="0"/>
                        </a:rPr>
                        <a:t> можно</a:t>
                      </a:r>
                      <a:r>
                        <a:rPr lang="ru-RU" dirty="0" smtClean="0">
                          <a:latin typeface="Times New Roman" pitchFamily="18" charset="0"/>
                          <a:cs typeface="Times New Roman" pitchFamily="18" charset="0"/>
                        </a:rPr>
                        <a:t>, если…</a:t>
                      </a:r>
                      <a:endParaRPr lang="ru-RU"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Придаточные с союзным словом </a:t>
                      </a:r>
                      <a:r>
                        <a:rPr lang="ru-RU" sz="2400" i="1" dirty="0" smtClean="0">
                          <a:solidFill>
                            <a:srgbClr val="FF0000"/>
                          </a:solidFill>
                          <a:latin typeface="Times New Roman" pitchFamily="18" charset="0"/>
                          <a:cs typeface="Times New Roman" pitchFamily="18" charset="0"/>
                        </a:rPr>
                        <a:t>который</a:t>
                      </a:r>
                      <a:r>
                        <a:rPr lang="ru-RU" dirty="0" smtClean="0">
                          <a:latin typeface="Times New Roman" pitchFamily="18" charset="0"/>
                          <a:cs typeface="Times New Roman" pitchFamily="18" charset="0"/>
                        </a:rPr>
                        <a:t> заменить</a:t>
                      </a:r>
                      <a:r>
                        <a:rPr lang="ru-RU" dirty="0" smtClean="0">
                          <a:solidFill>
                            <a:srgbClr val="FF0000"/>
                          </a:solidFill>
                          <a:latin typeface="Times New Roman" pitchFamily="18" charset="0"/>
                          <a:cs typeface="Times New Roman" pitchFamily="18" charset="0"/>
                        </a:rPr>
                        <a:t> нельзя</a:t>
                      </a:r>
                      <a:r>
                        <a:rPr lang="ru-RU" dirty="0" smtClean="0">
                          <a:latin typeface="Times New Roman" pitchFamily="18" charset="0"/>
                          <a:cs typeface="Times New Roman" pitchFamily="18" charset="0"/>
                        </a:rPr>
                        <a:t>, если…</a:t>
                      </a:r>
                    </a:p>
                    <a:p>
                      <a:endParaRPr lang="ru-RU" dirty="0"/>
                    </a:p>
                  </a:txBody>
                  <a:tcPr/>
                </a:tc>
              </a:tr>
              <a:tr h="370840">
                <a:tc>
                  <a:txBody>
                    <a:bodyPr/>
                    <a:lstStyle/>
                    <a:p>
                      <a:r>
                        <a:rPr lang="ru-RU" b="1" dirty="0" smtClean="0">
                          <a:latin typeface="Times New Roman" pitchFamily="18" charset="0"/>
                          <a:cs typeface="Times New Roman" pitchFamily="18" charset="0"/>
                        </a:rPr>
                        <a:t>1.слово</a:t>
                      </a:r>
                      <a:r>
                        <a:rPr lang="ru-RU" b="1" baseline="0" dirty="0" smtClean="0">
                          <a:latin typeface="Times New Roman" pitchFamily="18" charset="0"/>
                          <a:cs typeface="Times New Roman" pitchFamily="18" charset="0"/>
                        </a:rPr>
                        <a:t> </a:t>
                      </a:r>
                      <a:r>
                        <a:rPr lang="ru-RU" b="1" i="1" baseline="0" dirty="0" smtClean="0">
                          <a:solidFill>
                            <a:srgbClr val="FF0000"/>
                          </a:solidFill>
                          <a:latin typeface="Times New Roman" pitchFamily="18" charset="0"/>
                          <a:cs typeface="Times New Roman" pitchFamily="18" charset="0"/>
                        </a:rPr>
                        <a:t>который </a:t>
                      </a:r>
                      <a:r>
                        <a:rPr lang="ru-RU" b="1" baseline="0" dirty="0" smtClean="0">
                          <a:latin typeface="Times New Roman" pitchFamily="18" charset="0"/>
                          <a:cs typeface="Times New Roman" pitchFamily="18" charset="0"/>
                        </a:rPr>
                        <a:t>стоит </a:t>
                      </a:r>
                      <a:r>
                        <a:rPr lang="ru-RU" b="1" baseline="0" dirty="0" smtClean="0">
                          <a:solidFill>
                            <a:srgbClr val="FF0000"/>
                          </a:solidFill>
                          <a:latin typeface="Times New Roman" pitchFamily="18" charset="0"/>
                          <a:cs typeface="Times New Roman" pitchFamily="18" charset="0"/>
                        </a:rPr>
                        <a:t>в форме именительного </a:t>
                      </a:r>
                      <a:r>
                        <a:rPr lang="ru-RU" b="1" baseline="0" dirty="0" smtClean="0">
                          <a:latin typeface="Times New Roman" pitchFamily="18" charset="0"/>
                          <a:cs typeface="Times New Roman" pitchFamily="18" charset="0"/>
                        </a:rPr>
                        <a:t> или </a:t>
                      </a:r>
                      <a:r>
                        <a:rPr lang="ru-RU" b="1" baseline="0" dirty="0" smtClean="0">
                          <a:solidFill>
                            <a:srgbClr val="FF0000"/>
                          </a:solidFill>
                          <a:latin typeface="Times New Roman" pitchFamily="18" charset="0"/>
                          <a:cs typeface="Times New Roman" pitchFamily="18" charset="0"/>
                        </a:rPr>
                        <a:t>винительного</a:t>
                      </a:r>
                      <a:r>
                        <a:rPr lang="ru-RU" b="1" baseline="0" dirty="0" smtClean="0">
                          <a:latin typeface="Times New Roman" pitchFamily="18" charset="0"/>
                          <a:cs typeface="Times New Roman" pitchFamily="18" charset="0"/>
                        </a:rPr>
                        <a:t> падежа </a:t>
                      </a:r>
                      <a:r>
                        <a:rPr lang="ru-RU" b="1" baseline="0" dirty="0" smtClean="0">
                          <a:solidFill>
                            <a:srgbClr val="FF0000"/>
                          </a:solidFill>
                          <a:latin typeface="Times New Roman" pitchFamily="18" charset="0"/>
                          <a:cs typeface="Times New Roman" pitchFamily="18" charset="0"/>
                        </a:rPr>
                        <a:t>без предлога.</a:t>
                      </a:r>
                      <a:endParaRPr lang="ru-RU" b="1" dirty="0">
                        <a:solidFill>
                          <a:srgbClr val="FF000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1.слово</a:t>
                      </a:r>
                      <a:r>
                        <a:rPr lang="ru-RU" b="1" baseline="0" dirty="0" smtClean="0">
                          <a:latin typeface="Times New Roman" pitchFamily="18" charset="0"/>
                          <a:cs typeface="Times New Roman" pitchFamily="18" charset="0"/>
                        </a:rPr>
                        <a:t> </a:t>
                      </a:r>
                      <a:r>
                        <a:rPr lang="ru-RU" b="1" i="1" baseline="0" dirty="0" smtClean="0">
                          <a:solidFill>
                            <a:srgbClr val="FF0000"/>
                          </a:solidFill>
                          <a:latin typeface="Times New Roman" pitchFamily="18" charset="0"/>
                          <a:cs typeface="Times New Roman" pitchFamily="18" charset="0"/>
                        </a:rPr>
                        <a:t>который </a:t>
                      </a:r>
                      <a:r>
                        <a:rPr lang="ru-RU" b="1" baseline="0" dirty="0" smtClean="0">
                          <a:latin typeface="Times New Roman" pitchFamily="18" charset="0"/>
                          <a:cs typeface="Times New Roman" pitchFamily="18" charset="0"/>
                        </a:rPr>
                        <a:t>стоит </a:t>
                      </a:r>
                      <a:r>
                        <a:rPr lang="ru-RU" b="1" baseline="0" dirty="0" smtClean="0">
                          <a:solidFill>
                            <a:srgbClr val="FF0000"/>
                          </a:solidFill>
                          <a:latin typeface="Times New Roman" pitchFamily="18" charset="0"/>
                          <a:cs typeface="Times New Roman" pitchFamily="18" charset="0"/>
                        </a:rPr>
                        <a:t>в форме косвенного падежа  </a:t>
                      </a:r>
                      <a:r>
                        <a:rPr lang="ru-RU" b="1" baseline="0" dirty="0" smtClean="0">
                          <a:solidFill>
                            <a:schemeClr val="tx1"/>
                          </a:solidFill>
                          <a:latin typeface="Times New Roman" pitchFamily="18" charset="0"/>
                          <a:cs typeface="Times New Roman" pitchFamily="18" charset="0"/>
                        </a:rPr>
                        <a:t>(кроме винительного падежа без предлога).</a:t>
                      </a:r>
                      <a:endParaRPr lang="ru-RU" b="1" dirty="0" smtClean="0">
                        <a:solidFill>
                          <a:schemeClr val="tx1"/>
                        </a:solidFill>
                        <a:latin typeface="Times New Roman" pitchFamily="18" charset="0"/>
                        <a:cs typeface="Times New Roman" pitchFamily="18" charset="0"/>
                      </a:endParaRPr>
                    </a:p>
                  </a:txBody>
                  <a:tcPr/>
                </a:tc>
              </a:tr>
              <a:tr h="370840">
                <a:tc>
                  <a:txBody>
                    <a:bodyPr/>
                    <a:lstStyle/>
                    <a:p>
                      <a:r>
                        <a:rPr lang="ru-RU" b="1" dirty="0" smtClean="0">
                          <a:latin typeface="Times New Roman" pitchFamily="18" charset="0"/>
                          <a:cs typeface="Times New Roman" pitchFamily="18" charset="0"/>
                        </a:rPr>
                        <a:t>2.сказуемое придаточного предложения стоит </a:t>
                      </a:r>
                      <a:r>
                        <a:rPr lang="ru-RU" b="1" dirty="0" smtClean="0">
                          <a:solidFill>
                            <a:srgbClr val="FF0000"/>
                          </a:solidFill>
                          <a:latin typeface="Times New Roman" pitchFamily="18" charset="0"/>
                          <a:cs typeface="Times New Roman" pitchFamily="18" charset="0"/>
                        </a:rPr>
                        <a:t>в форме настоящего или прошедшего времени изъявительного наклонения</a:t>
                      </a:r>
                      <a:endParaRPr lang="ru-RU" b="1" dirty="0">
                        <a:solidFill>
                          <a:srgbClr val="FF0000"/>
                        </a:solidFill>
                        <a:latin typeface="Times New Roman" pitchFamily="18" charset="0"/>
                        <a:cs typeface="Times New Roman" pitchFamily="18" charset="0"/>
                      </a:endParaRPr>
                    </a:p>
                  </a:txBody>
                  <a:tcPr/>
                </a:tc>
                <a:tc>
                  <a:txBody>
                    <a:bodyPr/>
                    <a:lstStyle/>
                    <a:p>
                      <a:r>
                        <a:rPr lang="ru-RU" b="1" dirty="0" smtClean="0">
                          <a:latin typeface="Times New Roman" pitchFamily="18" charset="0"/>
                          <a:cs typeface="Times New Roman" pitchFamily="18" charset="0"/>
                        </a:rPr>
                        <a:t>2. сказуемое в придаточном предложении стоит </a:t>
                      </a:r>
                      <a:r>
                        <a:rPr lang="ru-RU" b="1" dirty="0" smtClean="0">
                          <a:solidFill>
                            <a:srgbClr val="FF0000"/>
                          </a:solidFill>
                          <a:latin typeface="Times New Roman" pitchFamily="18" charset="0"/>
                          <a:cs typeface="Times New Roman" pitchFamily="18" charset="0"/>
                        </a:rPr>
                        <a:t>в форме будущего времени или сослагательного (условного) наклонения.</a:t>
                      </a:r>
                      <a:endParaRPr lang="ru-RU" b="1" dirty="0">
                        <a:solidFill>
                          <a:srgbClr val="FF0000"/>
                        </a:solidFill>
                        <a:latin typeface="Times New Roman" pitchFamily="18" charset="0"/>
                        <a:cs typeface="Times New Roman" pitchFamily="18" charset="0"/>
                      </a:endParaRPr>
                    </a:p>
                  </a:txBody>
                  <a:tcPr/>
                </a:tc>
              </a:tr>
              <a:tr h="370840">
                <a:tc>
                  <a:txBody>
                    <a:bodyPr/>
                    <a:lstStyle/>
                    <a:p>
                      <a:r>
                        <a:rPr lang="ru-RU" b="1" dirty="0" smtClean="0">
                          <a:latin typeface="Times New Roman" pitchFamily="18" charset="0"/>
                          <a:cs typeface="Times New Roman" pitchFamily="18" charset="0"/>
                        </a:rPr>
                        <a:t>3.в главном предложении </a:t>
                      </a:r>
                      <a:r>
                        <a:rPr lang="ru-RU" b="1" dirty="0" smtClean="0">
                          <a:solidFill>
                            <a:srgbClr val="FF0000"/>
                          </a:solidFill>
                          <a:latin typeface="Times New Roman" pitchFamily="18" charset="0"/>
                          <a:cs typeface="Times New Roman" pitchFamily="18" charset="0"/>
                        </a:rPr>
                        <a:t>нет</a:t>
                      </a:r>
                      <a:r>
                        <a:rPr lang="ru-RU" b="1" dirty="0" smtClean="0">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указательного местоимения </a:t>
                      </a:r>
                      <a:r>
                        <a:rPr lang="ru-RU" b="1" dirty="0" smtClean="0">
                          <a:latin typeface="Times New Roman" pitchFamily="18" charset="0"/>
                          <a:cs typeface="Times New Roman" pitchFamily="18" charset="0"/>
                        </a:rPr>
                        <a:t>(</a:t>
                      </a:r>
                      <a:r>
                        <a:rPr lang="ru-RU" b="1" i="1" dirty="0" smtClean="0">
                          <a:solidFill>
                            <a:srgbClr val="FF0000"/>
                          </a:solidFill>
                          <a:latin typeface="Times New Roman" pitchFamily="18" charset="0"/>
                          <a:cs typeface="Times New Roman" pitchFamily="18" charset="0"/>
                        </a:rPr>
                        <a:t>ТОТ, ТОГО, ТОМУ, ТЕ, ТЕХ, ТЕМ И Т. Д.</a:t>
                      </a:r>
                      <a:r>
                        <a:rPr lang="ru-RU" b="1" dirty="0" smtClean="0">
                          <a:latin typeface="Times New Roman" pitchFamily="18" charset="0"/>
                          <a:cs typeface="Times New Roman" pitchFamily="18" charset="0"/>
                        </a:rPr>
                        <a:t>), которое обязательно требует в качестве</a:t>
                      </a:r>
                      <a:r>
                        <a:rPr lang="ru-RU" b="1" baseline="0" dirty="0" smtClean="0">
                          <a:latin typeface="Times New Roman" pitchFamily="18" charset="0"/>
                          <a:cs typeface="Times New Roman" pitchFamily="18" charset="0"/>
                        </a:rPr>
                        <a:t> продолжения придаточного предложения с союзным словом </a:t>
                      </a:r>
                      <a:r>
                        <a:rPr lang="ru-RU" sz="2000" b="1" i="1" baseline="0" dirty="0" smtClean="0">
                          <a:solidFill>
                            <a:schemeClr val="tx1"/>
                          </a:solidFill>
                          <a:latin typeface="Times New Roman" pitchFamily="18" charset="0"/>
                          <a:cs typeface="Times New Roman" pitchFamily="18" charset="0"/>
                        </a:rPr>
                        <a:t>который</a:t>
                      </a:r>
                      <a:r>
                        <a:rPr lang="ru-RU" b="1" i="0" baseline="0" dirty="0" smtClean="0">
                          <a:solidFill>
                            <a:schemeClr val="tx1"/>
                          </a:solidFill>
                          <a:latin typeface="Times New Roman" pitchFamily="18" charset="0"/>
                          <a:cs typeface="Times New Roman" pitchFamily="18" charset="0"/>
                        </a:rPr>
                        <a:t>.</a:t>
                      </a:r>
                      <a:endParaRPr lang="ru-RU" b="1" i="0" dirty="0">
                        <a:solidFill>
                          <a:schemeClr val="tx1"/>
                        </a:solidFill>
                        <a:latin typeface="Times New Roman" pitchFamily="18" charset="0"/>
                        <a:cs typeface="Times New Roman" pitchFamily="18" charset="0"/>
                      </a:endParaRPr>
                    </a:p>
                  </a:txBody>
                  <a:tcPr/>
                </a:tc>
                <a:tc>
                  <a:txBody>
                    <a:bodyPr/>
                    <a:lstStyle/>
                    <a:p>
                      <a:r>
                        <a:rPr lang="ru-RU" b="1" dirty="0" smtClean="0">
                          <a:latin typeface="Times New Roman" pitchFamily="18" charset="0"/>
                          <a:cs typeface="Times New Roman" pitchFamily="18" charset="0"/>
                        </a:rPr>
                        <a:t>3. в главном предложении </a:t>
                      </a:r>
                      <a:r>
                        <a:rPr lang="ru-RU" b="1" dirty="0" smtClean="0">
                          <a:solidFill>
                            <a:srgbClr val="FF0000"/>
                          </a:solidFill>
                          <a:latin typeface="Times New Roman" pitchFamily="18" charset="0"/>
                          <a:cs typeface="Times New Roman" pitchFamily="18" charset="0"/>
                        </a:rPr>
                        <a:t>есть указательное</a:t>
                      </a:r>
                      <a:r>
                        <a:rPr lang="ru-RU" b="1" baseline="0" dirty="0" smtClean="0">
                          <a:solidFill>
                            <a:srgbClr val="FF0000"/>
                          </a:solidFill>
                          <a:latin typeface="Times New Roman" pitchFamily="18" charset="0"/>
                          <a:cs typeface="Times New Roman" pitchFamily="18" charset="0"/>
                        </a:rPr>
                        <a:t> местоимение </a:t>
                      </a:r>
                      <a:r>
                        <a:rPr lang="ru-RU" b="1" baseline="0" dirty="0" smtClean="0">
                          <a:latin typeface="Times New Roman" pitchFamily="18" charset="0"/>
                          <a:cs typeface="Times New Roman" pitchFamily="18" charset="0"/>
                        </a:rPr>
                        <a:t>(</a:t>
                      </a:r>
                      <a:r>
                        <a:rPr lang="ru-RU" b="1" i="1" baseline="0" dirty="0" smtClean="0">
                          <a:solidFill>
                            <a:srgbClr val="FF0000"/>
                          </a:solidFill>
                          <a:latin typeface="Times New Roman" pitchFamily="18" charset="0"/>
                          <a:cs typeface="Times New Roman" pitchFamily="18" charset="0"/>
                        </a:rPr>
                        <a:t>ТОТ, ТОГО, ТОМУ, ТЕ, ТЕХ, ТЕМ И Т.Д</a:t>
                      </a:r>
                      <a:r>
                        <a:rPr lang="ru-RU" b="1" baseline="0" dirty="0" smtClean="0">
                          <a:solidFill>
                            <a:srgbClr val="FF0000"/>
                          </a:solidFill>
                          <a:latin typeface="Times New Roman" pitchFamily="18" charset="0"/>
                          <a:cs typeface="Times New Roman" pitchFamily="18" charset="0"/>
                        </a:rPr>
                        <a:t>.</a:t>
                      </a:r>
                      <a:r>
                        <a:rPr lang="ru-RU" b="1" baseline="0" dirty="0" smtClean="0">
                          <a:latin typeface="Times New Roman" pitchFamily="18" charset="0"/>
                          <a:cs typeface="Times New Roman" pitchFamily="18" charset="0"/>
                        </a:rPr>
                        <a:t>), которое обязательно требует в качестве придаточного предложения с союзным словом который.</a:t>
                      </a:r>
                      <a:endParaRPr lang="ru-RU" b="1" dirty="0">
                        <a:latin typeface="Times New Roman" pitchFamily="18" charset="0"/>
                        <a:cs typeface="Times New Roman" pitchFamily="18" charset="0"/>
                      </a:endParaRPr>
                    </a:p>
                  </a:txBody>
                  <a:tcPr/>
                </a:tc>
              </a:tr>
            </a:tbl>
          </a:graphicData>
        </a:graphic>
      </p:graphicFrame>
      <p:sp>
        <p:nvSpPr>
          <p:cNvPr id="45079" name="TextBox 8"/>
          <p:cNvSpPr txBox="1">
            <a:spLocks noChangeArrowheads="1"/>
          </p:cNvSpPr>
          <p:nvPr/>
        </p:nvSpPr>
        <p:spPr bwMode="auto">
          <a:xfrm>
            <a:off x="1149350" y="5589588"/>
            <a:ext cx="7196138" cy="1138237"/>
          </a:xfrm>
          <a:prstGeom prst="rect">
            <a:avLst/>
          </a:prstGeom>
          <a:noFill/>
          <a:ln w="9525">
            <a:noFill/>
            <a:miter lim="800000"/>
            <a:headEnd/>
            <a:tailEnd/>
          </a:ln>
        </p:spPr>
        <p:txBody>
          <a:bodyPr>
            <a:spAutoFit/>
          </a:bodyPr>
          <a:lstStyle/>
          <a:p>
            <a:r>
              <a:rPr lang="ru-RU" sz="3200" b="1">
                <a:solidFill>
                  <a:srgbClr val="FF0000"/>
                </a:solidFill>
                <a:latin typeface="Times New Roman" pitchFamily="18" charset="0"/>
                <a:cs typeface="Times New Roman" pitchFamily="18" charset="0"/>
              </a:rPr>
              <a:t>!</a:t>
            </a:r>
            <a:r>
              <a:rPr lang="ru-RU">
                <a:latin typeface="Times New Roman" pitchFamily="18" charset="0"/>
                <a:cs typeface="Times New Roman" pitchFamily="18" charset="0"/>
              </a:rPr>
              <a:t>придаточные предложения, в которых вместо слова КОТОРЫЙ встречаются союзные слова </a:t>
            </a:r>
            <a:r>
              <a:rPr lang="ru-RU" b="1">
                <a:solidFill>
                  <a:srgbClr val="FF0000"/>
                </a:solidFill>
                <a:latin typeface="Times New Roman" pitchFamily="18" charset="0"/>
                <a:cs typeface="Times New Roman" pitchFamily="18" charset="0"/>
              </a:rPr>
              <a:t>ГДЕ, КУДА, ОТКУДА, КОГДА,  </a:t>
            </a:r>
            <a:r>
              <a:rPr lang="ru-RU">
                <a:latin typeface="Times New Roman" pitchFamily="18" charset="0"/>
                <a:cs typeface="Times New Roman" pitchFamily="18" charset="0"/>
              </a:rPr>
              <a:t>заменить причастным оборотом </a:t>
            </a:r>
            <a:r>
              <a:rPr lang="ru-RU" b="1">
                <a:solidFill>
                  <a:srgbClr val="FF0000"/>
                </a:solidFill>
                <a:latin typeface="Times New Roman" pitchFamily="18" charset="0"/>
                <a:cs typeface="Times New Roman" pitchFamily="18" charset="0"/>
              </a:rPr>
              <a:t>НЕЛЬЗЯ</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http://xn--e1akoddj.xn--p1ai/uploads/1355983625_ege.jpg"/>
          <p:cNvPicPr>
            <a:picLocks noChangeAspect="1" noChangeArrowheads="1"/>
          </p:cNvPicPr>
          <p:nvPr/>
        </p:nvPicPr>
        <p:blipFill>
          <a:blip r:embed="rId2"/>
          <a:srcRect/>
          <a:stretch>
            <a:fillRect/>
          </a:stretch>
        </p:blipFill>
        <p:spPr bwMode="auto">
          <a:xfrm>
            <a:off x="2557463" y="2060575"/>
            <a:ext cx="4030662" cy="4038600"/>
          </a:xfrm>
          <a:prstGeom prst="rect">
            <a:avLst/>
          </a:prstGeom>
          <a:noFill/>
          <a:ln w="9525">
            <a:noFill/>
            <a:miter lim="800000"/>
            <a:headEnd/>
            <a:tailEnd/>
          </a:ln>
        </p:spPr>
      </p:pic>
      <p:pic>
        <p:nvPicPr>
          <p:cNvPr id="27650"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04025" y="0"/>
            <a:ext cx="2232025" cy="6534150"/>
          </a:xfrm>
          <a:prstGeom prst="rect">
            <a:avLst/>
          </a:prstGeom>
          <a:noFill/>
          <a:ln w="9525">
            <a:noFill/>
            <a:miter lim="800000"/>
            <a:headEnd/>
            <a:tailEnd/>
          </a:ln>
        </p:spPr>
      </p:pic>
      <p:pic>
        <p:nvPicPr>
          <p:cNvPr id="27651"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71550" cy="6858000"/>
          </a:xfrm>
          <a:prstGeom prst="rect">
            <a:avLst/>
          </a:prstGeom>
          <a:noFill/>
          <a:ln w="9525">
            <a:noFill/>
            <a:miter lim="800000"/>
            <a:headEnd/>
            <a:tailEnd/>
          </a:ln>
        </p:spPr>
      </p:pic>
      <p:pic>
        <p:nvPicPr>
          <p:cNvPr id="5" name="Прямоугольник 4"/>
          <p:cNvPicPr>
            <a:picLocks noChangeArrowheads="1"/>
          </p:cNvPicPr>
          <p:nvPr/>
        </p:nvPicPr>
        <p:blipFill>
          <a:blip r:embed="rId5"/>
          <a:srcRect/>
          <a:stretch>
            <a:fillRect/>
          </a:stretch>
        </p:blipFill>
        <p:spPr bwMode="auto">
          <a:xfrm>
            <a:off x="2225675" y="195263"/>
            <a:ext cx="4583113" cy="12731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320675" y="0"/>
            <a:ext cx="8786813" cy="1200150"/>
          </a:xfrm>
          <a:prstGeom prst="rect">
            <a:avLst/>
          </a:prstGeom>
          <a:noFill/>
          <a:ln w="9525">
            <a:noFill/>
            <a:miter lim="800000"/>
            <a:headEnd/>
            <a:tailEnd/>
          </a:ln>
        </p:spPr>
        <p:txBody>
          <a:bodyPr>
            <a:spAutoFit/>
          </a:bodyPr>
          <a:lstStyle/>
          <a:p>
            <a:pPr eaLnBrk="0" hangingPunct="0"/>
            <a:r>
              <a:rPr lang="ru-RU" sz="2400" b="1">
                <a:latin typeface="Times New Roman" pitchFamily="18" charset="0"/>
                <a:cs typeface="Times New Roman" pitchFamily="18" charset="0"/>
              </a:rPr>
              <a:t>                                           Алгоритм </a:t>
            </a:r>
          </a:p>
          <a:p>
            <a:pPr algn="ctr" eaLnBrk="0" hangingPunct="0"/>
            <a:r>
              <a:rPr lang="ru-RU" sz="2400" b="1">
                <a:latin typeface="Times New Roman" pitchFamily="18" charset="0"/>
                <a:cs typeface="Times New Roman" pitchFamily="18" charset="0"/>
              </a:rPr>
              <a:t>замены придаточного определительного</a:t>
            </a:r>
          </a:p>
          <a:p>
            <a:pPr algn="ctr" eaLnBrk="0" hangingPunct="0"/>
            <a:r>
              <a:rPr lang="ru-RU" sz="2400" b="1">
                <a:latin typeface="Times New Roman" pitchFamily="18" charset="0"/>
                <a:cs typeface="Times New Roman" pitchFamily="18" charset="0"/>
              </a:rPr>
              <a:t> причастным оборотом</a:t>
            </a:r>
          </a:p>
        </p:txBody>
      </p:sp>
      <p:graphicFrame>
        <p:nvGraphicFramePr>
          <p:cNvPr id="3" name="Схема 2"/>
          <p:cNvGraphicFramePr/>
          <p:nvPr/>
        </p:nvGraphicFramePr>
        <p:xfrm>
          <a:off x="1115616" y="1071546"/>
          <a:ext cx="7063978" cy="392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Схема 7"/>
          <p:cNvPicPr>
            <a:picLocks noChangeArrowheads="1"/>
          </p:cNvPicPr>
          <p:nvPr/>
        </p:nvPicPr>
        <p:blipFill>
          <a:blip r:embed="rId8"/>
          <a:srcRect/>
          <a:stretch>
            <a:fillRect/>
          </a:stretch>
        </p:blipFill>
        <p:spPr bwMode="auto">
          <a:xfrm>
            <a:off x="176213" y="1255713"/>
            <a:ext cx="1006475" cy="3706812"/>
          </a:xfrm>
          <a:prstGeom prst="rect">
            <a:avLst/>
          </a:prstGeom>
          <a:noFill/>
        </p:spPr>
      </p:pic>
      <p:pic>
        <p:nvPicPr>
          <p:cNvPr id="12" name="Схема 11"/>
          <p:cNvPicPr>
            <a:picLocks noChangeArrowheads="1"/>
          </p:cNvPicPr>
          <p:nvPr/>
        </p:nvPicPr>
        <p:blipFill>
          <a:blip r:embed="rId9"/>
          <a:srcRect/>
          <a:stretch>
            <a:fillRect/>
          </a:stretch>
        </p:blipFill>
        <p:spPr bwMode="auto">
          <a:xfrm>
            <a:off x="8089900" y="1401763"/>
            <a:ext cx="1004888" cy="3657600"/>
          </a:xfrm>
          <a:prstGeom prst="rect">
            <a:avLst/>
          </a:prstGeom>
          <a:noFill/>
        </p:spPr>
      </p:pic>
      <p:sp>
        <p:nvSpPr>
          <p:cNvPr id="14" name="Стрелка вниз 13"/>
          <p:cNvSpPr/>
          <p:nvPr/>
        </p:nvSpPr>
        <p:spPr>
          <a:xfrm>
            <a:off x="1168400" y="5357813"/>
            <a:ext cx="285750" cy="642937"/>
          </a:xfrm>
          <a:prstGeom prst="downArrow">
            <a:avLst>
              <a:gd name="adj1" fmla="val 50000"/>
              <a:gd name="adj2" fmla="val 63763"/>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sp>
      <p:sp>
        <p:nvSpPr>
          <p:cNvPr id="15" name="Стрелка вниз 14"/>
          <p:cNvSpPr/>
          <p:nvPr/>
        </p:nvSpPr>
        <p:spPr>
          <a:xfrm>
            <a:off x="7754938" y="5389563"/>
            <a:ext cx="285750" cy="571500"/>
          </a:xfrm>
          <a:prstGeom prst="downArrow">
            <a:avLst>
              <a:gd name="adj1" fmla="val 50000"/>
              <a:gd name="adj2" fmla="val 63763"/>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sp>
      <p:sp>
        <p:nvSpPr>
          <p:cNvPr id="16" name="TextBox 15"/>
          <p:cNvSpPr txBox="1">
            <a:spLocks noChangeArrowheads="1"/>
          </p:cNvSpPr>
          <p:nvPr/>
        </p:nvSpPr>
        <p:spPr bwMode="auto">
          <a:xfrm>
            <a:off x="0" y="4929188"/>
            <a:ext cx="3357563" cy="461962"/>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одно  </a:t>
            </a:r>
            <a:r>
              <a:rPr lang="ru-RU" sz="2400" b="1">
                <a:solidFill>
                  <a:srgbClr val="FF0000"/>
                </a:solidFill>
                <a:latin typeface="Times New Roman" pitchFamily="18" charset="0"/>
                <a:cs typeface="Times New Roman" pitchFamily="18" charset="0"/>
              </a:rPr>
              <a:t>«ДА»</a:t>
            </a:r>
          </a:p>
        </p:txBody>
      </p:sp>
      <p:sp>
        <p:nvSpPr>
          <p:cNvPr id="17" name="TextBox 16"/>
          <p:cNvSpPr txBox="1">
            <a:spLocks noChangeArrowheads="1"/>
          </p:cNvSpPr>
          <p:nvPr/>
        </p:nvSpPr>
        <p:spPr bwMode="auto">
          <a:xfrm>
            <a:off x="6858000" y="4929188"/>
            <a:ext cx="2643188" cy="461962"/>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четыре </a:t>
            </a:r>
            <a:r>
              <a:rPr lang="ru-RU" sz="2400" b="1">
                <a:solidFill>
                  <a:srgbClr val="FF0000"/>
                </a:solidFill>
                <a:latin typeface="Times New Roman" pitchFamily="18" charset="0"/>
                <a:cs typeface="Times New Roman" pitchFamily="18" charset="0"/>
              </a:rPr>
              <a:t>«НЕТ»</a:t>
            </a:r>
          </a:p>
        </p:txBody>
      </p:sp>
      <p:pic>
        <p:nvPicPr>
          <p:cNvPr id="46089" name="Picture 2"/>
          <p:cNvPicPr>
            <a:picLocks noChangeAspect="1" noChangeArrowheads="1"/>
          </p:cNvPicPr>
          <p:nvPr/>
        </p:nvPicPr>
        <p:blipFill>
          <a:blip r:embed="rId10"/>
          <a:srcRect/>
          <a:stretch>
            <a:fillRect/>
          </a:stretch>
        </p:blipFill>
        <p:spPr bwMode="auto">
          <a:xfrm>
            <a:off x="7721600" y="0"/>
            <a:ext cx="1308100" cy="889000"/>
          </a:xfrm>
          <a:prstGeom prst="rect">
            <a:avLst/>
          </a:prstGeom>
          <a:noFill/>
          <a:ln w="9525">
            <a:noFill/>
            <a:miter lim="800000"/>
            <a:headEnd/>
            <a:tailEnd/>
          </a:ln>
        </p:spPr>
      </p:pic>
      <p:sp>
        <p:nvSpPr>
          <p:cNvPr id="19" name="TextBox 18"/>
          <p:cNvSpPr txBox="1">
            <a:spLocks noChangeArrowheads="1"/>
          </p:cNvSpPr>
          <p:nvPr/>
        </p:nvSpPr>
        <p:spPr bwMode="auto">
          <a:xfrm>
            <a:off x="6372225" y="5915025"/>
            <a:ext cx="2698750" cy="801688"/>
          </a:xfrm>
          <a:prstGeom prst="rect">
            <a:avLst/>
          </a:prstGeom>
          <a:noFill/>
          <a:ln w="9525">
            <a:noFill/>
            <a:miter lim="800000"/>
            <a:headEnd/>
            <a:tailEnd/>
          </a:ln>
        </p:spPr>
        <p:txBody>
          <a:bodyPr>
            <a:spAutoFit/>
          </a:bodyPr>
          <a:lstStyle/>
          <a:p>
            <a:pPr algn="ctr"/>
            <a:r>
              <a:rPr lang="ru-RU" b="1">
                <a:latin typeface="Times New Roman" pitchFamily="18" charset="0"/>
                <a:cs typeface="Times New Roman" pitchFamily="18" charset="0"/>
              </a:rPr>
              <a:t>придаточное заменить </a:t>
            </a:r>
            <a:r>
              <a:rPr lang="ru-RU" sz="2800" b="1">
                <a:solidFill>
                  <a:srgbClr val="FF0000"/>
                </a:solidFill>
                <a:latin typeface="Times New Roman" pitchFamily="18" charset="0"/>
                <a:cs typeface="Times New Roman" pitchFamily="18" charset="0"/>
              </a:rPr>
              <a:t>можно</a:t>
            </a:r>
          </a:p>
        </p:txBody>
      </p:sp>
      <p:sp>
        <p:nvSpPr>
          <p:cNvPr id="46091" name="TextBox 20"/>
          <p:cNvSpPr txBox="1">
            <a:spLocks noChangeArrowheads="1"/>
          </p:cNvSpPr>
          <p:nvPr/>
        </p:nvSpPr>
        <p:spPr bwMode="auto">
          <a:xfrm>
            <a:off x="7956550" y="11113"/>
            <a:ext cx="1150938" cy="708025"/>
          </a:xfrm>
          <a:prstGeom prst="rect">
            <a:avLst/>
          </a:prstGeom>
          <a:noFill/>
          <a:ln w="9525">
            <a:noFill/>
            <a:miter lim="800000"/>
            <a:headEnd/>
            <a:tailEnd/>
          </a:ln>
        </p:spPr>
        <p:txBody>
          <a:bodyPr>
            <a:spAutoFit/>
          </a:bodyPr>
          <a:lstStyle/>
          <a:p>
            <a:r>
              <a:rPr lang="ru-RU" sz="4000" b="1">
                <a:solidFill>
                  <a:srgbClr val="FF0000"/>
                </a:solidFill>
                <a:latin typeface="Times New Roman" pitchFamily="18" charset="0"/>
                <a:cs typeface="Times New Roman" pitchFamily="18" charset="0"/>
              </a:rPr>
              <a:t>А6</a:t>
            </a:r>
          </a:p>
        </p:txBody>
      </p:sp>
      <p:sp>
        <p:nvSpPr>
          <p:cNvPr id="4" name="TextBox 3"/>
          <p:cNvSpPr txBox="1">
            <a:spLocks noChangeArrowheads="1"/>
          </p:cNvSpPr>
          <p:nvPr/>
        </p:nvSpPr>
        <p:spPr bwMode="auto">
          <a:xfrm>
            <a:off x="-287338" y="5961063"/>
            <a:ext cx="3484563" cy="800100"/>
          </a:xfrm>
          <a:prstGeom prst="rect">
            <a:avLst/>
          </a:prstGeom>
          <a:noFill/>
          <a:ln w="9525">
            <a:noFill/>
            <a:miter lim="800000"/>
            <a:headEnd/>
            <a:tailEnd/>
          </a:ln>
        </p:spPr>
        <p:txBody>
          <a:bodyPr>
            <a:spAutoFit/>
          </a:bodyPr>
          <a:lstStyle/>
          <a:p>
            <a:pPr algn="ctr"/>
            <a:r>
              <a:rPr lang="ru-RU" b="1">
                <a:latin typeface="Times New Roman" pitchFamily="18" charset="0"/>
                <a:cs typeface="Times New Roman" pitchFamily="18" charset="0"/>
              </a:rPr>
              <a:t>  придаточное заменить                </a:t>
            </a:r>
            <a:r>
              <a:rPr lang="ru-RU" sz="2800" b="1">
                <a:solidFill>
                  <a:srgbClr val="FF0000"/>
                </a:solidFill>
                <a:latin typeface="Times New Roman" pitchFamily="18" charset="0"/>
                <a:cs typeface="Times New Roman" pitchFamily="18" charset="0"/>
              </a:rPr>
              <a:t>нельзя</a:t>
            </a:r>
          </a:p>
        </p:txBody>
      </p:sp>
      <p:sp>
        <p:nvSpPr>
          <p:cNvPr id="6" name="TextBox 5"/>
          <p:cNvSpPr txBox="1">
            <a:spLocks noChangeArrowheads="1"/>
          </p:cNvSpPr>
          <p:nvPr/>
        </p:nvSpPr>
        <p:spPr bwMode="auto">
          <a:xfrm>
            <a:off x="1425575" y="2292350"/>
            <a:ext cx="6481763" cy="646113"/>
          </a:xfrm>
          <a:prstGeom prst="rect">
            <a:avLst/>
          </a:prstGeom>
          <a:noFill/>
          <a:ln w="9525">
            <a:noFill/>
            <a:miter lim="800000"/>
            <a:headEnd/>
            <a:tailEnd/>
          </a:ln>
        </p:spPr>
        <p:txBody>
          <a:bodyPr>
            <a:spAutoFit/>
          </a:bodyPr>
          <a:lstStyle/>
          <a:p>
            <a:r>
              <a:rPr lang="ru-RU" b="1">
                <a:latin typeface="Trebuchet MS" pitchFamily="34" charset="0"/>
              </a:rPr>
              <a:t>В придаточном союзное слово </a:t>
            </a:r>
            <a:r>
              <a:rPr lang="ru-RU" b="1" i="1">
                <a:solidFill>
                  <a:srgbClr val="FF0000"/>
                </a:solidFill>
                <a:latin typeface="Trebuchet MS" pitchFamily="34" charset="0"/>
              </a:rPr>
              <a:t>КОТОРЫЙ </a:t>
            </a:r>
            <a:r>
              <a:rPr lang="ru-RU" b="1">
                <a:latin typeface="Trebuchet MS" pitchFamily="34" charset="0"/>
              </a:rPr>
              <a:t>употреблено </a:t>
            </a:r>
            <a:r>
              <a:rPr lang="ru-RU" b="1">
                <a:solidFill>
                  <a:srgbClr val="FF0000"/>
                </a:solidFill>
                <a:latin typeface="Trebuchet MS" pitchFamily="34" charset="0"/>
              </a:rPr>
              <a:t>в косвенном </a:t>
            </a:r>
            <a:r>
              <a:rPr lang="ru-RU" b="1">
                <a:latin typeface="Trebuchet MS" pitchFamily="34" charset="0"/>
              </a:rPr>
              <a:t>падеже (кроме винительного без предлога)?</a:t>
            </a:r>
          </a:p>
        </p:txBody>
      </p:sp>
      <p:pic>
        <p:nvPicPr>
          <p:cNvPr id="46094" name="Picture 6" descr="http://xn--e1akoddj.xn--p1ai/uploads/1355983625_ege.jpg"/>
          <p:cNvPicPr>
            <a:picLocks noChangeAspect="1" noChangeArrowheads="1"/>
          </p:cNvPicPr>
          <p:nvPr/>
        </p:nvPicPr>
        <p:blipFill>
          <a:blip r:embed="rId11"/>
          <a:srcRect/>
          <a:stretch>
            <a:fillRect/>
          </a:stretch>
        </p:blipFill>
        <p:spPr bwMode="auto">
          <a:xfrm>
            <a:off x="107950" y="22225"/>
            <a:ext cx="1203325"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2000"/>
                                        <p:tgtEl>
                                          <p:spTgt spid="16"/>
                                        </p:tgtEl>
                                      </p:cBhvr>
                                    </p:animEffect>
                                  </p:childTnLst>
                                </p:cTn>
                              </p:par>
                            </p:childTnLst>
                          </p:cTn>
                        </p:par>
                        <p:par>
                          <p:cTn id="31" fill="hold">
                            <p:stCondLst>
                              <p:cond delay="2000"/>
                            </p:stCondLst>
                            <p:childTnLst>
                              <p:par>
                                <p:cTn id="32" presetID="6" presetClass="entr" presetSubtype="16"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6" presetClass="entr" presetSubtype="16"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par>
                          <p:cTn id="52" fill="hold">
                            <p:stCondLst>
                              <p:cond delay="30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6" grpId="0"/>
      <p:bldP spid="17" grpId="0"/>
      <p:bldP spid="19"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узел 14"/>
          <p:cNvSpPr/>
          <p:nvPr/>
        </p:nvSpPr>
        <p:spPr>
          <a:xfrm>
            <a:off x="468313" y="2636838"/>
            <a:ext cx="360362" cy="369887"/>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 name="Блок-схема: узел 3"/>
          <p:cNvSpPr/>
          <p:nvPr/>
        </p:nvSpPr>
        <p:spPr>
          <a:xfrm>
            <a:off x="441325" y="5100638"/>
            <a:ext cx="360363" cy="4159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Блок-схема: узел 15"/>
          <p:cNvSpPr/>
          <p:nvPr/>
        </p:nvSpPr>
        <p:spPr>
          <a:xfrm>
            <a:off x="468313" y="1125538"/>
            <a:ext cx="360362" cy="3683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290" name="Rectangle 2"/>
          <p:cNvSpPr>
            <a:spLocks noGrp="1" noChangeArrowheads="1"/>
          </p:cNvSpPr>
          <p:nvPr>
            <p:ph type="title" idx="4294967295"/>
          </p:nvPr>
        </p:nvSpPr>
        <p:spPr>
          <a:xfrm>
            <a:off x="457200" y="274638"/>
            <a:ext cx="8229600" cy="201612"/>
          </a:xfrm>
        </p:spPr>
        <p:txBody>
          <a:bodyPr/>
          <a:lstStyle/>
          <a:p>
            <a:pPr marL="0" indent="0" fontAlgn="auto">
              <a:spcAft>
                <a:spcPts val="0"/>
              </a:spcAft>
              <a:buClr>
                <a:schemeClr val="accent6">
                  <a:lumMod val="75000"/>
                </a:schemeClr>
              </a:buClr>
              <a:buFont typeface="Georgia" pitchFamily="18" charset="0"/>
              <a:buNone/>
              <a:defRPr/>
            </a:pPr>
            <a:endParaRPr lang="ru-RU" sz="2000" dirty="0" smtClean="0">
              <a:solidFill>
                <a:srgbClr val="990000"/>
              </a:solidFill>
              <a:effectLst>
                <a:outerShdw blurRad="38100" dist="38100" dir="2700000" algn="tl">
                  <a:srgbClr val="C0C0C0"/>
                </a:outerShdw>
              </a:effectLst>
            </a:endParaRPr>
          </a:p>
        </p:txBody>
      </p:sp>
      <p:sp>
        <p:nvSpPr>
          <p:cNvPr id="48133" name="Rectangle 3"/>
          <p:cNvSpPr>
            <a:spLocks noGrp="1" noChangeArrowheads="1"/>
          </p:cNvSpPr>
          <p:nvPr>
            <p:ph type="body" idx="4294967295"/>
          </p:nvPr>
        </p:nvSpPr>
        <p:spPr>
          <a:xfrm>
            <a:off x="404813" y="1052513"/>
            <a:ext cx="8713787" cy="6119812"/>
          </a:xfrm>
        </p:spPr>
        <p:txBody>
          <a:bodyPr/>
          <a:lstStyle/>
          <a:p>
            <a:pPr>
              <a:lnSpc>
                <a:spcPct val="90000"/>
              </a:lnSpc>
              <a:buFont typeface="Arial" charset="0"/>
              <a:buNone/>
            </a:pPr>
            <a:r>
              <a:rPr lang="ru-RU" sz="2800" b="1" smtClean="0">
                <a:latin typeface="Times New Roman" pitchFamily="18" charset="0"/>
              </a:rPr>
              <a:t>1. Княжна Марья посмотрела на Ростова своим</a:t>
            </a:r>
          </a:p>
          <a:p>
            <a:pPr>
              <a:lnSpc>
                <a:spcPct val="90000"/>
              </a:lnSpc>
              <a:buFont typeface="Arial" charset="0"/>
              <a:buNone/>
            </a:pPr>
            <a:r>
              <a:rPr lang="ru-RU" sz="2800" b="1" smtClean="0">
                <a:latin typeface="Times New Roman" pitchFamily="18" charset="0"/>
              </a:rPr>
              <a:t>лучистым взглядом, который заставлял забывать</a:t>
            </a:r>
          </a:p>
          <a:p>
            <a:pPr>
              <a:lnSpc>
                <a:spcPct val="90000"/>
              </a:lnSpc>
              <a:buFont typeface="Arial" charset="0"/>
              <a:buNone/>
            </a:pPr>
            <a:r>
              <a:rPr lang="ru-RU" sz="2800" b="1" smtClean="0">
                <a:latin typeface="Times New Roman" pitchFamily="18" charset="0"/>
              </a:rPr>
              <a:t>некрасивость её лица.</a:t>
            </a:r>
          </a:p>
          <a:p>
            <a:pPr>
              <a:lnSpc>
                <a:spcPct val="90000"/>
              </a:lnSpc>
              <a:buFont typeface="Arial" charset="0"/>
              <a:buNone/>
            </a:pPr>
            <a:r>
              <a:rPr lang="ru-RU" sz="2800" b="1" smtClean="0">
                <a:latin typeface="Times New Roman" pitchFamily="18" charset="0"/>
              </a:rPr>
              <a:t>2. Среди присутствующих  Маргарита сразу узнала</a:t>
            </a:r>
          </a:p>
          <a:p>
            <a:pPr>
              <a:lnSpc>
                <a:spcPct val="90000"/>
              </a:lnSpc>
              <a:buFont typeface="Arial" charset="0"/>
              <a:buNone/>
            </a:pPr>
            <a:r>
              <a:rPr lang="ru-RU" sz="2800" b="1" smtClean="0">
                <a:latin typeface="Times New Roman" pitchFamily="18" charset="0"/>
              </a:rPr>
              <a:t>Азазелло, который стоял   у спинки кровати.</a:t>
            </a:r>
          </a:p>
          <a:p>
            <a:pPr>
              <a:lnSpc>
                <a:spcPct val="90000"/>
              </a:lnSpc>
              <a:buFont typeface="Arial" charset="0"/>
              <a:buNone/>
            </a:pPr>
            <a:r>
              <a:rPr lang="ru-RU" sz="2800" b="1" smtClean="0">
                <a:latin typeface="Times New Roman" pitchFamily="18" charset="0"/>
              </a:rPr>
              <a:t>3.Камни, из которых слагаются ныне вершины</a:t>
            </a:r>
          </a:p>
          <a:p>
            <a:pPr>
              <a:lnSpc>
                <a:spcPct val="90000"/>
              </a:lnSpc>
              <a:buFont typeface="Arial" charset="0"/>
              <a:buNone/>
            </a:pPr>
            <a:r>
              <a:rPr lang="ru-RU" sz="2800" b="1" smtClean="0">
                <a:latin typeface="Times New Roman" pitchFamily="18" charset="0"/>
              </a:rPr>
              <a:t>Альп или Гималаев, когда – то формировались под</a:t>
            </a:r>
          </a:p>
          <a:p>
            <a:pPr>
              <a:lnSpc>
                <a:spcPct val="90000"/>
              </a:lnSpc>
              <a:buFont typeface="Arial" charset="0"/>
              <a:buNone/>
            </a:pPr>
            <a:r>
              <a:rPr lang="ru-RU" sz="2800" b="1" smtClean="0">
                <a:latin typeface="Times New Roman" pitchFamily="18" charset="0"/>
              </a:rPr>
              <a:t>водой. </a:t>
            </a:r>
          </a:p>
          <a:p>
            <a:pPr>
              <a:lnSpc>
                <a:spcPct val="90000"/>
              </a:lnSpc>
              <a:buFont typeface="Arial" charset="0"/>
              <a:buNone/>
            </a:pPr>
            <a:r>
              <a:rPr lang="ru-RU" sz="2800" b="1" smtClean="0">
                <a:latin typeface="Times New Roman" pitchFamily="18" charset="0"/>
              </a:rPr>
              <a:t>4.  Громко шелестит под сапогами сухая, ломкая</a:t>
            </a:r>
          </a:p>
          <a:p>
            <a:pPr>
              <a:lnSpc>
                <a:spcPct val="90000"/>
              </a:lnSpc>
              <a:buFont typeface="Arial" charset="0"/>
              <a:buNone/>
            </a:pPr>
            <a:r>
              <a:rPr lang="ru-RU" sz="2800" b="1" smtClean="0">
                <a:latin typeface="Times New Roman" pitchFamily="18" charset="0"/>
              </a:rPr>
              <a:t>трава, которую ещё не тронул иней.</a:t>
            </a:r>
          </a:p>
        </p:txBody>
      </p:sp>
      <p:sp>
        <p:nvSpPr>
          <p:cNvPr id="12293" name="Rectangle 5"/>
          <p:cNvSpPr>
            <a:spLocks noChangeArrowheads="1"/>
          </p:cNvSpPr>
          <p:nvPr/>
        </p:nvSpPr>
        <p:spPr bwMode="auto">
          <a:xfrm>
            <a:off x="3851275" y="1628775"/>
            <a:ext cx="3168650" cy="431800"/>
          </a:xfrm>
          <a:prstGeom prst="rect">
            <a:avLst/>
          </a:prstGeom>
          <a:solidFill>
            <a:schemeClr val="bg2"/>
          </a:solidFill>
          <a:ln w="9525">
            <a:solidFill>
              <a:schemeClr val="bg1"/>
            </a:solidFill>
            <a:miter lim="800000"/>
            <a:headEnd/>
            <a:tailEnd/>
          </a:ln>
        </p:spPr>
        <p:txBody>
          <a:bodyPr wrap="none" anchor="ctr"/>
          <a:lstStyle/>
          <a:p>
            <a:pPr algn="ctr"/>
            <a:endParaRPr lang="ru-RU">
              <a:latin typeface="Trebuchet MS" pitchFamily="34" charset="0"/>
            </a:endParaRPr>
          </a:p>
        </p:txBody>
      </p:sp>
      <p:sp>
        <p:nvSpPr>
          <p:cNvPr id="12296" name="Text Box 8"/>
          <p:cNvSpPr txBox="1">
            <a:spLocks noChangeArrowheads="1"/>
          </p:cNvSpPr>
          <p:nvPr/>
        </p:nvSpPr>
        <p:spPr bwMode="auto">
          <a:xfrm>
            <a:off x="3995738" y="1628775"/>
            <a:ext cx="2684462" cy="457200"/>
          </a:xfrm>
          <a:prstGeom prst="rect">
            <a:avLst/>
          </a:prstGeom>
          <a:noFill/>
          <a:ln w="9525">
            <a:noFill/>
            <a:miter lim="800000"/>
            <a:headEnd/>
            <a:tailEnd/>
          </a:ln>
        </p:spPr>
        <p:txBody>
          <a:bodyPr>
            <a:spAutoFit/>
          </a:bodyPr>
          <a:lstStyle/>
          <a:p>
            <a:r>
              <a:rPr lang="ru-RU" sz="2400" b="1">
                <a:solidFill>
                  <a:srgbClr val="FF0000"/>
                </a:solidFill>
              </a:rPr>
              <a:t>заставляющим</a:t>
            </a:r>
          </a:p>
        </p:txBody>
      </p:sp>
      <p:sp>
        <p:nvSpPr>
          <p:cNvPr id="12298" name="Text Box 10"/>
          <p:cNvSpPr txBox="1">
            <a:spLocks noChangeArrowheads="1"/>
          </p:cNvSpPr>
          <p:nvPr/>
        </p:nvSpPr>
        <p:spPr bwMode="auto">
          <a:xfrm>
            <a:off x="2124075" y="3068638"/>
            <a:ext cx="2562225" cy="457200"/>
          </a:xfrm>
          <a:prstGeom prst="rect">
            <a:avLst/>
          </a:prstGeom>
          <a:solidFill>
            <a:schemeClr val="bg2"/>
          </a:solidFill>
          <a:ln w="9525">
            <a:noFill/>
            <a:miter lim="800000"/>
            <a:headEnd/>
            <a:tailEnd/>
          </a:ln>
        </p:spPr>
        <p:txBody>
          <a:bodyPr>
            <a:spAutoFit/>
          </a:bodyPr>
          <a:lstStyle/>
          <a:p>
            <a:r>
              <a:rPr lang="ru-RU" sz="2400" b="1">
                <a:solidFill>
                  <a:srgbClr val="FF0000"/>
                </a:solidFill>
              </a:rPr>
              <a:t>     стоявшего</a:t>
            </a:r>
          </a:p>
        </p:txBody>
      </p:sp>
      <p:sp>
        <p:nvSpPr>
          <p:cNvPr id="12299" name="Rectangle 11"/>
          <p:cNvSpPr>
            <a:spLocks noChangeArrowheads="1"/>
          </p:cNvSpPr>
          <p:nvPr/>
        </p:nvSpPr>
        <p:spPr bwMode="auto">
          <a:xfrm>
            <a:off x="1655763" y="5589588"/>
            <a:ext cx="4679950" cy="444500"/>
          </a:xfrm>
          <a:prstGeom prst="rect">
            <a:avLst/>
          </a:prstGeom>
          <a:solidFill>
            <a:schemeClr val="bg2"/>
          </a:solidFill>
          <a:ln w="9525">
            <a:solidFill>
              <a:schemeClr val="bg1"/>
            </a:solidFill>
            <a:miter lim="800000"/>
            <a:headEnd/>
            <a:tailEnd/>
          </a:ln>
        </p:spPr>
        <p:txBody>
          <a:bodyPr wrap="none" anchor="ctr"/>
          <a:lstStyle/>
          <a:p>
            <a:endParaRPr lang="ru-RU">
              <a:latin typeface="Trebuchet MS" pitchFamily="34" charset="0"/>
            </a:endParaRPr>
          </a:p>
        </p:txBody>
      </p:sp>
      <p:sp>
        <p:nvSpPr>
          <p:cNvPr id="12300" name="Text Box 12"/>
          <p:cNvSpPr txBox="1">
            <a:spLocks noChangeArrowheads="1"/>
          </p:cNvSpPr>
          <p:nvPr/>
        </p:nvSpPr>
        <p:spPr bwMode="auto">
          <a:xfrm>
            <a:off x="1604963" y="5576888"/>
            <a:ext cx="3313112" cy="457200"/>
          </a:xfrm>
          <a:prstGeom prst="rect">
            <a:avLst/>
          </a:prstGeom>
          <a:solidFill>
            <a:schemeClr val="bg2"/>
          </a:solidFill>
          <a:ln w="9525">
            <a:noFill/>
            <a:miter lim="800000"/>
            <a:headEnd/>
            <a:tailEnd/>
          </a:ln>
        </p:spPr>
        <p:txBody>
          <a:bodyPr>
            <a:spAutoFit/>
          </a:bodyPr>
          <a:lstStyle/>
          <a:p>
            <a:r>
              <a:rPr lang="ru-RU" sz="2400" b="1">
                <a:solidFill>
                  <a:srgbClr val="FF0000"/>
                </a:solidFill>
              </a:rPr>
              <a:t>не  тронутая инеем</a:t>
            </a:r>
          </a:p>
        </p:txBody>
      </p:sp>
      <p:pic>
        <p:nvPicPr>
          <p:cNvPr id="48139" name="Picture 6" descr="http://xn--e1akoddj.xn--p1ai/uploads/1355983625_ege.jpg"/>
          <p:cNvPicPr>
            <a:picLocks noChangeAspect="1" noChangeArrowheads="1"/>
          </p:cNvPicPr>
          <p:nvPr/>
        </p:nvPicPr>
        <p:blipFill>
          <a:blip r:embed="rId2"/>
          <a:srcRect/>
          <a:stretch>
            <a:fillRect/>
          </a:stretch>
        </p:blipFill>
        <p:spPr bwMode="auto">
          <a:xfrm>
            <a:off x="107950" y="0"/>
            <a:ext cx="720725" cy="549275"/>
          </a:xfrm>
          <a:prstGeom prst="rect">
            <a:avLst/>
          </a:prstGeom>
          <a:noFill/>
          <a:ln w="9525">
            <a:noFill/>
            <a:miter lim="800000"/>
            <a:headEnd/>
            <a:tailEnd/>
          </a:ln>
        </p:spPr>
      </p:pic>
      <p:pic>
        <p:nvPicPr>
          <p:cNvPr id="48140" name="Picture 2"/>
          <p:cNvPicPr>
            <a:picLocks noChangeAspect="1" noChangeArrowheads="1"/>
          </p:cNvPicPr>
          <p:nvPr/>
        </p:nvPicPr>
        <p:blipFill>
          <a:blip r:embed="rId3"/>
          <a:srcRect/>
          <a:stretch>
            <a:fillRect/>
          </a:stretch>
        </p:blipFill>
        <p:spPr bwMode="auto">
          <a:xfrm>
            <a:off x="8194675" y="1588"/>
            <a:ext cx="949325" cy="644525"/>
          </a:xfrm>
          <a:prstGeom prst="rect">
            <a:avLst/>
          </a:prstGeom>
          <a:noFill/>
          <a:ln w="9525">
            <a:noFill/>
            <a:miter lim="800000"/>
            <a:headEnd/>
            <a:tailEnd/>
          </a:ln>
        </p:spPr>
      </p:pic>
      <p:sp>
        <p:nvSpPr>
          <p:cNvPr id="48141" name="Прямоугольник 1"/>
          <p:cNvSpPr>
            <a:spLocks noChangeArrowheads="1"/>
          </p:cNvSpPr>
          <p:nvPr/>
        </p:nvSpPr>
        <p:spPr bwMode="auto">
          <a:xfrm>
            <a:off x="8358188" y="12700"/>
            <a:ext cx="623887" cy="523875"/>
          </a:xfrm>
          <a:prstGeom prst="rect">
            <a:avLst/>
          </a:prstGeom>
          <a:noFill/>
          <a:ln w="9525">
            <a:noFill/>
            <a:miter lim="800000"/>
            <a:headEnd/>
            <a:tailEnd/>
          </a:ln>
        </p:spPr>
        <p:txBody>
          <a:bodyPr wrap="none">
            <a:spAutoFit/>
          </a:bodyPr>
          <a:lstStyle/>
          <a:p>
            <a:r>
              <a:rPr lang="ru-RU" sz="2800" b="1">
                <a:solidFill>
                  <a:srgbClr val="FF0000"/>
                </a:solidFill>
                <a:latin typeface="Times New Roman" pitchFamily="18" charset="0"/>
                <a:cs typeface="Times New Roman" pitchFamily="18" charset="0"/>
              </a:rPr>
              <a:t>А6</a:t>
            </a:r>
          </a:p>
        </p:txBody>
      </p:sp>
      <p:sp>
        <p:nvSpPr>
          <p:cNvPr id="48142" name="TextBox 16"/>
          <p:cNvSpPr txBox="1">
            <a:spLocks noChangeArrowheads="1"/>
          </p:cNvSpPr>
          <p:nvPr/>
        </p:nvSpPr>
        <p:spPr bwMode="auto">
          <a:xfrm>
            <a:off x="1042988" y="44450"/>
            <a:ext cx="7437437" cy="1008063"/>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48143" name="TextBox 2"/>
          <p:cNvSpPr txBox="1">
            <a:spLocks noChangeArrowheads="1"/>
          </p:cNvSpPr>
          <p:nvPr/>
        </p:nvSpPr>
        <p:spPr bwMode="auto">
          <a:xfrm>
            <a:off x="1187450" y="1588"/>
            <a:ext cx="7170738" cy="923925"/>
          </a:xfrm>
          <a:prstGeom prst="rect">
            <a:avLst/>
          </a:prstGeom>
          <a:noFill/>
          <a:ln w="9525">
            <a:noFill/>
            <a:miter lim="800000"/>
            <a:headEnd/>
            <a:tailEnd/>
          </a:ln>
        </p:spPr>
        <p:txBody>
          <a:bodyPr>
            <a:spAutoFit/>
          </a:bodyPr>
          <a:lstStyle/>
          <a:p>
            <a:pPr>
              <a:lnSpc>
                <a:spcPct val="90000"/>
              </a:lnSpc>
            </a:pPr>
            <a:r>
              <a:rPr lang="ru-RU" sz="2000" b="1" i="1">
                <a:solidFill>
                  <a:srgbClr val="000066"/>
                </a:solidFill>
                <a:latin typeface="Times New Roman" pitchFamily="18" charset="0"/>
              </a:rPr>
              <a:t>Укажите предложения, в которых придаточную часть</a:t>
            </a:r>
          </a:p>
          <a:p>
            <a:pPr>
              <a:lnSpc>
                <a:spcPct val="90000"/>
              </a:lnSpc>
            </a:pPr>
            <a:r>
              <a:rPr lang="ru-RU" sz="2000" b="1" i="1" u="sng">
                <a:solidFill>
                  <a:srgbClr val="FF0000"/>
                </a:solidFill>
                <a:latin typeface="Times New Roman" pitchFamily="18" charset="0"/>
              </a:rPr>
              <a:t>можно</a:t>
            </a:r>
            <a:r>
              <a:rPr lang="ru-RU" sz="2000" b="1" i="1">
                <a:solidFill>
                  <a:srgbClr val="000066"/>
                </a:solidFill>
                <a:latin typeface="Times New Roman" pitchFamily="18" charset="0"/>
              </a:rPr>
              <a:t> заменить обособленным определением, выраженным</a:t>
            </a:r>
          </a:p>
          <a:p>
            <a:pPr>
              <a:lnSpc>
                <a:spcPct val="90000"/>
              </a:lnSpc>
            </a:pPr>
            <a:r>
              <a:rPr lang="ru-RU" sz="2000" b="1" i="1">
                <a:solidFill>
                  <a:srgbClr val="000066"/>
                </a:solidFill>
                <a:latin typeface="Times New Roman" pitchFamily="18" charset="0"/>
              </a:rPr>
              <a:t>причастным оборотом.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9"/>
                                        </p:tgtEl>
                                        <p:attrNameLst>
                                          <p:attrName>style.visibility</p:attrName>
                                        </p:attrNameLst>
                                      </p:cBhvr>
                                      <p:to>
                                        <p:strVal val="visible"/>
                                      </p:to>
                                    </p:set>
                                  </p:childTnLst>
                                </p:cTn>
                              </p:par>
                              <p:par>
                                <p:cTn id="15" presetID="21" presetClass="entr" presetSubtype="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16" grpId="0" animBg="1"/>
      <p:bldP spid="12296" grpId="0"/>
      <p:bldP spid="12298" grpId="0" animBg="1"/>
      <p:bldP spid="12299" grpId="0" animBg="1"/>
      <p:bldP spid="123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узел 10"/>
          <p:cNvSpPr/>
          <p:nvPr/>
        </p:nvSpPr>
        <p:spPr>
          <a:xfrm>
            <a:off x="292100" y="3716338"/>
            <a:ext cx="361950" cy="41751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Блок-схема: узел 11"/>
          <p:cNvSpPr/>
          <p:nvPr/>
        </p:nvSpPr>
        <p:spPr>
          <a:xfrm>
            <a:off x="292100" y="5603875"/>
            <a:ext cx="498475" cy="4159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Блок-схема: узел 9"/>
          <p:cNvSpPr/>
          <p:nvPr/>
        </p:nvSpPr>
        <p:spPr>
          <a:xfrm>
            <a:off x="292100" y="2781300"/>
            <a:ext cx="361950" cy="4159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434" name="Rectangle 3"/>
          <p:cNvSpPr>
            <a:spLocks noGrp="1" noChangeArrowheads="1"/>
          </p:cNvSpPr>
          <p:nvPr>
            <p:ph type="body" idx="4294967295"/>
          </p:nvPr>
        </p:nvSpPr>
        <p:spPr>
          <a:xfrm>
            <a:off x="179388" y="0"/>
            <a:ext cx="8964612" cy="6858000"/>
          </a:xfrm>
        </p:spPr>
        <p:txBody>
          <a:bodyPr rtlCol="0">
            <a:normAutofit lnSpcReduction="10000"/>
          </a:bodyPr>
          <a:lstStyle/>
          <a:p>
            <a:pPr indent="-182880" fontAlgn="auto">
              <a:lnSpc>
                <a:spcPct val="90000"/>
              </a:lnSpc>
              <a:buClr>
                <a:schemeClr val="accent6">
                  <a:lumMod val="75000"/>
                </a:schemeClr>
              </a:buClr>
              <a:buFont typeface="Arial" charset="0"/>
              <a:buNone/>
              <a:defRPr/>
            </a:pPr>
            <a:r>
              <a:rPr lang="ru-RU" sz="2800" b="1" dirty="0" smtClean="0">
                <a:solidFill>
                  <a:schemeClr val="tx1">
                    <a:lumMod val="75000"/>
                    <a:lumOff val="25000"/>
                  </a:schemeClr>
                </a:solidFill>
                <a:latin typeface="Times New Roman" pitchFamily="18" charset="0"/>
              </a:rPr>
              <a:t>5. Как  показали исследования учёных, кислорода,</a:t>
            </a:r>
          </a:p>
          <a:p>
            <a:pPr indent="-182880" fontAlgn="auto">
              <a:lnSpc>
                <a:spcPct val="90000"/>
              </a:lnSpc>
              <a:buClr>
                <a:schemeClr val="accent6">
                  <a:lumMod val="75000"/>
                </a:schemeClr>
              </a:buClr>
              <a:buFont typeface="Arial" charset="0"/>
              <a:buNone/>
              <a:defRPr/>
            </a:pPr>
            <a:r>
              <a:rPr lang="ru-RU" sz="2800" b="1" dirty="0" smtClean="0">
                <a:solidFill>
                  <a:schemeClr val="tx1">
                    <a:lumMod val="75000"/>
                    <a:lumOff val="25000"/>
                  </a:schemeClr>
                </a:solidFill>
                <a:latin typeface="Times New Roman" pitchFamily="18" charset="0"/>
              </a:rPr>
              <a:t>которым мы дышим, в составе первичной</a:t>
            </a:r>
          </a:p>
          <a:p>
            <a:pPr indent="-182880" fontAlgn="auto">
              <a:lnSpc>
                <a:spcPct val="90000"/>
              </a:lnSpc>
              <a:buClr>
                <a:schemeClr val="accent6">
                  <a:lumMod val="75000"/>
                </a:schemeClr>
              </a:buClr>
              <a:buFont typeface="Arial" charset="0"/>
              <a:buNone/>
              <a:defRPr/>
            </a:pPr>
            <a:r>
              <a:rPr lang="ru-RU" sz="2800" b="1" dirty="0" smtClean="0">
                <a:solidFill>
                  <a:schemeClr val="tx1">
                    <a:lumMod val="75000"/>
                    <a:lumOff val="25000"/>
                  </a:schemeClr>
                </a:solidFill>
                <a:latin typeface="Times New Roman" pitchFamily="18" charset="0"/>
              </a:rPr>
              <a:t>атмосферы Земли не было.</a:t>
            </a:r>
          </a:p>
          <a:p>
            <a:pPr indent="-182880" fontAlgn="auto">
              <a:lnSpc>
                <a:spcPct val="90000"/>
              </a:lnSpc>
              <a:buClr>
                <a:schemeClr val="accent6">
                  <a:lumMod val="75000"/>
                </a:schemeClr>
              </a:buClr>
              <a:buFont typeface="Arial" charset="0"/>
              <a:buNone/>
              <a:defRPr/>
            </a:pPr>
            <a:r>
              <a:rPr lang="ru-RU" sz="2800" b="1" dirty="0" smtClean="0">
                <a:solidFill>
                  <a:schemeClr val="tx1">
                    <a:lumMod val="75000"/>
                    <a:lumOff val="25000"/>
                  </a:schemeClr>
                </a:solidFill>
                <a:latin typeface="Times New Roman" pitchFamily="18" charset="0"/>
              </a:rPr>
              <a:t>6. Так как мы не смогли отменить  ту нашу</a:t>
            </a:r>
          </a:p>
          <a:p>
            <a:pPr indent="-182880" fontAlgn="auto">
              <a:lnSpc>
                <a:spcPct val="90000"/>
              </a:lnSpc>
              <a:buClr>
                <a:schemeClr val="accent6">
                  <a:lumMod val="75000"/>
                </a:schemeClr>
              </a:buClr>
              <a:buFont typeface="Arial" charset="0"/>
              <a:buNone/>
              <a:defRPr/>
            </a:pPr>
            <a:r>
              <a:rPr lang="ru-RU" sz="2800" b="1" dirty="0" smtClean="0">
                <a:solidFill>
                  <a:schemeClr val="tx1">
                    <a:lumMod val="75000"/>
                    <a:lumOff val="25000"/>
                  </a:schemeClr>
                </a:solidFill>
                <a:latin typeface="Times New Roman" pitchFamily="18" charset="0"/>
              </a:rPr>
              <a:t>встречу в Лондоне, которая состоится завтра, то</a:t>
            </a:r>
          </a:p>
          <a:p>
            <a:pPr indent="-182880" fontAlgn="auto">
              <a:lnSpc>
                <a:spcPct val="90000"/>
              </a:lnSpc>
              <a:buClr>
                <a:schemeClr val="accent6">
                  <a:lumMod val="75000"/>
                </a:schemeClr>
              </a:buClr>
              <a:buFont typeface="Arial" charset="0"/>
              <a:buNone/>
              <a:defRPr/>
            </a:pPr>
            <a:r>
              <a:rPr lang="ru-RU" sz="2800" b="1" dirty="0" smtClean="0">
                <a:solidFill>
                  <a:schemeClr val="tx1">
                    <a:lumMod val="75000"/>
                    <a:lumOff val="25000"/>
                  </a:schemeClr>
                </a:solidFill>
                <a:latin typeface="Times New Roman" pitchFamily="18" charset="0"/>
              </a:rPr>
              <a:t>было принято решение обменять билеты.</a:t>
            </a:r>
          </a:p>
          <a:p>
            <a:pPr indent="-182880" fontAlgn="auto">
              <a:lnSpc>
                <a:spcPct val="90000"/>
              </a:lnSpc>
              <a:buClr>
                <a:schemeClr val="accent6">
                  <a:lumMod val="75000"/>
                </a:schemeClr>
              </a:buClr>
              <a:buFont typeface="Arial" charset="0"/>
              <a:buNone/>
              <a:defRPr/>
            </a:pPr>
            <a:r>
              <a:rPr lang="ru-RU" sz="2800" b="1" dirty="0" smtClean="0">
                <a:solidFill>
                  <a:schemeClr val="tx1">
                    <a:lumMod val="75000"/>
                    <a:lumOff val="25000"/>
                  </a:schemeClr>
                </a:solidFill>
                <a:latin typeface="Times New Roman" pitchFamily="18" charset="0"/>
              </a:rPr>
              <a:t>7. Сестра постоянно была занята своими  какими-то</a:t>
            </a:r>
          </a:p>
          <a:p>
            <a:pPr indent="-182880" fontAlgn="auto">
              <a:lnSpc>
                <a:spcPct val="90000"/>
              </a:lnSpc>
              <a:buClr>
                <a:schemeClr val="accent6">
                  <a:lumMod val="75000"/>
                </a:schemeClr>
              </a:buClr>
              <a:buFont typeface="Arial" charset="0"/>
              <a:buNone/>
              <a:defRPr/>
            </a:pPr>
            <a:r>
              <a:rPr lang="ru-RU" sz="2800" b="1" dirty="0" smtClean="0">
                <a:solidFill>
                  <a:schemeClr val="tx1">
                    <a:lumMod val="75000"/>
                    <a:lumOff val="25000"/>
                  </a:schemeClr>
                </a:solidFill>
                <a:latin typeface="Times New Roman" pitchFamily="18" charset="0"/>
              </a:rPr>
              <a:t>делами, которые частенько брали верх над учёбой.</a:t>
            </a:r>
          </a:p>
          <a:p>
            <a:pPr indent="-182880" fontAlgn="auto">
              <a:lnSpc>
                <a:spcPct val="90000"/>
              </a:lnSpc>
              <a:buClr>
                <a:schemeClr val="accent6">
                  <a:lumMod val="75000"/>
                </a:schemeClr>
              </a:buClr>
              <a:buFont typeface="Arial" charset="0"/>
              <a:buNone/>
              <a:defRPr/>
            </a:pPr>
            <a:r>
              <a:rPr lang="ru-RU" sz="2800" b="1" dirty="0" smtClean="0">
                <a:solidFill>
                  <a:schemeClr val="tx1">
                    <a:lumMod val="75000"/>
                    <a:lumOff val="25000"/>
                  </a:schemeClr>
                </a:solidFill>
                <a:latin typeface="Times New Roman" pitchFamily="18" charset="0"/>
              </a:rPr>
              <a:t>8. Вечером мы были на туристической базе, которая</a:t>
            </a:r>
          </a:p>
          <a:p>
            <a:pPr indent="-182880" fontAlgn="auto">
              <a:lnSpc>
                <a:spcPct val="90000"/>
              </a:lnSpc>
              <a:buClr>
                <a:schemeClr val="accent6">
                  <a:lumMod val="75000"/>
                </a:schemeClr>
              </a:buClr>
              <a:buFont typeface="Arial" charset="0"/>
              <a:buNone/>
              <a:defRPr/>
            </a:pPr>
            <a:r>
              <a:rPr lang="ru-RU" sz="2800" b="1" dirty="0" smtClean="0">
                <a:solidFill>
                  <a:schemeClr val="tx1">
                    <a:lumMod val="75000"/>
                    <a:lumOff val="25000"/>
                  </a:schemeClr>
                </a:solidFill>
                <a:latin typeface="Times New Roman" pitchFamily="18" charset="0"/>
              </a:rPr>
              <a:t>стояла на берегу моря и занимала     почти полпарка.</a:t>
            </a:r>
          </a:p>
          <a:p>
            <a:pPr indent="-182880" fontAlgn="auto">
              <a:lnSpc>
                <a:spcPct val="90000"/>
              </a:lnSpc>
              <a:buClr>
                <a:schemeClr val="accent6">
                  <a:lumMod val="75000"/>
                </a:schemeClr>
              </a:buClr>
              <a:buFont typeface="Arial" charset="0"/>
              <a:buNone/>
              <a:defRPr/>
            </a:pPr>
            <a:r>
              <a:rPr lang="ru-RU" sz="2800" b="1" dirty="0" smtClean="0">
                <a:solidFill>
                  <a:schemeClr val="tx1">
                    <a:lumMod val="75000"/>
                    <a:lumOff val="25000"/>
                  </a:schemeClr>
                </a:solidFill>
                <a:latin typeface="Times New Roman" pitchFamily="18" charset="0"/>
              </a:rPr>
              <a:t>9. В приёмную вошёл человек, которого я видел ещё в</a:t>
            </a:r>
          </a:p>
          <a:p>
            <a:pPr indent="-182880" fontAlgn="auto">
              <a:lnSpc>
                <a:spcPct val="90000"/>
              </a:lnSpc>
              <a:buClr>
                <a:schemeClr val="accent6">
                  <a:lumMod val="75000"/>
                </a:schemeClr>
              </a:buClr>
              <a:buFont typeface="Arial" charset="0"/>
              <a:buNone/>
              <a:defRPr/>
            </a:pPr>
            <a:r>
              <a:rPr lang="ru-RU" sz="2800" b="1" dirty="0" smtClean="0">
                <a:solidFill>
                  <a:schemeClr val="tx1">
                    <a:lumMod val="75000"/>
                    <a:lumOff val="25000"/>
                  </a:schemeClr>
                </a:solidFill>
                <a:latin typeface="Times New Roman" pitchFamily="18" charset="0"/>
              </a:rPr>
              <a:t>Лондоне, и сразу направился в кабинет.</a:t>
            </a:r>
          </a:p>
          <a:p>
            <a:pPr indent="-182880" fontAlgn="auto">
              <a:lnSpc>
                <a:spcPct val="90000"/>
              </a:lnSpc>
              <a:buClr>
                <a:schemeClr val="accent6">
                  <a:lumMod val="75000"/>
                </a:schemeClr>
              </a:buClr>
              <a:buFont typeface="Arial" charset="0"/>
              <a:buNone/>
              <a:defRPr/>
            </a:pPr>
            <a:r>
              <a:rPr lang="ru-RU" sz="2800" b="1" dirty="0" smtClean="0">
                <a:solidFill>
                  <a:schemeClr val="tx1">
                    <a:lumMod val="75000"/>
                    <a:lumOff val="25000"/>
                  </a:schemeClr>
                </a:solidFill>
                <a:latin typeface="Times New Roman" pitchFamily="18" charset="0"/>
              </a:rPr>
              <a:t>10. Есть люди, которые как-то по  - особенному</a:t>
            </a:r>
          </a:p>
          <a:p>
            <a:pPr indent="-182880" fontAlgn="auto">
              <a:lnSpc>
                <a:spcPct val="90000"/>
              </a:lnSpc>
              <a:buClr>
                <a:schemeClr val="accent6">
                  <a:lumMod val="75000"/>
                </a:schemeClr>
              </a:buClr>
              <a:buFont typeface="Arial" charset="0"/>
              <a:buNone/>
              <a:defRPr/>
            </a:pPr>
            <a:r>
              <a:rPr lang="ru-RU" sz="2800" b="1" dirty="0" smtClean="0">
                <a:solidFill>
                  <a:schemeClr val="tx1">
                    <a:lumMod val="75000"/>
                    <a:lumOff val="25000"/>
                  </a:schemeClr>
                </a:solidFill>
                <a:latin typeface="Times New Roman" pitchFamily="18" charset="0"/>
              </a:rPr>
              <a:t>чувствуют      природу.</a:t>
            </a:r>
          </a:p>
        </p:txBody>
      </p:sp>
      <p:sp>
        <p:nvSpPr>
          <p:cNvPr id="13317" name="Rectangle 5"/>
          <p:cNvSpPr>
            <a:spLocks noChangeArrowheads="1"/>
          </p:cNvSpPr>
          <p:nvPr/>
        </p:nvSpPr>
        <p:spPr bwMode="auto">
          <a:xfrm>
            <a:off x="1619250" y="3284538"/>
            <a:ext cx="4176713" cy="431800"/>
          </a:xfrm>
          <a:prstGeom prst="rect">
            <a:avLst/>
          </a:prstGeom>
          <a:solidFill>
            <a:schemeClr val="bg2"/>
          </a:solidFill>
          <a:ln w="9525">
            <a:solidFill>
              <a:schemeClr val="tx1"/>
            </a:solidFill>
            <a:miter lim="800000"/>
            <a:headEnd/>
            <a:tailEnd/>
          </a:ln>
        </p:spPr>
        <p:txBody>
          <a:bodyPr wrap="none" anchor="ctr"/>
          <a:lstStyle/>
          <a:p>
            <a:r>
              <a:rPr lang="ru-RU" sz="2400" b="1">
                <a:solidFill>
                  <a:srgbClr val="FF0000"/>
                </a:solidFill>
                <a:latin typeface="Trebuchet MS" pitchFamily="34" charset="0"/>
              </a:rPr>
              <a:t>частенько  бравшими</a:t>
            </a:r>
            <a:r>
              <a:rPr lang="ru-RU" sz="2000" b="1">
                <a:solidFill>
                  <a:srgbClr val="FF0000"/>
                </a:solidFill>
                <a:latin typeface="Trebuchet MS" pitchFamily="34" charset="0"/>
              </a:rPr>
              <a:t> </a:t>
            </a:r>
          </a:p>
        </p:txBody>
      </p:sp>
      <p:sp>
        <p:nvSpPr>
          <p:cNvPr id="13319" name="Rectangle 7"/>
          <p:cNvSpPr>
            <a:spLocks noChangeArrowheads="1"/>
          </p:cNvSpPr>
          <p:nvPr/>
        </p:nvSpPr>
        <p:spPr bwMode="auto">
          <a:xfrm>
            <a:off x="7380288" y="3789363"/>
            <a:ext cx="1763712" cy="431800"/>
          </a:xfrm>
          <a:prstGeom prst="rect">
            <a:avLst/>
          </a:prstGeom>
          <a:solidFill>
            <a:schemeClr val="bg2"/>
          </a:solidFill>
          <a:ln w="9525">
            <a:solidFill>
              <a:schemeClr val="tx1"/>
            </a:solidFill>
            <a:miter lim="800000"/>
            <a:headEnd/>
            <a:tailEnd/>
          </a:ln>
        </p:spPr>
        <p:txBody>
          <a:bodyPr wrap="none" anchor="ctr"/>
          <a:lstStyle/>
          <a:p>
            <a:r>
              <a:rPr lang="ru-RU" sz="2400" b="1">
                <a:solidFill>
                  <a:srgbClr val="FF0000"/>
                </a:solidFill>
                <a:latin typeface="Trebuchet MS" pitchFamily="34" charset="0"/>
              </a:rPr>
              <a:t>стоявшей</a:t>
            </a:r>
          </a:p>
        </p:txBody>
      </p:sp>
      <p:sp>
        <p:nvSpPr>
          <p:cNvPr id="13320" name="Rectangle 8"/>
          <p:cNvSpPr>
            <a:spLocks noChangeArrowheads="1"/>
          </p:cNvSpPr>
          <p:nvPr/>
        </p:nvSpPr>
        <p:spPr bwMode="auto">
          <a:xfrm>
            <a:off x="179388" y="4292600"/>
            <a:ext cx="1223962" cy="360363"/>
          </a:xfrm>
          <a:prstGeom prst="rect">
            <a:avLst/>
          </a:prstGeom>
          <a:solidFill>
            <a:schemeClr val="bg2"/>
          </a:solidFill>
          <a:ln w="9525">
            <a:solidFill>
              <a:schemeClr val="tx1"/>
            </a:solidFill>
            <a:miter lim="800000"/>
            <a:headEnd/>
            <a:tailEnd/>
          </a:ln>
        </p:spPr>
        <p:txBody>
          <a:bodyPr wrap="none" anchor="ctr"/>
          <a:lstStyle/>
          <a:p>
            <a:endParaRPr lang="ru-RU">
              <a:latin typeface="Trebuchet MS" pitchFamily="34" charset="0"/>
            </a:endParaRPr>
          </a:p>
        </p:txBody>
      </p:sp>
      <p:sp>
        <p:nvSpPr>
          <p:cNvPr id="13322" name="Rectangle 10"/>
          <p:cNvSpPr>
            <a:spLocks noChangeArrowheads="1"/>
          </p:cNvSpPr>
          <p:nvPr/>
        </p:nvSpPr>
        <p:spPr bwMode="auto">
          <a:xfrm>
            <a:off x="2700338" y="5661025"/>
            <a:ext cx="1368425" cy="358775"/>
          </a:xfrm>
          <a:prstGeom prst="rect">
            <a:avLst/>
          </a:prstGeom>
          <a:solidFill>
            <a:schemeClr val="bg2"/>
          </a:solidFill>
          <a:ln w="9525">
            <a:solidFill>
              <a:schemeClr val="tx1"/>
            </a:solidFill>
            <a:miter lim="800000"/>
            <a:headEnd/>
            <a:tailEnd/>
          </a:ln>
        </p:spPr>
        <p:txBody>
          <a:bodyPr wrap="none" anchor="ctr"/>
          <a:lstStyle/>
          <a:p>
            <a:endParaRPr lang="ru-RU">
              <a:latin typeface="Trebuchet MS" pitchFamily="34" charset="0"/>
            </a:endParaRPr>
          </a:p>
        </p:txBody>
      </p:sp>
      <p:sp>
        <p:nvSpPr>
          <p:cNvPr id="13323" name="Rectangle 11"/>
          <p:cNvSpPr>
            <a:spLocks noChangeArrowheads="1"/>
          </p:cNvSpPr>
          <p:nvPr/>
        </p:nvSpPr>
        <p:spPr bwMode="auto">
          <a:xfrm>
            <a:off x="323850" y="6019800"/>
            <a:ext cx="2160588" cy="431800"/>
          </a:xfrm>
          <a:prstGeom prst="rect">
            <a:avLst/>
          </a:prstGeom>
          <a:solidFill>
            <a:schemeClr val="bg2"/>
          </a:solidFill>
          <a:ln w="9525">
            <a:solidFill>
              <a:schemeClr val="tx1"/>
            </a:solidFill>
            <a:miter lim="800000"/>
            <a:headEnd/>
            <a:tailEnd/>
          </a:ln>
        </p:spPr>
        <p:txBody>
          <a:bodyPr wrap="none" anchor="ctr"/>
          <a:lstStyle/>
          <a:p>
            <a:r>
              <a:rPr lang="ru-RU" sz="2400" b="1">
                <a:solidFill>
                  <a:srgbClr val="FF0000"/>
                </a:solidFill>
                <a:latin typeface="Trebuchet MS" pitchFamily="34" charset="0"/>
              </a:rPr>
              <a:t>чувствующие</a:t>
            </a:r>
          </a:p>
        </p:txBody>
      </p:sp>
      <p:sp>
        <p:nvSpPr>
          <p:cNvPr id="9" name="Rectangle 10"/>
          <p:cNvSpPr>
            <a:spLocks noChangeArrowheads="1"/>
          </p:cNvSpPr>
          <p:nvPr/>
        </p:nvSpPr>
        <p:spPr bwMode="auto">
          <a:xfrm>
            <a:off x="4225925" y="4221163"/>
            <a:ext cx="1930400" cy="358775"/>
          </a:xfrm>
          <a:prstGeom prst="rect">
            <a:avLst/>
          </a:prstGeom>
          <a:solidFill>
            <a:schemeClr val="bg2"/>
          </a:solidFill>
          <a:ln w="9525">
            <a:solidFill>
              <a:schemeClr val="tx1"/>
            </a:solidFill>
            <a:miter lim="800000"/>
            <a:headEnd/>
            <a:tailEnd/>
          </a:ln>
        </p:spPr>
        <p:txBody>
          <a:bodyPr wrap="none" anchor="ctr"/>
          <a:lstStyle/>
          <a:p>
            <a:endParaRPr lang="ru-RU">
              <a:latin typeface="Trebuchet MS" pitchFamily="34" charset="0"/>
            </a:endParaRPr>
          </a:p>
        </p:txBody>
      </p:sp>
      <p:sp>
        <p:nvSpPr>
          <p:cNvPr id="2" name="TextBox 1"/>
          <p:cNvSpPr txBox="1">
            <a:spLocks noChangeArrowheads="1"/>
          </p:cNvSpPr>
          <p:nvPr/>
        </p:nvSpPr>
        <p:spPr bwMode="auto">
          <a:xfrm>
            <a:off x="4225925" y="4117975"/>
            <a:ext cx="2076450" cy="461963"/>
          </a:xfrm>
          <a:prstGeom prst="rect">
            <a:avLst/>
          </a:prstGeom>
          <a:noFill/>
          <a:ln w="9525">
            <a:noFill/>
            <a:miter lim="800000"/>
            <a:headEnd/>
            <a:tailEnd/>
          </a:ln>
        </p:spPr>
        <p:txBody>
          <a:bodyPr>
            <a:spAutoFit/>
          </a:bodyPr>
          <a:lstStyle/>
          <a:p>
            <a:r>
              <a:rPr lang="ru-RU" sz="2400" b="1">
                <a:solidFill>
                  <a:srgbClr val="FF0000"/>
                </a:solidFill>
                <a:latin typeface="Trebuchet MS" pitchFamily="34" charset="0"/>
              </a:rPr>
              <a:t>занимавшей </a:t>
            </a:r>
            <a:r>
              <a:rPr lang="ru-RU" sz="2400">
                <a:solidFill>
                  <a:srgbClr val="FF0000"/>
                </a:solidFill>
                <a:latin typeface="Trebuchet MS"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P spid="13317" grpId="0" animBg="1"/>
      <p:bldP spid="13320" grpId="0" animBg="1"/>
      <p:bldP spid="13322" grpId="0" animBg="1"/>
      <p:bldP spid="13323" grpId="0" animBg="1"/>
      <p:bldP spid="9"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srcRect/>
          <a:stretch>
            <a:fillRect/>
          </a:stretch>
        </p:blipFill>
        <p:spPr bwMode="auto">
          <a:xfrm>
            <a:off x="7835900" y="-55563"/>
            <a:ext cx="1308100" cy="889001"/>
          </a:xfrm>
          <a:prstGeom prst="rect">
            <a:avLst/>
          </a:prstGeom>
          <a:noFill/>
          <a:ln w="9525">
            <a:noFill/>
            <a:miter lim="800000"/>
            <a:headEnd/>
            <a:tailEnd/>
          </a:ln>
        </p:spPr>
      </p:pic>
      <p:sp>
        <p:nvSpPr>
          <p:cNvPr id="50178" name="Прямоугольник 4"/>
          <p:cNvSpPr>
            <a:spLocks noChangeArrowheads="1"/>
          </p:cNvSpPr>
          <p:nvPr/>
        </p:nvSpPr>
        <p:spPr bwMode="auto">
          <a:xfrm>
            <a:off x="8053388" y="-46038"/>
            <a:ext cx="873125" cy="769938"/>
          </a:xfrm>
          <a:prstGeom prst="rect">
            <a:avLst/>
          </a:prstGeom>
          <a:noFill/>
          <a:ln w="9525">
            <a:noFill/>
            <a:miter lim="800000"/>
            <a:headEnd/>
            <a:tailEnd/>
          </a:ln>
        </p:spPr>
        <p:txBody>
          <a:bodyPr wrap="none">
            <a:spAutoFit/>
          </a:bodyPr>
          <a:lstStyle/>
          <a:p>
            <a:r>
              <a:rPr lang="ru-RU" sz="4400" b="1">
                <a:solidFill>
                  <a:srgbClr val="FF0000"/>
                </a:solidFill>
                <a:latin typeface="Times New Roman" pitchFamily="18" charset="0"/>
                <a:cs typeface="Times New Roman" pitchFamily="18" charset="0"/>
              </a:rPr>
              <a:t>С1</a:t>
            </a:r>
          </a:p>
        </p:txBody>
      </p:sp>
      <p:pic>
        <p:nvPicPr>
          <p:cNvPr id="50179" name="Picture 6" descr="http://xn--e1akoddj.xn--p1ai/uploads/1355983625_ege.jpg"/>
          <p:cNvPicPr>
            <a:picLocks noChangeAspect="1" noChangeArrowheads="1"/>
          </p:cNvPicPr>
          <p:nvPr/>
        </p:nvPicPr>
        <p:blipFill>
          <a:blip r:embed="rId3"/>
          <a:srcRect/>
          <a:stretch>
            <a:fillRect/>
          </a:stretch>
        </p:blipFill>
        <p:spPr bwMode="auto">
          <a:xfrm>
            <a:off x="107950" y="0"/>
            <a:ext cx="1011238" cy="769938"/>
          </a:xfrm>
          <a:prstGeom prst="rect">
            <a:avLst/>
          </a:prstGeom>
          <a:noFill/>
          <a:ln w="9525">
            <a:noFill/>
            <a:miter lim="800000"/>
            <a:headEnd/>
            <a:tailEnd/>
          </a:ln>
        </p:spPr>
      </p:pic>
      <p:sp>
        <p:nvSpPr>
          <p:cNvPr id="50180" name="TextBox 6"/>
          <p:cNvSpPr txBox="1">
            <a:spLocks noChangeArrowheads="1"/>
          </p:cNvSpPr>
          <p:nvPr/>
        </p:nvSpPr>
        <p:spPr bwMode="auto">
          <a:xfrm>
            <a:off x="1146175" y="0"/>
            <a:ext cx="6716713" cy="1008063"/>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8" name="TextBox 7"/>
          <p:cNvSpPr txBox="1">
            <a:spLocks noChangeArrowheads="1"/>
          </p:cNvSpPr>
          <p:nvPr/>
        </p:nvSpPr>
        <p:spPr bwMode="auto">
          <a:xfrm>
            <a:off x="179388" y="1057275"/>
            <a:ext cx="8747125" cy="646113"/>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Задание. </a:t>
            </a:r>
            <a:r>
              <a:rPr lang="ru-RU">
                <a:latin typeface="Times New Roman" pitchFamily="18" charset="0"/>
                <a:cs typeface="Times New Roman" pitchFamily="18" charset="0"/>
              </a:rPr>
              <a:t>Укажите фрагмент сочинения, который содержит аргумент, не являющийся подтверждением тезиса</a:t>
            </a:r>
          </a:p>
        </p:txBody>
      </p:sp>
      <p:sp>
        <p:nvSpPr>
          <p:cNvPr id="9" name="TextBox 8"/>
          <p:cNvSpPr txBox="1"/>
          <p:nvPr/>
        </p:nvSpPr>
        <p:spPr>
          <a:xfrm>
            <a:off x="1258888" y="-63500"/>
            <a:ext cx="5976937" cy="1077913"/>
          </a:xfrm>
          <a:prstGeom prst="rect">
            <a:avLst/>
          </a:prstGeom>
          <a:noFill/>
        </p:spPr>
        <p:txBody>
          <a:bodyPr>
            <a:spAutoFit/>
          </a:bodyPr>
          <a:lstStyle/>
          <a:p>
            <a:pPr fontAlgn="auto">
              <a:spcBef>
                <a:spcPts val="0"/>
              </a:spcBef>
              <a:spcAft>
                <a:spcPts val="0"/>
              </a:spcAft>
              <a:defRPr/>
            </a:pPr>
            <a:r>
              <a:rPr lang="ru-RU" sz="2400" b="1" dirty="0">
                <a:latin typeface="Times New Roman" pitchFamily="18" charset="0"/>
                <a:cs typeface="Times New Roman" pitchFamily="18" charset="0"/>
              </a:rPr>
              <a:t>Тезис: </a:t>
            </a:r>
          </a:p>
          <a:p>
            <a:pPr fontAlgn="auto">
              <a:spcBef>
                <a:spcPts val="0"/>
              </a:spcBef>
              <a:spcAft>
                <a:spcPts val="0"/>
              </a:spcAft>
              <a:defRPr/>
            </a:pPr>
            <a:r>
              <a:rPr lang="ru-RU" sz="2000" b="1" dirty="0">
                <a:solidFill>
                  <a:schemeClr val="accent1">
                    <a:lumMod val="75000"/>
                  </a:schemeClr>
                </a:solidFill>
                <a:latin typeface="Times New Roman" pitchFamily="18" charset="0"/>
                <a:cs typeface="Times New Roman" pitchFamily="18" charset="0"/>
              </a:rPr>
              <a:t>Милосердие – это одно из самых важных чувств, делающих человека Человеком.</a:t>
            </a:r>
            <a:endParaRPr lang="ru-RU" sz="2000" b="1" dirty="0">
              <a:solidFill>
                <a:schemeClr val="accent1">
                  <a:lumMod val="75000"/>
                </a:schemeClr>
              </a:solidFill>
              <a:latin typeface="Times New Roman" pitchFamily="18" charset="0"/>
              <a:cs typeface="Times New Roman" pitchFamily="18" charset="0"/>
            </a:endParaRPr>
          </a:p>
        </p:txBody>
      </p:sp>
      <p:sp>
        <p:nvSpPr>
          <p:cNvPr id="10" name="Прямоугольник 9"/>
          <p:cNvSpPr>
            <a:spLocks noChangeArrowheads="1"/>
          </p:cNvSpPr>
          <p:nvPr/>
        </p:nvSpPr>
        <p:spPr bwMode="auto">
          <a:xfrm>
            <a:off x="395288" y="1698625"/>
            <a:ext cx="8064500" cy="4524375"/>
          </a:xfrm>
          <a:prstGeom prst="rect">
            <a:avLst/>
          </a:prstGeom>
          <a:noFill/>
          <a:ln w="9525">
            <a:noFill/>
            <a:miter lim="800000"/>
            <a:headEnd/>
            <a:tailEnd/>
          </a:ln>
        </p:spPr>
        <p:txBody>
          <a:bodyPr>
            <a:spAutoFit/>
          </a:bodyPr>
          <a:lstStyle/>
          <a:p>
            <a:r>
              <a:rPr lang="ru-RU" sz="1600" b="1">
                <a:latin typeface="Times New Roman" pitchFamily="18" charset="0"/>
                <a:cs typeface="Times New Roman" pitchFamily="18" charset="0"/>
              </a:rPr>
              <a:t>Фрагменты сочинений:</a:t>
            </a:r>
            <a:endParaRPr lang="ru-RU" sz="1600">
              <a:latin typeface="Times New Roman" pitchFamily="18" charset="0"/>
              <a:cs typeface="Times New Roman" pitchFamily="18" charset="0"/>
            </a:endParaRPr>
          </a:p>
          <a:p>
            <a:r>
              <a:rPr lang="ru-RU" sz="1600">
                <a:latin typeface="Times New Roman" pitchFamily="18" charset="0"/>
                <a:cs typeface="Times New Roman" pitchFamily="18" charset="0"/>
              </a:rPr>
              <a:t>1)Подтверждение мысли автора можно найти, наблюдая над жизнью человеческого общества. К двадцать первому веку человечество достигло высокого уровня развития, но если бы люди не помогали друг другу, не действовали сообща, то, может быть, до сих пор основным орудием труда являлась бы палка.</a:t>
            </a:r>
          </a:p>
          <a:p>
            <a:r>
              <a:rPr lang="ru-RU" sz="1600">
                <a:latin typeface="Times New Roman" pitchFamily="18" charset="0"/>
                <a:cs typeface="Times New Roman" pitchFamily="18" charset="0"/>
              </a:rPr>
              <a:t> </a:t>
            </a:r>
          </a:p>
          <a:p>
            <a:r>
              <a:rPr lang="ru-RU" sz="1600">
                <a:latin typeface="Times New Roman" pitchFamily="18" charset="0"/>
                <a:cs typeface="Times New Roman" pitchFamily="18" charset="0"/>
              </a:rPr>
              <a:t>2) Подтверждение этой мысли можно найти в русской литературе. Например, о созидательной силе милосердия размышлял Ф.М.Достоевский в романе «Преступление и наказание». Только Соня Мармеладова, воплощающая собой идею христианского всепрощения, смогла понять истерзанную душу Родиона Раскольникова и повести его к раскаянию и последующему возрождению.</a:t>
            </a:r>
          </a:p>
          <a:p>
            <a:r>
              <a:rPr lang="ru-RU" sz="1600">
                <a:latin typeface="Times New Roman" pitchFamily="18" charset="0"/>
                <a:cs typeface="Times New Roman" pitchFamily="18" charset="0"/>
              </a:rPr>
              <a:t> </a:t>
            </a:r>
          </a:p>
          <a:p>
            <a:r>
              <a:rPr lang="ru-RU" sz="1600">
                <a:latin typeface="Times New Roman" pitchFamily="18" charset="0"/>
                <a:cs typeface="Times New Roman" pitchFamily="18" charset="0"/>
              </a:rPr>
              <a:t>3)Вспомним, что слово «милосердие» не раз встречается в романе М.А.Булгакова «Мастер и Маргарита». Милосердие ещё осталось в ожесточённых сердцах москвичей, испорченных, по мнению Воланда, квартирным вопросом. Милосердие движет Маргаритой, которая просит избавить несчастную Фриду от мучительных напоминаний о совершённом ею страшном преступлении. Наконец, Иешуа Га-Ноцри совершает чудо милосердия, молясь о своих палачах и прощая Понтия Пилата.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a:srcRect/>
          <a:stretch>
            <a:fillRect/>
          </a:stretch>
        </p:blipFill>
        <p:spPr bwMode="auto">
          <a:xfrm>
            <a:off x="7835900" y="-55563"/>
            <a:ext cx="1308100" cy="889001"/>
          </a:xfrm>
          <a:prstGeom prst="rect">
            <a:avLst/>
          </a:prstGeom>
          <a:noFill/>
          <a:ln w="9525">
            <a:noFill/>
            <a:miter lim="800000"/>
            <a:headEnd/>
            <a:tailEnd/>
          </a:ln>
        </p:spPr>
      </p:pic>
      <p:sp>
        <p:nvSpPr>
          <p:cNvPr id="51202" name="Прямоугольник 4"/>
          <p:cNvSpPr>
            <a:spLocks noChangeArrowheads="1"/>
          </p:cNvSpPr>
          <p:nvPr/>
        </p:nvSpPr>
        <p:spPr bwMode="auto">
          <a:xfrm>
            <a:off x="8053388" y="-46038"/>
            <a:ext cx="873125" cy="769938"/>
          </a:xfrm>
          <a:prstGeom prst="rect">
            <a:avLst/>
          </a:prstGeom>
          <a:noFill/>
          <a:ln w="9525">
            <a:noFill/>
            <a:miter lim="800000"/>
            <a:headEnd/>
            <a:tailEnd/>
          </a:ln>
        </p:spPr>
        <p:txBody>
          <a:bodyPr wrap="none">
            <a:spAutoFit/>
          </a:bodyPr>
          <a:lstStyle/>
          <a:p>
            <a:r>
              <a:rPr lang="ru-RU" sz="4400" b="1">
                <a:solidFill>
                  <a:srgbClr val="FF0000"/>
                </a:solidFill>
                <a:latin typeface="Times New Roman" pitchFamily="18" charset="0"/>
                <a:cs typeface="Times New Roman" pitchFamily="18" charset="0"/>
              </a:rPr>
              <a:t>С1</a:t>
            </a:r>
          </a:p>
        </p:txBody>
      </p:sp>
      <p:sp>
        <p:nvSpPr>
          <p:cNvPr id="51203" name="TextBox 6"/>
          <p:cNvSpPr txBox="1">
            <a:spLocks noChangeArrowheads="1"/>
          </p:cNvSpPr>
          <p:nvPr/>
        </p:nvSpPr>
        <p:spPr bwMode="auto">
          <a:xfrm>
            <a:off x="1808163" y="184150"/>
            <a:ext cx="6005512" cy="431800"/>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9" name="TextBox 8"/>
          <p:cNvSpPr txBox="1"/>
          <p:nvPr/>
        </p:nvSpPr>
        <p:spPr>
          <a:xfrm>
            <a:off x="1763713" y="1828800"/>
            <a:ext cx="7015162" cy="2614613"/>
          </a:xfrm>
          <a:prstGeom prst="rect">
            <a:avLst/>
          </a:prstGeom>
          <a:noFill/>
        </p:spPr>
        <p:txBody>
          <a:bodyPr>
            <a:spAutoFit/>
          </a:bodyPr>
          <a:lstStyle/>
          <a:p>
            <a:pPr fontAlgn="auto">
              <a:spcBef>
                <a:spcPts val="0"/>
              </a:spcBef>
              <a:spcAft>
                <a:spcPts val="0"/>
              </a:spcAft>
              <a:defRPr/>
            </a:pPr>
            <a:r>
              <a:rPr lang="ru-RU" sz="4400" b="1" dirty="0">
                <a:latin typeface="Times New Roman" pitchFamily="18" charset="0"/>
                <a:cs typeface="Times New Roman" pitchFamily="18" charset="0"/>
              </a:rPr>
              <a:t>Тезис: </a:t>
            </a:r>
          </a:p>
          <a:p>
            <a:pPr fontAlgn="auto">
              <a:spcBef>
                <a:spcPts val="0"/>
              </a:spcBef>
              <a:spcAft>
                <a:spcPts val="0"/>
              </a:spcAft>
              <a:defRPr/>
            </a:pPr>
            <a:r>
              <a:rPr lang="ru-RU" sz="4000" b="1" dirty="0">
                <a:solidFill>
                  <a:schemeClr val="accent1">
                    <a:lumMod val="75000"/>
                  </a:schemeClr>
                </a:solidFill>
                <a:latin typeface="Times New Roman" pitchFamily="18" charset="0"/>
                <a:cs typeface="Times New Roman" pitchFamily="18" charset="0"/>
              </a:rPr>
              <a:t>Годы детства – это прежде всего воспитание сердца</a:t>
            </a:r>
          </a:p>
          <a:p>
            <a:pPr fontAlgn="auto">
              <a:spcBef>
                <a:spcPts val="0"/>
              </a:spcBef>
              <a:spcAft>
                <a:spcPts val="0"/>
              </a:spcAft>
              <a:defRPr/>
            </a:pPr>
            <a:r>
              <a:rPr lang="ru-RU" sz="4000" b="1" dirty="0">
                <a:solidFill>
                  <a:schemeClr val="accent1">
                    <a:lumMod val="75000"/>
                  </a:schemeClr>
                </a:solidFill>
                <a:latin typeface="Times New Roman" pitchFamily="18" charset="0"/>
                <a:cs typeface="Times New Roman" pitchFamily="18" charset="0"/>
              </a:rPr>
              <a:t>                  (В. Сухомлинский)</a:t>
            </a:r>
            <a:endParaRPr lang="ru-RU" sz="4000" b="1" dirty="0">
              <a:solidFill>
                <a:schemeClr val="accent1">
                  <a:lumMod val="75000"/>
                </a:schemeClr>
              </a:solidFill>
              <a:latin typeface="Times New Roman" pitchFamily="18" charset="0"/>
              <a:cs typeface="Times New Roman" pitchFamily="18" charset="0"/>
            </a:endParaRPr>
          </a:p>
        </p:txBody>
      </p:sp>
      <p:sp>
        <p:nvSpPr>
          <p:cNvPr id="51205" name="TextBox 1"/>
          <p:cNvSpPr txBox="1">
            <a:spLocks noChangeArrowheads="1"/>
          </p:cNvSpPr>
          <p:nvPr/>
        </p:nvSpPr>
        <p:spPr bwMode="auto">
          <a:xfrm>
            <a:off x="2051050" y="168275"/>
            <a:ext cx="5740400" cy="461963"/>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Подберите аргументы к данному тезису</a:t>
            </a:r>
          </a:p>
        </p:txBody>
      </p:sp>
      <p:pic>
        <p:nvPicPr>
          <p:cNvPr id="5120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47637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2"/>
          <a:srcRect/>
          <a:stretch>
            <a:fillRect/>
          </a:stretch>
        </p:blipFill>
        <p:spPr bwMode="auto">
          <a:xfrm>
            <a:off x="7835900" y="-55563"/>
            <a:ext cx="1308100" cy="889001"/>
          </a:xfrm>
          <a:prstGeom prst="rect">
            <a:avLst/>
          </a:prstGeom>
          <a:noFill/>
          <a:ln w="9525">
            <a:noFill/>
            <a:miter lim="800000"/>
            <a:headEnd/>
            <a:tailEnd/>
          </a:ln>
        </p:spPr>
      </p:pic>
      <p:sp>
        <p:nvSpPr>
          <p:cNvPr id="52226" name="Прямоугольник 4"/>
          <p:cNvSpPr>
            <a:spLocks noChangeArrowheads="1"/>
          </p:cNvSpPr>
          <p:nvPr/>
        </p:nvSpPr>
        <p:spPr bwMode="auto">
          <a:xfrm>
            <a:off x="8053388" y="-46038"/>
            <a:ext cx="873125" cy="769938"/>
          </a:xfrm>
          <a:prstGeom prst="rect">
            <a:avLst/>
          </a:prstGeom>
          <a:noFill/>
          <a:ln w="9525">
            <a:noFill/>
            <a:miter lim="800000"/>
            <a:headEnd/>
            <a:tailEnd/>
          </a:ln>
        </p:spPr>
        <p:txBody>
          <a:bodyPr wrap="none">
            <a:spAutoFit/>
          </a:bodyPr>
          <a:lstStyle/>
          <a:p>
            <a:r>
              <a:rPr lang="ru-RU" sz="4400" b="1">
                <a:solidFill>
                  <a:srgbClr val="FF0000"/>
                </a:solidFill>
                <a:latin typeface="Times New Roman" pitchFamily="18" charset="0"/>
                <a:cs typeface="Times New Roman" pitchFamily="18" charset="0"/>
              </a:rPr>
              <a:t>С1</a:t>
            </a:r>
          </a:p>
        </p:txBody>
      </p:sp>
      <p:pic>
        <p:nvPicPr>
          <p:cNvPr id="52227" name="Picture 6" descr="http://xn--e1akoddj.xn--p1ai/uploads/1355983625_ege.jpg"/>
          <p:cNvPicPr>
            <a:picLocks noChangeAspect="1" noChangeArrowheads="1"/>
          </p:cNvPicPr>
          <p:nvPr/>
        </p:nvPicPr>
        <p:blipFill>
          <a:blip r:embed="rId3"/>
          <a:srcRect/>
          <a:stretch>
            <a:fillRect/>
          </a:stretch>
        </p:blipFill>
        <p:spPr bwMode="auto">
          <a:xfrm>
            <a:off x="107950" y="0"/>
            <a:ext cx="1011238" cy="769938"/>
          </a:xfrm>
          <a:prstGeom prst="rect">
            <a:avLst/>
          </a:prstGeom>
          <a:noFill/>
          <a:ln w="9525">
            <a:noFill/>
            <a:miter lim="800000"/>
            <a:headEnd/>
            <a:tailEnd/>
          </a:ln>
        </p:spPr>
      </p:pic>
      <p:sp>
        <p:nvSpPr>
          <p:cNvPr id="52228" name="TextBox 6"/>
          <p:cNvSpPr txBox="1">
            <a:spLocks noChangeArrowheads="1"/>
          </p:cNvSpPr>
          <p:nvPr/>
        </p:nvSpPr>
        <p:spPr bwMode="auto">
          <a:xfrm>
            <a:off x="1476375" y="173038"/>
            <a:ext cx="6005513" cy="431800"/>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9" name="TextBox 8"/>
          <p:cNvSpPr txBox="1"/>
          <p:nvPr/>
        </p:nvSpPr>
        <p:spPr>
          <a:xfrm>
            <a:off x="323850" y="1844675"/>
            <a:ext cx="8064500" cy="2616200"/>
          </a:xfrm>
          <a:prstGeom prst="rect">
            <a:avLst/>
          </a:prstGeom>
          <a:noFill/>
        </p:spPr>
        <p:txBody>
          <a:bodyPr>
            <a:spAutoFit/>
          </a:bodyPr>
          <a:lstStyle/>
          <a:p>
            <a:pPr fontAlgn="auto">
              <a:spcBef>
                <a:spcPts val="0"/>
              </a:spcBef>
              <a:spcAft>
                <a:spcPts val="0"/>
              </a:spcAft>
              <a:defRPr/>
            </a:pPr>
            <a:r>
              <a:rPr lang="ru-RU" sz="4400" b="1" dirty="0">
                <a:latin typeface="Times New Roman" pitchFamily="18" charset="0"/>
                <a:cs typeface="Times New Roman" pitchFamily="18" charset="0"/>
              </a:rPr>
              <a:t>Тезис: </a:t>
            </a:r>
          </a:p>
          <a:p>
            <a:pPr fontAlgn="auto">
              <a:spcBef>
                <a:spcPts val="0"/>
              </a:spcBef>
              <a:spcAft>
                <a:spcPts val="0"/>
              </a:spcAft>
              <a:defRPr/>
            </a:pPr>
            <a:r>
              <a:rPr lang="ru-RU" sz="4000" b="1" dirty="0">
                <a:solidFill>
                  <a:schemeClr val="accent1">
                    <a:lumMod val="75000"/>
                  </a:schemeClr>
                </a:solidFill>
                <a:latin typeface="Times New Roman" pitchFamily="18" charset="0"/>
                <a:cs typeface="Times New Roman" pitchFamily="18" charset="0"/>
              </a:rPr>
              <a:t>Безволие, никчёмность – родная сестра подлости.                 </a:t>
            </a:r>
          </a:p>
          <a:p>
            <a:pPr fontAlgn="auto">
              <a:spcBef>
                <a:spcPts val="0"/>
              </a:spcBef>
              <a:spcAft>
                <a:spcPts val="0"/>
              </a:spcAft>
              <a:defRPr/>
            </a:pPr>
            <a:r>
              <a:rPr lang="ru-RU" sz="4000" b="1" dirty="0">
                <a:solidFill>
                  <a:schemeClr val="accent1">
                    <a:lumMod val="75000"/>
                  </a:schemeClr>
                </a:solidFill>
                <a:latin typeface="Times New Roman" pitchFamily="18" charset="0"/>
                <a:cs typeface="Times New Roman" pitchFamily="18" charset="0"/>
              </a:rPr>
              <a:t> </a:t>
            </a:r>
            <a:r>
              <a:rPr lang="ru-RU" sz="4000" b="1" dirty="0">
                <a:solidFill>
                  <a:schemeClr val="accent1">
                    <a:lumMod val="75000"/>
                  </a:schemeClr>
                </a:solidFill>
                <a:latin typeface="Times New Roman" pitchFamily="18" charset="0"/>
                <a:cs typeface="Times New Roman" pitchFamily="18" charset="0"/>
              </a:rPr>
              <a:t>                        (В. Сухомлинский)</a:t>
            </a:r>
            <a:endParaRPr lang="ru-RU" sz="4000" b="1" dirty="0">
              <a:solidFill>
                <a:schemeClr val="accent1">
                  <a:lumMod val="75000"/>
                </a:schemeClr>
              </a:solidFill>
              <a:latin typeface="Times New Roman" pitchFamily="18" charset="0"/>
              <a:cs typeface="Times New Roman" pitchFamily="18" charset="0"/>
            </a:endParaRPr>
          </a:p>
        </p:txBody>
      </p:sp>
      <p:sp>
        <p:nvSpPr>
          <p:cNvPr id="52230" name="TextBox 1"/>
          <p:cNvSpPr txBox="1">
            <a:spLocks noChangeArrowheads="1"/>
          </p:cNvSpPr>
          <p:nvPr/>
        </p:nvSpPr>
        <p:spPr bwMode="auto">
          <a:xfrm>
            <a:off x="1609725" y="168275"/>
            <a:ext cx="5738813" cy="461963"/>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Подберите аргументы к данному тезису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1"/>
          <p:cNvSpPr txBox="1">
            <a:spLocks noChangeArrowheads="1"/>
          </p:cNvSpPr>
          <p:nvPr/>
        </p:nvSpPr>
        <p:spPr bwMode="auto">
          <a:xfrm>
            <a:off x="1500188" y="357188"/>
            <a:ext cx="5000625" cy="646112"/>
          </a:xfrm>
          <a:prstGeom prst="rect">
            <a:avLst/>
          </a:prstGeom>
          <a:noFill/>
          <a:ln w="9525">
            <a:noFill/>
            <a:miter lim="800000"/>
            <a:headEnd/>
            <a:tailEnd/>
          </a:ln>
        </p:spPr>
        <p:txBody>
          <a:bodyPr>
            <a:spAutoFit/>
          </a:bodyPr>
          <a:lstStyle/>
          <a:p>
            <a:pPr algn="ctr"/>
            <a:r>
              <a:rPr lang="ru-RU" sz="3600" b="1">
                <a:solidFill>
                  <a:srgbClr val="FF0000"/>
                </a:solidFill>
                <a:latin typeface="Times New Roman" pitchFamily="18" charset="0"/>
              </a:rPr>
              <a:t>Рефлексия</a:t>
            </a:r>
          </a:p>
        </p:txBody>
      </p:sp>
      <p:sp>
        <p:nvSpPr>
          <p:cNvPr id="10243" name="TextBox 2"/>
          <p:cNvSpPr txBox="1">
            <a:spLocks noChangeArrowheads="1"/>
          </p:cNvSpPr>
          <p:nvPr/>
        </p:nvSpPr>
        <p:spPr bwMode="auto">
          <a:xfrm>
            <a:off x="357188" y="928688"/>
            <a:ext cx="7858125" cy="3540125"/>
          </a:xfrm>
          <a:prstGeom prst="rect">
            <a:avLst/>
          </a:prstGeom>
          <a:noFill/>
          <a:ln w="9525">
            <a:noFill/>
            <a:miter lim="800000"/>
            <a:headEnd/>
            <a:tailEnd/>
          </a:ln>
        </p:spPr>
        <p:txBody>
          <a:bodyPr>
            <a:spAutoFit/>
          </a:bodyPr>
          <a:lstStyle/>
          <a:p>
            <a:r>
              <a:rPr lang="ru-RU" sz="3200" b="1">
                <a:solidFill>
                  <a:srgbClr val="000000"/>
                </a:solidFill>
                <a:latin typeface="Times New Roman" pitchFamily="18" charset="0"/>
              </a:rPr>
              <a:t>Я справился (не справился)….</a:t>
            </a:r>
          </a:p>
          <a:p>
            <a:r>
              <a:rPr lang="ru-RU" sz="3200" b="1">
                <a:solidFill>
                  <a:srgbClr val="000000"/>
                </a:solidFill>
                <a:latin typeface="Times New Roman" pitchFamily="18" charset="0"/>
              </a:rPr>
              <a:t>Я смог (не смог)….</a:t>
            </a:r>
          </a:p>
          <a:p>
            <a:r>
              <a:rPr lang="ru-RU" sz="3200" b="1">
                <a:solidFill>
                  <a:srgbClr val="000000"/>
                </a:solidFill>
                <a:latin typeface="Times New Roman" pitchFamily="18" charset="0"/>
              </a:rPr>
              <a:t>У меня получилось (не получилось)…</a:t>
            </a:r>
          </a:p>
          <a:p>
            <a:r>
              <a:rPr lang="ru-RU" sz="3200" b="1">
                <a:solidFill>
                  <a:srgbClr val="000000"/>
                </a:solidFill>
                <a:latin typeface="Times New Roman" pitchFamily="18" charset="0"/>
              </a:rPr>
              <a:t>Я доволен(не доволен) собой …</a:t>
            </a:r>
          </a:p>
          <a:p>
            <a:r>
              <a:rPr lang="ru-RU" sz="3200" b="1">
                <a:solidFill>
                  <a:srgbClr val="000000"/>
                </a:solidFill>
                <a:latin typeface="Times New Roman" pitchFamily="18" charset="0"/>
              </a:rPr>
              <a:t>Мне было трудно…</a:t>
            </a:r>
          </a:p>
          <a:p>
            <a:r>
              <a:rPr lang="ru-RU" sz="3200" b="1">
                <a:solidFill>
                  <a:srgbClr val="000000"/>
                </a:solidFill>
                <a:latin typeface="Times New Roman" pitchFamily="18" charset="0"/>
              </a:rPr>
              <a:t>Мне было легко…</a:t>
            </a:r>
          </a:p>
          <a:p>
            <a:r>
              <a:rPr lang="ru-RU" sz="3200" b="1">
                <a:solidFill>
                  <a:srgbClr val="000000"/>
                </a:solidFill>
                <a:latin typeface="Times New Roman" pitchFamily="18" charset="0"/>
              </a:rPr>
              <a:t>Мне необходимо поработать над…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0243"/>
                                        </p:tgtEl>
                                        <p:attrNameLst>
                                          <p:attrName>style.color</p:attrName>
                                        </p:attrNameLst>
                                      </p:cBhvr>
                                      <p:to>
                                        <p:clrVal>
                                          <a:schemeClr val="accent2"/>
                                        </p:clrVal>
                                      </p:to>
                                    </p:set>
                                    <p:set>
                                      <p:cBhvr>
                                        <p:cTn id="7" dur="500" fill="hold"/>
                                        <p:tgtEl>
                                          <p:spTgt spid="10243"/>
                                        </p:tgtEl>
                                        <p:attrNameLst>
                                          <p:attrName>fillcolor</p:attrName>
                                        </p:attrNameLst>
                                      </p:cBhvr>
                                      <p:to>
                                        <p:clrVal>
                                          <a:schemeClr val="accent2"/>
                                        </p:clrVal>
                                      </p:to>
                                    </p:set>
                                    <p:set>
                                      <p:cBhvr>
                                        <p:cTn id="8" dur="500" fill="hold"/>
                                        <p:tgtEl>
                                          <p:spTgt spid="102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D:\Нестрашный ЕГЭ\Ни пуха ни пера.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1116013" y="84138"/>
            <a:ext cx="6624637" cy="523875"/>
          </a:xfrm>
          <a:prstGeom prst="rect">
            <a:avLst/>
          </a:prstGeom>
          <a:solidFill>
            <a:schemeClr val="accent2"/>
          </a:solidFill>
          <a:ln w="9525">
            <a:noFill/>
            <a:miter lim="800000"/>
            <a:headEnd/>
            <a:tailEnd/>
          </a:ln>
        </p:spPr>
        <p:txBody>
          <a:bodyPr>
            <a:spAutoFit/>
          </a:bodyPr>
          <a:lstStyle/>
          <a:p>
            <a:pPr algn="ctr"/>
            <a:r>
              <a:rPr lang="ru-RU" sz="2800" b="1" i="1">
                <a:solidFill>
                  <a:srgbClr val="FF0000"/>
                </a:solidFill>
                <a:latin typeface="Arial Black" pitchFamily="34" charset="0"/>
              </a:rPr>
              <a:t>Орфоэпическая минутка</a:t>
            </a:r>
          </a:p>
        </p:txBody>
      </p:sp>
      <p:sp>
        <p:nvSpPr>
          <p:cNvPr id="3" name="Прямоугольник 2"/>
          <p:cNvSpPr>
            <a:spLocks noChangeArrowheads="1"/>
          </p:cNvSpPr>
          <p:nvPr/>
        </p:nvSpPr>
        <p:spPr bwMode="auto">
          <a:xfrm>
            <a:off x="1547813" y="857250"/>
            <a:ext cx="6985000" cy="5694363"/>
          </a:xfrm>
          <a:prstGeom prst="rect">
            <a:avLst/>
          </a:prstGeom>
          <a:noFill/>
          <a:ln w="9525">
            <a:noFill/>
            <a:miter lim="800000"/>
            <a:headEnd/>
            <a:tailEnd/>
          </a:ln>
        </p:spPr>
        <p:txBody>
          <a:bodyPr>
            <a:spAutoFit/>
          </a:bodyPr>
          <a:lstStyle/>
          <a:p>
            <a:pPr algn="just"/>
            <a:r>
              <a:rPr lang="ru-RU" sz="2800" b="1">
                <a:latin typeface="Times New Roman" pitchFamily="18" charset="0"/>
              </a:rPr>
              <a:t>красивее                                камбала          </a:t>
            </a:r>
          </a:p>
          <a:p>
            <a:r>
              <a:rPr lang="ru-RU" sz="2800" b="1">
                <a:latin typeface="Times New Roman" pitchFamily="18" charset="0"/>
              </a:rPr>
              <a:t>коклюш                                 обеспечение</a:t>
            </a:r>
            <a:r>
              <a:rPr lang="ru-RU" sz="2800" b="1">
                <a:solidFill>
                  <a:srgbClr val="FF0000"/>
                </a:solidFill>
                <a:latin typeface="Times New Roman" pitchFamily="18" charset="0"/>
              </a:rPr>
              <a:t>                        </a:t>
            </a:r>
            <a:r>
              <a:rPr lang="ru-RU" sz="2800" b="1">
                <a:latin typeface="Times New Roman" pitchFamily="18" charset="0"/>
              </a:rPr>
              <a:t>вероисповедание                  ворожея</a:t>
            </a:r>
          </a:p>
          <a:p>
            <a:pPr algn="just"/>
            <a:r>
              <a:rPr lang="ru-RU" sz="2800" b="1">
                <a:latin typeface="Times New Roman" pitchFamily="18" charset="0"/>
              </a:rPr>
              <a:t>торты                                     жалюзи</a:t>
            </a:r>
          </a:p>
          <a:p>
            <a:pPr algn="just"/>
            <a:r>
              <a:rPr lang="ru-RU" sz="2800" b="1">
                <a:latin typeface="Times New Roman" pitchFamily="18" charset="0"/>
              </a:rPr>
              <a:t>плесневеть                            начался</a:t>
            </a:r>
          </a:p>
          <a:p>
            <a:pPr algn="just"/>
            <a:r>
              <a:rPr lang="ru-RU" sz="2800" b="1">
                <a:latin typeface="Times New Roman" pitchFamily="18" charset="0"/>
              </a:rPr>
              <a:t>ходатайство                          звонишь </a:t>
            </a:r>
          </a:p>
          <a:p>
            <a:pPr algn="just"/>
            <a:r>
              <a:rPr lang="ru-RU" sz="2800" b="1">
                <a:latin typeface="Times New Roman" pitchFamily="18" charset="0"/>
              </a:rPr>
              <a:t>премировать                        зубчатый </a:t>
            </a:r>
          </a:p>
          <a:p>
            <a:pPr algn="just"/>
            <a:r>
              <a:rPr lang="ru-RU" sz="2800" b="1">
                <a:latin typeface="Times New Roman" pitchFamily="18" charset="0"/>
              </a:rPr>
              <a:t>генезис                                   брала</a:t>
            </a:r>
          </a:p>
          <a:p>
            <a:pPr algn="just"/>
            <a:r>
              <a:rPr lang="ru-RU" sz="2800" b="1">
                <a:latin typeface="Times New Roman" pitchFamily="18" charset="0"/>
              </a:rPr>
              <a:t>исчерпать                              балованный</a:t>
            </a:r>
          </a:p>
          <a:p>
            <a:pPr algn="just"/>
            <a:r>
              <a:rPr lang="ru-RU" sz="2800" b="1">
                <a:latin typeface="Times New Roman" pitchFamily="18" charset="0"/>
              </a:rPr>
              <a:t>доверху                                   издревле</a:t>
            </a:r>
          </a:p>
          <a:p>
            <a:pPr algn="just"/>
            <a:r>
              <a:rPr lang="ru-RU" sz="2800" b="1">
                <a:latin typeface="Times New Roman" pitchFamily="18" charset="0"/>
              </a:rPr>
              <a:t>каталог                                  мастерски</a:t>
            </a:r>
          </a:p>
          <a:p>
            <a:pPr algn="just"/>
            <a:r>
              <a:rPr lang="ru-RU" sz="2800" b="1">
                <a:latin typeface="Times New Roman" pitchFamily="18" charset="0"/>
              </a:rPr>
              <a:t>банты                                     шарфы</a:t>
            </a:r>
          </a:p>
          <a:p>
            <a:pPr algn="just"/>
            <a:r>
              <a:rPr lang="ru-RU" sz="2800" b="1">
                <a:latin typeface="Times New Roman" pitchFamily="18" charset="0"/>
              </a:rPr>
              <a:t>углубленный                         облегчить</a:t>
            </a:r>
          </a:p>
        </p:txBody>
      </p:sp>
      <p:sp>
        <p:nvSpPr>
          <p:cNvPr id="5" name="Прямоугольник 4"/>
          <p:cNvSpPr>
            <a:spLocks noChangeArrowheads="1"/>
          </p:cNvSpPr>
          <p:nvPr/>
        </p:nvSpPr>
        <p:spPr bwMode="auto">
          <a:xfrm>
            <a:off x="1547813" y="857250"/>
            <a:ext cx="7313612" cy="5694363"/>
          </a:xfrm>
          <a:prstGeom prst="rect">
            <a:avLst/>
          </a:prstGeom>
          <a:noFill/>
          <a:ln w="9525">
            <a:noFill/>
            <a:miter lim="800000"/>
            <a:headEnd/>
            <a:tailEnd/>
          </a:ln>
        </p:spPr>
        <p:txBody>
          <a:bodyPr>
            <a:spAutoFit/>
          </a:bodyPr>
          <a:lstStyle/>
          <a:p>
            <a:pPr algn="just"/>
            <a:r>
              <a:rPr lang="ru-RU" sz="2800" b="1">
                <a:latin typeface="Times New Roman" pitchFamily="18" charset="0"/>
              </a:rPr>
              <a:t>крас</a:t>
            </a:r>
            <a:r>
              <a:rPr lang="ru-RU" sz="2800" b="1">
                <a:solidFill>
                  <a:srgbClr val="FF0000"/>
                </a:solidFill>
                <a:latin typeface="Times New Roman" pitchFamily="18" charset="0"/>
              </a:rPr>
              <a:t>и</a:t>
            </a:r>
            <a:r>
              <a:rPr lang="ru-RU" sz="2800" b="1">
                <a:latin typeface="Times New Roman" pitchFamily="18" charset="0"/>
              </a:rPr>
              <a:t>вее                                к</a:t>
            </a:r>
            <a:r>
              <a:rPr lang="ru-RU" sz="2800" b="1">
                <a:solidFill>
                  <a:srgbClr val="FF0000"/>
                </a:solidFill>
                <a:latin typeface="Times New Roman" pitchFamily="18" charset="0"/>
              </a:rPr>
              <a:t>а</a:t>
            </a:r>
            <a:r>
              <a:rPr lang="ru-RU" sz="2800" b="1">
                <a:latin typeface="Times New Roman" pitchFamily="18" charset="0"/>
              </a:rPr>
              <a:t>мбала          </a:t>
            </a:r>
          </a:p>
          <a:p>
            <a:r>
              <a:rPr lang="ru-RU" sz="2800" b="1">
                <a:latin typeface="Times New Roman" pitchFamily="18" charset="0"/>
              </a:rPr>
              <a:t>кокл</a:t>
            </a:r>
            <a:r>
              <a:rPr lang="ru-RU" sz="2800" b="1">
                <a:solidFill>
                  <a:srgbClr val="FF0000"/>
                </a:solidFill>
                <a:latin typeface="Times New Roman" pitchFamily="18" charset="0"/>
              </a:rPr>
              <a:t>ю</a:t>
            </a:r>
            <a:r>
              <a:rPr lang="ru-RU" sz="2800" b="1">
                <a:latin typeface="Times New Roman" pitchFamily="18" charset="0"/>
              </a:rPr>
              <a:t>ш                                 обесп</a:t>
            </a:r>
            <a:r>
              <a:rPr lang="ru-RU" sz="2800" b="1">
                <a:solidFill>
                  <a:srgbClr val="FF0000"/>
                </a:solidFill>
                <a:latin typeface="Times New Roman" pitchFamily="18" charset="0"/>
              </a:rPr>
              <a:t>е</a:t>
            </a:r>
            <a:r>
              <a:rPr lang="ru-RU" sz="2800" b="1">
                <a:latin typeface="Times New Roman" pitchFamily="18" charset="0"/>
              </a:rPr>
              <a:t>чение</a:t>
            </a:r>
            <a:r>
              <a:rPr lang="ru-RU" sz="2800" b="1">
                <a:solidFill>
                  <a:srgbClr val="FF0000"/>
                </a:solidFill>
                <a:latin typeface="Times New Roman" pitchFamily="18" charset="0"/>
              </a:rPr>
              <a:t>                        </a:t>
            </a:r>
            <a:r>
              <a:rPr lang="ru-RU" sz="2800" b="1">
                <a:latin typeface="Times New Roman" pitchFamily="18" charset="0"/>
              </a:rPr>
              <a:t>вероиспов</a:t>
            </a:r>
            <a:r>
              <a:rPr lang="ru-RU" sz="2800" b="1">
                <a:solidFill>
                  <a:srgbClr val="FF0000"/>
                </a:solidFill>
                <a:latin typeface="Times New Roman" pitchFamily="18" charset="0"/>
              </a:rPr>
              <a:t>е</a:t>
            </a:r>
            <a:r>
              <a:rPr lang="ru-RU" sz="2800" b="1">
                <a:latin typeface="Times New Roman" pitchFamily="18" charset="0"/>
              </a:rPr>
              <a:t>дание                  вороже</a:t>
            </a:r>
            <a:r>
              <a:rPr lang="ru-RU" sz="2800" b="1">
                <a:solidFill>
                  <a:srgbClr val="FF0000"/>
                </a:solidFill>
                <a:latin typeface="Times New Roman" pitchFamily="18" charset="0"/>
              </a:rPr>
              <a:t>я</a:t>
            </a:r>
            <a:endParaRPr lang="ru-RU" sz="2800" b="1">
              <a:latin typeface="Times New Roman" pitchFamily="18" charset="0"/>
            </a:endParaRPr>
          </a:p>
          <a:p>
            <a:pPr algn="just"/>
            <a:r>
              <a:rPr lang="ru-RU" sz="2800" b="1">
                <a:latin typeface="Times New Roman" pitchFamily="18" charset="0"/>
              </a:rPr>
              <a:t>т</a:t>
            </a:r>
            <a:r>
              <a:rPr lang="ru-RU" sz="2800" b="1">
                <a:solidFill>
                  <a:srgbClr val="FF0000"/>
                </a:solidFill>
                <a:latin typeface="Times New Roman" pitchFamily="18" charset="0"/>
              </a:rPr>
              <a:t>о</a:t>
            </a:r>
            <a:r>
              <a:rPr lang="ru-RU" sz="2800" b="1">
                <a:latin typeface="Times New Roman" pitchFamily="18" charset="0"/>
              </a:rPr>
              <a:t>рты                                     жалюз</a:t>
            </a:r>
            <a:r>
              <a:rPr lang="ru-RU" sz="2800" b="1">
                <a:solidFill>
                  <a:srgbClr val="FF0000"/>
                </a:solidFill>
                <a:latin typeface="Times New Roman" pitchFamily="18" charset="0"/>
              </a:rPr>
              <a:t>и</a:t>
            </a:r>
          </a:p>
          <a:p>
            <a:pPr algn="just"/>
            <a:r>
              <a:rPr lang="ru-RU" sz="2800" b="1">
                <a:latin typeface="Times New Roman" pitchFamily="18" charset="0"/>
              </a:rPr>
              <a:t>пл</a:t>
            </a:r>
            <a:r>
              <a:rPr lang="ru-RU" sz="2800" b="1">
                <a:solidFill>
                  <a:srgbClr val="FF0000"/>
                </a:solidFill>
                <a:latin typeface="Times New Roman" pitchFamily="18" charset="0"/>
              </a:rPr>
              <a:t>е</a:t>
            </a:r>
            <a:r>
              <a:rPr lang="ru-RU" sz="2800" b="1">
                <a:latin typeface="Times New Roman" pitchFamily="18" charset="0"/>
              </a:rPr>
              <a:t>сневеть                            началс</a:t>
            </a:r>
            <a:r>
              <a:rPr lang="ru-RU" sz="2800" b="1">
                <a:solidFill>
                  <a:srgbClr val="FF0000"/>
                </a:solidFill>
                <a:latin typeface="Times New Roman" pitchFamily="18" charset="0"/>
              </a:rPr>
              <a:t>я</a:t>
            </a:r>
          </a:p>
          <a:p>
            <a:pPr algn="just"/>
            <a:r>
              <a:rPr lang="ru-RU" sz="2800" b="1">
                <a:latin typeface="Times New Roman" pitchFamily="18" charset="0"/>
              </a:rPr>
              <a:t>ход</a:t>
            </a:r>
            <a:r>
              <a:rPr lang="ru-RU" sz="2800" b="1">
                <a:solidFill>
                  <a:srgbClr val="FF0000"/>
                </a:solidFill>
                <a:latin typeface="Times New Roman" pitchFamily="18" charset="0"/>
              </a:rPr>
              <a:t>а</a:t>
            </a:r>
            <a:r>
              <a:rPr lang="ru-RU" sz="2800" b="1">
                <a:latin typeface="Times New Roman" pitchFamily="18" charset="0"/>
              </a:rPr>
              <a:t>тайство                          звон</a:t>
            </a:r>
            <a:r>
              <a:rPr lang="ru-RU" sz="2800" b="1">
                <a:solidFill>
                  <a:srgbClr val="FF0000"/>
                </a:solidFill>
                <a:latin typeface="Times New Roman" pitchFamily="18" charset="0"/>
              </a:rPr>
              <a:t>и</a:t>
            </a:r>
            <a:r>
              <a:rPr lang="ru-RU" sz="2800" b="1">
                <a:latin typeface="Times New Roman" pitchFamily="18" charset="0"/>
              </a:rPr>
              <a:t>шь </a:t>
            </a:r>
          </a:p>
          <a:p>
            <a:pPr algn="just"/>
            <a:r>
              <a:rPr lang="ru-RU" sz="2800" b="1">
                <a:latin typeface="Times New Roman" pitchFamily="18" charset="0"/>
              </a:rPr>
              <a:t>премиров</a:t>
            </a:r>
            <a:r>
              <a:rPr lang="ru-RU" sz="2800" b="1">
                <a:solidFill>
                  <a:srgbClr val="FF0000"/>
                </a:solidFill>
                <a:latin typeface="Times New Roman" pitchFamily="18" charset="0"/>
              </a:rPr>
              <a:t>а</a:t>
            </a:r>
            <a:r>
              <a:rPr lang="ru-RU" sz="2800" b="1">
                <a:latin typeface="Times New Roman" pitchFamily="18" charset="0"/>
              </a:rPr>
              <a:t>ть                        зубч</a:t>
            </a:r>
            <a:r>
              <a:rPr lang="ru-RU" sz="2800" b="1">
                <a:solidFill>
                  <a:srgbClr val="FF0000"/>
                </a:solidFill>
                <a:latin typeface="Times New Roman" pitchFamily="18" charset="0"/>
              </a:rPr>
              <a:t>а</a:t>
            </a:r>
            <a:r>
              <a:rPr lang="ru-RU" sz="2800" b="1">
                <a:latin typeface="Times New Roman" pitchFamily="18" charset="0"/>
              </a:rPr>
              <a:t>тый </a:t>
            </a:r>
          </a:p>
          <a:p>
            <a:pPr algn="just"/>
            <a:r>
              <a:rPr lang="ru-RU" sz="2800" b="1">
                <a:latin typeface="Times New Roman" pitchFamily="18" charset="0"/>
              </a:rPr>
              <a:t>г</a:t>
            </a:r>
            <a:r>
              <a:rPr lang="ru-RU" sz="2800" b="1">
                <a:solidFill>
                  <a:srgbClr val="FF0000"/>
                </a:solidFill>
                <a:latin typeface="Times New Roman" pitchFamily="18" charset="0"/>
              </a:rPr>
              <a:t>е</a:t>
            </a:r>
            <a:r>
              <a:rPr lang="ru-RU" sz="2800" b="1">
                <a:latin typeface="Times New Roman" pitchFamily="18" charset="0"/>
              </a:rPr>
              <a:t>незис                                   брал</a:t>
            </a:r>
            <a:r>
              <a:rPr lang="ru-RU" sz="2800" b="1">
                <a:solidFill>
                  <a:srgbClr val="FF0000"/>
                </a:solidFill>
                <a:latin typeface="Times New Roman" pitchFamily="18" charset="0"/>
              </a:rPr>
              <a:t>а</a:t>
            </a:r>
          </a:p>
          <a:p>
            <a:pPr algn="just"/>
            <a:r>
              <a:rPr lang="ru-RU" sz="2800" b="1">
                <a:latin typeface="Times New Roman" pitchFamily="18" charset="0"/>
              </a:rPr>
              <a:t>исч</a:t>
            </a:r>
            <a:r>
              <a:rPr lang="ru-RU" sz="2800" b="1">
                <a:solidFill>
                  <a:srgbClr val="FF0000"/>
                </a:solidFill>
                <a:latin typeface="Times New Roman" pitchFamily="18" charset="0"/>
              </a:rPr>
              <a:t>е</a:t>
            </a:r>
            <a:r>
              <a:rPr lang="ru-RU" sz="2800" b="1">
                <a:latin typeface="Times New Roman" pitchFamily="18" charset="0"/>
              </a:rPr>
              <a:t>рпать                              бал</a:t>
            </a:r>
            <a:r>
              <a:rPr lang="ru-RU" sz="2800" b="1">
                <a:solidFill>
                  <a:srgbClr val="FF0000"/>
                </a:solidFill>
                <a:latin typeface="Times New Roman" pitchFamily="18" charset="0"/>
              </a:rPr>
              <a:t>о</a:t>
            </a:r>
            <a:r>
              <a:rPr lang="ru-RU" sz="2800" b="1">
                <a:latin typeface="Times New Roman" pitchFamily="18" charset="0"/>
              </a:rPr>
              <a:t>ванный</a:t>
            </a:r>
          </a:p>
          <a:p>
            <a:pPr algn="just"/>
            <a:r>
              <a:rPr lang="ru-RU" sz="2800" b="1">
                <a:latin typeface="Times New Roman" pitchFamily="18" charset="0"/>
              </a:rPr>
              <a:t>д</a:t>
            </a:r>
            <a:r>
              <a:rPr lang="ru-RU" sz="2800" b="1">
                <a:solidFill>
                  <a:srgbClr val="FF0000"/>
                </a:solidFill>
                <a:latin typeface="Times New Roman" pitchFamily="18" charset="0"/>
              </a:rPr>
              <a:t>о</a:t>
            </a:r>
            <a:r>
              <a:rPr lang="ru-RU" sz="2800" b="1">
                <a:latin typeface="Times New Roman" pitchFamily="18" charset="0"/>
              </a:rPr>
              <a:t>верху                                   издр</a:t>
            </a:r>
            <a:r>
              <a:rPr lang="ru-RU" sz="2800" b="1">
                <a:solidFill>
                  <a:srgbClr val="FF0000"/>
                </a:solidFill>
                <a:latin typeface="Times New Roman" pitchFamily="18" charset="0"/>
              </a:rPr>
              <a:t>е</a:t>
            </a:r>
            <a:r>
              <a:rPr lang="ru-RU" sz="2800" b="1">
                <a:latin typeface="Times New Roman" pitchFamily="18" charset="0"/>
              </a:rPr>
              <a:t>вле</a:t>
            </a:r>
          </a:p>
          <a:p>
            <a:pPr algn="just"/>
            <a:r>
              <a:rPr lang="ru-RU" sz="2800" b="1">
                <a:latin typeface="Times New Roman" pitchFamily="18" charset="0"/>
              </a:rPr>
              <a:t>катал</a:t>
            </a:r>
            <a:r>
              <a:rPr lang="ru-RU" sz="2800" b="1">
                <a:solidFill>
                  <a:srgbClr val="FF0000"/>
                </a:solidFill>
                <a:latin typeface="Times New Roman" pitchFamily="18" charset="0"/>
              </a:rPr>
              <a:t>о</a:t>
            </a:r>
            <a:r>
              <a:rPr lang="ru-RU" sz="2800" b="1">
                <a:latin typeface="Times New Roman" pitchFamily="18" charset="0"/>
              </a:rPr>
              <a:t>г                                  мастерск</a:t>
            </a:r>
            <a:r>
              <a:rPr lang="ru-RU" sz="2800" b="1">
                <a:solidFill>
                  <a:srgbClr val="FF0000"/>
                </a:solidFill>
                <a:latin typeface="Times New Roman" pitchFamily="18" charset="0"/>
              </a:rPr>
              <a:t>и</a:t>
            </a:r>
          </a:p>
          <a:p>
            <a:pPr algn="just"/>
            <a:r>
              <a:rPr lang="ru-RU" sz="2800" b="1">
                <a:latin typeface="Times New Roman" pitchFamily="18" charset="0"/>
              </a:rPr>
              <a:t>б</a:t>
            </a:r>
            <a:r>
              <a:rPr lang="ru-RU" sz="2800" b="1">
                <a:solidFill>
                  <a:srgbClr val="FF0000"/>
                </a:solidFill>
                <a:latin typeface="Times New Roman" pitchFamily="18" charset="0"/>
              </a:rPr>
              <a:t>а</a:t>
            </a:r>
            <a:r>
              <a:rPr lang="ru-RU" sz="2800" b="1">
                <a:latin typeface="Times New Roman" pitchFamily="18" charset="0"/>
              </a:rPr>
              <a:t>нты                                     ш</a:t>
            </a:r>
            <a:r>
              <a:rPr lang="ru-RU" sz="2800" b="1">
                <a:solidFill>
                  <a:srgbClr val="FF0000"/>
                </a:solidFill>
                <a:latin typeface="Times New Roman" pitchFamily="18" charset="0"/>
              </a:rPr>
              <a:t>а</a:t>
            </a:r>
            <a:r>
              <a:rPr lang="ru-RU" sz="2800" b="1">
                <a:latin typeface="Times New Roman" pitchFamily="18" charset="0"/>
              </a:rPr>
              <a:t>рфы</a:t>
            </a:r>
          </a:p>
          <a:p>
            <a:pPr algn="just"/>
            <a:r>
              <a:rPr lang="ru-RU" sz="2800" b="1">
                <a:latin typeface="Times New Roman" pitchFamily="18" charset="0"/>
              </a:rPr>
              <a:t>углубл</a:t>
            </a:r>
            <a:r>
              <a:rPr lang="ru-RU" sz="2800" b="1">
                <a:solidFill>
                  <a:srgbClr val="C00000"/>
                </a:solidFill>
                <a:latin typeface="Times New Roman" pitchFamily="18" charset="0"/>
              </a:rPr>
              <a:t>ё</a:t>
            </a:r>
            <a:r>
              <a:rPr lang="ru-RU" sz="2800" b="1">
                <a:latin typeface="Times New Roman" pitchFamily="18" charset="0"/>
              </a:rPr>
              <a:t>нный                         облегч</a:t>
            </a:r>
            <a:r>
              <a:rPr lang="ru-RU" sz="2800" b="1">
                <a:solidFill>
                  <a:srgbClr val="C00000"/>
                </a:solidFill>
                <a:latin typeface="Times New Roman" pitchFamily="18" charset="0"/>
              </a:rPr>
              <a:t>и</a:t>
            </a:r>
            <a:r>
              <a:rPr lang="ru-RU" sz="2800" b="1">
                <a:latin typeface="Times New Roman" pitchFamily="18" charset="0"/>
              </a:rPr>
              <a:t>ть</a:t>
            </a:r>
          </a:p>
        </p:txBody>
      </p:sp>
      <p:pic>
        <p:nvPicPr>
          <p:cNvPr id="28676" name="Picture 2"/>
          <p:cNvPicPr>
            <a:picLocks noChangeAspect="1" noChangeArrowheads="1"/>
          </p:cNvPicPr>
          <p:nvPr/>
        </p:nvPicPr>
        <p:blipFill>
          <a:blip r:embed="rId2"/>
          <a:srcRect/>
          <a:stretch>
            <a:fillRect/>
          </a:stretch>
        </p:blipFill>
        <p:spPr bwMode="auto">
          <a:xfrm>
            <a:off x="7826375" y="84138"/>
            <a:ext cx="1308100" cy="889000"/>
          </a:xfrm>
          <a:prstGeom prst="rect">
            <a:avLst/>
          </a:prstGeom>
          <a:noFill/>
          <a:ln w="9525">
            <a:noFill/>
            <a:miter lim="800000"/>
            <a:headEnd/>
            <a:tailEnd/>
          </a:ln>
        </p:spPr>
      </p:pic>
      <p:sp>
        <p:nvSpPr>
          <p:cNvPr id="28677" name="TextBox 5"/>
          <p:cNvSpPr txBox="1">
            <a:spLocks noChangeArrowheads="1"/>
          </p:cNvSpPr>
          <p:nvPr/>
        </p:nvSpPr>
        <p:spPr bwMode="auto">
          <a:xfrm>
            <a:off x="8078788" y="139700"/>
            <a:ext cx="1065212" cy="708025"/>
          </a:xfrm>
          <a:prstGeom prst="rect">
            <a:avLst/>
          </a:prstGeom>
          <a:noFill/>
          <a:ln w="9525">
            <a:noFill/>
            <a:miter lim="800000"/>
            <a:headEnd/>
            <a:tailEnd/>
          </a:ln>
        </p:spPr>
        <p:txBody>
          <a:bodyPr>
            <a:spAutoFit/>
          </a:bodyPr>
          <a:lstStyle/>
          <a:p>
            <a:r>
              <a:rPr lang="ru-RU" sz="4000" b="1">
                <a:solidFill>
                  <a:srgbClr val="FF0000"/>
                </a:solidFill>
                <a:latin typeface="Times New Roman" pitchFamily="18" charset="0"/>
                <a:cs typeface="Times New Roman" pitchFamily="18" charset="0"/>
              </a:rPr>
              <a:t>А1</a:t>
            </a:r>
          </a:p>
        </p:txBody>
      </p:sp>
      <p:pic>
        <p:nvPicPr>
          <p:cNvPr id="28678" name="Picture 6" descr="http://xn--e1akoddj.xn--p1ai/uploads/1355983625_ege.jpg"/>
          <p:cNvPicPr>
            <a:picLocks noChangeAspect="1" noChangeArrowheads="1"/>
          </p:cNvPicPr>
          <p:nvPr/>
        </p:nvPicPr>
        <p:blipFill>
          <a:blip r:embed="rId3"/>
          <a:srcRect/>
          <a:stretch>
            <a:fillRect/>
          </a:stretch>
        </p:blipFill>
        <p:spPr bwMode="auto">
          <a:xfrm>
            <a:off x="179388" y="85725"/>
            <a:ext cx="815975" cy="817563"/>
          </a:xfrm>
          <a:prstGeom prst="rect">
            <a:avLst/>
          </a:prstGeom>
          <a:noFill/>
          <a:ln w="9525">
            <a:noFill/>
            <a:miter lim="800000"/>
            <a:headEnd/>
            <a:tailEnd/>
          </a:ln>
        </p:spPr>
      </p:pic>
      <p:pic>
        <p:nvPicPr>
          <p:cNvPr id="28679"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4857750"/>
            <a:ext cx="1270000" cy="1693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Блок-схема: узел 19"/>
          <p:cNvSpPr/>
          <p:nvPr/>
        </p:nvSpPr>
        <p:spPr>
          <a:xfrm>
            <a:off x="1677988" y="1733550"/>
            <a:ext cx="431800" cy="40163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 name="TextBox 3"/>
          <p:cNvSpPr txBox="1">
            <a:spLocks noChangeArrowheads="1"/>
          </p:cNvSpPr>
          <p:nvPr/>
        </p:nvSpPr>
        <p:spPr bwMode="auto">
          <a:xfrm>
            <a:off x="1714500" y="650875"/>
            <a:ext cx="6832600" cy="2339975"/>
          </a:xfrm>
          <a:prstGeom prst="rect">
            <a:avLst/>
          </a:prstGeom>
          <a:noFill/>
          <a:ln w="9525">
            <a:noFill/>
            <a:miter lim="800000"/>
            <a:headEnd/>
            <a:tailEnd/>
          </a:ln>
        </p:spPr>
        <p:txBody>
          <a:bodyPr>
            <a:spAutoFit/>
          </a:bodyPr>
          <a:lstStyle/>
          <a:p>
            <a:r>
              <a:rPr lang="ru-RU" sz="3200" b="1">
                <a:latin typeface="Times New Roman" pitchFamily="18" charset="0"/>
                <a:cs typeface="Times New Roman" pitchFamily="18" charset="0"/>
              </a:rPr>
              <a:t>1)любимые профессора</a:t>
            </a:r>
          </a:p>
          <a:p>
            <a:r>
              <a:rPr lang="ru-RU" sz="3200" b="1">
                <a:latin typeface="Times New Roman" pitchFamily="18" charset="0"/>
                <a:cs typeface="Times New Roman" pitchFamily="18" charset="0"/>
              </a:rPr>
              <a:t>2)ярче солнца</a:t>
            </a:r>
          </a:p>
          <a:p>
            <a:r>
              <a:rPr lang="ru-RU" sz="3200" b="1">
                <a:latin typeface="Times New Roman" pitchFamily="18" charset="0"/>
                <a:cs typeface="Times New Roman" pitchFamily="18" charset="0"/>
              </a:rPr>
              <a:t>3)более пятьсот миллионов</a:t>
            </a:r>
          </a:p>
          <a:p>
            <a:r>
              <a:rPr lang="ru-RU" sz="3200" b="1">
                <a:latin typeface="Times New Roman" pitchFamily="18" charset="0"/>
                <a:cs typeface="Times New Roman" pitchFamily="18" charset="0"/>
              </a:rPr>
              <a:t>4)кратчайший путь</a:t>
            </a:r>
          </a:p>
          <a:p>
            <a:endParaRPr lang="ru-RU">
              <a:latin typeface="Trebuchet MS" pitchFamily="34" charset="0"/>
            </a:endParaRPr>
          </a:p>
        </p:txBody>
      </p:sp>
      <p:pic>
        <p:nvPicPr>
          <p:cNvPr id="29699" name="Picture 2"/>
          <p:cNvPicPr>
            <a:picLocks noChangeAspect="1" noChangeArrowheads="1"/>
          </p:cNvPicPr>
          <p:nvPr/>
        </p:nvPicPr>
        <p:blipFill>
          <a:blip r:embed="rId2"/>
          <a:srcRect/>
          <a:stretch>
            <a:fillRect/>
          </a:stretch>
        </p:blipFill>
        <p:spPr bwMode="auto">
          <a:xfrm>
            <a:off x="7975600" y="17463"/>
            <a:ext cx="1187450" cy="806450"/>
          </a:xfrm>
          <a:prstGeom prst="rect">
            <a:avLst/>
          </a:prstGeom>
          <a:noFill/>
          <a:ln w="9525">
            <a:noFill/>
            <a:miter lim="800000"/>
            <a:headEnd/>
            <a:tailEnd/>
          </a:ln>
        </p:spPr>
      </p:pic>
      <p:sp>
        <p:nvSpPr>
          <p:cNvPr id="29700" name="TextBox 6"/>
          <p:cNvSpPr txBox="1">
            <a:spLocks noChangeArrowheads="1"/>
          </p:cNvSpPr>
          <p:nvPr/>
        </p:nvSpPr>
        <p:spPr bwMode="auto">
          <a:xfrm>
            <a:off x="1266825" y="115888"/>
            <a:ext cx="6689725" cy="523875"/>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29701" name="TextBox 2"/>
          <p:cNvSpPr txBox="1">
            <a:spLocks noChangeArrowheads="1"/>
          </p:cNvSpPr>
          <p:nvPr/>
        </p:nvSpPr>
        <p:spPr bwMode="auto">
          <a:xfrm>
            <a:off x="1217613" y="17463"/>
            <a:ext cx="6738937" cy="708025"/>
          </a:xfrm>
          <a:prstGeom prst="rect">
            <a:avLst/>
          </a:prstGeom>
          <a:noFill/>
          <a:ln w="9525">
            <a:noFill/>
            <a:miter lim="800000"/>
            <a:headEnd/>
            <a:tailEnd/>
          </a:ln>
        </p:spPr>
        <p:txBody>
          <a:bodyPr>
            <a:spAutoFit/>
          </a:bodyPr>
          <a:lstStyle/>
          <a:p>
            <a:r>
              <a:rPr lang="ru-RU" sz="2000" b="1">
                <a:latin typeface="Trebuchet MS" pitchFamily="34" charset="0"/>
              </a:rPr>
              <a:t>Укажите пример </a:t>
            </a:r>
            <a:r>
              <a:rPr lang="ru-RU" sz="2000" b="1">
                <a:solidFill>
                  <a:srgbClr val="C00000"/>
                </a:solidFill>
                <a:latin typeface="Trebuchet MS" pitchFamily="34" charset="0"/>
              </a:rPr>
              <a:t>с </a:t>
            </a:r>
            <a:r>
              <a:rPr lang="ru-RU" sz="2000" b="1" i="1">
                <a:solidFill>
                  <a:srgbClr val="C00000"/>
                </a:solidFill>
                <a:latin typeface="Trebuchet MS" pitchFamily="34" charset="0"/>
              </a:rPr>
              <a:t>ошибкой</a:t>
            </a:r>
            <a:r>
              <a:rPr lang="ru-RU" sz="2000" b="1">
                <a:solidFill>
                  <a:srgbClr val="C00000"/>
                </a:solidFill>
                <a:latin typeface="Trebuchet MS" pitchFamily="34" charset="0"/>
              </a:rPr>
              <a:t> </a:t>
            </a:r>
            <a:r>
              <a:rPr lang="ru-RU" sz="2000" b="1">
                <a:latin typeface="Trebuchet MS" pitchFamily="34" charset="0"/>
              </a:rPr>
              <a:t>в образовании формы слова</a:t>
            </a:r>
          </a:p>
        </p:txBody>
      </p:sp>
      <p:sp>
        <p:nvSpPr>
          <p:cNvPr id="29702" name="TextBox 1"/>
          <p:cNvSpPr txBox="1">
            <a:spLocks noChangeArrowheads="1"/>
          </p:cNvSpPr>
          <p:nvPr/>
        </p:nvSpPr>
        <p:spPr bwMode="auto">
          <a:xfrm>
            <a:off x="8083550" y="36513"/>
            <a:ext cx="969963" cy="706437"/>
          </a:xfrm>
          <a:prstGeom prst="rect">
            <a:avLst/>
          </a:prstGeom>
          <a:noFill/>
          <a:ln w="9525">
            <a:noFill/>
            <a:miter lim="800000"/>
            <a:headEnd/>
            <a:tailEnd/>
          </a:ln>
        </p:spPr>
        <p:txBody>
          <a:bodyPr>
            <a:spAutoFit/>
          </a:bodyPr>
          <a:lstStyle/>
          <a:p>
            <a:r>
              <a:rPr lang="ru-RU" sz="4000" b="1">
                <a:solidFill>
                  <a:srgbClr val="C00000"/>
                </a:solidFill>
                <a:latin typeface="Times New Roman" pitchFamily="18" charset="0"/>
                <a:cs typeface="Times New Roman" pitchFamily="18" charset="0"/>
              </a:rPr>
              <a:t>А3</a:t>
            </a:r>
          </a:p>
        </p:txBody>
      </p:sp>
      <p:sp>
        <p:nvSpPr>
          <p:cNvPr id="18" name="Блок-схема: узел 17"/>
          <p:cNvSpPr/>
          <p:nvPr/>
        </p:nvSpPr>
        <p:spPr>
          <a:xfrm>
            <a:off x="1025525" y="4011613"/>
            <a:ext cx="434975" cy="392112"/>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TextBox 9"/>
          <p:cNvSpPr txBox="1">
            <a:spLocks noChangeArrowheads="1"/>
          </p:cNvSpPr>
          <p:nvPr/>
        </p:nvSpPr>
        <p:spPr bwMode="auto">
          <a:xfrm>
            <a:off x="1243013" y="3109913"/>
            <a:ext cx="6929437" cy="523875"/>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9" name="Прямоугольник 8"/>
          <p:cNvSpPr>
            <a:spLocks noChangeArrowheads="1"/>
          </p:cNvSpPr>
          <p:nvPr/>
        </p:nvSpPr>
        <p:spPr bwMode="auto">
          <a:xfrm>
            <a:off x="1266825" y="2994025"/>
            <a:ext cx="7032625" cy="708025"/>
          </a:xfrm>
          <a:prstGeom prst="rect">
            <a:avLst/>
          </a:prstGeom>
          <a:noFill/>
          <a:ln w="9525">
            <a:noFill/>
            <a:miter lim="800000"/>
            <a:headEnd/>
            <a:tailEnd/>
          </a:ln>
        </p:spPr>
        <p:txBody>
          <a:bodyPr>
            <a:spAutoFit/>
          </a:bodyPr>
          <a:lstStyle/>
          <a:p>
            <a:r>
              <a:rPr lang="ru-RU" sz="2000" b="1">
                <a:latin typeface="Trebuchet MS" pitchFamily="34" charset="0"/>
              </a:rPr>
              <a:t>Укажите пример, в котором нормы формообразования </a:t>
            </a:r>
          </a:p>
          <a:p>
            <a:r>
              <a:rPr lang="ru-RU" sz="2000" b="1" i="1">
                <a:solidFill>
                  <a:srgbClr val="C00000"/>
                </a:solidFill>
                <a:latin typeface="Trebuchet MS" pitchFamily="34" charset="0"/>
              </a:rPr>
              <a:t>не нарушены</a:t>
            </a:r>
          </a:p>
        </p:txBody>
      </p:sp>
      <p:sp>
        <p:nvSpPr>
          <p:cNvPr id="11" name="Прямоугольник 10"/>
          <p:cNvSpPr>
            <a:spLocks noChangeArrowheads="1"/>
          </p:cNvSpPr>
          <p:nvPr/>
        </p:nvSpPr>
        <p:spPr bwMode="auto">
          <a:xfrm>
            <a:off x="1025525" y="3860800"/>
            <a:ext cx="8137525" cy="2062163"/>
          </a:xfrm>
          <a:prstGeom prst="rect">
            <a:avLst/>
          </a:prstGeom>
          <a:noFill/>
          <a:ln w="9525">
            <a:noFill/>
            <a:miter lim="800000"/>
            <a:headEnd/>
            <a:tailEnd/>
          </a:ln>
        </p:spPr>
        <p:txBody>
          <a:bodyPr>
            <a:spAutoFit/>
          </a:bodyPr>
          <a:lstStyle/>
          <a:p>
            <a:pPr marL="342900" indent="-342900">
              <a:buFontTx/>
              <a:buAutoNum type="arabicParenR"/>
            </a:pPr>
            <a:r>
              <a:rPr lang="ru-RU" sz="3200" b="1">
                <a:latin typeface="Times New Roman" pitchFamily="18" charset="0"/>
                <a:cs typeface="Times New Roman" pitchFamily="18" charset="0"/>
              </a:rPr>
              <a:t>к трёмстам сорока четырём избирателям</a:t>
            </a:r>
          </a:p>
          <a:p>
            <a:pPr marL="342900" indent="-342900">
              <a:buFontTx/>
              <a:buAutoNum type="arabicParenR"/>
            </a:pPr>
            <a:r>
              <a:rPr lang="ru-RU" sz="3200" b="1">
                <a:latin typeface="Times New Roman" pitchFamily="18" charset="0"/>
                <a:cs typeface="Times New Roman" pitchFamily="18" charset="0"/>
              </a:rPr>
              <a:t>едьте поездом</a:t>
            </a:r>
          </a:p>
          <a:p>
            <a:pPr marL="342900" indent="-342900">
              <a:buFontTx/>
              <a:buAutoNum type="arabicParenR"/>
            </a:pPr>
            <a:r>
              <a:rPr lang="ru-RU" sz="3200" b="1">
                <a:latin typeface="Times New Roman" pitchFamily="18" charset="0"/>
                <a:cs typeface="Times New Roman" pitchFamily="18" charset="0"/>
              </a:rPr>
              <a:t>ихними детьми</a:t>
            </a:r>
          </a:p>
          <a:p>
            <a:pPr marL="342900" indent="-342900">
              <a:buFontTx/>
              <a:buAutoNum type="arabicParenR"/>
            </a:pPr>
            <a:r>
              <a:rPr lang="ru-RU" sz="3200" b="1">
                <a:latin typeface="Times New Roman" pitchFamily="18" charset="0"/>
                <a:cs typeface="Times New Roman" pitchFamily="18" charset="0"/>
              </a:rPr>
              <a:t>пятидесятью тремя метрами</a:t>
            </a:r>
          </a:p>
        </p:txBody>
      </p:sp>
      <p:sp>
        <p:nvSpPr>
          <p:cNvPr id="22" name="Блок-схема: узел 21"/>
          <p:cNvSpPr/>
          <p:nvPr/>
        </p:nvSpPr>
        <p:spPr>
          <a:xfrm>
            <a:off x="1714500" y="1757363"/>
            <a:ext cx="393700" cy="3683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TextBox 11"/>
          <p:cNvSpPr txBox="1">
            <a:spLocks noChangeArrowheads="1"/>
          </p:cNvSpPr>
          <p:nvPr/>
        </p:nvSpPr>
        <p:spPr bwMode="auto">
          <a:xfrm>
            <a:off x="1928813" y="1628775"/>
            <a:ext cx="5672137" cy="585788"/>
          </a:xfrm>
          <a:prstGeom prst="rect">
            <a:avLst/>
          </a:prstGeom>
          <a:noFill/>
          <a:ln w="9525">
            <a:noFill/>
            <a:miter lim="800000"/>
            <a:headEnd/>
            <a:tailEnd/>
          </a:ln>
        </p:spPr>
        <p:txBody>
          <a:bodyPr>
            <a:spAutoFit/>
          </a:bodyPr>
          <a:lstStyle/>
          <a:p>
            <a:r>
              <a:rPr lang="ru-RU" sz="3200" b="1">
                <a:latin typeface="Times New Roman" pitchFamily="18" charset="0"/>
                <a:cs typeface="Times New Roman" pitchFamily="18" charset="0"/>
              </a:rPr>
              <a:t> более </a:t>
            </a:r>
            <a:r>
              <a:rPr lang="ru-RU" sz="3200" b="1">
                <a:solidFill>
                  <a:srgbClr val="C00000"/>
                </a:solidFill>
                <a:latin typeface="Times New Roman" pitchFamily="18" charset="0"/>
                <a:cs typeface="Times New Roman" pitchFamily="18" charset="0"/>
              </a:rPr>
              <a:t>пятьсот</a:t>
            </a:r>
            <a:r>
              <a:rPr lang="ru-RU" sz="3200" b="1">
                <a:latin typeface="Times New Roman" pitchFamily="18" charset="0"/>
                <a:cs typeface="Times New Roman" pitchFamily="18" charset="0"/>
              </a:rPr>
              <a:t> миллионов</a:t>
            </a:r>
          </a:p>
        </p:txBody>
      </p:sp>
      <p:sp>
        <p:nvSpPr>
          <p:cNvPr id="14" name="Прямоугольник 13"/>
          <p:cNvSpPr>
            <a:spLocks noChangeArrowheads="1"/>
          </p:cNvSpPr>
          <p:nvPr/>
        </p:nvSpPr>
        <p:spPr bwMode="auto">
          <a:xfrm>
            <a:off x="1714500" y="658813"/>
            <a:ext cx="6335713" cy="2062162"/>
          </a:xfrm>
          <a:prstGeom prst="rect">
            <a:avLst/>
          </a:prstGeom>
          <a:noFill/>
          <a:ln w="9525">
            <a:noFill/>
            <a:miter lim="800000"/>
            <a:headEnd/>
            <a:tailEnd/>
          </a:ln>
        </p:spPr>
        <p:txBody>
          <a:bodyPr>
            <a:spAutoFit/>
          </a:bodyPr>
          <a:lstStyle/>
          <a:p>
            <a:pPr marL="342900" indent="-342900">
              <a:buFontTx/>
              <a:buAutoNum type="arabicParenR"/>
            </a:pPr>
            <a:r>
              <a:rPr lang="ru-RU" sz="3200" b="1">
                <a:latin typeface="Times New Roman" pitchFamily="18" charset="0"/>
                <a:cs typeface="Times New Roman" pitchFamily="18" charset="0"/>
              </a:rPr>
              <a:t>любимые профессора</a:t>
            </a:r>
          </a:p>
          <a:p>
            <a:pPr marL="342900" indent="-342900">
              <a:buFontTx/>
              <a:buAutoNum type="arabicParenR"/>
            </a:pPr>
            <a:r>
              <a:rPr lang="ru-RU" sz="3200" b="1">
                <a:latin typeface="Times New Roman" pitchFamily="18" charset="0"/>
                <a:cs typeface="Times New Roman" pitchFamily="18" charset="0"/>
              </a:rPr>
              <a:t>ярче солнца</a:t>
            </a:r>
          </a:p>
          <a:p>
            <a:pPr marL="342900" indent="-342900">
              <a:buFontTx/>
              <a:buAutoNum type="arabicParenR"/>
            </a:pPr>
            <a:r>
              <a:rPr lang="ru-RU" sz="3200" b="1">
                <a:latin typeface="Times New Roman" pitchFamily="18" charset="0"/>
                <a:cs typeface="Times New Roman" pitchFamily="18" charset="0"/>
              </a:rPr>
              <a:t>более </a:t>
            </a:r>
            <a:r>
              <a:rPr lang="ru-RU" sz="3200" b="1">
                <a:solidFill>
                  <a:srgbClr val="C00000"/>
                </a:solidFill>
                <a:latin typeface="Times New Roman" pitchFamily="18" charset="0"/>
                <a:cs typeface="Times New Roman" pitchFamily="18" charset="0"/>
              </a:rPr>
              <a:t>пятисот</a:t>
            </a:r>
            <a:r>
              <a:rPr lang="ru-RU" sz="3200" b="1">
                <a:latin typeface="Times New Roman" pitchFamily="18" charset="0"/>
                <a:cs typeface="Times New Roman" pitchFamily="18" charset="0"/>
              </a:rPr>
              <a:t> миллионов</a:t>
            </a:r>
          </a:p>
          <a:p>
            <a:pPr marL="342900" indent="-342900">
              <a:buFontTx/>
              <a:buAutoNum type="arabicParenR"/>
            </a:pPr>
            <a:r>
              <a:rPr lang="ru-RU" sz="3200" b="1">
                <a:latin typeface="Times New Roman" pitchFamily="18" charset="0"/>
                <a:cs typeface="Times New Roman" pitchFamily="18" charset="0"/>
              </a:rPr>
              <a:t>кратчайший путь</a:t>
            </a:r>
          </a:p>
        </p:txBody>
      </p:sp>
      <p:pic>
        <p:nvPicPr>
          <p:cNvPr id="29710" name="Picture 6" descr="http://xn--e1akoddj.xn--p1ai/uploads/1355983625_ege.jpg"/>
          <p:cNvPicPr>
            <a:picLocks noChangeAspect="1" noChangeArrowheads="1"/>
          </p:cNvPicPr>
          <p:nvPr/>
        </p:nvPicPr>
        <p:blipFill>
          <a:blip r:embed="rId3"/>
          <a:srcRect/>
          <a:stretch>
            <a:fillRect/>
          </a:stretch>
        </p:blipFill>
        <p:spPr bwMode="auto">
          <a:xfrm>
            <a:off x="107950" y="63500"/>
            <a:ext cx="1109663" cy="919163"/>
          </a:xfrm>
          <a:prstGeom prst="rect">
            <a:avLst/>
          </a:prstGeom>
          <a:noFill/>
          <a:ln w="9525">
            <a:noFill/>
            <a:miter lim="800000"/>
            <a:headEnd/>
            <a:tailEnd/>
          </a:ln>
        </p:spPr>
      </p:pic>
      <p:pic>
        <p:nvPicPr>
          <p:cNvPr id="29711"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34288" y="5589588"/>
            <a:ext cx="1449387" cy="108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1)">
                                      <p:cBhvr>
                                        <p:cTn id="14" dur="2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42" presetClass="entr" presetSubtype="0" fill="hold" nodeType="after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Effect transition="in" filter="fade">
                                      <p:cBhvr>
                                        <p:cTn id="58" dur="1000"/>
                                        <p:tgtEl>
                                          <p:spTgt spid="11">
                                            <p:txEl>
                                              <p:pRg st="0" end="0"/>
                                            </p:txEl>
                                          </p:spTgt>
                                        </p:tgtEl>
                                      </p:cBhvr>
                                    </p:animEffect>
                                    <p:anim calcmode="lin" valueType="num">
                                      <p:cBhvr>
                                        <p:cTn id="5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2000"/>
                            </p:stCondLst>
                            <p:childTnLst>
                              <p:par>
                                <p:cTn id="62" presetID="42" presetClass="entr" presetSubtype="0" fill="hold" nodeType="afterEffect">
                                  <p:stCondLst>
                                    <p:cond delay="0"/>
                                  </p:stCondLst>
                                  <p:childTnLst>
                                    <p:set>
                                      <p:cBhvr>
                                        <p:cTn id="63" dur="1" fill="hold">
                                          <p:stCondLst>
                                            <p:cond delay="0"/>
                                          </p:stCondLst>
                                        </p:cTn>
                                        <p:tgtEl>
                                          <p:spTgt spid="11">
                                            <p:txEl>
                                              <p:pRg st="1" end="1"/>
                                            </p:txEl>
                                          </p:spTgt>
                                        </p:tgtEl>
                                        <p:attrNameLst>
                                          <p:attrName>style.visibility</p:attrName>
                                        </p:attrNameLst>
                                      </p:cBhvr>
                                      <p:to>
                                        <p:strVal val="visible"/>
                                      </p:to>
                                    </p:set>
                                    <p:animEffect transition="in" filter="fade">
                                      <p:cBhvr>
                                        <p:cTn id="64" dur="1000"/>
                                        <p:tgtEl>
                                          <p:spTgt spid="11">
                                            <p:txEl>
                                              <p:pRg st="1" end="1"/>
                                            </p:txEl>
                                          </p:spTgt>
                                        </p:tgtEl>
                                      </p:cBhvr>
                                    </p:animEffect>
                                    <p:anim calcmode="lin" valueType="num">
                                      <p:cBhvr>
                                        <p:cTn id="6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42" presetClass="entr" presetSubtype="0" fill="hold" nodeType="afterEffect">
                                  <p:stCondLst>
                                    <p:cond delay="0"/>
                                  </p:stCondLst>
                                  <p:childTnLst>
                                    <p:set>
                                      <p:cBhvr>
                                        <p:cTn id="69" dur="1" fill="hold">
                                          <p:stCondLst>
                                            <p:cond delay="0"/>
                                          </p:stCondLst>
                                        </p:cTn>
                                        <p:tgtEl>
                                          <p:spTgt spid="11">
                                            <p:txEl>
                                              <p:pRg st="2" end="2"/>
                                            </p:txEl>
                                          </p:spTgt>
                                        </p:tgtEl>
                                        <p:attrNameLst>
                                          <p:attrName>style.visibility</p:attrName>
                                        </p:attrNameLst>
                                      </p:cBhvr>
                                      <p:to>
                                        <p:strVal val="visible"/>
                                      </p:to>
                                    </p:set>
                                    <p:animEffect transition="in" filter="fade">
                                      <p:cBhvr>
                                        <p:cTn id="70" dur="1000"/>
                                        <p:tgtEl>
                                          <p:spTgt spid="11">
                                            <p:txEl>
                                              <p:pRg st="2" end="2"/>
                                            </p:txEl>
                                          </p:spTgt>
                                        </p:tgtEl>
                                      </p:cBhvr>
                                    </p:animEffect>
                                    <p:anim calcmode="lin" valueType="num">
                                      <p:cBhvr>
                                        <p:cTn id="71"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42" presetClass="entr" presetSubtype="0" fill="hold" nodeType="afterEffect">
                                  <p:stCondLst>
                                    <p:cond delay="0"/>
                                  </p:stCondLst>
                                  <p:childTnLst>
                                    <p:set>
                                      <p:cBhvr>
                                        <p:cTn id="75" dur="1" fill="hold">
                                          <p:stCondLst>
                                            <p:cond delay="0"/>
                                          </p:stCondLst>
                                        </p:cTn>
                                        <p:tgtEl>
                                          <p:spTgt spid="11">
                                            <p:txEl>
                                              <p:pRg st="3" end="3"/>
                                            </p:txEl>
                                          </p:spTgt>
                                        </p:tgtEl>
                                        <p:attrNameLst>
                                          <p:attrName>style.visibility</p:attrName>
                                        </p:attrNameLst>
                                      </p:cBhvr>
                                      <p:to>
                                        <p:strVal val="visible"/>
                                      </p:to>
                                    </p:set>
                                    <p:animEffect transition="in" filter="fade">
                                      <p:cBhvr>
                                        <p:cTn id="76" dur="1000"/>
                                        <p:tgtEl>
                                          <p:spTgt spid="11">
                                            <p:txEl>
                                              <p:pRg st="3" end="3"/>
                                            </p:txEl>
                                          </p:spTgt>
                                        </p:tgtEl>
                                      </p:cBhvr>
                                    </p:animEffect>
                                    <p:anim calcmode="lin" valueType="num">
                                      <p:cBhvr>
                                        <p:cTn id="7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heel(1)">
                                      <p:cBhvr>
                                        <p:cTn id="8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4" grpId="0"/>
      <p:bldP spid="18" grpId="0" animBg="1"/>
      <p:bldP spid="10" grpId="0" animBg="1"/>
      <p:bldP spid="9" grpId="0"/>
      <p:bldP spid="22" grpId="0" animBg="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7956550" y="25400"/>
            <a:ext cx="1187450" cy="806450"/>
          </a:xfrm>
          <a:prstGeom prst="rect">
            <a:avLst/>
          </a:prstGeom>
          <a:noFill/>
          <a:ln w="9525">
            <a:noFill/>
            <a:miter lim="800000"/>
            <a:headEnd/>
            <a:tailEnd/>
          </a:ln>
        </p:spPr>
      </p:pic>
      <p:sp>
        <p:nvSpPr>
          <p:cNvPr id="30722" name="TextBox 6"/>
          <p:cNvSpPr txBox="1">
            <a:spLocks noChangeArrowheads="1"/>
          </p:cNvSpPr>
          <p:nvPr/>
        </p:nvSpPr>
        <p:spPr bwMode="auto">
          <a:xfrm>
            <a:off x="1266825" y="107950"/>
            <a:ext cx="6689725" cy="822325"/>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8" name="Прямоугольник 7"/>
          <p:cNvSpPr>
            <a:spLocks noChangeArrowheads="1"/>
          </p:cNvSpPr>
          <p:nvPr/>
        </p:nvSpPr>
        <p:spPr bwMode="auto">
          <a:xfrm>
            <a:off x="6350" y="2005013"/>
            <a:ext cx="8135938" cy="2554287"/>
          </a:xfrm>
          <a:prstGeom prst="rect">
            <a:avLst/>
          </a:prstGeom>
          <a:noFill/>
          <a:ln w="9525">
            <a:noFill/>
            <a:miter lim="800000"/>
            <a:headEnd/>
            <a:tailEnd/>
          </a:ln>
        </p:spPr>
        <p:txBody>
          <a:bodyPr>
            <a:spAutoFit/>
          </a:bodyPr>
          <a:lstStyle/>
          <a:p>
            <a:r>
              <a:rPr lang="ru-RU" sz="3200" b="1">
                <a:solidFill>
                  <a:srgbClr val="C00000"/>
                </a:solidFill>
                <a:latin typeface="Times New Roman" pitchFamily="18" charset="0"/>
                <a:cs typeface="Times New Roman" pitchFamily="18" charset="0"/>
              </a:rPr>
              <a:t>едьте</a:t>
            </a:r>
            <a:r>
              <a:rPr lang="ru-RU" sz="3200" b="1">
                <a:latin typeface="Times New Roman" pitchFamily="18" charset="0"/>
                <a:cs typeface="Times New Roman" pitchFamily="18" charset="0"/>
              </a:rPr>
              <a:t> </a:t>
            </a:r>
            <a:r>
              <a:rPr lang="ru-RU" sz="2400" b="1">
                <a:latin typeface="Times New Roman" pitchFamily="18" charset="0"/>
                <a:cs typeface="Times New Roman" pitchFamily="18" charset="0"/>
              </a:rPr>
              <a:t>поездом</a:t>
            </a:r>
          </a:p>
          <a:p>
            <a:endParaRPr lang="ru-RU" sz="3200" b="1">
              <a:solidFill>
                <a:srgbClr val="C00000"/>
              </a:solidFill>
              <a:latin typeface="Times New Roman" pitchFamily="18" charset="0"/>
              <a:cs typeface="Times New Roman" pitchFamily="18" charset="0"/>
            </a:endParaRPr>
          </a:p>
          <a:p>
            <a:r>
              <a:rPr lang="ru-RU" sz="3200" b="1">
                <a:solidFill>
                  <a:srgbClr val="C00000"/>
                </a:solidFill>
                <a:latin typeface="Times New Roman" pitchFamily="18" charset="0"/>
                <a:cs typeface="Times New Roman" pitchFamily="18" charset="0"/>
              </a:rPr>
              <a:t>ихними</a:t>
            </a:r>
            <a:r>
              <a:rPr lang="ru-RU" sz="3200" b="1">
                <a:latin typeface="Times New Roman" pitchFamily="18" charset="0"/>
                <a:cs typeface="Times New Roman" pitchFamily="18" charset="0"/>
              </a:rPr>
              <a:t> </a:t>
            </a:r>
            <a:r>
              <a:rPr lang="ru-RU" sz="2400" b="1">
                <a:latin typeface="Times New Roman" pitchFamily="18" charset="0"/>
                <a:cs typeface="Times New Roman" pitchFamily="18" charset="0"/>
              </a:rPr>
              <a:t>детьми</a:t>
            </a:r>
          </a:p>
          <a:p>
            <a:endParaRPr lang="ru-RU" sz="3200" b="1">
              <a:solidFill>
                <a:srgbClr val="C00000"/>
              </a:solidFill>
              <a:latin typeface="Times New Roman" pitchFamily="18" charset="0"/>
              <a:cs typeface="Times New Roman" pitchFamily="18" charset="0"/>
            </a:endParaRPr>
          </a:p>
          <a:p>
            <a:r>
              <a:rPr lang="ru-RU" sz="3200" b="1">
                <a:solidFill>
                  <a:srgbClr val="C00000"/>
                </a:solidFill>
                <a:latin typeface="Times New Roman" pitchFamily="18" charset="0"/>
                <a:cs typeface="Times New Roman" pitchFamily="18" charset="0"/>
              </a:rPr>
              <a:t>пятидесятью</a:t>
            </a:r>
            <a:r>
              <a:rPr lang="ru-RU" sz="3200" b="1">
                <a:latin typeface="Times New Roman" pitchFamily="18" charset="0"/>
                <a:cs typeface="Times New Roman" pitchFamily="18" charset="0"/>
              </a:rPr>
              <a:t> </a:t>
            </a:r>
            <a:r>
              <a:rPr lang="ru-RU" sz="2400" b="1">
                <a:latin typeface="Times New Roman" pitchFamily="18" charset="0"/>
                <a:cs typeface="Times New Roman" pitchFamily="18" charset="0"/>
              </a:rPr>
              <a:t>метрами</a:t>
            </a:r>
            <a:endParaRPr lang="ru-RU" sz="3200" b="1">
              <a:latin typeface="Times New Roman" pitchFamily="18" charset="0"/>
              <a:cs typeface="Times New Roman" pitchFamily="18" charset="0"/>
            </a:endParaRPr>
          </a:p>
        </p:txBody>
      </p:sp>
      <p:sp>
        <p:nvSpPr>
          <p:cNvPr id="30724" name="TextBox 8"/>
          <p:cNvSpPr txBox="1">
            <a:spLocks noChangeArrowheads="1"/>
          </p:cNvSpPr>
          <p:nvPr/>
        </p:nvSpPr>
        <p:spPr bwMode="auto">
          <a:xfrm>
            <a:off x="8142288" y="74613"/>
            <a:ext cx="855662" cy="708025"/>
          </a:xfrm>
          <a:prstGeom prst="rect">
            <a:avLst/>
          </a:prstGeom>
          <a:noFill/>
          <a:ln w="9525">
            <a:noFill/>
            <a:miter lim="800000"/>
            <a:headEnd/>
            <a:tailEnd/>
          </a:ln>
        </p:spPr>
        <p:txBody>
          <a:bodyPr>
            <a:spAutoFit/>
          </a:bodyPr>
          <a:lstStyle/>
          <a:p>
            <a:r>
              <a:rPr lang="ru-RU" sz="4000" b="1">
                <a:solidFill>
                  <a:srgbClr val="C00000"/>
                </a:solidFill>
                <a:latin typeface="Times New Roman" pitchFamily="18" charset="0"/>
                <a:cs typeface="Times New Roman" pitchFamily="18" charset="0"/>
              </a:rPr>
              <a:t>А3</a:t>
            </a:r>
          </a:p>
        </p:txBody>
      </p:sp>
      <p:sp>
        <p:nvSpPr>
          <p:cNvPr id="30725" name="TextBox 9"/>
          <p:cNvSpPr txBox="1">
            <a:spLocks noChangeArrowheads="1"/>
          </p:cNvSpPr>
          <p:nvPr/>
        </p:nvSpPr>
        <p:spPr bwMode="auto">
          <a:xfrm>
            <a:off x="1619250" y="80963"/>
            <a:ext cx="5832475" cy="831850"/>
          </a:xfrm>
          <a:prstGeom prst="rect">
            <a:avLst/>
          </a:prstGeom>
          <a:noFill/>
          <a:ln w="9525">
            <a:noFill/>
            <a:miter lim="800000"/>
            <a:headEnd/>
            <a:tailEnd/>
          </a:ln>
        </p:spPr>
        <p:txBody>
          <a:bodyPr>
            <a:spAutoFit/>
          </a:bodyPr>
          <a:lstStyle/>
          <a:p>
            <a:r>
              <a:rPr lang="ru-RU" sz="2400" b="1">
                <a:solidFill>
                  <a:srgbClr val="C00000"/>
                </a:solidFill>
                <a:latin typeface="Times New Roman" pitchFamily="18" charset="0"/>
                <a:cs typeface="Times New Roman" pitchFamily="18" charset="0"/>
              </a:rPr>
              <a:t>Исправьте ошибки, допущенные при формообразовании</a:t>
            </a:r>
          </a:p>
        </p:txBody>
      </p:sp>
      <p:cxnSp>
        <p:nvCxnSpPr>
          <p:cNvPr id="15" name="Прямая соединительная линия 14"/>
          <p:cNvCxnSpPr/>
          <p:nvPr/>
        </p:nvCxnSpPr>
        <p:spPr>
          <a:xfrm flipV="1">
            <a:off x="274638" y="2005013"/>
            <a:ext cx="717550" cy="639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388938" y="2043113"/>
            <a:ext cx="568325" cy="587375"/>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4449763" y="1978025"/>
            <a:ext cx="3887787" cy="584200"/>
          </a:xfrm>
          <a:prstGeom prst="rect">
            <a:avLst/>
          </a:prstGeom>
          <a:noFill/>
          <a:ln w="9525">
            <a:noFill/>
            <a:miter lim="800000"/>
            <a:headEnd/>
            <a:tailEnd/>
          </a:ln>
        </p:spPr>
        <p:txBody>
          <a:bodyPr>
            <a:spAutoFit/>
          </a:bodyPr>
          <a:lstStyle/>
          <a:p>
            <a:r>
              <a:rPr lang="ru-RU" sz="3200" b="1">
                <a:solidFill>
                  <a:srgbClr val="C00000"/>
                </a:solidFill>
                <a:latin typeface="Times New Roman" pitchFamily="18" charset="0"/>
                <a:cs typeface="Times New Roman" pitchFamily="18" charset="0"/>
              </a:rPr>
              <a:t>  поезжайте</a:t>
            </a:r>
            <a:r>
              <a:rPr lang="ru-RU" sz="3200" b="1">
                <a:latin typeface="Times New Roman" pitchFamily="18" charset="0"/>
                <a:cs typeface="Times New Roman" pitchFamily="18" charset="0"/>
              </a:rPr>
              <a:t> </a:t>
            </a:r>
            <a:r>
              <a:rPr lang="ru-RU" sz="2400" b="1">
                <a:latin typeface="Times New Roman" pitchFamily="18" charset="0"/>
                <a:cs typeface="Times New Roman" pitchFamily="18" charset="0"/>
              </a:rPr>
              <a:t>поездом</a:t>
            </a:r>
          </a:p>
        </p:txBody>
      </p:sp>
      <p:sp>
        <p:nvSpPr>
          <p:cNvPr id="19" name="Стрелка вправо 18"/>
          <p:cNvSpPr/>
          <p:nvPr/>
        </p:nvSpPr>
        <p:spPr>
          <a:xfrm>
            <a:off x="3124200" y="3217863"/>
            <a:ext cx="1125538" cy="128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2" name="Прямая соединительная линия 21"/>
          <p:cNvCxnSpPr/>
          <p:nvPr/>
        </p:nvCxnSpPr>
        <p:spPr>
          <a:xfrm>
            <a:off x="481013" y="2924175"/>
            <a:ext cx="633412" cy="649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a:off x="431800" y="2957513"/>
            <a:ext cx="482600" cy="6477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4683125" y="2924175"/>
            <a:ext cx="2665413" cy="585788"/>
          </a:xfrm>
          <a:prstGeom prst="rect">
            <a:avLst/>
          </a:prstGeom>
          <a:noFill/>
          <a:ln w="9525">
            <a:noFill/>
            <a:miter lim="800000"/>
            <a:headEnd/>
            <a:tailEnd/>
          </a:ln>
        </p:spPr>
        <p:txBody>
          <a:bodyPr>
            <a:spAutoFit/>
          </a:bodyPr>
          <a:lstStyle/>
          <a:p>
            <a:r>
              <a:rPr lang="ru-RU" sz="3200" b="1">
                <a:solidFill>
                  <a:srgbClr val="C00000"/>
                </a:solidFill>
                <a:latin typeface="Times New Roman" pitchFamily="18" charset="0"/>
                <a:cs typeface="Times New Roman" pitchFamily="18" charset="0"/>
              </a:rPr>
              <a:t>их</a:t>
            </a:r>
            <a:r>
              <a:rPr lang="ru-RU" sz="3200" b="1">
                <a:latin typeface="Times New Roman" pitchFamily="18" charset="0"/>
                <a:cs typeface="Times New Roman" pitchFamily="18" charset="0"/>
              </a:rPr>
              <a:t> </a:t>
            </a:r>
            <a:r>
              <a:rPr lang="ru-RU" sz="2400" b="1">
                <a:latin typeface="Times New Roman" pitchFamily="18" charset="0"/>
                <a:cs typeface="Times New Roman" pitchFamily="18" charset="0"/>
              </a:rPr>
              <a:t>детьми</a:t>
            </a:r>
          </a:p>
        </p:txBody>
      </p:sp>
      <p:cxnSp>
        <p:nvCxnSpPr>
          <p:cNvPr id="28" name="Прямая соединительная линия 27"/>
          <p:cNvCxnSpPr/>
          <p:nvPr/>
        </p:nvCxnSpPr>
        <p:spPr>
          <a:xfrm>
            <a:off x="452438" y="3933825"/>
            <a:ext cx="885825" cy="598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579438" y="3933825"/>
            <a:ext cx="504825" cy="598488"/>
          </a:xfrm>
          <a:prstGeom prst="line">
            <a:avLst/>
          </a:prstGeom>
        </p:spPr>
        <p:style>
          <a:lnRef idx="1">
            <a:schemeClr val="accent1"/>
          </a:lnRef>
          <a:fillRef idx="0">
            <a:schemeClr val="accent1"/>
          </a:fillRef>
          <a:effectRef idx="0">
            <a:schemeClr val="accent1"/>
          </a:effectRef>
          <a:fontRef idx="minor">
            <a:schemeClr val="tx1"/>
          </a:fontRef>
        </p:style>
      </p:cxnSp>
      <p:sp>
        <p:nvSpPr>
          <p:cNvPr id="32" name="Стрелка вправо 31"/>
          <p:cNvSpPr/>
          <p:nvPr/>
        </p:nvSpPr>
        <p:spPr>
          <a:xfrm>
            <a:off x="3857625" y="4232275"/>
            <a:ext cx="828675" cy="103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C00000"/>
              </a:solidFill>
            </a:endParaRPr>
          </a:p>
        </p:txBody>
      </p:sp>
      <p:sp>
        <p:nvSpPr>
          <p:cNvPr id="33" name="TextBox 32"/>
          <p:cNvSpPr txBox="1">
            <a:spLocks noChangeArrowheads="1"/>
          </p:cNvSpPr>
          <p:nvPr/>
        </p:nvSpPr>
        <p:spPr bwMode="auto">
          <a:xfrm>
            <a:off x="4787900" y="3946525"/>
            <a:ext cx="4356100" cy="585788"/>
          </a:xfrm>
          <a:prstGeom prst="rect">
            <a:avLst/>
          </a:prstGeom>
          <a:noFill/>
          <a:ln w="9525">
            <a:noFill/>
            <a:miter lim="800000"/>
            <a:headEnd/>
            <a:tailEnd/>
          </a:ln>
        </p:spPr>
        <p:txBody>
          <a:bodyPr>
            <a:spAutoFit/>
          </a:bodyPr>
          <a:lstStyle/>
          <a:p>
            <a:r>
              <a:rPr lang="ru-RU" sz="3200" b="1">
                <a:solidFill>
                  <a:srgbClr val="C00000"/>
                </a:solidFill>
                <a:latin typeface="Times New Roman" pitchFamily="18" charset="0"/>
                <a:cs typeface="Times New Roman" pitchFamily="18" charset="0"/>
              </a:rPr>
              <a:t>пятьюдесятью </a:t>
            </a:r>
            <a:r>
              <a:rPr lang="ru-RU" sz="2400" b="1">
                <a:latin typeface="Times New Roman" pitchFamily="18" charset="0"/>
                <a:cs typeface="Times New Roman" pitchFamily="18" charset="0"/>
              </a:rPr>
              <a:t>метрами</a:t>
            </a:r>
          </a:p>
        </p:txBody>
      </p:sp>
      <p:sp>
        <p:nvSpPr>
          <p:cNvPr id="34" name="Стрелка вправо 33"/>
          <p:cNvSpPr/>
          <p:nvPr/>
        </p:nvSpPr>
        <p:spPr>
          <a:xfrm>
            <a:off x="3124200" y="2233613"/>
            <a:ext cx="1125538" cy="128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0738" name="Picture 6" descr="http://xn--e1akoddj.xn--p1ai/uploads/1355983625_ege.jpg"/>
          <p:cNvPicPr>
            <a:picLocks noChangeAspect="1" noChangeArrowheads="1"/>
          </p:cNvPicPr>
          <p:nvPr/>
        </p:nvPicPr>
        <p:blipFill>
          <a:blip r:embed="rId3"/>
          <a:srcRect/>
          <a:stretch>
            <a:fillRect/>
          </a:stretch>
        </p:blipFill>
        <p:spPr bwMode="auto">
          <a:xfrm>
            <a:off x="107950" y="74613"/>
            <a:ext cx="1006475" cy="952500"/>
          </a:xfrm>
          <a:prstGeom prst="rect">
            <a:avLst/>
          </a:prstGeom>
          <a:noFill/>
          <a:ln w="9525">
            <a:noFill/>
            <a:miter lim="800000"/>
            <a:headEnd/>
            <a:tailEnd/>
          </a:ln>
        </p:spPr>
      </p:pic>
      <p:pic>
        <p:nvPicPr>
          <p:cNvPr id="30739"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29525" y="4941888"/>
            <a:ext cx="1309688" cy="174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anim calcmode="lin" valueType="num">
                                      <p:cBhvr>
                                        <p:cTn id="1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childTnLst>
                          </p:cTn>
                        </p:par>
                        <p:par>
                          <p:cTn id="71" fill="hold">
                            <p:stCondLst>
                              <p:cond delay="500"/>
                            </p:stCondLst>
                            <p:childTnLst>
                              <p:par>
                                <p:cTn id="72" presetID="22" presetClass="entr" presetSubtype="4"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down)">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fltVal val="0"/>
                                          </p:val>
                                        </p:tav>
                                        <p:tav tm="100000">
                                          <p:val>
                                            <p:strVal val="#ppt_w"/>
                                          </p:val>
                                        </p:tav>
                                      </p:tavLst>
                                    </p:anim>
                                    <p:anim calcmode="lin" valueType="num">
                                      <p:cBhvr>
                                        <p:cTn id="80" dur="500" fill="hold"/>
                                        <p:tgtEl>
                                          <p:spTgt spid="32"/>
                                        </p:tgtEl>
                                        <p:attrNameLst>
                                          <p:attrName>ppt_h</p:attrName>
                                        </p:attrNameLst>
                                      </p:cBhvr>
                                      <p:tavLst>
                                        <p:tav tm="0">
                                          <p:val>
                                            <p:fltVal val="0"/>
                                          </p:val>
                                        </p:tav>
                                        <p:tav tm="100000">
                                          <p:val>
                                            <p:strVal val="#ppt_h"/>
                                          </p:val>
                                        </p:tav>
                                      </p:tavLst>
                                    </p:anim>
                                    <p:animEffect transition="in" filter="fade">
                                      <p:cBhvr>
                                        <p:cTn id="81" dur="500"/>
                                        <p:tgtEl>
                                          <p:spTgt spid="32"/>
                                        </p:tgtEl>
                                      </p:cBhvr>
                                    </p:animEffect>
                                  </p:childTnLst>
                                </p:cTn>
                              </p:par>
                            </p:childTnLst>
                          </p:cTn>
                        </p:par>
                        <p:par>
                          <p:cTn id="82" fill="hold">
                            <p:stCondLst>
                              <p:cond delay="500"/>
                            </p:stCondLst>
                            <p:childTnLst>
                              <p:par>
                                <p:cTn id="83" presetID="53" presetClass="entr" presetSubtype="16"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p:cTn id="85" dur="500" fill="hold"/>
                                        <p:tgtEl>
                                          <p:spTgt spid="33"/>
                                        </p:tgtEl>
                                        <p:attrNameLst>
                                          <p:attrName>ppt_w</p:attrName>
                                        </p:attrNameLst>
                                      </p:cBhvr>
                                      <p:tavLst>
                                        <p:tav tm="0">
                                          <p:val>
                                            <p:fltVal val="0"/>
                                          </p:val>
                                        </p:tav>
                                        <p:tav tm="100000">
                                          <p:val>
                                            <p:strVal val="#ppt_w"/>
                                          </p:val>
                                        </p:tav>
                                      </p:tavLst>
                                    </p:anim>
                                    <p:anim calcmode="lin" valueType="num">
                                      <p:cBhvr>
                                        <p:cTn id="86" dur="500" fill="hold"/>
                                        <p:tgtEl>
                                          <p:spTgt spid="33"/>
                                        </p:tgtEl>
                                        <p:attrNameLst>
                                          <p:attrName>ppt_h</p:attrName>
                                        </p:attrNameLst>
                                      </p:cBhvr>
                                      <p:tavLst>
                                        <p:tav tm="0">
                                          <p:val>
                                            <p:fltVal val="0"/>
                                          </p:val>
                                        </p:tav>
                                        <p:tav tm="100000">
                                          <p:val>
                                            <p:strVal val="#ppt_h"/>
                                          </p:val>
                                        </p:tav>
                                      </p:tavLst>
                                    </p:anim>
                                    <p:animEffect transition="in" filter="fade">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6" grpId="0"/>
      <p:bldP spid="32" grpId="0" animBg="1"/>
      <p:bldP spid="33"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Блок-схема: узел 13"/>
          <p:cNvSpPr/>
          <p:nvPr/>
        </p:nvSpPr>
        <p:spPr>
          <a:xfrm>
            <a:off x="2309813" y="2257425"/>
            <a:ext cx="411162" cy="4413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 name="TextBox 3"/>
          <p:cNvSpPr txBox="1"/>
          <p:nvPr/>
        </p:nvSpPr>
        <p:spPr>
          <a:xfrm>
            <a:off x="2309813" y="654050"/>
            <a:ext cx="6834187" cy="2338388"/>
          </a:xfrm>
          <a:prstGeom prst="rect">
            <a:avLst/>
          </a:prstGeom>
          <a:noFill/>
        </p:spPr>
        <p:txBody>
          <a:bodyPr>
            <a:spAutoFit/>
          </a:bodyPr>
          <a:lstStyle/>
          <a:p>
            <a:pPr marL="342900" indent="-342900" fontAlgn="auto">
              <a:spcBef>
                <a:spcPts val="0"/>
              </a:spcBef>
              <a:spcAft>
                <a:spcPts val="0"/>
              </a:spcAft>
              <a:buFontTx/>
              <a:buAutoNum type="arabicParenR"/>
              <a:defRPr/>
            </a:pPr>
            <a:r>
              <a:rPr lang="ru-RU" sz="3200" b="1" dirty="0">
                <a:latin typeface="Times New Roman" pitchFamily="18" charset="0"/>
                <a:cs typeface="Times New Roman" pitchFamily="18" charset="0"/>
              </a:rPr>
              <a:t>пара сапог</a:t>
            </a:r>
          </a:p>
          <a:p>
            <a:pPr marL="342900" indent="-342900" fontAlgn="auto">
              <a:spcBef>
                <a:spcPts val="0"/>
              </a:spcBef>
              <a:spcAft>
                <a:spcPts val="0"/>
              </a:spcAft>
              <a:buFontTx/>
              <a:buAutoNum type="arabicParenR"/>
              <a:defRPr/>
            </a:pPr>
            <a:r>
              <a:rPr lang="ru-RU" sz="3200" b="1" dirty="0">
                <a:latin typeface="Times New Roman" pitchFamily="18" charset="0"/>
                <a:cs typeface="Times New Roman" pitchFamily="18" charset="0"/>
              </a:rPr>
              <a:t>п</a:t>
            </a:r>
            <a:r>
              <a:rPr lang="ru-RU" sz="3200" b="1" dirty="0">
                <a:latin typeface="Times New Roman" pitchFamily="18" charset="0"/>
                <a:cs typeface="Times New Roman" pitchFamily="18" charset="0"/>
              </a:rPr>
              <a:t>ара носков</a:t>
            </a:r>
          </a:p>
          <a:p>
            <a:pPr marL="342900" indent="-342900" fontAlgn="auto">
              <a:spcBef>
                <a:spcPts val="0"/>
              </a:spcBef>
              <a:spcAft>
                <a:spcPts val="0"/>
              </a:spcAft>
              <a:buFontTx/>
              <a:buAutoNum type="arabicParenR"/>
              <a:defRPr/>
            </a:pPr>
            <a:r>
              <a:rPr lang="ru-RU" sz="3200" b="1" dirty="0">
                <a:latin typeface="Times New Roman" pitchFamily="18" charset="0"/>
                <a:cs typeface="Times New Roman" pitchFamily="18" charset="0"/>
              </a:rPr>
              <a:t>с</a:t>
            </a:r>
            <a:r>
              <a:rPr lang="ru-RU" sz="3200" b="1" dirty="0">
                <a:latin typeface="Times New Roman" pitchFamily="18" charset="0"/>
                <a:cs typeface="Times New Roman" pitchFamily="18" charset="0"/>
              </a:rPr>
              <a:t>алат из помидоров</a:t>
            </a:r>
          </a:p>
          <a:p>
            <a:pPr marL="342900" indent="-342900" fontAlgn="auto">
              <a:spcBef>
                <a:spcPts val="0"/>
              </a:spcBef>
              <a:spcAft>
                <a:spcPts val="0"/>
              </a:spcAft>
              <a:buFontTx/>
              <a:buAutoNum type="arabicParenR"/>
              <a:defRPr/>
            </a:pPr>
            <a:r>
              <a:rPr lang="ru-RU" sz="3200" b="1" dirty="0">
                <a:latin typeface="Times New Roman" pitchFamily="18" charset="0"/>
                <a:cs typeface="Times New Roman" pitchFamily="18" charset="0"/>
              </a:rPr>
              <a:t>з</a:t>
            </a:r>
            <a:r>
              <a:rPr lang="ru-RU" sz="3200" b="1" dirty="0">
                <a:latin typeface="Times New Roman" pitchFamily="18" charset="0"/>
                <a:cs typeface="Times New Roman" pitchFamily="18" charset="0"/>
              </a:rPr>
              <a:t>анавески из тюли</a:t>
            </a:r>
          </a:p>
          <a:p>
            <a:pPr fontAlgn="auto">
              <a:spcBef>
                <a:spcPts val="0"/>
              </a:spcBef>
              <a:spcAft>
                <a:spcPts val="0"/>
              </a:spcAft>
              <a:defRPr/>
            </a:pPr>
            <a:endParaRPr lang="ru-RU" dirty="0">
              <a:latin typeface="+mn-lt"/>
            </a:endParaRPr>
          </a:p>
        </p:txBody>
      </p:sp>
      <p:pic>
        <p:nvPicPr>
          <p:cNvPr id="31747" name="Picture 2"/>
          <p:cNvPicPr>
            <a:picLocks noChangeAspect="1" noChangeArrowheads="1"/>
          </p:cNvPicPr>
          <p:nvPr/>
        </p:nvPicPr>
        <p:blipFill>
          <a:blip r:embed="rId2"/>
          <a:srcRect/>
          <a:stretch>
            <a:fillRect/>
          </a:stretch>
        </p:blipFill>
        <p:spPr bwMode="auto">
          <a:xfrm>
            <a:off x="7956550" y="25400"/>
            <a:ext cx="1187450" cy="806450"/>
          </a:xfrm>
          <a:prstGeom prst="rect">
            <a:avLst/>
          </a:prstGeom>
          <a:noFill/>
          <a:ln w="9525">
            <a:noFill/>
            <a:miter lim="800000"/>
            <a:headEnd/>
            <a:tailEnd/>
          </a:ln>
        </p:spPr>
      </p:pic>
      <p:sp>
        <p:nvSpPr>
          <p:cNvPr id="7" name="TextBox 6"/>
          <p:cNvSpPr txBox="1">
            <a:spLocks noChangeArrowheads="1"/>
          </p:cNvSpPr>
          <p:nvPr/>
        </p:nvSpPr>
        <p:spPr bwMode="auto">
          <a:xfrm>
            <a:off x="1266825" y="115888"/>
            <a:ext cx="6659563" cy="715962"/>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3" name="TextBox 2"/>
          <p:cNvSpPr txBox="1">
            <a:spLocks noChangeArrowheads="1"/>
          </p:cNvSpPr>
          <p:nvPr/>
        </p:nvSpPr>
        <p:spPr bwMode="auto">
          <a:xfrm>
            <a:off x="1338263" y="115888"/>
            <a:ext cx="6618287" cy="706437"/>
          </a:xfrm>
          <a:prstGeom prst="rect">
            <a:avLst/>
          </a:prstGeom>
          <a:noFill/>
          <a:ln w="9525">
            <a:noFill/>
            <a:miter lim="800000"/>
            <a:headEnd/>
            <a:tailEnd/>
          </a:ln>
        </p:spPr>
        <p:txBody>
          <a:bodyPr>
            <a:spAutoFit/>
          </a:bodyPr>
          <a:lstStyle/>
          <a:p>
            <a:r>
              <a:rPr lang="ru-RU" sz="2000" b="1">
                <a:latin typeface="Trebuchet MS" pitchFamily="34" charset="0"/>
              </a:rPr>
              <a:t>Укажите примеры с </a:t>
            </a:r>
            <a:r>
              <a:rPr lang="ru-RU" sz="2000" b="1">
                <a:solidFill>
                  <a:srgbClr val="C00000"/>
                </a:solidFill>
                <a:latin typeface="Trebuchet MS" pitchFamily="34" charset="0"/>
              </a:rPr>
              <a:t>ошибкой</a:t>
            </a:r>
            <a:r>
              <a:rPr lang="ru-RU" sz="2000" b="1">
                <a:latin typeface="Trebuchet MS" pitchFamily="34" charset="0"/>
              </a:rPr>
              <a:t> в образовании формы слова</a:t>
            </a:r>
          </a:p>
        </p:txBody>
      </p:sp>
      <p:sp>
        <p:nvSpPr>
          <p:cNvPr id="31750" name="TextBox 1"/>
          <p:cNvSpPr txBox="1">
            <a:spLocks noChangeArrowheads="1"/>
          </p:cNvSpPr>
          <p:nvPr/>
        </p:nvSpPr>
        <p:spPr bwMode="auto">
          <a:xfrm>
            <a:off x="8135938" y="74613"/>
            <a:ext cx="1008062" cy="708025"/>
          </a:xfrm>
          <a:prstGeom prst="rect">
            <a:avLst/>
          </a:prstGeom>
          <a:noFill/>
          <a:ln w="9525">
            <a:noFill/>
            <a:miter lim="800000"/>
            <a:headEnd/>
            <a:tailEnd/>
          </a:ln>
        </p:spPr>
        <p:txBody>
          <a:bodyPr>
            <a:spAutoFit/>
          </a:bodyPr>
          <a:lstStyle/>
          <a:p>
            <a:r>
              <a:rPr lang="ru-RU" sz="4000" b="1">
                <a:solidFill>
                  <a:srgbClr val="FF0000"/>
                </a:solidFill>
                <a:latin typeface="Times New Roman" pitchFamily="18" charset="0"/>
                <a:cs typeface="Times New Roman" pitchFamily="18" charset="0"/>
              </a:rPr>
              <a:t>А3</a:t>
            </a:r>
          </a:p>
        </p:txBody>
      </p:sp>
      <p:sp>
        <p:nvSpPr>
          <p:cNvPr id="9" name="TextBox 8"/>
          <p:cNvSpPr txBox="1">
            <a:spLocks noChangeArrowheads="1"/>
          </p:cNvSpPr>
          <p:nvPr/>
        </p:nvSpPr>
        <p:spPr bwMode="auto">
          <a:xfrm>
            <a:off x="1447800" y="3141663"/>
            <a:ext cx="7011988" cy="647700"/>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20" name="Блок-схема: узел 19"/>
          <p:cNvSpPr/>
          <p:nvPr/>
        </p:nvSpPr>
        <p:spPr>
          <a:xfrm>
            <a:off x="2103438" y="4868863"/>
            <a:ext cx="457200" cy="474662"/>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a:spLocks noChangeArrowheads="1"/>
          </p:cNvSpPr>
          <p:nvPr/>
        </p:nvSpPr>
        <p:spPr bwMode="auto">
          <a:xfrm>
            <a:off x="1447800" y="3141663"/>
            <a:ext cx="7486650" cy="708025"/>
          </a:xfrm>
          <a:prstGeom prst="rect">
            <a:avLst/>
          </a:prstGeom>
          <a:noFill/>
          <a:ln w="9525">
            <a:noFill/>
            <a:miter lim="800000"/>
            <a:headEnd/>
            <a:tailEnd/>
          </a:ln>
        </p:spPr>
        <p:txBody>
          <a:bodyPr>
            <a:spAutoFit/>
          </a:bodyPr>
          <a:lstStyle/>
          <a:p>
            <a:r>
              <a:rPr lang="ru-RU" sz="2000" b="1">
                <a:latin typeface="Trebuchet MS" pitchFamily="34" charset="0"/>
              </a:rPr>
              <a:t>Укажите пример, в котором нормы формообразования </a:t>
            </a:r>
          </a:p>
          <a:p>
            <a:r>
              <a:rPr lang="ru-RU" sz="2000" b="1">
                <a:solidFill>
                  <a:srgbClr val="C00000"/>
                </a:solidFill>
                <a:latin typeface="Trebuchet MS" pitchFamily="34" charset="0"/>
              </a:rPr>
              <a:t>не нарушены</a:t>
            </a:r>
          </a:p>
        </p:txBody>
      </p:sp>
      <p:sp>
        <p:nvSpPr>
          <p:cNvPr id="10" name="TextBox 9"/>
          <p:cNvSpPr txBox="1">
            <a:spLocks noChangeArrowheads="1"/>
          </p:cNvSpPr>
          <p:nvPr/>
        </p:nvSpPr>
        <p:spPr bwMode="auto">
          <a:xfrm>
            <a:off x="2103438" y="3849688"/>
            <a:ext cx="7040562" cy="2616200"/>
          </a:xfrm>
          <a:prstGeom prst="rect">
            <a:avLst/>
          </a:prstGeom>
          <a:noFill/>
          <a:ln w="9525">
            <a:noFill/>
            <a:miter lim="800000"/>
            <a:headEnd/>
            <a:tailEnd/>
          </a:ln>
        </p:spPr>
        <p:txBody>
          <a:bodyPr>
            <a:spAutoFit/>
          </a:bodyPr>
          <a:lstStyle/>
          <a:p>
            <a:r>
              <a:rPr lang="ru-RU" sz="3200" b="1">
                <a:latin typeface="Times New Roman" pitchFamily="18" charset="0"/>
                <a:cs typeface="Times New Roman" pitchFamily="18" charset="0"/>
              </a:rPr>
              <a:t>1)трое подруг</a:t>
            </a:r>
          </a:p>
          <a:p>
            <a:r>
              <a:rPr lang="ru-RU" sz="3200" b="1">
                <a:latin typeface="Times New Roman" pitchFamily="18" charset="0"/>
                <a:cs typeface="Times New Roman" pitchFamily="18" charset="0"/>
              </a:rPr>
              <a:t>2)в двух тысяча тринадцатом году</a:t>
            </a:r>
          </a:p>
          <a:p>
            <a:r>
              <a:rPr lang="ru-RU" sz="3200" b="1">
                <a:latin typeface="Times New Roman" pitchFamily="18" charset="0"/>
                <a:cs typeface="Times New Roman" pitchFamily="18" charset="0"/>
              </a:rPr>
              <a:t>3)более красивый</a:t>
            </a:r>
          </a:p>
          <a:p>
            <a:r>
              <a:rPr lang="ru-RU" sz="3200" b="1">
                <a:latin typeface="Times New Roman" pitchFamily="18" charset="0"/>
                <a:cs typeface="Times New Roman" pitchFamily="18" charset="0"/>
              </a:rPr>
              <a:t>4)несколько пар джинс</a:t>
            </a:r>
          </a:p>
          <a:p>
            <a:endParaRPr lang="ru-RU">
              <a:latin typeface="Trebuchet MS" pitchFamily="34" charset="0"/>
            </a:endParaRPr>
          </a:p>
          <a:p>
            <a:endParaRPr lang="ru-RU">
              <a:latin typeface="Trebuchet MS" pitchFamily="34" charset="0"/>
            </a:endParaRPr>
          </a:p>
        </p:txBody>
      </p:sp>
      <p:sp>
        <p:nvSpPr>
          <p:cNvPr id="18" name="Блок-схема: узел 17"/>
          <p:cNvSpPr/>
          <p:nvPr/>
        </p:nvSpPr>
        <p:spPr>
          <a:xfrm>
            <a:off x="2287588" y="2246313"/>
            <a:ext cx="455612" cy="46355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TextBox 11"/>
          <p:cNvSpPr txBox="1"/>
          <p:nvPr/>
        </p:nvSpPr>
        <p:spPr>
          <a:xfrm>
            <a:off x="2332038" y="654050"/>
            <a:ext cx="5400675" cy="2339975"/>
          </a:xfrm>
          <a:prstGeom prst="rect">
            <a:avLst/>
          </a:prstGeom>
          <a:noFill/>
        </p:spPr>
        <p:txBody>
          <a:bodyPr>
            <a:spAutoFit/>
          </a:bodyPr>
          <a:lstStyle/>
          <a:p>
            <a:pPr marL="342900" indent="-342900" fontAlgn="auto">
              <a:spcBef>
                <a:spcPts val="0"/>
              </a:spcBef>
              <a:spcAft>
                <a:spcPts val="0"/>
              </a:spcAft>
              <a:buFontTx/>
              <a:buAutoNum type="arabicParenR"/>
              <a:defRPr/>
            </a:pPr>
            <a:r>
              <a:rPr lang="ru-RU" sz="3200" b="1" dirty="0">
                <a:latin typeface="Times New Roman" pitchFamily="18" charset="0"/>
                <a:cs typeface="Times New Roman" pitchFamily="18" charset="0"/>
              </a:rPr>
              <a:t>пара </a:t>
            </a:r>
            <a:r>
              <a:rPr lang="ru-RU" sz="3200" dirty="0">
                <a:latin typeface="Times New Roman" pitchFamily="18" charset="0"/>
                <a:cs typeface="Times New Roman" pitchFamily="18" charset="0"/>
              </a:rPr>
              <a:t>сапог</a:t>
            </a:r>
          </a:p>
          <a:p>
            <a:pPr marL="342900" indent="-342900" fontAlgn="auto">
              <a:spcBef>
                <a:spcPts val="0"/>
              </a:spcBef>
              <a:spcAft>
                <a:spcPts val="0"/>
              </a:spcAft>
              <a:buFontTx/>
              <a:buAutoNum type="arabicParenR"/>
              <a:defRPr/>
            </a:pPr>
            <a:r>
              <a:rPr lang="ru-RU" sz="3200" b="1" dirty="0">
                <a:latin typeface="Times New Roman" pitchFamily="18" charset="0"/>
                <a:cs typeface="Times New Roman" pitchFamily="18" charset="0"/>
              </a:rPr>
              <a:t>пара носков</a:t>
            </a:r>
          </a:p>
          <a:p>
            <a:pPr marL="342900" indent="-342900" fontAlgn="auto">
              <a:spcBef>
                <a:spcPts val="0"/>
              </a:spcBef>
              <a:spcAft>
                <a:spcPts val="0"/>
              </a:spcAft>
              <a:buFontTx/>
              <a:buAutoNum type="arabicParenR"/>
              <a:defRPr/>
            </a:pPr>
            <a:r>
              <a:rPr lang="ru-RU" sz="3200" b="1" dirty="0">
                <a:latin typeface="Times New Roman" pitchFamily="18" charset="0"/>
                <a:cs typeface="Times New Roman" pitchFamily="18" charset="0"/>
              </a:rPr>
              <a:t>салат из помидоров</a:t>
            </a:r>
          </a:p>
          <a:p>
            <a:pPr marL="342900" indent="-342900" fontAlgn="auto">
              <a:spcBef>
                <a:spcPts val="0"/>
              </a:spcBef>
              <a:spcAft>
                <a:spcPts val="0"/>
              </a:spcAft>
              <a:buFontTx/>
              <a:buAutoNum type="arabicParenR"/>
              <a:defRPr/>
            </a:pPr>
            <a:r>
              <a:rPr lang="ru-RU" sz="3200" b="1" dirty="0">
                <a:latin typeface="Times New Roman" pitchFamily="18" charset="0"/>
                <a:cs typeface="Times New Roman" pitchFamily="18" charset="0"/>
              </a:rPr>
              <a:t>занавески из </a:t>
            </a:r>
            <a:r>
              <a:rPr lang="ru-RU" sz="3200" b="1" dirty="0">
                <a:solidFill>
                  <a:srgbClr val="C00000"/>
                </a:solidFill>
                <a:latin typeface="Times New Roman" pitchFamily="18" charset="0"/>
                <a:cs typeface="Times New Roman" pitchFamily="18" charset="0"/>
              </a:rPr>
              <a:t>тюля</a:t>
            </a:r>
            <a:endParaRPr lang="ru-RU" sz="3200" b="1" dirty="0">
              <a:solidFill>
                <a:srgbClr val="C00000"/>
              </a:solidFill>
              <a:latin typeface="Times New Roman" pitchFamily="18" charset="0"/>
              <a:cs typeface="Times New Roman" pitchFamily="18" charset="0"/>
            </a:endParaRPr>
          </a:p>
          <a:p>
            <a:pPr fontAlgn="auto">
              <a:spcBef>
                <a:spcPts val="0"/>
              </a:spcBef>
              <a:spcAft>
                <a:spcPts val="0"/>
              </a:spcAft>
              <a:defRPr/>
            </a:pPr>
            <a:endParaRPr lang="ru-RU" dirty="0">
              <a:latin typeface="+mn-lt"/>
            </a:endParaRPr>
          </a:p>
        </p:txBody>
      </p:sp>
      <p:sp>
        <p:nvSpPr>
          <p:cNvPr id="15" name="TextBox 14"/>
          <p:cNvSpPr txBox="1">
            <a:spLocks noChangeArrowheads="1"/>
          </p:cNvSpPr>
          <p:nvPr/>
        </p:nvSpPr>
        <p:spPr bwMode="auto">
          <a:xfrm>
            <a:off x="5114925" y="2114550"/>
            <a:ext cx="1728788" cy="584200"/>
          </a:xfrm>
          <a:prstGeom prst="rect">
            <a:avLst/>
          </a:prstGeom>
          <a:noFill/>
          <a:ln w="9525">
            <a:noFill/>
            <a:miter lim="800000"/>
            <a:headEnd/>
            <a:tailEnd/>
          </a:ln>
        </p:spPr>
        <p:txBody>
          <a:bodyPr>
            <a:spAutoFit/>
          </a:bodyPr>
          <a:lstStyle/>
          <a:p>
            <a:r>
              <a:rPr lang="ru-RU" sz="3200" b="1">
                <a:solidFill>
                  <a:srgbClr val="C00000"/>
                </a:solidFill>
                <a:latin typeface="Times New Roman" pitchFamily="18" charset="0"/>
                <a:cs typeface="Times New Roman" pitchFamily="18" charset="0"/>
              </a:rPr>
              <a:t>тюли</a:t>
            </a:r>
          </a:p>
        </p:txBody>
      </p:sp>
      <p:pic>
        <p:nvPicPr>
          <p:cNvPr id="31758" name="Picture 6" descr="http://xn--e1akoddj.xn--p1ai/uploads/1355983625_ege.jpg"/>
          <p:cNvPicPr>
            <a:picLocks noChangeAspect="1" noChangeArrowheads="1"/>
          </p:cNvPicPr>
          <p:nvPr/>
        </p:nvPicPr>
        <p:blipFill>
          <a:blip r:embed="rId3"/>
          <a:srcRect/>
          <a:stretch>
            <a:fillRect/>
          </a:stretch>
        </p:blipFill>
        <p:spPr bwMode="auto">
          <a:xfrm>
            <a:off x="179388" y="146050"/>
            <a:ext cx="936625" cy="817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heel(1)">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4" grpId="0"/>
      <p:bldP spid="4" grpId="1"/>
      <p:bldP spid="7" grpId="0" animBg="1"/>
      <p:bldP spid="3" grpId="0"/>
      <p:bldP spid="9" grpId="0" animBg="1"/>
      <p:bldP spid="20" grpId="0" animBg="1"/>
      <p:bldP spid="8" grpId="0"/>
      <p:bldP spid="10" grpId="0"/>
      <p:bldP spid="18" grpId="0" animBg="1"/>
      <p:bldP spid="12" grpId="0"/>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srcRect/>
          <a:stretch>
            <a:fillRect/>
          </a:stretch>
        </p:blipFill>
        <p:spPr bwMode="auto">
          <a:xfrm>
            <a:off x="7826375" y="84138"/>
            <a:ext cx="1308100" cy="889000"/>
          </a:xfrm>
          <a:prstGeom prst="rect">
            <a:avLst/>
          </a:prstGeom>
          <a:noFill/>
          <a:ln w="9525">
            <a:noFill/>
            <a:miter lim="800000"/>
            <a:headEnd/>
            <a:tailEnd/>
          </a:ln>
        </p:spPr>
      </p:pic>
      <p:sp>
        <p:nvSpPr>
          <p:cNvPr id="32770" name="TextBox 8"/>
          <p:cNvSpPr txBox="1">
            <a:spLocks noChangeArrowheads="1"/>
          </p:cNvSpPr>
          <p:nvPr/>
        </p:nvSpPr>
        <p:spPr bwMode="auto">
          <a:xfrm>
            <a:off x="8078788" y="174625"/>
            <a:ext cx="1671637" cy="708025"/>
          </a:xfrm>
          <a:prstGeom prst="rect">
            <a:avLst/>
          </a:prstGeom>
          <a:noFill/>
          <a:ln w="9525">
            <a:noFill/>
            <a:miter lim="800000"/>
            <a:headEnd/>
            <a:tailEnd/>
          </a:ln>
        </p:spPr>
        <p:txBody>
          <a:bodyPr>
            <a:spAutoFit/>
          </a:bodyPr>
          <a:lstStyle/>
          <a:p>
            <a:r>
              <a:rPr lang="ru-RU" sz="4000" b="1">
                <a:solidFill>
                  <a:srgbClr val="FF0000"/>
                </a:solidFill>
                <a:latin typeface="Times New Roman" pitchFamily="18" charset="0"/>
                <a:cs typeface="Times New Roman" pitchFamily="18" charset="0"/>
              </a:rPr>
              <a:t>А3</a:t>
            </a:r>
          </a:p>
        </p:txBody>
      </p:sp>
      <p:sp>
        <p:nvSpPr>
          <p:cNvPr id="32771" name="Прямоугольник 9"/>
          <p:cNvSpPr>
            <a:spLocks noChangeArrowheads="1"/>
          </p:cNvSpPr>
          <p:nvPr/>
        </p:nvSpPr>
        <p:spPr bwMode="auto">
          <a:xfrm>
            <a:off x="250825" y="1720850"/>
            <a:ext cx="8229600" cy="3478213"/>
          </a:xfrm>
          <a:prstGeom prst="rect">
            <a:avLst/>
          </a:prstGeom>
          <a:noFill/>
          <a:ln w="9525">
            <a:noFill/>
            <a:miter lim="800000"/>
            <a:headEnd/>
            <a:tailEnd/>
          </a:ln>
        </p:spPr>
        <p:txBody>
          <a:bodyPr>
            <a:spAutoFit/>
          </a:bodyPr>
          <a:lstStyle/>
          <a:p>
            <a:r>
              <a:rPr lang="ru-RU" sz="3600" b="1">
                <a:solidFill>
                  <a:srgbClr val="C00000"/>
                </a:solidFill>
                <a:latin typeface="Times New Roman" pitchFamily="18" charset="0"/>
                <a:cs typeface="Times New Roman" pitchFamily="18" charset="0"/>
              </a:rPr>
              <a:t>трое</a:t>
            </a:r>
            <a:r>
              <a:rPr lang="ru-RU" sz="3200" b="1">
                <a:solidFill>
                  <a:srgbClr val="FF0000"/>
                </a:solidFill>
                <a:latin typeface="Times New Roman" pitchFamily="18" charset="0"/>
                <a:cs typeface="Times New Roman" pitchFamily="18" charset="0"/>
              </a:rPr>
              <a:t> </a:t>
            </a:r>
            <a:r>
              <a:rPr lang="ru-RU" sz="2400" b="1">
                <a:latin typeface="Times New Roman" pitchFamily="18" charset="0"/>
                <a:cs typeface="Times New Roman" pitchFamily="18" charset="0"/>
              </a:rPr>
              <a:t>подруг</a:t>
            </a:r>
          </a:p>
          <a:p>
            <a:endParaRPr lang="ru-RU" sz="3200" b="1">
              <a:latin typeface="Times New Roman" pitchFamily="18" charset="0"/>
              <a:cs typeface="Times New Roman" pitchFamily="18" charset="0"/>
            </a:endParaRPr>
          </a:p>
          <a:p>
            <a:r>
              <a:rPr lang="ru-RU" sz="3600" b="1">
                <a:solidFill>
                  <a:srgbClr val="C00000"/>
                </a:solidFill>
                <a:latin typeface="Times New Roman" pitchFamily="18" charset="0"/>
                <a:cs typeface="Times New Roman" pitchFamily="18" charset="0"/>
              </a:rPr>
              <a:t>в двух тысяча </a:t>
            </a:r>
            <a:r>
              <a:rPr lang="ru-RU" sz="2400" b="1">
                <a:latin typeface="Times New Roman" pitchFamily="18" charset="0"/>
                <a:cs typeface="Times New Roman" pitchFamily="18" charset="0"/>
              </a:rPr>
              <a:t>тринадцатом году</a:t>
            </a:r>
            <a:endParaRPr lang="ru-RU" sz="3200" b="1">
              <a:latin typeface="Times New Roman" pitchFamily="18" charset="0"/>
              <a:cs typeface="Times New Roman" pitchFamily="18" charset="0"/>
            </a:endParaRPr>
          </a:p>
          <a:p>
            <a:endParaRPr lang="ru-RU" sz="3200" b="1">
              <a:latin typeface="Times New Roman" pitchFamily="18" charset="0"/>
              <a:cs typeface="Times New Roman" pitchFamily="18" charset="0"/>
            </a:endParaRPr>
          </a:p>
          <a:p>
            <a:endParaRPr lang="ru-RU" sz="2400" b="1">
              <a:latin typeface="Times New Roman" pitchFamily="18" charset="0"/>
              <a:cs typeface="Times New Roman" pitchFamily="18" charset="0"/>
            </a:endParaRPr>
          </a:p>
          <a:p>
            <a:endParaRPr lang="ru-RU" sz="2400" b="1">
              <a:latin typeface="Times New Roman" pitchFamily="18" charset="0"/>
              <a:cs typeface="Times New Roman" pitchFamily="18" charset="0"/>
            </a:endParaRPr>
          </a:p>
          <a:p>
            <a:r>
              <a:rPr lang="ru-RU" sz="2400" b="1">
                <a:latin typeface="Times New Roman" pitchFamily="18" charset="0"/>
                <a:cs typeface="Times New Roman" pitchFamily="18" charset="0"/>
              </a:rPr>
              <a:t>несколько пар </a:t>
            </a:r>
            <a:r>
              <a:rPr lang="ru-RU" sz="3600" b="1">
                <a:solidFill>
                  <a:srgbClr val="C00000"/>
                </a:solidFill>
                <a:latin typeface="Times New Roman" pitchFamily="18" charset="0"/>
                <a:cs typeface="Times New Roman" pitchFamily="18" charset="0"/>
              </a:rPr>
              <a:t>джинс</a:t>
            </a:r>
          </a:p>
        </p:txBody>
      </p:sp>
      <p:sp>
        <p:nvSpPr>
          <p:cNvPr id="32772" name="TextBox 11"/>
          <p:cNvSpPr txBox="1">
            <a:spLocks noChangeArrowheads="1"/>
          </p:cNvSpPr>
          <p:nvPr/>
        </p:nvSpPr>
        <p:spPr bwMode="auto">
          <a:xfrm>
            <a:off x="1292225" y="204788"/>
            <a:ext cx="6534150" cy="768350"/>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32773" name="Прямоугольник 10"/>
          <p:cNvSpPr>
            <a:spLocks noChangeArrowheads="1"/>
          </p:cNvSpPr>
          <p:nvPr/>
        </p:nvSpPr>
        <p:spPr bwMode="auto">
          <a:xfrm>
            <a:off x="1292225" y="204788"/>
            <a:ext cx="6534150" cy="708025"/>
          </a:xfrm>
          <a:prstGeom prst="rect">
            <a:avLst/>
          </a:prstGeom>
          <a:noFill/>
          <a:ln w="9525">
            <a:noFill/>
            <a:miter lim="800000"/>
            <a:headEnd/>
            <a:tailEnd/>
          </a:ln>
        </p:spPr>
        <p:txBody>
          <a:bodyPr>
            <a:spAutoFit/>
          </a:bodyPr>
          <a:lstStyle/>
          <a:p>
            <a:r>
              <a:rPr lang="ru-RU" sz="2000" b="1">
                <a:solidFill>
                  <a:srgbClr val="C00000"/>
                </a:solidFill>
                <a:latin typeface="Times New Roman" pitchFamily="18" charset="0"/>
                <a:cs typeface="Times New Roman" pitchFamily="18" charset="0"/>
              </a:rPr>
              <a:t>Исправьте ошибки, допущенные при формообразовании</a:t>
            </a:r>
          </a:p>
        </p:txBody>
      </p:sp>
      <p:sp>
        <p:nvSpPr>
          <p:cNvPr id="14" name="Стрелка вправо 13"/>
          <p:cNvSpPr/>
          <p:nvPr/>
        </p:nvSpPr>
        <p:spPr>
          <a:xfrm>
            <a:off x="2411413" y="2105025"/>
            <a:ext cx="1127125" cy="128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Стрелка вправо 14"/>
          <p:cNvSpPr/>
          <p:nvPr/>
        </p:nvSpPr>
        <p:spPr>
          <a:xfrm>
            <a:off x="3827463" y="4797425"/>
            <a:ext cx="1125537" cy="128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Стрелка вправо 15"/>
          <p:cNvSpPr/>
          <p:nvPr/>
        </p:nvSpPr>
        <p:spPr>
          <a:xfrm>
            <a:off x="6430963" y="3160713"/>
            <a:ext cx="1127125" cy="128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TextBox 2"/>
          <p:cNvSpPr txBox="1">
            <a:spLocks noChangeArrowheads="1"/>
          </p:cNvSpPr>
          <p:nvPr/>
        </p:nvSpPr>
        <p:spPr bwMode="auto">
          <a:xfrm>
            <a:off x="3803650" y="1785938"/>
            <a:ext cx="2132013" cy="646112"/>
          </a:xfrm>
          <a:prstGeom prst="rect">
            <a:avLst/>
          </a:prstGeom>
          <a:noFill/>
          <a:ln w="9525">
            <a:noFill/>
            <a:miter lim="800000"/>
            <a:headEnd/>
            <a:tailEnd/>
          </a:ln>
        </p:spPr>
        <p:txBody>
          <a:bodyPr wrap="none">
            <a:spAutoFit/>
          </a:bodyPr>
          <a:lstStyle/>
          <a:p>
            <a:r>
              <a:rPr lang="ru-RU" sz="3600" b="1">
                <a:solidFill>
                  <a:srgbClr val="FF0000"/>
                </a:solidFill>
                <a:latin typeface="Times New Roman" pitchFamily="18" charset="0"/>
                <a:cs typeface="Times New Roman" pitchFamily="18" charset="0"/>
              </a:rPr>
              <a:t>три</a:t>
            </a:r>
            <a:r>
              <a:rPr lang="ru-RU" sz="2400" b="1">
                <a:latin typeface="Times New Roman" pitchFamily="18" charset="0"/>
                <a:cs typeface="Times New Roman" pitchFamily="18" charset="0"/>
              </a:rPr>
              <a:t> подруги</a:t>
            </a:r>
          </a:p>
        </p:txBody>
      </p:sp>
      <p:sp>
        <p:nvSpPr>
          <p:cNvPr id="5" name="Прямоугольник 4"/>
          <p:cNvSpPr>
            <a:spLocks noChangeArrowheads="1"/>
          </p:cNvSpPr>
          <p:nvPr/>
        </p:nvSpPr>
        <p:spPr bwMode="auto">
          <a:xfrm>
            <a:off x="3276600" y="3568700"/>
            <a:ext cx="3430588" cy="461963"/>
          </a:xfrm>
          <a:prstGeom prst="rect">
            <a:avLst/>
          </a:prstGeom>
          <a:noFill/>
          <a:ln w="9525">
            <a:noFill/>
            <a:miter lim="800000"/>
            <a:headEnd/>
            <a:tailEnd/>
          </a:ln>
        </p:spPr>
        <p:txBody>
          <a:bodyPr>
            <a:spAutoFit/>
          </a:bodyPr>
          <a:lstStyle/>
          <a:p>
            <a:r>
              <a:rPr lang="ru-RU" sz="2400" b="1">
                <a:solidFill>
                  <a:srgbClr val="000000"/>
                </a:solidFill>
                <a:latin typeface="Times New Roman" pitchFamily="18" charset="0"/>
                <a:cs typeface="Times New Roman" pitchFamily="18" charset="0"/>
              </a:rPr>
              <a:t>тринадцатом году</a:t>
            </a:r>
          </a:p>
        </p:txBody>
      </p:sp>
      <p:sp>
        <p:nvSpPr>
          <p:cNvPr id="6" name="TextBox 5"/>
          <p:cNvSpPr txBox="1">
            <a:spLocks noChangeArrowheads="1"/>
          </p:cNvSpPr>
          <p:nvPr/>
        </p:nvSpPr>
        <p:spPr bwMode="auto">
          <a:xfrm>
            <a:off x="280988" y="3476625"/>
            <a:ext cx="3036887" cy="646113"/>
          </a:xfrm>
          <a:prstGeom prst="rect">
            <a:avLst/>
          </a:prstGeom>
          <a:noFill/>
          <a:ln w="9525">
            <a:noFill/>
            <a:miter lim="800000"/>
            <a:headEnd/>
            <a:tailEnd/>
          </a:ln>
        </p:spPr>
        <p:txBody>
          <a:bodyPr wrap="none">
            <a:spAutoFit/>
          </a:bodyPr>
          <a:lstStyle/>
          <a:p>
            <a:r>
              <a:rPr lang="ru-RU" sz="3600" b="1">
                <a:solidFill>
                  <a:srgbClr val="FF0000"/>
                </a:solidFill>
                <a:latin typeface="Times New Roman" pitchFamily="18" charset="0"/>
                <a:cs typeface="Times New Roman" pitchFamily="18" charset="0"/>
              </a:rPr>
              <a:t>в две тысячи </a:t>
            </a:r>
            <a:endParaRPr lang="ru-RU" sz="3600">
              <a:latin typeface="Trebuchet MS" pitchFamily="34" charset="0"/>
            </a:endParaRPr>
          </a:p>
        </p:txBody>
      </p:sp>
      <p:sp>
        <p:nvSpPr>
          <p:cNvPr id="8" name="Прямоугольник 7"/>
          <p:cNvSpPr>
            <a:spLocks noChangeArrowheads="1"/>
          </p:cNvSpPr>
          <p:nvPr/>
        </p:nvSpPr>
        <p:spPr bwMode="auto">
          <a:xfrm>
            <a:off x="4991100" y="4437063"/>
            <a:ext cx="4060825" cy="646112"/>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несколько пар </a:t>
            </a:r>
            <a:r>
              <a:rPr lang="ru-RU" sz="3600" b="1">
                <a:solidFill>
                  <a:srgbClr val="FF0000"/>
                </a:solidFill>
                <a:latin typeface="Times New Roman" pitchFamily="18" charset="0"/>
                <a:cs typeface="Times New Roman" pitchFamily="18" charset="0"/>
              </a:rPr>
              <a:t>джинсов</a:t>
            </a:r>
          </a:p>
        </p:txBody>
      </p:sp>
      <p:pic>
        <p:nvPicPr>
          <p:cNvPr id="32781" name="Picture 6" descr="http://xn--e1akoddj.xn--p1ai/uploads/1355983625_ege.jpg"/>
          <p:cNvPicPr>
            <a:picLocks noChangeAspect="1" noChangeArrowheads="1"/>
          </p:cNvPicPr>
          <p:nvPr/>
        </p:nvPicPr>
        <p:blipFill>
          <a:blip r:embed="rId3"/>
          <a:srcRect/>
          <a:stretch>
            <a:fillRect/>
          </a:stretch>
        </p:blipFill>
        <p:spPr bwMode="auto">
          <a:xfrm>
            <a:off x="107950" y="119063"/>
            <a:ext cx="944563" cy="81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3"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узел 8"/>
          <p:cNvSpPr/>
          <p:nvPr/>
        </p:nvSpPr>
        <p:spPr>
          <a:xfrm>
            <a:off x="482600" y="3238500"/>
            <a:ext cx="431800" cy="40163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TextBox 5"/>
          <p:cNvSpPr txBox="1">
            <a:spLocks noChangeArrowheads="1"/>
          </p:cNvSpPr>
          <p:nvPr/>
        </p:nvSpPr>
        <p:spPr bwMode="auto">
          <a:xfrm>
            <a:off x="457200" y="1628775"/>
            <a:ext cx="8677275" cy="3540125"/>
          </a:xfrm>
          <a:prstGeom prst="rect">
            <a:avLst/>
          </a:prstGeom>
          <a:noFill/>
          <a:ln w="9525">
            <a:noFill/>
            <a:miter lim="800000"/>
            <a:headEnd/>
            <a:tailEnd/>
          </a:ln>
        </p:spPr>
        <p:txBody>
          <a:bodyPr>
            <a:spAutoFit/>
          </a:bodyPr>
          <a:lstStyle/>
          <a:p>
            <a:r>
              <a:rPr lang="ru-RU" sz="3200">
                <a:latin typeface="Times New Roman" pitchFamily="18" charset="0"/>
                <a:cs typeface="Times New Roman" pitchFamily="18" charset="0"/>
              </a:rPr>
              <a:t>1)на картине запечатлевается мироощущение художника.</a:t>
            </a:r>
          </a:p>
          <a:p>
            <a:r>
              <a:rPr lang="ru-RU" sz="3200">
                <a:latin typeface="Times New Roman" pitchFamily="18" charset="0"/>
                <a:cs typeface="Times New Roman" pitchFamily="18" charset="0"/>
              </a:rPr>
              <a:t>2)художником создаётся точная его копия.</a:t>
            </a:r>
          </a:p>
          <a:p>
            <a:r>
              <a:rPr lang="ru-RU" sz="3200">
                <a:latin typeface="Times New Roman" pitchFamily="18" charset="0"/>
                <a:cs typeface="Times New Roman" pitchFamily="18" charset="0"/>
              </a:rPr>
              <a:t>3)художник передаёт своё представление о мире.</a:t>
            </a:r>
          </a:p>
          <a:p>
            <a:r>
              <a:rPr lang="ru-RU" sz="3200">
                <a:latin typeface="Times New Roman" pitchFamily="18" charset="0"/>
                <a:cs typeface="Times New Roman" pitchFamily="18" charset="0"/>
              </a:rPr>
              <a:t>4)для художника важно его собственное мироощущение.</a:t>
            </a:r>
          </a:p>
        </p:txBody>
      </p:sp>
      <p:sp>
        <p:nvSpPr>
          <p:cNvPr id="33795" name="TextBox 7"/>
          <p:cNvSpPr txBox="1">
            <a:spLocks noChangeArrowheads="1"/>
          </p:cNvSpPr>
          <p:nvPr/>
        </p:nvSpPr>
        <p:spPr bwMode="auto">
          <a:xfrm>
            <a:off x="1403350" y="22225"/>
            <a:ext cx="6337300" cy="742950"/>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33796" name="Прямоугольник 1"/>
          <p:cNvSpPr>
            <a:spLocks noChangeArrowheads="1"/>
          </p:cNvSpPr>
          <p:nvPr/>
        </p:nvSpPr>
        <p:spPr bwMode="auto">
          <a:xfrm>
            <a:off x="1835150" y="-22225"/>
            <a:ext cx="5473700" cy="830263"/>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Укажите грамматически правильное продолжение предложения</a:t>
            </a:r>
          </a:p>
        </p:txBody>
      </p:sp>
      <p:pic>
        <p:nvPicPr>
          <p:cNvPr id="33797" name="Picture 2"/>
          <p:cNvPicPr>
            <a:picLocks noChangeAspect="1" noChangeArrowheads="1"/>
          </p:cNvPicPr>
          <p:nvPr/>
        </p:nvPicPr>
        <p:blipFill>
          <a:blip r:embed="rId2"/>
          <a:srcRect/>
          <a:stretch>
            <a:fillRect/>
          </a:stretch>
        </p:blipFill>
        <p:spPr bwMode="auto">
          <a:xfrm>
            <a:off x="7826375" y="84138"/>
            <a:ext cx="1308100" cy="889000"/>
          </a:xfrm>
          <a:prstGeom prst="rect">
            <a:avLst/>
          </a:prstGeom>
          <a:noFill/>
          <a:ln w="9525">
            <a:noFill/>
            <a:miter lim="800000"/>
            <a:headEnd/>
            <a:tailEnd/>
          </a:ln>
        </p:spPr>
      </p:pic>
      <p:sp>
        <p:nvSpPr>
          <p:cNvPr id="33798" name="Прямоугольник 4"/>
          <p:cNvSpPr>
            <a:spLocks noChangeArrowheads="1"/>
          </p:cNvSpPr>
          <p:nvPr/>
        </p:nvSpPr>
        <p:spPr bwMode="auto">
          <a:xfrm>
            <a:off x="8043863" y="84138"/>
            <a:ext cx="873125" cy="769937"/>
          </a:xfrm>
          <a:prstGeom prst="rect">
            <a:avLst/>
          </a:prstGeom>
          <a:noFill/>
          <a:ln w="9525">
            <a:noFill/>
            <a:miter lim="800000"/>
            <a:headEnd/>
            <a:tailEnd/>
          </a:ln>
        </p:spPr>
        <p:txBody>
          <a:bodyPr wrap="none">
            <a:spAutoFit/>
          </a:bodyPr>
          <a:lstStyle/>
          <a:p>
            <a:r>
              <a:rPr lang="ru-RU" sz="4400" b="1">
                <a:solidFill>
                  <a:srgbClr val="FF0000"/>
                </a:solidFill>
                <a:latin typeface="Times New Roman" pitchFamily="18" charset="0"/>
                <a:cs typeface="Times New Roman" pitchFamily="18" charset="0"/>
              </a:rPr>
              <a:t>А4</a:t>
            </a:r>
          </a:p>
        </p:txBody>
      </p:sp>
      <p:cxnSp>
        <p:nvCxnSpPr>
          <p:cNvPr id="13" name="Прямая соединительная линия 12"/>
          <p:cNvCxnSpPr/>
          <p:nvPr/>
        </p:nvCxnSpPr>
        <p:spPr>
          <a:xfrm>
            <a:off x="5724525" y="2133600"/>
            <a:ext cx="26638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916238" y="2133600"/>
            <a:ext cx="25923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916238" y="2205038"/>
            <a:ext cx="25923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6804025" y="3068638"/>
            <a:ext cx="1022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3132138" y="3068638"/>
            <a:ext cx="15843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3132138" y="3141663"/>
            <a:ext cx="15843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900113" y="3643313"/>
            <a:ext cx="16557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2771775" y="3643313"/>
            <a:ext cx="14398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2771775" y="3716338"/>
            <a:ext cx="14398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539750" y="5084763"/>
            <a:ext cx="2736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3492500" y="4581525"/>
            <a:ext cx="12239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3492500" y="4652963"/>
            <a:ext cx="12239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a:spLocks noChangeArrowheads="1"/>
          </p:cNvSpPr>
          <p:nvPr/>
        </p:nvSpPr>
        <p:spPr bwMode="auto">
          <a:xfrm>
            <a:off x="185738" y="5473700"/>
            <a:ext cx="4025900" cy="461963"/>
          </a:xfrm>
          <a:prstGeom prst="rect">
            <a:avLst/>
          </a:prstGeom>
          <a:noFill/>
          <a:ln w="9525">
            <a:noFill/>
            <a:miter lim="800000"/>
            <a:headEnd/>
            <a:tailEnd/>
          </a:ln>
        </p:spPr>
        <p:txBody>
          <a:bodyPr>
            <a:spAutoFit/>
          </a:bodyPr>
          <a:lstStyle/>
          <a:p>
            <a:r>
              <a:rPr lang="ru-RU" sz="2400" b="1">
                <a:solidFill>
                  <a:srgbClr val="008A3E"/>
                </a:solidFill>
                <a:latin typeface="Times New Roman" pitchFamily="18" charset="0"/>
                <a:cs typeface="Times New Roman" pitchFamily="18" charset="0"/>
              </a:rPr>
              <a:t>Основное действие             </a:t>
            </a:r>
          </a:p>
        </p:txBody>
      </p:sp>
      <p:sp>
        <p:nvSpPr>
          <p:cNvPr id="47" name="TextBox 46"/>
          <p:cNvSpPr txBox="1">
            <a:spLocks noChangeArrowheads="1"/>
          </p:cNvSpPr>
          <p:nvPr/>
        </p:nvSpPr>
        <p:spPr bwMode="auto">
          <a:xfrm>
            <a:off x="107950" y="5991225"/>
            <a:ext cx="4813300" cy="830263"/>
          </a:xfrm>
          <a:prstGeom prst="rect">
            <a:avLst/>
          </a:prstGeom>
          <a:noFill/>
          <a:ln w="9525">
            <a:noFill/>
            <a:miter lim="800000"/>
            <a:headEnd/>
            <a:tailEnd/>
          </a:ln>
        </p:spPr>
        <p:txBody>
          <a:bodyPr>
            <a:spAutoFit/>
          </a:bodyPr>
          <a:lstStyle/>
          <a:p>
            <a:r>
              <a:rPr lang="ru-RU" sz="2400" b="1">
                <a:solidFill>
                  <a:srgbClr val="008A3E"/>
                </a:solidFill>
                <a:latin typeface="Times New Roman" pitchFamily="18" charset="0"/>
                <a:cs typeface="Times New Roman" pitchFamily="18" charset="0"/>
              </a:rPr>
              <a:t>Добавочное действие  при основном действии</a:t>
            </a:r>
          </a:p>
        </p:txBody>
      </p:sp>
      <p:sp>
        <p:nvSpPr>
          <p:cNvPr id="50" name="Стрелка вправо 49"/>
          <p:cNvSpPr/>
          <p:nvPr/>
        </p:nvSpPr>
        <p:spPr>
          <a:xfrm>
            <a:off x="3803650" y="5676900"/>
            <a:ext cx="1127125" cy="128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1" name="TextBox 50"/>
          <p:cNvSpPr txBox="1"/>
          <p:nvPr/>
        </p:nvSpPr>
        <p:spPr>
          <a:xfrm>
            <a:off x="5724525" y="5964238"/>
            <a:ext cx="3024188" cy="522287"/>
          </a:xfrm>
          <a:prstGeom prst="rect">
            <a:avLst/>
          </a:prstGeom>
          <a:noFill/>
        </p:spPr>
        <p:txBody>
          <a:bodyPr>
            <a:spAutoFit/>
          </a:bodyPr>
          <a:lstStyle/>
          <a:p>
            <a:pPr fontAlgn="auto">
              <a:spcBef>
                <a:spcPts val="0"/>
              </a:spcBef>
              <a:spcAft>
                <a:spcPts val="0"/>
              </a:spcAft>
              <a:defRPr/>
            </a:pPr>
            <a:r>
              <a:rPr lang="ru-RU" sz="2800" b="1" u="dotDotDash" dirty="0">
                <a:solidFill>
                  <a:srgbClr val="FF0000"/>
                </a:solidFill>
                <a:latin typeface="Times New Roman" pitchFamily="18" charset="0"/>
                <a:cs typeface="Times New Roman" pitchFamily="18" charset="0"/>
              </a:rPr>
              <a:t>и</a:t>
            </a:r>
            <a:r>
              <a:rPr lang="ru-RU" sz="2800" b="1" u="dotDotDash" dirty="0">
                <a:solidFill>
                  <a:srgbClr val="FF0000"/>
                </a:solidFill>
                <a:latin typeface="Times New Roman" pitchFamily="18" charset="0"/>
                <a:cs typeface="Times New Roman" pitchFamily="18" charset="0"/>
              </a:rPr>
              <a:t>зображая</a:t>
            </a:r>
            <a:endParaRPr lang="ru-RU" sz="2800" b="1" dirty="0">
              <a:solidFill>
                <a:srgbClr val="FF0000"/>
              </a:solidFill>
              <a:latin typeface="Times New Roman" pitchFamily="18" charset="0"/>
              <a:cs typeface="Times New Roman" pitchFamily="18" charset="0"/>
            </a:endParaRPr>
          </a:p>
        </p:txBody>
      </p:sp>
      <p:sp>
        <p:nvSpPr>
          <p:cNvPr id="52" name="Стрелка вправо 51"/>
          <p:cNvSpPr/>
          <p:nvPr/>
        </p:nvSpPr>
        <p:spPr>
          <a:xfrm>
            <a:off x="3924300" y="6243638"/>
            <a:ext cx="1125538" cy="128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3" name="TextBox 52"/>
          <p:cNvSpPr txBox="1">
            <a:spLocks noChangeArrowheads="1"/>
          </p:cNvSpPr>
          <p:nvPr/>
        </p:nvSpPr>
        <p:spPr bwMode="auto">
          <a:xfrm>
            <a:off x="6088063" y="5338763"/>
            <a:ext cx="1431925" cy="708025"/>
          </a:xfrm>
          <a:prstGeom prst="rect">
            <a:avLst/>
          </a:prstGeom>
          <a:noFill/>
          <a:ln w="9525">
            <a:noFill/>
            <a:miter lim="800000"/>
            <a:headEnd/>
            <a:tailEnd/>
          </a:ln>
        </p:spPr>
        <p:txBody>
          <a:bodyPr>
            <a:spAutoFit/>
          </a:bodyPr>
          <a:lstStyle/>
          <a:p>
            <a:r>
              <a:rPr lang="ru-RU" sz="4000" b="1">
                <a:solidFill>
                  <a:srgbClr val="FF0000"/>
                </a:solidFill>
                <a:latin typeface="Times New Roman" pitchFamily="18" charset="0"/>
                <a:cs typeface="Times New Roman" pitchFamily="18" charset="0"/>
              </a:rPr>
              <a:t>?</a:t>
            </a:r>
          </a:p>
        </p:txBody>
      </p:sp>
      <p:sp>
        <p:nvSpPr>
          <p:cNvPr id="54" name="TextBox 53"/>
          <p:cNvSpPr txBox="1"/>
          <p:nvPr/>
        </p:nvSpPr>
        <p:spPr>
          <a:xfrm>
            <a:off x="5713413" y="5341938"/>
            <a:ext cx="1825625" cy="523875"/>
          </a:xfrm>
          <a:prstGeom prst="rect">
            <a:avLst/>
          </a:prstGeom>
          <a:noFill/>
        </p:spPr>
        <p:txBody>
          <a:bodyPr>
            <a:spAutoFit/>
          </a:bodyPr>
          <a:lstStyle/>
          <a:p>
            <a:pPr fontAlgn="auto">
              <a:spcBef>
                <a:spcPts val="0"/>
              </a:spcBef>
              <a:spcAft>
                <a:spcPts val="0"/>
              </a:spcAft>
              <a:defRPr/>
            </a:pPr>
            <a:r>
              <a:rPr lang="ru-RU" sz="2800" b="1" u="dbl" dirty="0">
                <a:solidFill>
                  <a:srgbClr val="FF0000"/>
                </a:solidFill>
                <a:latin typeface="Times New Roman" pitchFamily="18" charset="0"/>
                <a:cs typeface="Times New Roman" pitchFamily="18" charset="0"/>
              </a:rPr>
              <a:t>передаёт</a:t>
            </a:r>
            <a:endParaRPr lang="ru-RU" sz="2800" b="1" dirty="0">
              <a:solidFill>
                <a:srgbClr val="FF0000"/>
              </a:solidFill>
              <a:latin typeface="Times New Roman" pitchFamily="18" charset="0"/>
              <a:cs typeface="Times New Roman" pitchFamily="18" charset="0"/>
            </a:endParaRPr>
          </a:p>
        </p:txBody>
      </p:sp>
      <p:pic>
        <p:nvPicPr>
          <p:cNvPr id="33818" name="Picture 6" descr="http://xn--e1akoddj.xn--p1ai/uploads/1355983625_ege.jpg"/>
          <p:cNvPicPr>
            <a:picLocks noChangeAspect="1" noChangeArrowheads="1"/>
          </p:cNvPicPr>
          <p:nvPr/>
        </p:nvPicPr>
        <p:blipFill>
          <a:blip r:embed="rId3"/>
          <a:srcRect/>
          <a:stretch>
            <a:fillRect/>
          </a:stretch>
        </p:blipFill>
        <p:spPr bwMode="auto">
          <a:xfrm>
            <a:off x="238125" y="119063"/>
            <a:ext cx="815975" cy="819150"/>
          </a:xfrm>
          <a:prstGeom prst="rect">
            <a:avLst/>
          </a:prstGeom>
          <a:noFill/>
          <a:ln w="9525">
            <a:noFill/>
            <a:miter lim="800000"/>
            <a:headEnd/>
            <a:tailEnd/>
          </a:ln>
        </p:spPr>
      </p:pic>
      <p:sp>
        <p:nvSpPr>
          <p:cNvPr id="3" name="Прямоугольник 2"/>
          <p:cNvSpPr/>
          <p:nvPr/>
        </p:nvSpPr>
        <p:spPr>
          <a:xfrm>
            <a:off x="1760538" y="960438"/>
            <a:ext cx="5213350" cy="585787"/>
          </a:xfrm>
          <a:prstGeom prst="rect">
            <a:avLst/>
          </a:prstGeom>
        </p:spPr>
        <p:txBody>
          <a:bodyPr wrap="none">
            <a:spAutoFit/>
          </a:bodyPr>
          <a:lstStyle/>
          <a:p>
            <a:pPr fontAlgn="auto">
              <a:spcBef>
                <a:spcPts val="0"/>
              </a:spcBef>
              <a:spcAft>
                <a:spcPts val="0"/>
              </a:spcAft>
              <a:defRPr/>
            </a:pPr>
            <a:r>
              <a:rPr lang="ru-RU" sz="3200" b="1" u="dotDotDash" dirty="0">
                <a:latin typeface="Times New Roman" pitchFamily="18" charset="0"/>
                <a:cs typeface="Times New Roman" pitchFamily="18" charset="0"/>
              </a:rPr>
              <a:t>Изображая любой </a:t>
            </a:r>
            <a:r>
              <a:rPr lang="ru-RU" sz="3200" b="1" u="dotDotDash" dirty="0">
                <a:latin typeface="Times New Roman" pitchFamily="18" charset="0"/>
                <a:cs typeface="Times New Roman" pitchFamily="18" charset="0"/>
              </a:rPr>
              <a:t>предмет,</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par>
                          <p:cTn id="42" fill="hold">
                            <p:stCondLst>
                              <p:cond delay="1000"/>
                            </p:stCondLst>
                            <p:childTnLst>
                              <p:par>
                                <p:cTn id="43" presetID="53" presetClass="entr" presetSubtype="16"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childTnLst>
                          </p:cTn>
                        </p:par>
                        <p:par>
                          <p:cTn id="55" fill="hold">
                            <p:stCondLst>
                              <p:cond delay="500"/>
                            </p:stCondLst>
                            <p:childTnLst>
                              <p:par>
                                <p:cTn id="56" presetID="53" presetClass="entr" presetSubtype="16"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Effect transition="in" filter="fade">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childTnLst>
                                </p:cTn>
                              </p:par>
                            </p:childTnLst>
                          </p:cTn>
                        </p:par>
                        <p:par>
                          <p:cTn id="74" fill="hold">
                            <p:stCondLst>
                              <p:cond delay="500"/>
                            </p:stCondLst>
                            <p:childTnLst>
                              <p:par>
                                <p:cTn id="75" presetID="53" presetClass="entr" presetSubtype="16"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cTn>
                              </p:par>
                            </p:childTnLst>
                          </p:cTn>
                        </p:par>
                        <p:par>
                          <p:cTn id="80" fill="hold">
                            <p:stCondLst>
                              <p:cond delay="1000"/>
                            </p:stCondLst>
                            <p:childTnLst>
                              <p:par>
                                <p:cTn id="81" presetID="53" presetClass="entr" presetSubtype="16" fill="hold" nodeType="after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500" fill="hold"/>
                                        <p:tgtEl>
                                          <p:spTgt spid="44"/>
                                        </p:tgtEl>
                                        <p:attrNameLst>
                                          <p:attrName>ppt_w</p:attrName>
                                        </p:attrNameLst>
                                      </p:cBhvr>
                                      <p:tavLst>
                                        <p:tav tm="0">
                                          <p:val>
                                            <p:fltVal val="0"/>
                                          </p:val>
                                        </p:tav>
                                        <p:tav tm="100000">
                                          <p:val>
                                            <p:strVal val="#ppt_w"/>
                                          </p:val>
                                        </p:tav>
                                      </p:tavLst>
                                    </p:anim>
                                    <p:anim calcmode="lin" valueType="num">
                                      <p:cBhvr>
                                        <p:cTn id="84" dur="500" fill="hold"/>
                                        <p:tgtEl>
                                          <p:spTgt spid="44"/>
                                        </p:tgtEl>
                                        <p:attrNameLst>
                                          <p:attrName>ppt_h</p:attrName>
                                        </p:attrNameLst>
                                      </p:cBhvr>
                                      <p:tavLst>
                                        <p:tav tm="0">
                                          <p:val>
                                            <p:fltVal val="0"/>
                                          </p:val>
                                        </p:tav>
                                        <p:tav tm="100000">
                                          <p:val>
                                            <p:strVal val="#ppt_h"/>
                                          </p:val>
                                        </p:tav>
                                      </p:tavLst>
                                    </p:anim>
                                    <p:animEffect transition="in" filter="fade">
                                      <p:cBhvr>
                                        <p:cTn id="85" dur="5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1000"/>
                            </p:stCondLst>
                            <p:childTnLst>
                              <p:par>
                                <p:cTn id="94" presetID="42" presetClass="entr" presetSubtype="0" fill="hold" grpId="0" nodeType="after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1000"/>
                                        <p:tgtEl>
                                          <p:spTgt spid="47"/>
                                        </p:tgtEl>
                                      </p:cBhvr>
                                    </p:animEffect>
                                    <p:anim calcmode="lin" valueType="num">
                                      <p:cBhvr>
                                        <p:cTn id="97" dur="1000" fill="hold"/>
                                        <p:tgtEl>
                                          <p:spTgt spid="47"/>
                                        </p:tgtEl>
                                        <p:attrNameLst>
                                          <p:attrName>ppt_x</p:attrName>
                                        </p:attrNameLst>
                                      </p:cBhvr>
                                      <p:tavLst>
                                        <p:tav tm="0">
                                          <p:val>
                                            <p:strVal val="#ppt_x"/>
                                          </p:val>
                                        </p:tav>
                                        <p:tav tm="100000">
                                          <p:val>
                                            <p:strVal val="#ppt_x"/>
                                          </p:val>
                                        </p:tav>
                                      </p:tavLst>
                                    </p:anim>
                                    <p:anim calcmode="lin" valueType="num">
                                      <p:cBhvr>
                                        <p:cTn id="98" dur="1000" fill="hold"/>
                                        <p:tgtEl>
                                          <p:spTgt spid="47"/>
                                        </p:tgtEl>
                                        <p:attrNameLst>
                                          <p:attrName>ppt_y</p:attrName>
                                        </p:attrNameLst>
                                      </p:cBhvr>
                                      <p:tavLst>
                                        <p:tav tm="0">
                                          <p:val>
                                            <p:strVal val="#ppt_y+.1"/>
                                          </p:val>
                                        </p:tav>
                                        <p:tav tm="100000">
                                          <p:val>
                                            <p:strVal val="#ppt_y"/>
                                          </p:val>
                                        </p:tav>
                                      </p:tavLst>
                                    </p:anim>
                                  </p:childTnLst>
                                </p:cTn>
                              </p:par>
                            </p:childTnLst>
                          </p:cTn>
                        </p:par>
                        <p:par>
                          <p:cTn id="99" fill="hold">
                            <p:stCondLst>
                              <p:cond delay="2000"/>
                            </p:stCondLst>
                            <p:childTnLst>
                              <p:par>
                                <p:cTn id="100" presetID="6" presetClass="entr" presetSubtype="16" fill="hold" grpId="0"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circle(in)">
                                      <p:cBhvr>
                                        <p:cTn id="102" dur="2000"/>
                                        <p:tgtEl>
                                          <p:spTgt spid="50"/>
                                        </p:tgtEl>
                                      </p:cBhvr>
                                    </p:animEffect>
                                  </p:childTnLst>
                                </p:cTn>
                              </p:par>
                            </p:childTnLst>
                          </p:cTn>
                        </p:par>
                        <p:par>
                          <p:cTn id="103" fill="hold">
                            <p:stCondLst>
                              <p:cond delay="4000"/>
                            </p:stCondLst>
                            <p:childTnLst>
                              <p:par>
                                <p:cTn id="104" presetID="6" presetClass="entr" presetSubtype="16"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circle(in)">
                                      <p:cBhvr>
                                        <p:cTn id="106" dur="2000"/>
                                        <p:tgtEl>
                                          <p:spTgt spid="52"/>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circle(in)">
                                      <p:cBhvr>
                                        <p:cTn id="111" dur="2000"/>
                                        <p:tgtEl>
                                          <p:spTgt spid="51"/>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circle(in)">
                                      <p:cBhvr>
                                        <p:cTn id="116" dur="2000"/>
                                        <p:tgtEl>
                                          <p:spTgt spid="53"/>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53"/>
                                        </p:tgtEl>
                                        <p:attrNameLst>
                                          <p:attrName>style.visibility</p:attrName>
                                        </p:attrNameLst>
                                      </p:cBhvr>
                                      <p:to>
                                        <p:strVal val="hidden"/>
                                      </p:to>
                                    </p:set>
                                  </p:childTnLst>
                                </p:cTn>
                              </p:par>
                            </p:childTnLst>
                          </p:cTn>
                        </p:par>
                        <p:par>
                          <p:cTn id="121" fill="hold">
                            <p:stCondLst>
                              <p:cond delay="0"/>
                            </p:stCondLst>
                            <p:childTnLst>
                              <p:par>
                                <p:cTn id="122" presetID="16" presetClass="entr" presetSubtype="21" fill="hold" grpId="0" nodeType="after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barn(inVertical)">
                                      <p:cBhvr>
                                        <p:cTn id="124" dur="500"/>
                                        <p:tgtEl>
                                          <p:spTgt spid="54"/>
                                        </p:tgtEl>
                                      </p:cBhvr>
                                    </p:animEffect>
                                  </p:childTnLst>
                                </p:cTn>
                              </p:par>
                            </p:childTnLst>
                          </p:cTn>
                        </p:par>
                        <p:par>
                          <p:cTn id="125" fill="hold">
                            <p:stCondLst>
                              <p:cond delay="500"/>
                            </p:stCondLst>
                            <p:childTnLst>
                              <p:par>
                                <p:cTn id="126" presetID="21" presetClass="entr" presetSubtype="1" fill="hold" grpId="0" nodeType="afterEffect">
                                  <p:stCondLst>
                                    <p:cond delay="0"/>
                                  </p:stCondLst>
                                  <p:childTnLst>
                                    <p:set>
                                      <p:cBhvr>
                                        <p:cTn id="127" dur="1" fill="hold">
                                          <p:stCondLst>
                                            <p:cond delay="0"/>
                                          </p:stCondLst>
                                        </p:cTn>
                                        <p:tgtEl>
                                          <p:spTgt spid="9"/>
                                        </p:tgtEl>
                                        <p:attrNameLst>
                                          <p:attrName>style.visibility</p:attrName>
                                        </p:attrNameLst>
                                      </p:cBhvr>
                                      <p:to>
                                        <p:strVal val="visible"/>
                                      </p:to>
                                    </p:set>
                                    <p:animEffect transition="in" filter="wheel(1)">
                                      <p:cBhvr>
                                        <p:cTn id="1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46" grpId="0"/>
      <p:bldP spid="47" grpId="0"/>
      <p:bldP spid="50" grpId="0" animBg="1"/>
      <p:bldP spid="51" grpId="0"/>
      <p:bldP spid="52" grpId="0" animBg="1"/>
      <p:bldP spid="53" grpId="0"/>
      <p:bldP spid="53" grpId="1"/>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узел 10"/>
          <p:cNvSpPr/>
          <p:nvPr/>
        </p:nvSpPr>
        <p:spPr>
          <a:xfrm>
            <a:off x="658813" y="4221163"/>
            <a:ext cx="433387" cy="455612"/>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 name="TextBox 3"/>
          <p:cNvSpPr txBox="1">
            <a:spLocks noChangeArrowheads="1"/>
          </p:cNvSpPr>
          <p:nvPr/>
        </p:nvSpPr>
        <p:spPr bwMode="auto">
          <a:xfrm>
            <a:off x="395288" y="1500188"/>
            <a:ext cx="8085137" cy="585787"/>
          </a:xfrm>
          <a:prstGeom prst="rect">
            <a:avLst/>
          </a:prstGeom>
          <a:noFill/>
          <a:ln w="9525">
            <a:noFill/>
            <a:miter lim="800000"/>
            <a:headEnd/>
            <a:tailEnd/>
          </a:ln>
        </p:spPr>
        <p:txBody>
          <a:bodyPr>
            <a:spAutoFit/>
          </a:bodyPr>
          <a:lstStyle/>
          <a:p>
            <a:r>
              <a:rPr lang="ru-RU" sz="3200" b="1">
                <a:latin typeface="Times New Roman" pitchFamily="18" charset="0"/>
                <a:cs typeface="Times New Roman" pitchFamily="18" charset="0"/>
              </a:rPr>
              <a:t>Пользуясь фразеологическим словарём,</a:t>
            </a:r>
          </a:p>
        </p:txBody>
      </p:sp>
      <p:sp>
        <p:nvSpPr>
          <p:cNvPr id="5" name="TextBox 4"/>
          <p:cNvSpPr txBox="1">
            <a:spLocks noChangeArrowheads="1"/>
          </p:cNvSpPr>
          <p:nvPr/>
        </p:nvSpPr>
        <p:spPr bwMode="auto">
          <a:xfrm>
            <a:off x="630238" y="2492375"/>
            <a:ext cx="8739187" cy="3786188"/>
          </a:xfrm>
          <a:prstGeom prst="rect">
            <a:avLst/>
          </a:prstGeom>
          <a:noFill/>
          <a:ln w="9525">
            <a:noFill/>
            <a:miter lim="800000"/>
            <a:headEnd/>
            <a:tailEnd/>
          </a:ln>
        </p:spPr>
        <p:txBody>
          <a:bodyPr>
            <a:spAutoFit/>
          </a:bodyPr>
          <a:lstStyle/>
          <a:p>
            <a:pPr>
              <a:lnSpc>
                <a:spcPct val="150000"/>
              </a:lnSpc>
            </a:pPr>
            <a:r>
              <a:rPr lang="ru-RU" sz="2800">
                <a:latin typeface="Times New Roman" pitchFamily="18" charset="0"/>
                <a:cs typeface="Times New Roman" pitchFamily="18" charset="0"/>
              </a:rPr>
              <a:t>1)   </a:t>
            </a:r>
            <a:r>
              <a:rPr lang="ru-RU" sz="3200">
                <a:latin typeface="Times New Roman" pitchFamily="18" charset="0"/>
                <a:cs typeface="Times New Roman" pitchFamily="18" charset="0"/>
              </a:rPr>
              <a:t>меня поразило богатство языка.</a:t>
            </a:r>
          </a:p>
          <a:p>
            <a:pPr>
              <a:lnSpc>
                <a:spcPct val="150000"/>
              </a:lnSpc>
            </a:pPr>
            <a:r>
              <a:rPr lang="ru-RU" sz="3200">
                <a:latin typeface="Times New Roman" pitchFamily="18" charset="0"/>
                <a:cs typeface="Times New Roman" pitchFamily="18" charset="0"/>
              </a:rPr>
              <a:t>2)   сначала читается вступительная статья.</a:t>
            </a:r>
          </a:p>
          <a:p>
            <a:pPr>
              <a:lnSpc>
                <a:spcPct val="150000"/>
              </a:lnSpc>
            </a:pPr>
            <a:r>
              <a:rPr lang="ru-RU" sz="3200">
                <a:latin typeface="Times New Roman" pitchFamily="18" charset="0"/>
                <a:cs typeface="Times New Roman" pitchFamily="18" charset="0"/>
              </a:rPr>
              <a:t>3)   объясните значение этого выражения.</a:t>
            </a:r>
          </a:p>
          <a:p>
            <a:pPr>
              <a:lnSpc>
                <a:spcPct val="150000"/>
              </a:lnSpc>
            </a:pPr>
            <a:r>
              <a:rPr lang="ru-RU" sz="3200">
                <a:latin typeface="Times New Roman" pitchFamily="18" charset="0"/>
                <a:cs typeface="Times New Roman" pitchFamily="18" charset="0"/>
              </a:rPr>
              <a:t>4)   некоторые примеры вам покажутся знакомыми</a:t>
            </a:r>
            <a:r>
              <a:rPr lang="ru-RU" sz="2800">
                <a:latin typeface="Times New Roman" pitchFamily="18" charset="0"/>
                <a:cs typeface="Times New Roman" pitchFamily="18" charset="0"/>
              </a:rPr>
              <a:t>.</a:t>
            </a:r>
          </a:p>
        </p:txBody>
      </p:sp>
      <p:sp>
        <p:nvSpPr>
          <p:cNvPr id="34820" name="TextBox 6"/>
          <p:cNvSpPr txBox="1">
            <a:spLocks noChangeArrowheads="1"/>
          </p:cNvSpPr>
          <p:nvPr/>
        </p:nvSpPr>
        <p:spPr bwMode="auto">
          <a:xfrm>
            <a:off x="1403350" y="66675"/>
            <a:ext cx="6337300" cy="742950"/>
          </a:xfrm>
          <a:prstGeom prst="rect">
            <a:avLst/>
          </a:prstGeom>
          <a:solidFill>
            <a:schemeClr val="accent2"/>
          </a:solidFill>
          <a:ln w="9525">
            <a:noFill/>
            <a:miter lim="800000"/>
            <a:headEnd/>
            <a:tailEnd/>
          </a:ln>
        </p:spPr>
        <p:txBody>
          <a:bodyPr>
            <a:spAutoFit/>
          </a:bodyPr>
          <a:lstStyle/>
          <a:p>
            <a:pPr algn="ctr"/>
            <a:endParaRPr lang="ru-RU" sz="2800" b="1" i="1">
              <a:solidFill>
                <a:srgbClr val="FF0000"/>
              </a:solidFill>
              <a:latin typeface="Arial Black" pitchFamily="34" charset="0"/>
            </a:endParaRPr>
          </a:p>
        </p:txBody>
      </p:sp>
      <p:sp>
        <p:nvSpPr>
          <p:cNvPr id="34821" name="TextBox 2"/>
          <p:cNvSpPr txBox="1">
            <a:spLocks noChangeArrowheads="1"/>
          </p:cNvSpPr>
          <p:nvPr/>
        </p:nvSpPr>
        <p:spPr bwMode="auto">
          <a:xfrm>
            <a:off x="1403350" y="22225"/>
            <a:ext cx="6121400" cy="831850"/>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Укажите грамматически правильное продолжение предложения</a:t>
            </a:r>
          </a:p>
        </p:txBody>
      </p:sp>
      <p:pic>
        <p:nvPicPr>
          <p:cNvPr id="34822" name="Picture 2"/>
          <p:cNvPicPr>
            <a:picLocks noChangeAspect="1" noChangeArrowheads="1"/>
          </p:cNvPicPr>
          <p:nvPr/>
        </p:nvPicPr>
        <p:blipFill>
          <a:blip r:embed="rId2"/>
          <a:srcRect/>
          <a:stretch>
            <a:fillRect/>
          </a:stretch>
        </p:blipFill>
        <p:spPr bwMode="auto">
          <a:xfrm>
            <a:off x="7826375" y="84138"/>
            <a:ext cx="1308100" cy="889000"/>
          </a:xfrm>
          <a:prstGeom prst="rect">
            <a:avLst/>
          </a:prstGeom>
          <a:noFill/>
          <a:ln w="9525">
            <a:noFill/>
            <a:miter lim="800000"/>
            <a:headEnd/>
            <a:tailEnd/>
          </a:ln>
        </p:spPr>
      </p:pic>
      <p:sp>
        <p:nvSpPr>
          <p:cNvPr id="34823" name="TextBox 1"/>
          <p:cNvSpPr txBox="1">
            <a:spLocks noChangeArrowheads="1"/>
          </p:cNvSpPr>
          <p:nvPr/>
        </p:nvSpPr>
        <p:spPr bwMode="auto">
          <a:xfrm>
            <a:off x="8101013" y="87313"/>
            <a:ext cx="1511300" cy="768350"/>
          </a:xfrm>
          <a:prstGeom prst="rect">
            <a:avLst/>
          </a:prstGeom>
          <a:noFill/>
          <a:ln w="9525">
            <a:noFill/>
            <a:miter lim="800000"/>
            <a:headEnd/>
            <a:tailEnd/>
          </a:ln>
        </p:spPr>
        <p:txBody>
          <a:bodyPr>
            <a:spAutoFit/>
          </a:bodyPr>
          <a:lstStyle/>
          <a:p>
            <a:r>
              <a:rPr lang="ru-RU" sz="4400" b="1">
                <a:solidFill>
                  <a:srgbClr val="FF0000"/>
                </a:solidFill>
                <a:latin typeface="Trebuchet MS" pitchFamily="34" charset="0"/>
              </a:rPr>
              <a:t>А4</a:t>
            </a:r>
          </a:p>
        </p:txBody>
      </p:sp>
      <p:sp>
        <p:nvSpPr>
          <p:cNvPr id="34824" name="TextBox 8"/>
          <p:cNvSpPr txBox="1">
            <a:spLocks noChangeArrowheads="1"/>
          </p:cNvSpPr>
          <p:nvPr/>
        </p:nvSpPr>
        <p:spPr bwMode="auto">
          <a:xfrm>
            <a:off x="1547813" y="4879975"/>
            <a:ext cx="6192837" cy="523875"/>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 </a:t>
            </a:r>
          </a:p>
        </p:txBody>
      </p:sp>
      <p:pic>
        <p:nvPicPr>
          <p:cNvPr id="34825" name="Picture 6" descr="http://xn--e1akoddj.xn--p1ai/uploads/1355983625_ege.jpg"/>
          <p:cNvPicPr>
            <a:picLocks noChangeAspect="1" noChangeArrowheads="1"/>
          </p:cNvPicPr>
          <p:nvPr/>
        </p:nvPicPr>
        <p:blipFill>
          <a:blip r:embed="rId3"/>
          <a:srcRect/>
          <a:stretch>
            <a:fillRect/>
          </a:stretch>
        </p:blipFill>
        <p:spPr bwMode="auto">
          <a:xfrm>
            <a:off x="365125" y="119063"/>
            <a:ext cx="815975" cy="81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1598</TotalTime>
  <Words>1648</Words>
  <Application>Microsoft Office PowerPoint</Application>
  <PresentationFormat>Экран (4:3)</PresentationFormat>
  <Paragraphs>311</Paragraphs>
  <Slides>27</Slides>
  <Notes>1</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16</vt:i4>
      </vt:variant>
      <vt:variant>
        <vt:lpstr>Заголовки слайдов</vt:lpstr>
      </vt:variant>
      <vt:variant>
        <vt:i4>27</vt:i4>
      </vt:variant>
    </vt:vector>
  </HeadingPairs>
  <TitlesOfParts>
    <vt:vector size="49" baseType="lpstr">
      <vt:lpstr>Trebuchet MS</vt:lpstr>
      <vt:lpstr>Arial</vt:lpstr>
      <vt:lpstr>Georgia</vt:lpstr>
      <vt:lpstr>Calibri</vt:lpstr>
      <vt:lpstr>Times New Roman</vt:lpstr>
      <vt:lpstr>Arial Black</vt:lpstr>
      <vt:lpstr>Воздушный поток</vt:lpstr>
      <vt:lpstr>Оформление по умолчанию</vt:lpstr>
      <vt:lpstr>Воздушный поток</vt:lpstr>
      <vt:lpstr>Воздушный поток</vt:lpstr>
      <vt:lpstr>Воздушный поток</vt:lpstr>
      <vt:lpstr>Оформление по умолчанию</vt:lpstr>
      <vt:lpstr>Оформление по умолчанию</vt:lpstr>
      <vt:lpstr>Оформление по умолчанию</vt:lpstr>
      <vt:lpstr>Оформление по умолчанию</vt:lpstr>
      <vt:lpstr>Оформление по умолчанию</vt:lpstr>
      <vt:lpstr>Оформление по умолчанию</vt:lpstr>
      <vt:lpstr>Оформление по умолчанию</vt:lpstr>
      <vt:lpstr>Оформление по умолчанию</vt:lpstr>
      <vt:lpstr>Оформление по умолчанию</vt:lpstr>
      <vt:lpstr>Оформление по умолчанию</vt: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nadezhda.pronskaya</cp:lastModifiedBy>
  <cp:revision>108</cp:revision>
  <dcterms:created xsi:type="dcterms:W3CDTF">2013-05-08T15:07:47Z</dcterms:created>
  <dcterms:modified xsi:type="dcterms:W3CDTF">2013-12-17T15:34:35Z</dcterms:modified>
</cp:coreProperties>
</file>