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81" r:id="rId2"/>
    <p:sldId id="260" r:id="rId3"/>
    <p:sldId id="276" r:id="rId4"/>
    <p:sldId id="288" r:id="rId5"/>
    <p:sldId id="256" r:id="rId6"/>
    <p:sldId id="259" r:id="rId7"/>
    <p:sldId id="258" r:id="rId8"/>
    <p:sldId id="265" r:id="rId9"/>
    <p:sldId id="263" r:id="rId10"/>
    <p:sldId id="266" r:id="rId11"/>
    <p:sldId id="264" r:id="rId12"/>
    <p:sldId id="261" r:id="rId13"/>
    <p:sldId id="262" r:id="rId14"/>
    <p:sldId id="285" r:id="rId15"/>
    <p:sldId id="267" r:id="rId16"/>
    <p:sldId id="289" r:id="rId17"/>
    <p:sldId id="287" r:id="rId18"/>
    <p:sldId id="277" r:id="rId19"/>
    <p:sldId id="278" r:id="rId20"/>
  </p:sldIdLst>
  <p:sldSz cx="9144000" cy="6858000" type="screen4x3"/>
  <p:notesSz cx="6881813" cy="97107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4E1F0"/>
    <a:srgbClr val="00FFFF"/>
    <a:srgbClr val="99FF99"/>
    <a:srgbClr val="008000"/>
    <a:srgbClr val="33CC33"/>
    <a:srgbClr val="66FFFF"/>
    <a:srgbClr val="D9FFD9"/>
    <a:srgbClr val="EB91D3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Распространенность элементов в земной коре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(</a:t>
            </a:r>
            <a:r>
              <a:rPr lang="ru-RU" dirty="0"/>
              <a:t>по массе)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Распространенность элементов в земной коре (по массе)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F5050"/>
              </a:solidFill>
            </c:spPr>
          </c:dPt>
          <c:dPt>
            <c:idx val="3"/>
            <c:spPr>
              <a:solidFill>
                <a:srgbClr val="92D050"/>
              </a:solidFill>
              <a:ln>
                <a:noFill/>
              </a:ln>
            </c:spPr>
          </c:dPt>
          <c:dPt>
            <c:idx val="5"/>
            <c:spPr>
              <a:solidFill>
                <a:srgbClr val="FF6600"/>
              </a:solidFill>
            </c:spPr>
          </c:dPt>
          <c:dPt>
            <c:idx val="6"/>
            <c:spPr>
              <a:solidFill>
                <a:srgbClr val="00B050"/>
              </a:solidFill>
            </c:spPr>
          </c:dPt>
          <c:dPt>
            <c:idx val="7"/>
            <c:spPr>
              <a:solidFill>
                <a:srgbClr val="FFFF00"/>
              </a:solidFill>
            </c:spPr>
          </c:dPt>
          <c:dPt>
            <c:idx val="8"/>
            <c:spPr>
              <a:solidFill>
                <a:srgbClr val="FF9966"/>
              </a:solidFill>
              <a:ln>
                <a:solidFill>
                  <a:srgbClr val="7030A0"/>
                </a:solidFill>
              </a:ln>
            </c:spPr>
          </c:dPt>
          <c:dPt>
            <c:idx val="9"/>
            <c:spPr>
              <a:solidFill>
                <a:srgbClr val="FFCC66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Лист1!$A$2:$A$11</c:f>
              <c:strCache>
                <c:ptCount val="10"/>
                <c:pt idx="0">
                  <c:v>O</c:v>
                </c:pt>
                <c:pt idx="1">
                  <c:v>Al</c:v>
                </c:pt>
                <c:pt idx="2">
                  <c:v>Fe</c:v>
                </c:pt>
                <c:pt idx="3">
                  <c:v>Ca</c:v>
                </c:pt>
                <c:pt idx="4">
                  <c:v>Na</c:v>
                </c:pt>
                <c:pt idx="5">
                  <c:v>K</c:v>
                </c:pt>
                <c:pt idx="6">
                  <c:v>Mg</c:v>
                </c:pt>
                <c:pt idx="7">
                  <c:v>H</c:v>
                </c:pt>
                <c:pt idx="8">
                  <c:v>другие</c:v>
                </c:pt>
                <c:pt idx="9">
                  <c:v>Si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49</c:v>
                </c:pt>
                <c:pt idx="1">
                  <c:v>7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</c:v>
                </c:pt>
                <c:pt idx="8">
                  <c:v>2</c:v>
                </c:pt>
                <c:pt idx="9">
                  <c:v>26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33303283762121688"/>
          <c:y val="0"/>
        </c:manualLayout>
      </c:layout>
      <c:txPr>
        <a:bodyPr/>
        <a:lstStyle/>
        <a:p>
          <a:pPr>
            <a:defRPr sz="2000" b="0"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Объемные доли газов</c:v>
                </c:pt>
              </c:strCache>
            </c:strRef>
          </c:tx>
          <c:dPt>
            <c:idx val="0"/>
            <c:spPr>
              <a:solidFill>
                <a:srgbClr val="66FFFF"/>
              </a:solidFill>
            </c:spPr>
          </c:dPt>
          <c:dPt>
            <c:idx val="1"/>
            <c:spPr>
              <a:solidFill>
                <a:srgbClr val="99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b="1" dirty="0" smtClean="0"/>
                      <a:t>О</a:t>
                    </a:r>
                    <a:r>
                      <a:rPr lang="ru-RU" sz="1400" dirty="0" smtClean="0"/>
                      <a:t>2</a:t>
                    </a:r>
                    <a:r>
                      <a:rPr lang="ru-RU" dirty="0"/>
                      <a:t>
21%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/>
                      <a:t>Азот </a:t>
                    </a:r>
                    <a:r>
                      <a:rPr lang="en-US" dirty="0"/>
                      <a:t>N</a:t>
                    </a:r>
                    <a:r>
                      <a:rPr lang="en-US" sz="1400" dirty="0"/>
                      <a:t>2</a:t>
                    </a:r>
                    <a:r>
                      <a:rPr lang="en-US" dirty="0"/>
                      <a:t>
78%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29848892451103332"/>
                  <c:y val="-6.049327852460853E-3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A</a:t>
                    </a:r>
                    <a:r>
                      <a:rPr lang="en-US" smtClean="0"/>
                      <a:t>r</a:t>
                    </a:r>
                    <a:r>
                      <a:rPr lang="en-US" dirty="0"/>
                      <a:t>
1%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30774834542193724"/>
                  <c:y val="1.2539116024145458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C</a:t>
                    </a:r>
                    <a:r>
                      <a:rPr lang="en-US" dirty="0" smtClean="0"/>
                      <a:t>O</a:t>
                    </a:r>
                    <a:r>
                      <a:rPr lang="en-US" sz="1400" dirty="0" smtClean="0"/>
                      <a:t>2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0</a:t>
                    </a:r>
                    <a:r>
                      <a:rPr lang="ru-RU" dirty="0" smtClean="0"/>
                      <a:t>, 03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Кислород  О2</c:v>
                </c:pt>
                <c:pt idx="1">
                  <c:v>Азот N2</c:v>
                </c:pt>
                <c:pt idx="2">
                  <c:v>Аргон Ar</c:v>
                </c:pt>
                <c:pt idx="3">
                  <c:v>Углекислый газ CO2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0.20950000000000021</c:v>
                </c:pt>
                <c:pt idx="1">
                  <c:v>0.78090000000000004</c:v>
                </c:pt>
                <c:pt idx="2">
                  <c:v>9.3000000000000253E-3</c:v>
                </c:pt>
                <c:pt idx="3">
                  <c:v>3.0000000000000062E-4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3271CC-DBC5-4390-9F0A-75285BAFD394}" type="doc">
      <dgm:prSet loTypeId="urn:microsoft.com/office/officeart/2005/8/layout/hierarchy6" loCatId="hierarchy" qsTypeId="urn:microsoft.com/office/officeart/2005/8/quickstyle/simple3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1470BCE3-BB92-45AA-80F0-4F9619CD83D8}">
      <dgm:prSet phldrT="[Текст]"/>
      <dgm:spPr/>
      <dgm:t>
        <a:bodyPr/>
        <a:lstStyle/>
        <a:p>
          <a:r>
            <a:rPr lang="en-US" dirty="0" smtClean="0"/>
            <a:t>O</a:t>
          </a:r>
          <a:endParaRPr lang="ru-RU" dirty="0"/>
        </a:p>
      </dgm:t>
    </dgm:pt>
    <dgm:pt modelId="{581119DF-DA7F-4662-9BCA-205BEC5108F6}" type="parTrans" cxnId="{F26578DC-0641-4E68-BABA-7C032F3FC718}">
      <dgm:prSet/>
      <dgm:spPr/>
      <dgm:t>
        <a:bodyPr/>
        <a:lstStyle/>
        <a:p>
          <a:endParaRPr lang="ru-RU"/>
        </a:p>
      </dgm:t>
    </dgm:pt>
    <dgm:pt modelId="{8D7683A0-7411-4510-A7CE-333B7C3EE71E}" type="sibTrans" cxnId="{F26578DC-0641-4E68-BABA-7C032F3FC718}">
      <dgm:prSet/>
      <dgm:spPr/>
      <dgm:t>
        <a:bodyPr/>
        <a:lstStyle/>
        <a:p>
          <a:endParaRPr lang="ru-RU"/>
        </a:p>
      </dgm:t>
    </dgm:pt>
    <dgm:pt modelId="{17CBA3E8-7F88-4071-B52F-B41042650D5E}">
      <dgm:prSet phldrT="[Текст]" custT="1"/>
      <dgm:spPr/>
      <dgm:t>
        <a:bodyPr/>
        <a:lstStyle/>
        <a:p>
          <a:r>
            <a:rPr lang="en-US" sz="6500" dirty="0" smtClean="0"/>
            <a:t>O</a:t>
          </a:r>
          <a:r>
            <a:rPr lang="en-US" sz="4000" dirty="0" smtClean="0"/>
            <a:t>2</a:t>
          </a:r>
          <a:endParaRPr lang="ru-RU" sz="6500" dirty="0"/>
        </a:p>
      </dgm:t>
    </dgm:pt>
    <dgm:pt modelId="{30517832-E7BB-4D4E-B73D-77499A3231D0}" type="parTrans" cxnId="{B2A296BA-CCEB-4911-A727-6A0F503EE6CD}">
      <dgm:prSet/>
      <dgm:spPr/>
      <dgm:t>
        <a:bodyPr/>
        <a:lstStyle/>
        <a:p>
          <a:endParaRPr lang="ru-RU"/>
        </a:p>
      </dgm:t>
    </dgm:pt>
    <dgm:pt modelId="{5D174AEB-9C69-4A5A-89C6-2CC12B64874F}" type="sibTrans" cxnId="{B2A296BA-CCEB-4911-A727-6A0F503EE6CD}">
      <dgm:prSet/>
      <dgm:spPr/>
      <dgm:t>
        <a:bodyPr/>
        <a:lstStyle/>
        <a:p>
          <a:endParaRPr lang="ru-RU"/>
        </a:p>
      </dgm:t>
    </dgm:pt>
    <dgm:pt modelId="{4EDD3B2F-298D-4D1F-AFA3-C644A6DBCB1B}">
      <dgm:prSet phldrT="[Текст]" custT="1"/>
      <dgm:spPr/>
      <dgm:t>
        <a:bodyPr/>
        <a:lstStyle/>
        <a:p>
          <a:r>
            <a:rPr lang="en-US" sz="6500" dirty="0" smtClean="0"/>
            <a:t>O</a:t>
          </a:r>
          <a:r>
            <a:rPr lang="en-US" sz="4000" dirty="0" smtClean="0"/>
            <a:t>3</a:t>
          </a:r>
          <a:endParaRPr lang="ru-RU" sz="6500" dirty="0"/>
        </a:p>
      </dgm:t>
    </dgm:pt>
    <dgm:pt modelId="{6CC10975-CD77-489B-80F0-7B1E217C9EF5}" type="parTrans" cxnId="{5D97D184-52B0-477A-AE06-74A4D8E40573}">
      <dgm:prSet/>
      <dgm:spPr/>
      <dgm:t>
        <a:bodyPr/>
        <a:lstStyle/>
        <a:p>
          <a:endParaRPr lang="ru-RU"/>
        </a:p>
      </dgm:t>
    </dgm:pt>
    <dgm:pt modelId="{A2D2EA7C-4157-4FC2-AB9C-034933CC6C8A}" type="sibTrans" cxnId="{5D97D184-52B0-477A-AE06-74A4D8E40573}">
      <dgm:prSet/>
      <dgm:spPr/>
      <dgm:t>
        <a:bodyPr/>
        <a:lstStyle/>
        <a:p>
          <a:endParaRPr lang="ru-RU"/>
        </a:p>
      </dgm:t>
    </dgm:pt>
    <dgm:pt modelId="{26046477-8B27-471A-8274-2ACB061FD377}" type="pres">
      <dgm:prSet presAssocID="{853271CC-DBC5-4390-9F0A-75285BAFD39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2BFDB2-4469-4CA7-8C29-B84931C79C5A}" type="pres">
      <dgm:prSet presAssocID="{853271CC-DBC5-4390-9F0A-75285BAFD394}" presName="hierFlow" presStyleCnt="0"/>
      <dgm:spPr/>
    </dgm:pt>
    <dgm:pt modelId="{2CD3F4D7-6DC0-475C-A838-62EF01745FE0}" type="pres">
      <dgm:prSet presAssocID="{853271CC-DBC5-4390-9F0A-75285BAFD39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2C44AC5-DCE7-4840-8ADE-84F9698E5E07}" type="pres">
      <dgm:prSet presAssocID="{1470BCE3-BB92-45AA-80F0-4F9619CD83D8}" presName="Name14" presStyleCnt="0"/>
      <dgm:spPr/>
    </dgm:pt>
    <dgm:pt modelId="{0E1C5344-3941-40E2-B527-225C42D1BFFB}" type="pres">
      <dgm:prSet presAssocID="{1470BCE3-BB92-45AA-80F0-4F9619CD83D8}" presName="level1Shape" presStyleLbl="node0" presStyleIdx="0" presStyleCnt="1" custLinFactNeighborX="1787" custLinFactNeighborY="18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D3B750-0B81-4022-B099-2E81C4F54434}" type="pres">
      <dgm:prSet presAssocID="{1470BCE3-BB92-45AA-80F0-4F9619CD83D8}" presName="hierChild2" presStyleCnt="0"/>
      <dgm:spPr/>
    </dgm:pt>
    <dgm:pt modelId="{5A2B7638-3004-4822-929D-28E3F978390B}" type="pres">
      <dgm:prSet presAssocID="{30517832-E7BB-4D4E-B73D-77499A3231D0}" presName="Name19" presStyleLbl="parChTrans1D2" presStyleIdx="0" presStyleCnt="2"/>
      <dgm:spPr/>
      <dgm:t>
        <a:bodyPr/>
        <a:lstStyle/>
        <a:p>
          <a:endParaRPr lang="ru-RU"/>
        </a:p>
      </dgm:t>
    </dgm:pt>
    <dgm:pt modelId="{4D5F85F7-FB34-4F4B-96E1-CD0EB07DDCA9}" type="pres">
      <dgm:prSet presAssocID="{17CBA3E8-7F88-4071-B52F-B41042650D5E}" presName="Name21" presStyleCnt="0"/>
      <dgm:spPr/>
    </dgm:pt>
    <dgm:pt modelId="{BE473765-308D-4BA1-B74A-F804B4C75A92}" type="pres">
      <dgm:prSet presAssocID="{17CBA3E8-7F88-4071-B52F-B41042650D5E}" presName="level2Shape" presStyleLbl="node2" presStyleIdx="0" presStyleCnt="2" custLinFactNeighborX="1787" custLinFactNeighborY="-339"/>
      <dgm:spPr/>
      <dgm:t>
        <a:bodyPr/>
        <a:lstStyle/>
        <a:p>
          <a:endParaRPr lang="ru-RU"/>
        </a:p>
      </dgm:t>
    </dgm:pt>
    <dgm:pt modelId="{D7EF9A8F-43D7-4248-B840-D97FBFF0D99E}" type="pres">
      <dgm:prSet presAssocID="{17CBA3E8-7F88-4071-B52F-B41042650D5E}" presName="hierChild3" presStyleCnt="0"/>
      <dgm:spPr/>
    </dgm:pt>
    <dgm:pt modelId="{1CB716A9-E0A1-464E-85C6-9565FF2E6371}" type="pres">
      <dgm:prSet presAssocID="{6CC10975-CD77-489B-80F0-7B1E217C9EF5}" presName="Name19" presStyleLbl="parChTrans1D2" presStyleIdx="1" presStyleCnt="2"/>
      <dgm:spPr/>
      <dgm:t>
        <a:bodyPr/>
        <a:lstStyle/>
        <a:p>
          <a:endParaRPr lang="ru-RU"/>
        </a:p>
      </dgm:t>
    </dgm:pt>
    <dgm:pt modelId="{692EF2D4-E361-48AB-A1AB-DD5C1F6EE3F8}" type="pres">
      <dgm:prSet presAssocID="{4EDD3B2F-298D-4D1F-AFA3-C644A6DBCB1B}" presName="Name21" presStyleCnt="0"/>
      <dgm:spPr/>
    </dgm:pt>
    <dgm:pt modelId="{3018A05B-0A74-4B8C-BC5A-A069331E6C3C}" type="pres">
      <dgm:prSet presAssocID="{4EDD3B2F-298D-4D1F-AFA3-C644A6DBCB1B}" presName="level2Shape" presStyleLbl="node2" presStyleIdx="1" presStyleCnt="2" custLinFactNeighborX="2016" custLinFactNeighborY="2203"/>
      <dgm:spPr/>
      <dgm:t>
        <a:bodyPr/>
        <a:lstStyle/>
        <a:p>
          <a:endParaRPr lang="ru-RU"/>
        </a:p>
      </dgm:t>
    </dgm:pt>
    <dgm:pt modelId="{089E5101-D386-4C32-A687-E99B7C37D15C}" type="pres">
      <dgm:prSet presAssocID="{4EDD3B2F-298D-4D1F-AFA3-C644A6DBCB1B}" presName="hierChild3" presStyleCnt="0"/>
      <dgm:spPr/>
    </dgm:pt>
    <dgm:pt modelId="{E9733B26-1984-451C-9A2C-146FD9114886}" type="pres">
      <dgm:prSet presAssocID="{853271CC-DBC5-4390-9F0A-75285BAFD394}" presName="bgShapesFlow" presStyleCnt="0"/>
      <dgm:spPr/>
    </dgm:pt>
  </dgm:ptLst>
  <dgm:cxnLst>
    <dgm:cxn modelId="{B2A296BA-CCEB-4911-A727-6A0F503EE6CD}" srcId="{1470BCE3-BB92-45AA-80F0-4F9619CD83D8}" destId="{17CBA3E8-7F88-4071-B52F-B41042650D5E}" srcOrd="0" destOrd="0" parTransId="{30517832-E7BB-4D4E-B73D-77499A3231D0}" sibTransId="{5D174AEB-9C69-4A5A-89C6-2CC12B64874F}"/>
    <dgm:cxn modelId="{46328A4B-3CE0-4402-9DF0-AE1EEB911C9D}" type="presOf" srcId="{30517832-E7BB-4D4E-B73D-77499A3231D0}" destId="{5A2B7638-3004-4822-929D-28E3F978390B}" srcOrd="0" destOrd="0" presId="urn:microsoft.com/office/officeart/2005/8/layout/hierarchy6"/>
    <dgm:cxn modelId="{98DB155F-534C-462C-BA73-A47C3B27AB2E}" type="presOf" srcId="{6CC10975-CD77-489B-80F0-7B1E217C9EF5}" destId="{1CB716A9-E0A1-464E-85C6-9565FF2E6371}" srcOrd="0" destOrd="0" presId="urn:microsoft.com/office/officeart/2005/8/layout/hierarchy6"/>
    <dgm:cxn modelId="{1836985C-9536-4F82-8844-D49EF115353D}" type="presOf" srcId="{853271CC-DBC5-4390-9F0A-75285BAFD394}" destId="{26046477-8B27-471A-8274-2ACB061FD377}" srcOrd="0" destOrd="0" presId="urn:microsoft.com/office/officeart/2005/8/layout/hierarchy6"/>
    <dgm:cxn modelId="{676789BC-D2CF-4217-ACB4-36CBB8174207}" type="presOf" srcId="{1470BCE3-BB92-45AA-80F0-4F9619CD83D8}" destId="{0E1C5344-3941-40E2-B527-225C42D1BFFB}" srcOrd="0" destOrd="0" presId="urn:microsoft.com/office/officeart/2005/8/layout/hierarchy6"/>
    <dgm:cxn modelId="{5D97D184-52B0-477A-AE06-74A4D8E40573}" srcId="{1470BCE3-BB92-45AA-80F0-4F9619CD83D8}" destId="{4EDD3B2F-298D-4D1F-AFA3-C644A6DBCB1B}" srcOrd="1" destOrd="0" parTransId="{6CC10975-CD77-489B-80F0-7B1E217C9EF5}" sibTransId="{A2D2EA7C-4157-4FC2-AB9C-034933CC6C8A}"/>
    <dgm:cxn modelId="{AFCE22E2-9C96-4755-9DD7-295ADFEDDA92}" type="presOf" srcId="{17CBA3E8-7F88-4071-B52F-B41042650D5E}" destId="{BE473765-308D-4BA1-B74A-F804B4C75A92}" srcOrd="0" destOrd="0" presId="urn:microsoft.com/office/officeart/2005/8/layout/hierarchy6"/>
    <dgm:cxn modelId="{F26578DC-0641-4E68-BABA-7C032F3FC718}" srcId="{853271CC-DBC5-4390-9F0A-75285BAFD394}" destId="{1470BCE3-BB92-45AA-80F0-4F9619CD83D8}" srcOrd="0" destOrd="0" parTransId="{581119DF-DA7F-4662-9BCA-205BEC5108F6}" sibTransId="{8D7683A0-7411-4510-A7CE-333B7C3EE71E}"/>
    <dgm:cxn modelId="{C56EB3EB-0DC6-413C-A27B-F854463C769A}" type="presOf" srcId="{4EDD3B2F-298D-4D1F-AFA3-C644A6DBCB1B}" destId="{3018A05B-0A74-4B8C-BC5A-A069331E6C3C}" srcOrd="0" destOrd="0" presId="urn:microsoft.com/office/officeart/2005/8/layout/hierarchy6"/>
    <dgm:cxn modelId="{6EAC8A3C-FC0A-49EC-8FA8-5556BAFAD5E8}" type="presParOf" srcId="{26046477-8B27-471A-8274-2ACB061FD377}" destId="{312BFDB2-4469-4CA7-8C29-B84931C79C5A}" srcOrd="0" destOrd="0" presId="urn:microsoft.com/office/officeart/2005/8/layout/hierarchy6"/>
    <dgm:cxn modelId="{9B0FB6B8-A1C3-496A-8A43-74C509E638D8}" type="presParOf" srcId="{312BFDB2-4469-4CA7-8C29-B84931C79C5A}" destId="{2CD3F4D7-6DC0-475C-A838-62EF01745FE0}" srcOrd="0" destOrd="0" presId="urn:microsoft.com/office/officeart/2005/8/layout/hierarchy6"/>
    <dgm:cxn modelId="{ED326F3B-5C43-4D5B-A423-E21D4EB0887B}" type="presParOf" srcId="{2CD3F4D7-6DC0-475C-A838-62EF01745FE0}" destId="{02C44AC5-DCE7-4840-8ADE-84F9698E5E07}" srcOrd="0" destOrd="0" presId="urn:microsoft.com/office/officeart/2005/8/layout/hierarchy6"/>
    <dgm:cxn modelId="{F7681775-342B-4BCB-8EA3-B010B5D2C5C7}" type="presParOf" srcId="{02C44AC5-DCE7-4840-8ADE-84F9698E5E07}" destId="{0E1C5344-3941-40E2-B527-225C42D1BFFB}" srcOrd="0" destOrd="0" presId="urn:microsoft.com/office/officeart/2005/8/layout/hierarchy6"/>
    <dgm:cxn modelId="{0AC4E01F-27C1-4E50-AF26-6C26C47005AD}" type="presParOf" srcId="{02C44AC5-DCE7-4840-8ADE-84F9698E5E07}" destId="{DED3B750-0B81-4022-B099-2E81C4F54434}" srcOrd="1" destOrd="0" presId="urn:microsoft.com/office/officeart/2005/8/layout/hierarchy6"/>
    <dgm:cxn modelId="{C79A0512-9ACE-45A4-906C-E8807879FFFB}" type="presParOf" srcId="{DED3B750-0B81-4022-B099-2E81C4F54434}" destId="{5A2B7638-3004-4822-929D-28E3F978390B}" srcOrd="0" destOrd="0" presId="urn:microsoft.com/office/officeart/2005/8/layout/hierarchy6"/>
    <dgm:cxn modelId="{D9E2C553-BD62-4BE0-8067-AE0F11C249F7}" type="presParOf" srcId="{DED3B750-0B81-4022-B099-2E81C4F54434}" destId="{4D5F85F7-FB34-4F4B-96E1-CD0EB07DDCA9}" srcOrd="1" destOrd="0" presId="urn:microsoft.com/office/officeart/2005/8/layout/hierarchy6"/>
    <dgm:cxn modelId="{63CFC245-F1C7-40A9-A503-2E9D144CBA7A}" type="presParOf" srcId="{4D5F85F7-FB34-4F4B-96E1-CD0EB07DDCA9}" destId="{BE473765-308D-4BA1-B74A-F804B4C75A92}" srcOrd="0" destOrd="0" presId="urn:microsoft.com/office/officeart/2005/8/layout/hierarchy6"/>
    <dgm:cxn modelId="{699B3938-C4A8-44B4-9CEA-5DDA6E99622B}" type="presParOf" srcId="{4D5F85F7-FB34-4F4B-96E1-CD0EB07DDCA9}" destId="{D7EF9A8F-43D7-4248-B840-D97FBFF0D99E}" srcOrd="1" destOrd="0" presId="urn:microsoft.com/office/officeart/2005/8/layout/hierarchy6"/>
    <dgm:cxn modelId="{1C533074-D00E-4375-A19C-75584C713C9C}" type="presParOf" srcId="{DED3B750-0B81-4022-B099-2E81C4F54434}" destId="{1CB716A9-E0A1-464E-85C6-9565FF2E6371}" srcOrd="2" destOrd="0" presId="urn:microsoft.com/office/officeart/2005/8/layout/hierarchy6"/>
    <dgm:cxn modelId="{F99B81A0-3199-4513-9FFD-F130E791B55D}" type="presParOf" srcId="{DED3B750-0B81-4022-B099-2E81C4F54434}" destId="{692EF2D4-E361-48AB-A1AB-DD5C1F6EE3F8}" srcOrd="3" destOrd="0" presId="urn:microsoft.com/office/officeart/2005/8/layout/hierarchy6"/>
    <dgm:cxn modelId="{2D257F25-21F0-4F77-BC1A-83ED72E1604A}" type="presParOf" srcId="{692EF2D4-E361-48AB-A1AB-DD5C1F6EE3F8}" destId="{3018A05B-0A74-4B8C-BC5A-A069331E6C3C}" srcOrd="0" destOrd="0" presId="urn:microsoft.com/office/officeart/2005/8/layout/hierarchy6"/>
    <dgm:cxn modelId="{1574AE23-AF5A-4381-B55B-2A4FC0191D83}" type="presParOf" srcId="{692EF2D4-E361-48AB-A1AB-DD5C1F6EE3F8}" destId="{089E5101-D386-4C32-A687-E99B7C37D15C}" srcOrd="1" destOrd="0" presId="urn:microsoft.com/office/officeart/2005/8/layout/hierarchy6"/>
    <dgm:cxn modelId="{C61BBED2-1FBF-4FC5-9815-D7793D5932B5}" type="presParOf" srcId="{26046477-8B27-471A-8274-2ACB061FD377}" destId="{E9733B26-1984-451C-9A2C-146FD9114886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1C5344-3941-40E2-B527-225C42D1BFFB}">
      <dsp:nvSpPr>
        <dsp:cNvPr id="0" name=""/>
        <dsp:cNvSpPr/>
      </dsp:nvSpPr>
      <dsp:spPr>
        <a:xfrm>
          <a:off x="1711859" y="26940"/>
          <a:ext cx="2224049" cy="14826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kern="1200" dirty="0" smtClean="0"/>
            <a:t>O</a:t>
          </a:r>
          <a:endParaRPr lang="ru-RU" sz="6400" kern="1200" dirty="0"/>
        </a:p>
      </dsp:txBody>
      <dsp:txXfrm>
        <a:off x="1711859" y="26940"/>
        <a:ext cx="2224049" cy="1482699"/>
      </dsp:txXfrm>
    </dsp:sp>
    <dsp:sp modelId="{5A2B7638-3004-4822-929D-28E3F978390B}">
      <dsp:nvSpPr>
        <dsp:cNvPr id="0" name=""/>
        <dsp:cNvSpPr/>
      </dsp:nvSpPr>
      <dsp:spPr>
        <a:xfrm>
          <a:off x="1378251" y="1509640"/>
          <a:ext cx="1445632" cy="561112"/>
        </a:xfrm>
        <a:custGeom>
          <a:avLst/>
          <a:gdLst/>
          <a:ahLst/>
          <a:cxnLst/>
          <a:rect l="0" t="0" r="0" b="0"/>
          <a:pathLst>
            <a:path>
              <a:moveTo>
                <a:pt x="1445632" y="0"/>
              </a:moveTo>
              <a:lnTo>
                <a:pt x="1445632" y="280556"/>
              </a:lnTo>
              <a:lnTo>
                <a:pt x="0" y="280556"/>
              </a:lnTo>
              <a:lnTo>
                <a:pt x="0" y="561112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473765-308D-4BA1-B74A-F804B4C75A92}">
      <dsp:nvSpPr>
        <dsp:cNvPr id="0" name=""/>
        <dsp:cNvSpPr/>
      </dsp:nvSpPr>
      <dsp:spPr>
        <a:xfrm>
          <a:off x="266227" y="2070753"/>
          <a:ext cx="2224049" cy="14826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O</a:t>
          </a:r>
          <a:r>
            <a:rPr lang="en-US" sz="4000" kern="1200" dirty="0" smtClean="0"/>
            <a:t>2</a:t>
          </a:r>
          <a:endParaRPr lang="ru-RU" sz="6500" kern="1200" dirty="0"/>
        </a:p>
      </dsp:txBody>
      <dsp:txXfrm>
        <a:off x="266227" y="2070753"/>
        <a:ext cx="2224049" cy="1482699"/>
      </dsp:txXfrm>
    </dsp:sp>
    <dsp:sp modelId="{1CB716A9-E0A1-464E-85C6-9565FF2E6371}">
      <dsp:nvSpPr>
        <dsp:cNvPr id="0" name=""/>
        <dsp:cNvSpPr/>
      </dsp:nvSpPr>
      <dsp:spPr>
        <a:xfrm>
          <a:off x="2823883" y="1509640"/>
          <a:ext cx="1450725" cy="5676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802"/>
              </a:lnTo>
              <a:lnTo>
                <a:pt x="1450725" y="283802"/>
              </a:lnTo>
              <a:lnTo>
                <a:pt x="1450725" y="567604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18A05B-0A74-4B8C-BC5A-A069331E6C3C}">
      <dsp:nvSpPr>
        <dsp:cNvPr id="0" name=""/>
        <dsp:cNvSpPr/>
      </dsp:nvSpPr>
      <dsp:spPr>
        <a:xfrm>
          <a:off x="3162584" y="2077244"/>
          <a:ext cx="2224049" cy="14826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O</a:t>
          </a:r>
          <a:r>
            <a:rPr lang="en-US" sz="4000" kern="1200" dirty="0" smtClean="0"/>
            <a:t>3</a:t>
          </a:r>
          <a:endParaRPr lang="ru-RU" sz="6500" kern="1200" dirty="0"/>
        </a:p>
      </dsp:txBody>
      <dsp:txXfrm>
        <a:off x="3162584" y="2077244"/>
        <a:ext cx="2224049" cy="14826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85537"/>
          </a:xfrm>
          <a:prstGeom prst="rect">
            <a:avLst/>
          </a:prstGeom>
        </p:spPr>
        <p:txBody>
          <a:bodyPr vert="horz" lIns="94814" tIns="47407" rIns="94814" bIns="4740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85537"/>
          </a:xfrm>
          <a:prstGeom prst="rect">
            <a:avLst/>
          </a:prstGeom>
        </p:spPr>
        <p:txBody>
          <a:bodyPr vert="horz" lIns="94814" tIns="47407" rIns="94814" bIns="47407" rtlCol="0"/>
          <a:lstStyle>
            <a:lvl1pPr algn="r">
              <a:defRPr sz="1200"/>
            </a:lvl1pPr>
          </a:lstStyle>
          <a:p>
            <a:fld id="{6D984477-CE83-4B52-A0CD-8051AC2FD37D}" type="datetimeFigureOut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4413" y="728663"/>
            <a:ext cx="4854575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14" tIns="47407" rIns="94814" bIns="4740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182" y="4612601"/>
            <a:ext cx="5505450" cy="4369832"/>
          </a:xfrm>
          <a:prstGeom prst="rect">
            <a:avLst/>
          </a:prstGeom>
        </p:spPr>
        <p:txBody>
          <a:bodyPr vert="horz" lIns="94814" tIns="47407" rIns="94814" bIns="4740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23516"/>
            <a:ext cx="2982119" cy="485537"/>
          </a:xfrm>
          <a:prstGeom prst="rect">
            <a:avLst/>
          </a:prstGeom>
        </p:spPr>
        <p:txBody>
          <a:bodyPr vert="horz" lIns="94814" tIns="47407" rIns="94814" bIns="4740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8102" y="9223516"/>
            <a:ext cx="2982119" cy="485537"/>
          </a:xfrm>
          <a:prstGeom prst="rect">
            <a:avLst/>
          </a:prstGeom>
        </p:spPr>
        <p:txBody>
          <a:bodyPr vert="horz" lIns="94814" tIns="47407" rIns="94814" bIns="47407" rtlCol="0" anchor="b"/>
          <a:lstStyle>
            <a:lvl1pPr algn="r">
              <a:defRPr sz="1200"/>
            </a:lvl1pPr>
          </a:lstStyle>
          <a:p>
            <a:fld id="{EC5EA5FA-0EF4-4A67-AA2D-4873E7683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A212D-9320-47ED-80E3-0179D02E3015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222AF-9C85-4169-89C1-44C323430E7E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BD90B-8668-4A76-9902-F0EF99E94AB1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CF286-202C-4517-8051-E49DFB3EC5AC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36C45-5252-4823-8373-A37A0BFF02F0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8C131-1CC4-4D81-B226-7E03CA38268C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81837-8D93-4E17-AE57-AC8FE2CBED88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55505-926D-4A94-982D-DA97B5DF2FAB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7CF8E-BE7B-4E7C-80C1-4FC1B6529F79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B836E-0D6B-4FBF-B55D-E09A52717A69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5CEAE-EACD-4371-8796-1FF2C69D767D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EADA1-9A7F-447E-B9A9-E135801BC67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42;&#1080;&#1076;&#1077;&#1086;.%20&#1055;&#1086;&#1083;&#1091;&#1095;&#1077;&#1085;&#1080;&#1077;%20&#1082;&#1080;&#1089;&#1083;&#1086;&#1088;&#1086;&#1076;&#1072;.mp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&#1089;&#1086;&#1073;&#1080;&#1088;&#1072;&#1085;&#1080;&#1077;%20&#1075;&#1072;&#1079;&#1086;&#1074;.oms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055;&#1086;&#1083;&#1091;&#1095;&#1077;&#1085;&#1080;&#1077;%20&#1082;&#1080;&#1089;&#1083;&#1086;&#1088;&#1086;&#1076;&#1072;.mp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vk.com/club25559823" TargetMode="External"/><Relationship Id="rId13" Type="http://schemas.openxmlformats.org/officeDocument/2006/relationships/hyperlink" Target="http://zdorovee.com/catalog/10/55.html" TargetMode="External"/><Relationship Id="rId18" Type="http://schemas.openxmlformats.org/officeDocument/2006/relationships/hyperlink" Target="http://www.mir-33.ru/biografiya-antuan-loran-lavuaze/" TargetMode="External"/><Relationship Id="rId3" Type="http://schemas.openxmlformats.org/officeDocument/2006/relationships/hyperlink" Target="http://www.youtube.com/watch?v=dbAqFbV4o5k" TargetMode="External"/><Relationship Id="rId7" Type="http://schemas.openxmlformats.org/officeDocument/2006/relationships/hyperlink" Target="http://planete-zemlya.ru/kakoj-zhe-byl-istochnik-kisloroda-na-zemle/" TargetMode="External"/><Relationship Id="rId12" Type="http://schemas.openxmlformats.org/officeDocument/2006/relationships/hyperlink" Target="http://rusrep.ru/2009/46/news_atmosfera/" TargetMode="External"/><Relationship Id="rId17" Type="http://schemas.openxmlformats.org/officeDocument/2006/relationships/hyperlink" Target="http://900igr.net/kartinki/khimija/Karbonovye-kisloty-3/009-Blagodarja-rabotam-vydajuschegosja-shvedskogo-khimika-Karla-Vilgelma-SHeele.html" TargetMode="External"/><Relationship Id="rId2" Type="http://schemas.openxmlformats.org/officeDocument/2006/relationships/hyperlink" Target="http://www.youtube.com/watch?v=o9Rvc3Vae_c" TargetMode="External"/><Relationship Id="rId16" Type="http://schemas.openxmlformats.org/officeDocument/2006/relationships/hyperlink" Target="http://allchem.ru/pages/history/611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boi.ws/wallpaper-6619/" TargetMode="External"/><Relationship Id="rId11" Type="http://schemas.openxmlformats.org/officeDocument/2006/relationships/hyperlink" Target="http://commons.wikimedia.org/wiki/File:Plagiomnium_affine_laminazellen.jpeg?uselang=ru" TargetMode="External"/><Relationship Id="rId5" Type="http://schemas.openxmlformats.org/officeDocument/2006/relationships/hyperlink" Target="http://tutknow.ru/microelement/722-kislorod-o-oxygenium.html" TargetMode="External"/><Relationship Id="rId15" Type="http://schemas.openxmlformats.org/officeDocument/2006/relationships/hyperlink" Target="http://him.1september.ru/2003/42/10.htm" TargetMode="External"/><Relationship Id="rId10" Type="http://schemas.openxmlformats.org/officeDocument/2006/relationships/hyperlink" Target="http://gazoff.ru/allotropnie_modifikacii_kisloroda.html" TargetMode="External"/><Relationship Id="rId4" Type="http://schemas.openxmlformats.org/officeDocument/2006/relationships/hyperlink" Target="http://www.faberlic-city.ru/news/kislorod_novaja_linija_po_ukhodu_za_licom/2010-01-22-44" TargetMode="External"/><Relationship Id="rId9" Type="http://schemas.openxmlformats.org/officeDocument/2006/relationships/hyperlink" Target="http://dl.schoolnet.by:81/file.php/61/4/Topic_3261c924c8e99ea40959cd9552aa3c96/Theme_42f79727b5646595110aa1254bee32e3/theory.html" TargetMode="External"/><Relationship Id="rId14" Type="http://schemas.openxmlformats.org/officeDocument/2006/relationships/hyperlink" Target="http://ozonator.in.ua/?page_id=35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18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КИСЛОРОД</a:t>
            </a:r>
            <a:endParaRPr lang="ru-RU" sz="6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941168"/>
            <a:ext cx="3096344" cy="1752600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 учитель химии 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квалификационной категории 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лицей №486 </a:t>
            </a:r>
          </a:p>
          <a:p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Выборгского района г.Санкт-Петербурга </a:t>
            </a:r>
          </a:p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Алферова Мария Владимировна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://school.xvatit.com/images/4/42/Him8_4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635896" y="764704"/>
            <a:ext cx="439248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latin typeface="Segoe Print" pitchFamily="2" charset="0"/>
              </a:rPr>
              <a:t>Презентация для 8 класса  по теме </a:t>
            </a:r>
            <a:endParaRPr lang="ru-RU" sz="2400" b="1" dirty="0"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Содержание кислорода </a:t>
            </a:r>
            <a:b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</a:br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в воздухе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827584" y="1988840"/>
          <a:ext cx="7560840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F999B-2B49-47B7-AA19-1619D681B25E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9208" y="446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Физические свойства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pic>
        <p:nvPicPr>
          <p:cNvPr id="4" name="Picture 4" descr="http://cs5810.vk.me/g25559823/a_4bc7d36a.jpg"/>
          <p:cNvPicPr>
            <a:picLocks noChangeAspect="1" noChangeArrowheads="1"/>
          </p:cNvPicPr>
          <p:nvPr/>
        </p:nvPicPr>
        <p:blipFill>
          <a:blip r:embed="rId2" cstate="print"/>
          <a:srcRect t="15832"/>
          <a:stretch>
            <a:fillRect/>
          </a:stretch>
        </p:blipFill>
        <p:spPr bwMode="auto">
          <a:xfrm>
            <a:off x="7236296" y="0"/>
            <a:ext cx="1905000" cy="1531244"/>
          </a:xfrm>
          <a:prstGeom prst="rect">
            <a:avLst/>
          </a:prstGeom>
          <a:noFill/>
        </p:spPr>
      </p:pic>
      <p:sp>
        <p:nvSpPr>
          <p:cNvPr id="5" name="Блок-схема: магнитный диск 4"/>
          <p:cNvSpPr/>
          <p:nvPr/>
        </p:nvSpPr>
        <p:spPr>
          <a:xfrm>
            <a:off x="395536" y="1916832"/>
            <a:ext cx="1296144" cy="2952328"/>
          </a:xfrm>
          <a:prstGeom prst="flowChartMagneticDisk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3779912" y="1988840"/>
            <a:ext cx="1296144" cy="2952328"/>
          </a:xfrm>
          <a:prstGeom prst="flowChartMagneticDisk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/>
          <p:cNvSpPr/>
          <p:nvPr/>
        </p:nvSpPr>
        <p:spPr>
          <a:xfrm>
            <a:off x="7308304" y="2636912"/>
            <a:ext cx="1656184" cy="1728192"/>
          </a:xfrm>
          <a:prstGeom prst="cub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123728" y="3429000"/>
            <a:ext cx="129614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508104" y="3429000"/>
            <a:ext cx="129614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3688" y="2564904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 = - 187  ⁰C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056" y="2564904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t = - 218,7 ⁰C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107504" y="4941168"/>
            <a:ext cx="1944216" cy="1331134"/>
            <a:chOff x="107504" y="4941168"/>
            <a:chExt cx="1944216" cy="1331134"/>
          </a:xfrm>
        </p:grpSpPr>
        <p:sp>
          <p:nvSpPr>
            <p:cNvPr id="13" name="TextBox 12"/>
            <p:cNvSpPr txBox="1"/>
            <p:nvPr/>
          </p:nvSpPr>
          <p:spPr>
            <a:xfrm>
              <a:off x="107504" y="4941168"/>
              <a:ext cx="1944216" cy="133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ru-RU" sz="2800" b="1" dirty="0" smtClean="0">
                  <a:latin typeface="Segoe Print" pitchFamily="2" charset="0"/>
                </a:rPr>
                <a:t>Газ </a:t>
              </a:r>
            </a:p>
            <a:p>
              <a:pPr algn="ctr">
                <a:lnSpc>
                  <a:spcPct val="150000"/>
                </a:lnSpc>
              </a:pPr>
              <a:r>
                <a:rPr lang="ru-RU" sz="2800" b="1" dirty="0" smtClean="0">
                  <a:latin typeface="Segoe Print" pitchFamily="2" charset="0"/>
                </a:rPr>
                <a:t>Ц, З, В</a:t>
              </a:r>
              <a:endParaRPr lang="ru-RU" sz="2800" b="1" dirty="0">
                <a:latin typeface="Segoe Print" pitchFamily="2" charset="0"/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51520" y="5661248"/>
              <a:ext cx="504056" cy="576064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827584" y="5661248"/>
              <a:ext cx="504056" cy="576064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331640" y="5661248"/>
              <a:ext cx="504056" cy="576064"/>
            </a:xfrm>
            <a:prstGeom prst="line">
              <a:avLst/>
            </a:prstGeom>
            <a:ln w="190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/>
          <p:cNvSpPr/>
          <p:nvPr/>
        </p:nvSpPr>
        <p:spPr>
          <a:xfrm>
            <a:off x="2267744" y="5085184"/>
            <a:ext cx="40607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Segoe Print" pitchFamily="2" charset="0"/>
              </a:rPr>
              <a:t>Жидкость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B0F0"/>
                </a:solidFill>
                <a:latin typeface="Segoe Print" pitchFamily="2" charset="0"/>
              </a:rPr>
              <a:t>бледно-синего цвета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33634" y="5085184"/>
            <a:ext cx="264687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Segoe Print" pitchFamily="2" charset="0"/>
              </a:rPr>
              <a:t>Кристаллы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latin typeface="Segoe Print" pitchFamily="2" charset="0"/>
              </a:rPr>
              <a:t>синего цвета</a:t>
            </a:r>
            <a:endParaRPr lang="ru-RU" sz="2800" dirty="0">
              <a:solidFill>
                <a:srgbClr val="0000FF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467544" y="1124744"/>
            <a:ext cx="6336704" cy="595228"/>
            <a:chOff x="467544" y="1196752"/>
            <a:chExt cx="6336704" cy="595228"/>
          </a:xfrm>
        </p:grpSpPr>
        <p:sp>
          <p:nvSpPr>
            <p:cNvPr id="22" name="TextBox 21"/>
            <p:cNvSpPr txBox="1"/>
            <p:nvPr/>
          </p:nvSpPr>
          <p:spPr>
            <a:xfrm>
              <a:off x="467544" y="1268760"/>
              <a:ext cx="63367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Растворимость в воде </a:t>
              </a:r>
              <a:r>
                <a:rPr lang="ru-RU" sz="2800" b="1" dirty="0" smtClean="0"/>
                <a:t>– 0, 031 м   в 1 м        </a:t>
              </a:r>
              <a:endParaRPr lang="ru-RU" sz="28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36096" y="1196752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3</a:t>
              </a:r>
              <a:endParaRPr lang="ru-RU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372200" y="1196752"/>
              <a:ext cx="30168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/>
                <a:t>3</a:t>
              </a:r>
              <a:endParaRPr lang="ru-RU" dirty="0"/>
            </a:p>
          </p:txBody>
        </p:sp>
      </p:grpSp>
      <p:sp>
        <p:nvSpPr>
          <p:cNvPr id="2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44646-DE3D-4363-B665-A592C60DBCCD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/>
      <p:bldP spid="12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131840" y="2780928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HgO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Hg+O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↑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4" name="Picture 10" descr="http://magazines.russ.ru/pictures/magazine/oz/2002_07/38_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7652" y="1556792"/>
            <a:ext cx="2856516" cy="34563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  <a:latin typeface="Segoe Print" pitchFamily="2" charset="0"/>
              </a:rPr>
              <a:t>История открытия кислорода</a:t>
            </a:r>
            <a:endParaRPr lang="ru-RU" sz="3600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pic>
        <p:nvPicPr>
          <p:cNvPr id="21508" name="Picture 4" descr="http://900igr.net/datai/khimija/Karbonovye-kisloty-3/0004-005-Blagodarja-rabotam-vydajuschegosja-shvedskogo-khimika-Karla-Vilgelma-SHeel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2795220" cy="345638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http://www.general-anaesthesia.com/images/joseph-priestle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1594" y="1556792"/>
            <a:ext cx="2562894" cy="348923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9512" y="5301208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1772 -1774 г. </a:t>
            </a:r>
            <a:r>
              <a:rPr lang="ru-RU" sz="2400" dirty="0" smtClean="0">
                <a:latin typeface="Segoe Print" pitchFamily="2" charset="0"/>
              </a:rPr>
              <a:t>– швед. ученый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</a:rPr>
              <a:t>Карл </a:t>
            </a:r>
            <a:r>
              <a:rPr lang="ru-RU" sz="2400" b="1" dirty="0" err="1" smtClean="0">
                <a:solidFill>
                  <a:srgbClr val="C00000"/>
                </a:solidFill>
                <a:latin typeface="Segoe Print" pitchFamily="2" charset="0"/>
              </a:rPr>
              <a:t>Шееле</a:t>
            </a:r>
            <a:endParaRPr lang="ru-RU" sz="24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04656" y="5373216"/>
            <a:ext cx="3491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Segoe Print" pitchFamily="2" charset="0"/>
              </a:rPr>
              <a:t>1774 год </a:t>
            </a:r>
            <a:r>
              <a:rPr lang="ru-RU" sz="2400" dirty="0" smtClean="0">
                <a:latin typeface="Segoe Print" pitchFamily="2" charset="0"/>
              </a:rPr>
              <a:t>– </a:t>
            </a:r>
          </a:p>
          <a:p>
            <a:pPr algn="ctr"/>
            <a:r>
              <a:rPr lang="ru-RU" sz="2400" dirty="0" smtClean="0">
                <a:latin typeface="Segoe Print" pitchFamily="2" charset="0"/>
              </a:rPr>
              <a:t>англ. ученый </a:t>
            </a:r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</a:rPr>
              <a:t>Джозеф Пристли</a:t>
            </a:r>
            <a:endParaRPr lang="ru-RU" sz="24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808" y="5445224"/>
            <a:ext cx="3491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Segoe Print" pitchFamily="2" charset="0"/>
              </a:rPr>
              <a:t>1775 год </a:t>
            </a:r>
            <a:r>
              <a:rPr lang="ru-RU" sz="2400" dirty="0" smtClean="0">
                <a:latin typeface="Segoe Print" pitchFamily="2" charset="0"/>
              </a:rPr>
              <a:t>– </a:t>
            </a:r>
          </a:p>
          <a:p>
            <a:pPr algn="ctr"/>
            <a:r>
              <a:rPr lang="ru-RU" sz="2400" dirty="0" smtClean="0">
                <a:latin typeface="Segoe Print" pitchFamily="2" charset="0"/>
              </a:rPr>
              <a:t>франц. ученый </a:t>
            </a:r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</a:rPr>
              <a:t>Лавуазье</a:t>
            </a:r>
            <a:endParaRPr lang="ru-RU" sz="24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81FE-0593-46D9-9D7E-F0A2FB2D4661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Получение кислорода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980728"/>
            <a:ext cx="896448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Segoe Print" pitchFamily="2" charset="0"/>
              </a:rPr>
              <a:t>I.</a:t>
            </a:r>
            <a:r>
              <a:rPr lang="ru-RU" sz="3200" b="1" dirty="0" smtClean="0">
                <a:latin typeface="Segoe Print" pitchFamily="2" charset="0"/>
              </a:rPr>
              <a:t>Промышленные способы:</a:t>
            </a:r>
          </a:p>
          <a:p>
            <a:endParaRPr lang="ru-RU" sz="1400" dirty="0" smtClean="0">
              <a:latin typeface="Segoe Print" pitchFamily="2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Segoe Print" pitchFamily="2" charset="0"/>
              </a:rPr>
              <a:t>Разделение воздуха на составные части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Электролиз воды: </a:t>
            </a:r>
            <a:endParaRPr lang="ru-RU" sz="3200" b="1" dirty="0"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496" y="3061409"/>
            <a:ext cx="8964488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Segoe Print" pitchFamily="2" charset="0"/>
              </a:rPr>
              <a:t>II.</a:t>
            </a:r>
            <a:r>
              <a:rPr lang="ru-RU" sz="3200" b="1" dirty="0" smtClean="0">
                <a:latin typeface="Segoe Print" pitchFamily="2" charset="0"/>
              </a:rPr>
              <a:t>Лабораторные способы:</a:t>
            </a:r>
          </a:p>
          <a:p>
            <a:endParaRPr lang="ru-RU" sz="1200" dirty="0" smtClean="0">
              <a:latin typeface="Segoe Print" pitchFamily="2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Segoe Print" pitchFamily="2" charset="0"/>
              </a:rPr>
              <a:t>Разложение </a:t>
            </a:r>
            <a:r>
              <a:rPr lang="ru-RU" sz="2800" dirty="0" err="1" smtClean="0">
                <a:latin typeface="Segoe Print" pitchFamily="2" charset="0"/>
              </a:rPr>
              <a:t>пероксида</a:t>
            </a:r>
            <a:r>
              <a:rPr lang="ru-RU" sz="2800" dirty="0" smtClean="0">
                <a:latin typeface="Segoe Print" pitchFamily="2" charset="0"/>
              </a:rPr>
              <a:t> водорода:</a:t>
            </a:r>
          </a:p>
          <a:p>
            <a:pPr marL="514350" indent="-514350"/>
            <a:endParaRPr lang="ru-RU" sz="2800" dirty="0" smtClean="0">
              <a:latin typeface="Segoe Print" pitchFamily="2" charset="0"/>
            </a:endParaRPr>
          </a:p>
          <a:p>
            <a:pPr marL="514350" indent="-514350"/>
            <a:r>
              <a:rPr lang="ru-RU" sz="2800" b="1" dirty="0" smtClean="0">
                <a:latin typeface="Segoe Print" pitchFamily="2" charset="0"/>
              </a:rPr>
              <a:t>2. </a:t>
            </a:r>
            <a:r>
              <a:rPr lang="ru-RU" sz="2800" b="1" dirty="0" smtClean="0">
                <a:latin typeface="Segoe Print" pitchFamily="2" charset="0"/>
                <a:hlinkClick r:id="rId2" action="ppaction://hlinkfile"/>
              </a:rPr>
              <a:t>Разложение перманганата калия</a:t>
            </a:r>
            <a:r>
              <a:rPr lang="ru-RU" sz="2800" b="1" dirty="0" smtClean="0">
                <a:latin typeface="Segoe Print" pitchFamily="2" charset="0"/>
              </a:rPr>
              <a:t>:</a:t>
            </a:r>
          </a:p>
          <a:p>
            <a:pPr marL="514350" indent="-514350"/>
            <a:endParaRPr lang="ru-RU" sz="2800" b="1" dirty="0" smtClean="0">
              <a:latin typeface="Segoe Print" pitchFamily="2" charset="0"/>
            </a:endParaRPr>
          </a:p>
          <a:p>
            <a:pPr marL="514350" indent="-514350"/>
            <a:r>
              <a:rPr lang="ru-RU" sz="2800" b="1" dirty="0" smtClean="0">
                <a:latin typeface="Segoe Print" pitchFamily="2" charset="0"/>
              </a:rPr>
              <a:t>3. Разложение хлората калия (бертолетовой соли):</a:t>
            </a:r>
            <a:endParaRPr lang="ru-RU" sz="3200" b="1" dirty="0"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1916832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 = </a:t>
            </a:r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↑ + 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3933056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 + 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83768" y="4881354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KMnO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K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MnO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+ MnO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1720" y="5877272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KClO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KCl + </a:t>
            </a:r>
            <a:r>
              <a:rPr lang="en-US" sz="3200" b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A38D0-50FB-4CC4-A4E2-E9323F3A6683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Собирание кислорода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pic>
        <p:nvPicPr>
          <p:cNvPr id="38914" name="Picture 2" descr="http://schoolchemistry.ru/katalog/pictures/sobir.gi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b="9416"/>
          <a:stretch>
            <a:fillRect/>
          </a:stretch>
        </p:blipFill>
        <p:spPr bwMode="auto">
          <a:xfrm>
            <a:off x="1403648" y="1412776"/>
            <a:ext cx="6336704" cy="446449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Собирание кислорода</a:t>
            </a:r>
            <a:endParaRPr lang="ru-RU" dirty="0"/>
          </a:p>
        </p:txBody>
      </p:sp>
      <p:pic>
        <p:nvPicPr>
          <p:cNvPr id="26632" name="Picture 8" descr="http://lib.convdocs.org/pars_docs/refs/281/280770/280770_html_4df34aa3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4436"/>
          <a:stretch>
            <a:fillRect/>
          </a:stretch>
        </p:blipFill>
        <p:spPr bwMode="auto">
          <a:xfrm>
            <a:off x="179512" y="1772816"/>
            <a:ext cx="8964488" cy="331236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551723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Segoe Print" pitchFamily="2" charset="0"/>
              </a:rPr>
              <a:t>Метод вытеснения воды</a:t>
            </a:r>
            <a:endParaRPr lang="ru-RU" sz="28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4048" y="5517232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Segoe Print" pitchFamily="2" charset="0"/>
              </a:rPr>
              <a:t>Метод вытеснения воздуха</a:t>
            </a:r>
            <a:endParaRPr lang="ru-RU" sz="28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CE2A2-46C9-4BD3-BA18-25005F3D678D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8571" t="17857" r="8102" b="7596"/>
          <a:stretch>
            <a:fillRect/>
          </a:stretch>
        </p:blipFill>
        <p:spPr bwMode="auto">
          <a:xfrm>
            <a:off x="251519" y="340376"/>
            <a:ext cx="8541095" cy="6112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Домашнее задание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39552" y="1906954"/>
            <a:ext cx="75608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Segoe Print" pitchFamily="2" charset="0"/>
              </a:rPr>
              <a:t>§18-20 по учебнику,</a:t>
            </a:r>
          </a:p>
          <a:p>
            <a:pPr algn="ctr"/>
            <a:r>
              <a:rPr lang="ru-RU" sz="3600" b="1" dirty="0" smtClean="0">
                <a:latin typeface="Segoe Print" pitchFamily="2" charset="0"/>
              </a:rPr>
              <a:t>Определить узлы координат 6,7,8.</a:t>
            </a:r>
          </a:p>
          <a:p>
            <a:pPr algn="ctr"/>
            <a:r>
              <a:rPr lang="ru-RU" sz="3600" dirty="0" smtClean="0">
                <a:latin typeface="Segoe Print" pitchFamily="2" charset="0"/>
              </a:rPr>
              <a:t>Составить слайд презентации общего доступа в </a:t>
            </a:r>
            <a:r>
              <a:rPr lang="en-US" sz="3600" dirty="0" smtClean="0">
                <a:latin typeface="Segoe Print" pitchFamily="2" charset="0"/>
              </a:rPr>
              <a:t>Google</a:t>
            </a:r>
            <a:r>
              <a:rPr lang="ru-RU" sz="3600" dirty="0" smtClean="0">
                <a:latin typeface="Segoe Print" pitchFamily="2" charset="0"/>
              </a:rPr>
              <a:t> – </a:t>
            </a:r>
            <a:r>
              <a:rPr lang="ru-RU" sz="3600" dirty="0" err="1" smtClean="0">
                <a:solidFill>
                  <a:srgbClr val="C00000"/>
                </a:solidFill>
                <a:latin typeface="Segoe Print" pitchFamily="2" charset="0"/>
              </a:rPr>
              <a:t>синквейн</a:t>
            </a:r>
            <a:r>
              <a:rPr lang="ru-RU" sz="3600" dirty="0" smtClean="0">
                <a:solidFill>
                  <a:srgbClr val="C00000"/>
                </a:solidFill>
                <a:latin typeface="Segoe Print" pitchFamily="2" charset="0"/>
              </a:rPr>
              <a:t> к слову «Кислород»</a:t>
            </a:r>
            <a:endParaRPr lang="ru-RU" sz="3600" dirty="0">
              <a:solidFill>
                <a:srgbClr val="C000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68560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Озон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pic>
        <p:nvPicPr>
          <p:cNvPr id="33794" name="Picture 2" descr="http://rusrep.ru/images/texts/1719/171986_pic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861048"/>
            <a:ext cx="3323445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8" name="Picture 6" descr="http://ozonator.in.ua/wp-content/uploads/2011/01/ozon-okislitel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556792"/>
            <a:ext cx="4769424" cy="4268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800" name="Picture 8" descr="http://zdorovee.com/upload/img_ozonatori/13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09128"/>
            <a:ext cx="3075856" cy="3075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Управляющая кнопка: назад 9">
            <a:hlinkClick r:id="rId5" action="ppaction://hlinksldjump" highlightClick="1"/>
          </p:cNvPr>
          <p:cNvSpPr/>
          <p:nvPr/>
        </p:nvSpPr>
        <p:spPr>
          <a:xfrm>
            <a:off x="0" y="6381328"/>
            <a:ext cx="504056" cy="476672"/>
          </a:xfrm>
          <a:prstGeom prst="actionButtonBackPrevious">
            <a:avLst/>
          </a:prstGeom>
          <a:solidFill>
            <a:srgbClr val="94E1F0"/>
          </a:solidFill>
          <a:ln>
            <a:solidFill>
              <a:srgbClr val="94E1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Информационные источники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Алферова М.В.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052736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hlinkClick r:id="rId2"/>
              </a:rPr>
              <a:t>1.</a:t>
            </a:r>
            <a:r>
              <a:rPr lang="ru-RU" sz="1600" u="sng" dirty="0" smtClean="0">
                <a:hlinkClick r:id="rId3"/>
              </a:rPr>
              <a:t> http://www.youtube.com/watch?v=dbAqFbV4o5k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4.</a:t>
            </a:r>
            <a:r>
              <a:rPr lang="en-US" sz="1600" dirty="0" smtClean="0">
                <a:solidFill>
                  <a:srgbClr val="0000FF"/>
                </a:solidFill>
                <a:hlinkClick r:id="rId4"/>
              </a:rPr>
              <a:t>http://www.faberlic-city.ru/news/kislorod_novaja_linija_po_ukhodu_za_licom/2010-01-22-44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5.</a:t>
            </a:r>
            <a:r>
              <a:rPr lang="en-US" sz="1600" dirty="0" smtClean="0">
                <a:solidFill>
                  <a:srgbClr val="0000FF"/>
                </a:solidFill>
                <a:hlinkClick r:id="rId5"/>
              </a:rPr>
              <a:t>http://tutknow.ru/microelement/722-kislorod-o-oxygenium.html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6.</a:t>
            </a:r>
            <a:r>
              <a:rPr lang="en-US" sz="1600" dirty="0" smtClean="0">
                <a:solidFill>
                  <a:srgbClr val="0000FF"/>
                </a:solidFill>
                <a:hlinkClick r:id="rId6"/>
              </a:rPr>
              <a:t>http://oboi.ws/wallpaper-6619/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7.</a:t>
            </a:r>
            <a:r>
              <a:rPr lang="en-US" sz="1600" dirty="0" smtClean="0">
                <a:solidFill>
                  <a:srgbClr val="0000FF"/>
                </a:solidFill>
                <a:hlinkClick r:id="rId7"/>
              </a:rPr>
              <a:t>http://planete-zemlya.ru/kakoj-zhe-byl-istochnik-kisloroda-na-zemle/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8.</a:t>
            </a:r>
            <a:r>
              <a:rPr lang="en-US" sz="1600" dirty="0" smtClean="0">
                <a:solidFill>
                  <a:srgbClr val="0000FF"/>
                </a:solidFill>
                <a:hlinkClick r:id="rId8"/>
              </a:rPr>
              <a:t>http://vk.com/club25559823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9.</a:t>
            </a:r>
            <a:r>
              <a:rPr lang="en-US" sz="1600" dirty="0" smtClean="0">
                <a:solidFill>
                  <a:srgbClr val="0000FF"/>
                </a:solidFill>
                <a:hlinkClick r:id="rId9"/>
              </a:rPr>
              <a:t>http://dl.schoolnet.by:81/file.php/61/4/Topic_3261c924c8e99ea40959cd9552aa3c96/Theme_42f79727b5646595110aa1254bee32e3/theory.html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10.</a:t>
            </a:r>
            <a:r>
              <a:rPr lang="en-US" sz="1600" dirty="0" smtClean="0">
                <a:solidFill>
                  <a:srgbClr val="0000FF"/>
                </a:solidFill>
                <a:hlinkClick r:id="rId10"/>
              </a:rPr>
              <a:t> http://gazoff.ru/allotropnie_modifikacii_kisloroda.html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11.</a:t>
            </a:r>
            <a:r>
              <a:rPr lang="en-US" sz="1600" dirty="0" smtClean="0">
                <a:solidFill>
                  <a:srgbClr val="0000FF"/>
                </a:solidFill>
                <a:hlinkClick r:id="rId11"/>
              </a:rPr>
              <a:t> http://commons.wikimedia.org/wiki/File:Plagiomnium_affine_laminazellen.jpeg?uselang=ru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12.</a:t>
            </a:r>
            <a:r>
              <a:rPr lang="en-US" sz="1600" dirty="0" smtClean="0">
                <a:solidFill>
                  <a:srgbClr val="0000FF"/>
                </a:solidFill>
                <a:hlinkClick r:id="rId12"/>
              </a:rPr>
              <a:t> http://rusrep.ru/2009/46/news_atmosfera/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13.</a:t>
            </a:r>
            <a:r>
              <a:rPr lang="en-US" sz="1600" dirty="0" smtClean="0">
                <a:solidFill>
                  <a:srgbClr val="0000FF"/>
                </a:solidFill>
                <a:hlinkClick r:id="rId13"/>
              </a:rPr>
              <a:t> http://zdorovee.com/catalog/10/55.html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13.</a:t>
            </a:r>
            <a:r>
              <a:rPr lang="en-US" sz="1600" dirty="0" smtClean="0">
                <a:solidFill>
                  <a:srgbClr val="0000FF"/>
                </a:solidFill>
                <a:hlinkClick r:id="rId14"/>
              </a:rPr>
              <a:t> http://ozonator.in.ua/?page_id=357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14.</a:t>
            </a:r>
            <a:r>
              <a:rPr lang="en-US" sz="1600" dirty="0" smtClean="0">
                <a:solidFill>
                  <a:srgbClr val="0000FF"/>
                </a:solidFill>
                <a:hlinkClick r:id="rId15"/>
              </a:rPr>
              <a:t> http://him.1september.ru/2003/42/10.htm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15.</a:t>
            </a:r>
            <a:r>
              <a:rPr lang="en-US" sz="1600" dirty="0" smtClean="0">
                <a:solidFill>
                  <a:srgbClr val="0000FF"/>
                </a:solidFill>
                <a:hlinkClick r:id="rId16"/>
              </a:rPr>
              <a:t> http://allchem.ru/pages/history/6111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16.</a:t>
            </a:r>
            <a:r>
              <a:rPr lang="en-US" sz="1600" dirty="0" smtClean="0">
                <a:solidFill>
                  <a:srgbClr val="0000FF"/>
                </a:solidFill>
                <a:hlinkClick r:id="rId17"/>
              </a:rPr>
              <a:t> http://900igr.net/kartinki/khimija/Karbonovye-kisloty-3/009-Blagodarja-rabotam-vydajuschegosja-shvedskogo-khimika-Karla-Vilgelma-SHeele.html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17.</a:t>
            </a:r>
            <a:r>
              <a:rPr lang="en-US" sz="1600" dirty="0" smtClean="0">
                <a:solidFill>
                  <a:srgbClr val="0000FF"/>
                </a:solidFill>
                <a:hlinkClick r:id="rId18"/>
              </a:rPr>
              <a:t> http://www.mir-33.ru/biografiya-antuan-loran-lavuaze/</a:t>
            </a:r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dirty="0" smtClean="0">
                <a:solidFill>
                  <a:srgbClr val="0000FF"/>
                </a:solidFill>
              </a:rPr>
              <a:t>18.</a:t>
            </a:r>
            <a:r>
              <a:rPr lang="en-US" sz="1600" dirty="0" smtClean="0">
                <a:solidFill>
                  <a:srgbClr val="0000FF"/>
                </a:solidFill>
              </a:rPr>
              <a:t> https://www.google.ru/search?tbm=isch&amp;hl=ru&amp;source=hp&amp;biw=1280&amp;bih=899&amp;q=</a:t>
            </a:r>
            <a:r>
              <a:rPr lang="ru-RU" sz="1600" dirty="0" err="1" smtClean="0">
                <a:solidFill>
                  <a:srgbClr val="0000FF"/>
                </a:solidFill>
              </a:rPr>
              <a:t>химия&amp;</a:t>
            </a:r>
            <a:r>
              <a:rPr lang="en-US" sz="1600" dirty="0" err="1" smtClean="0">
                <a:solidFill>
                  <a:srgbClr val="0000FF"/>
                </a:solidFill>
              </a:rPr>
              <a:t>gbv</a:t>
            </a:r>
            <a:endParaRPr lang="ru-RU" sz="1600" dirty="0" smtClean="0">
              <a:solidFill>
                <a:srgbClr val="0000FF"/>
              </a:solidFill>
            </a:endParaRPr>
          </a:p>
          <a:p>
            <a:endParaRPr lang="ru-RU" sz="16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039095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КИСЛОРОД</a:t>
            </a:r>
            <a:endParaRPr lang="ru-RU" sz="6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5362" name="Picture 2" descr="http://school.xvatit.com/images/4/42/Him8_4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664296" cy="1998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620688"/>
            <a:ext cx="81724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Segoe Print" pitchFamily="2" charset="0"/>
              </a:rPr>
              <a:t>План:</a:t>
            </a:r>
          </a:p>
          <a:p>
            <a:pPr algn="ctr"/>
            <a:endParaRPr lang="ru-RU" sz="28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Химический элемент кислород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Кислород как простое вещество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Физические свойства кислорода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История открытия кислорода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Получение и собирание кислорода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Химические свойства кислорода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Применение кислорода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 smtClean="0">
                <a:latin typeface="Segoe Print" pitchFamily="2" charset="0"/>
              </a:rPr>
              <a:t>Роль кислорода в природе (значение)</a:t>
            </a:r>
          </a:p>
          <a:p>
            <a:pPr marL="342900" indent="-342900"/>
            <a:endParaRPr lang="ru-RU" sz="28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endParaRPr lang="ru-RU" sz="2800" b="1" dirty="0" smtClean="0">
              <a:latin typeface="Segoe Print" pitchFamily="2" charset="0"/>
            </a:endParaRPr>
          </a:p>
          <a:p>
            <a:pPr marL="342900" indent="-342900">
              <a:buAutoNum type="arabicPeriod"/>
            </a:pPr>
            <a:endParaRPr lang="ru-RU" sz="2800" b="1" dirty="0">
              <a:latin typeface="Segoe Print" pitchFamily="2" charset="0"/>
            </a:endParaRPr>
          </a:p>
        </p:txBody>
      </p:sp>
      <p:pic>
        <p:nvPicPr>
          <p:cNvPr id="1026" name="Picture 2" descr="http://planete-zemlya.ru/wp-content/upLoads/2013/09/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869160"/>
            <a:ext cx="2705100" cy="168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685F9-F67F-4C91-A340-58797E719CA4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23528" y="476672"/>
            <a:ext cx="8280920" cy="6048672"/>
            <a:chOff x="-600" y="0"/>
            <a:chExt cx="17715" cy="12132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-495" y="318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Значение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14775" y="10590"/>
              <a:ext cx="234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Получение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029" name="Group 5"/>
            <p:cNvGrpSpPr>
              <a:grpSpLocks/>
            </p:cNvGrpSpPr>
            <p:nvPr/>
          </p:nvGrpSpPr>
          <p:grpSpPr bwMode="auto">
            <a:xfrm>
              <a:off x="15" y="0"/>
              <a:ext cx="16575" cy="11895"/>
              <a:chOff x="15" y="0"/>
              <a:chExt cx="16575" cy="11895"/>
            </a:xfrm>
          </p:grpSpPr>
          <p:grpSp>
            <p:nvGrpSpPr>
              <p:cNvPr id="1030" name="Group 6"/>
              <p:cNvGrpSpPr>
                <a:grpSpLocks/>
              </p:cNvGrpSpPr>
              <p:nvPr/>
            </p:nvGrpSpPr>
            <p:grpSpPr bwMode="auto">
              <a:xfrm>
                <a:off x="8220" y="0"/>
                <a:ext cx="630" cy="540"/>
                <a:chOff x="8220" y="0"/>
                <a:chExt cx="630" cy="540"/>
              </a:xfrm>
            </p:grpSpPr>
            <p:sp>
              <p:nvSpPr>
                <p:cNvPr id="1031" name="Oval 7"/>
                <p:cNvSpPr>
                  <a:spLocks noChangeArrowheads="1"/>
                </p:cNvSpPr>
                <p:nvPr/>
              </p:nvSpPr>
              <p:spPr bwMode="auto">
                <a:xfrm>
                  <a:off x="8220" y="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8385" y="90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1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33" name="Group 9"/>
              <p:cNvGrpSpPr>
                <a:grpSpLocks/>
              </p:cNvGrpSpPr>
              <p:nvPr/>
            </p:nvGrpSpPr>
            <p:grpSpPr bwMode="auto">
              <a:xfrm>
                <a:off x="15240" y="960"/>
                <a:ext cx="630" cy="540"/>
                <a:chOff x="15240" y="960"/>
                <a:chExt cx="630" cy="540"/>
              </a:xfrm>
            </p:grpSpPr>
            <p:sp>
              <p:nvSpPr>
                <p:cNvPr id="1034" name="Oval 10"/>
                <p:cNvSpPr>
                  <a:spLocks noChangeArrowheads="1"/>
                </p:cNvSpPr>
                <p:nvPr/>
              </p:nvSpPr>
              <p:spPr bwMode="auto">
                <a:xfrm>
                  <a:off x="15240" y="96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5360" y="1065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2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36" name="Group 12"/>
              <p:cNvGrpSpPr>
                <a:grpSpLocks/>
              </p:cNvGrpSpPr>
              <p:nvPr/>
            </p:nvGrpSpPr>
            <p:grpSpPr bwMode="auto">
              <a:xfrm>
                <a:off x="15960" y="5670"/>
                <a:ext cx="630" cy="540"/>
                <a:chOff x="15960" y="5670"/>
                <a:chExt cx="630" cy="540"/>
              </a:xfrm>
            </p:grpSpPr>
            <p:sp>
              <p:nvSpPr>
                <p:cNvPr id="1037" name="Oval 13"/>
                <p:cNvSpPr>
                  <a:spLocks noChangeArrowheads="1"/>
                </p:cNvSpPr>
                <p:nvPr/>
              </p:nvSpPr>
              <p:spPr bwMode="auto">
                <a:xfrm>
                  <a:off x="15960" y="567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38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6080" y="5790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3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39" name="Group 15"/>
              <p:cNvGrpSpPr>
                <a:grpSpLocks/>
              </p:cNvGrpSpPr>
              <p:nvPr/>
            </p:nvGrpSpPr>
            <p:grpSpPr bwMode="auto">
              <a:xfrm>
                <a:off x="14985" y="11070"/>
                <a:ext cx="630" cy="540"/>
                <a:chOff x="14985" y="11070"/>
                <a:chExt cx="630" cy="540"/>
              </a:xfrm>
            </p:grpSpPr>
            <p:sp>
              <p:nvSpPr>
                <p:cNvPr id="1040" name="Oval 16"/>
                <p:cNvSpPr>
                  <a:spLocks noChangeArrowheads="1"/>
                </p:cNvSpPr>
                <p:nvPr/>
              </p:nvSpPr>
              <p:spPr bwMode="auto">
                <a:xfrm>
                  <a:off x="14985" y="1107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4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5120" y="11190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4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42" name="Group 18"/>
              <p:cNvGrpSpPr>
                <a:grpSpLocks/>
              </p:cNvGrpSpPr>
              <p:nvPr/>
            </p:nvGrpSpPr>
            <p:grpSpPr bwMode="auto">
              <a:xfrm>
                <a:off x="8220" y="11355"/>
                <a:ext cx="630" cy="540"/>
                <a:chOff x="8220" y="11355"/>
                <a:chExt cx="630" cy="540"/>
              </a:xfrm>
            </p:grpSpPr>
            <p:sp>
              <p:nvSpPr>
                <p:cNvPr id="1043" name="Oval 19"/>
                <p:cNvSpPr>
                  <a:spLocks noChangeArrowheads="1"/>
                </p:cNvSpPr>
                <p:nvPr/>
              </p:nvSpPr>
              <p:spPr bwMode="auto">
                <a:xfrm>
                  <a:off x="8220" y="11355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44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8385" y="11490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5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45" name="Group 21"/>
              <p:cNvGrpSpPr>
                <a:grpSpLocks/>
              </p:cNvGrpSpPr>
              <p:nvPr/>
            </p:nvGrpSpPr>
            <p:grpSpPr bwMode="auto">
              <a:xfrm>
                <a:off x="1065" y="10830"/>
                <a:ext cx="630" cy="540"/>
                <a:chOff x="1065" y="10830"/>
                <a:chExt cx="630" cy="540"/>
              </a:xfrm>
            </p:grpSpPr>
            <p:sp>
              <p:nvSpPr>
                <p:cNvPr id="1046" name="Oval 22"/>
                <p:cNvSpPr>
                  <a:spLocks noChangeArrowheads="1"/>
                </p:cNvSpPr>
                <p:nvPr/>
              </p:nvSpPr>
              <p:spPr bwMode="auto">
                <a:xfrm>
                  <a:off x="1065" y="1083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47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185" y="10905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6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48" name="Group 24"/>
              <p:cNvGrpSpPr>
                <a:grpSpLocks/>
              </p:cNvGrpSpPr>
              <p:nvPr/>
            </p:nvGrpSpPr>
            <p:grpSpPr bwMode="auto">
              <a:xfrm>
                <a:off x="15" y="5745"/>
                <a:ext cx="630" cy="540"/>
                <a:chOff x="15" y="5745"/>
                <a:chExt cx="630" cy="540"/>
              </a:xfrm>
            </p:grpSpPr>
            <p:sp>
              <p:nvSpPr>
                <p:cNvPr id="1049" name="Oval 25"/>
                <p:cNvSpPr>
                  <a:spLocks noChangeArrowheads="1"/>
                </p:cNvSpPr>
                <p:nvPr/>
              </p:nvSpPr>
              <p:spPr bwMode="auto">
                <a:xfrm>
                  <a:off x="15" y="5745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5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150" y="5790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7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51" name="Group 27"/>
              <p:cNvGrpSpPr>
                <a:grpSpLocks/>
              </p:cNvGrpSpPr>
              <p:nvPr/>
            </p:nvGrpSpPr>
            <p:grpSpPr bwMode="auto">
              <a:xfrm>
                <a:off x="1560" y="240"/>
                <a:ext cx="630" cy="540"/>
                <a:chOff x="1560" y="240"/>
                <a:chExt cx="630" cy="540"/>
              </a:xfrm>
            </p:grpSpPr>
            <p:sp>
              <p:nvSpPr>
                <p:cNvPr id="1052" name="Oval 28"/>
                <p:cNvSpPr>
                  <a:spLocks noChangeArrowheads="1"/>
                </p:cNvSpPr>
                <p:nvPr/>
              </p:nvSpPr>
              <p:spPr bwMode="auto">
                <a:xfrm>
                  <a:off x="1560" y="240"/>
                  <a:ext cx="630" cy="540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053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695" y="348"/>
                  <a:ext cx="330" cy="36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8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rPr>
                    <a:t>8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1054" name="Group 30"/>
              <p:cNvGrpSpPr>
                <a:grpSpLocks/>
              </p:cNvGrpSpPr>
              <p:nvPr/>
            </p:nvGrpSpPr>
            <p:grpSpPr bwMode="auto">
              <a:xfrm>
                <a:off x="705" y="540"/>
                <a:ext cx="15255" cy="10815"/>
                <a:chOff x="705" y="540"/>
                <a:chExt cx="15255" cy="10815"/>
              </a:xfrm>
            </p:grpSpPr>
            <p:grpSp>
              <p:nvGrpSpPr>
                <p:cNvPr id="1055" name="Group 31"/>
                <p:cNvGrpSpPr>
                  <a:grpSpLocks/>
                </p:cNvGrpSpPr>
                <p:nvPr/>
              </p:nvGrpSpPr>
              <p:grpSpPr bwMode="auto">
                <a:xfrm>
                  <a:off x="6900" y="5340"/>
                  <a:ext cx="3225" cy="1245"/>
                  <a:chOff x="6900" y="5340"/>
                  <a:chExt cx="3225" cy="1245"/>
                </a:xfrm>
              </p:grpSpPr>
              <p:sp>
                <p:nvSpPr>
                  <p:cNvPr id="1056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6900" y="5340"/>
                    <a:ext cx="3225" cy="1245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057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40" y="5745"/>
                    <a:ext cx="2715" cy="465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rPr>
                      <a:t>КИСЛОРОД</a:t>
                    </a:r>
                    <a:endPara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cxnSp>
              <p:nvCxnSpPr>
                <p:cNvPr id="1058" name="AutoShape 34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8490" y="540"/>
                  <a:ext cx="30" cy="480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59" name="AutoShape 35"/>
                <p:cNvCxnSpPr>
                  <a:cxnSpLocks noChangeShapeType="1"/>
                </p:cNvCxnSpPr>
                <p:nvPr/>
              </p:nvCxnSpPr>
              <p:spPr bwMode="auto">
                <a:xfrm>
                  <a:off x="10125" y="6000"/>
                  <a:ext cx="5835" cy="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0" name="AutoShape 36"/>
                <p:cNvCxnSpPr>
                  <a:cxnSpLocks noChangeShapeType="1"/>
                </p:cNvCxnSpPr>
                <p:nvPr/>
              </p:nvCxnSpPr>
              <p:spPr bwMode="auto">
                <a:xfrm flipV="1">
                  <a:off x="9480" y="1305"/>
                  <a:ext cx="5760" cy="4155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1" name="AutoShape 37"/>
                <p:cNvCxnSpPr>
                  <a:cxnSpLocks noChangeShapeType="1"/>
                </p:cNvCxnSpPr>
                <p:nvPr/>
              </p:nvCxnSpPr>
              <p:spPr bwMode="auto">
                <a:xfrm flipH="1">
                  <a:off x="705" y="6015"/>
                  <a:ext cx="6195" cy="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2" name="AutoShape 38"/>
                <p:cNvCxnSpPr>
                  <a:cxnSpLocks noChangeShapeType="1"/>
                </p:cNvCxnSpPr>
                <p:nvPr/>
              </p:nvCxnSpPr>
              <p:spPr bwMode="auto">
                <a:xfrm flipH="1" flipV="1">
                  <a:off x="2235" y="840"/>
                  <a:ext cx="5160" cy="468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3" name="AutoShape 39"/>
                <p:cNvCxnSpPr>
                  <a:cxnSpLocks noChangeShapeType="1"/>
                </p:cNvCxnSpPr>
                <p:nvPr/>
              </p:nvCxnSpPr>
              <p:spPr bwMode="auto">
                <a:xfrm>
                  <a:off x="9270" y="6540"/>
                  <a:ext cx="5520" cy="4485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4" name="AutoShape 40"/>
                <p:cNvCxnSpPr>
                  <a:cxnSpLocks noChangeShapeType="1"/>
                </p:cNvCxnSpPr>
                <p:nvPr/>
              </p:nvCxnSpPr>
              <p:spPr bwMode="auto">
                <a:xfrm>
                  <a:off x="8505" y="6585"/>
                  <a:ext cx="0" cy="477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1065" name="AutoShape 41"/>
                <p:cNvCxnSpPr>
                  <a:cxnSpLocks noChangeShapeType="1"/>
                </p:cNvCxnSpPr>
                <p:nvPr/>
              </p:nvCxnSpPr>
              <p:spPr bwMode="auto">
                <a:xfrm flipH="1">
                  <a:off x="1695" y="6480"/>
                  <a:ext cx="5850" cy="4350"/>
                </a:xfrm>
                <a:prstGeom prst="straightConnector1">
                  <a:avLst/>
                </a:prstGeom>
                <a:noFill/>
                <a:ln w="28575">
                  <a:solidFill>
                    <a:srgbClr val="000000"/>
                  </a:solidFill>
                  <a:round/>
                  <a:headEnd/>
                  <a:tailEnd type="triangle" w="med" len="med"/>
                </a:ln>
              </p:spPr>
            </p:cxnSp>
          </p:grpSp>
        </p:grpSp>
        <p:sp>
          <p:nvSpPr>
            <p:cNvPr id="1066" name="Text Box 42"/>
            <p:cNvSpPr txBox="1">
              <a:spLocks noChangeArrowheads="1"/>
            </p:cNvSpPr>
            <p:nvPr/>
          </p:nvSpPr>
          <p:spPr bwMode="auto">
            <a:xfrm>
              <a:off x="8925" y="0"/>
              <a:ext cx="2730" cy="4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Химический элемент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7" name="Text Box 43"/>
            <p:cNvSpPr txBox="1">
              <a:spLocks noChangeArrowheads="1"/>
            </p:cNvSpPr>
            <p:nvPr/>
          </p:nvSpPr>
          <p:spPr bwMode="auto">
            <a:xfrm>
              <a:off x="14340" y="4818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История открытия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8" name="Text Box 44"/>
            <p:cNvSpPr txBox="1">
              <a:spLocks noChangeArrowheads="1"/>
            </p:cNvSpPr>
            <p:nvPr/>
          </p:nvSpPr>
          <p:spPr bwMode="auto">
            <a:xfrm>
              <a:off x="8925" y="11400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Физические свойства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9" name="Text Box 45"/>
            <p:cNvSpPr txBox="1">
              <a:spLocks noChangeArrowheads="1"/>
            </p:cNvSpPr>
            <p:nvPr/>
          </p:nvSpPr>
          <p:spPr bwMode="auto">
            <a:xfrm>
              <a:off x="150" y="11430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Химические свойства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0" name="Text Box 46"/>
            <p:cNvSpPr txBox="1">
              <a:spLocks noChangeArrowheads="1"/>
            </p:cNvSpPr>
            <p:nvPr/>
          </p:nvSpPr>
          <p:spPr bwMode="auto">
            <a:xfrm>
              <a:off x="-600" y="4833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Применение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1" name="Text Box 47"/>
            <p:cNvSpPr txBox="1">
              <a:spLocks noChangeArrowheads="1"/>
            </p:cNvSpPr>
            <p:nvPr/>
          </p:nvSpPr>
          <p:spPr bwMode="auto">
            <a:xfrm>
              <a:off x="14130" y="228"/>
              <a:ext cx="2730" cy="70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Строение простого вещества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tutknow.ru/uploads/posts/2013-03/1364721956_kislorod.jpg"/>
          <p:cNvPicPr>
            <a:picLocks noChangeAspect="1" noChangeArrowheads="1"/>
          </p:cNvPicPr>
          <p:nvPr/>
        </p:nvPicPr>
        <p:blipFill>
          <a:blip r:embed="rId2" cstate="print"/>
          <a:srcRect l="3309" b="6486"/>
          <a:stretch>
            <a:fillRect/>
          </a:stretch>
        </p:blipFill>
        <p:spPr bwMode="auto">
          <a:xfrm>
            <a:off x="0" y="0"/>
            <a:ext cx="94546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Химический элемент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412776"/>
          <a:ext cx="8291264" cy="500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4FC9E-92E5-46EC-A79A-D1C55F9792AA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5536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Segoe Print" pitchFamily="2" charset="0"/>
                <a:ea typeface="+mj-ea"/>
                <a:cs typeface="+mj-cs"/>
              </a:rPr>
              <a:t>Химический элемент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484785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Химический знак –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49289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Положение в ПС –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50100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А</a:t>
            </a:r>
            <a:r>
              <a:rPr lang="en-US" sz="1400" b="1" dirty="0" smtClean="0">
                <a:latin typeface="Segoe Print" pitchFamily="2" charset="0"/>
              </a:rPr>
              <a:t>r </a:t>
            </a:r>
            <a:r>
              <a:rPr lang="en-US" sz="2800" b="1" dirty="0" smtClean="0">
                <a:latin typeface="Segoe Print" pitchFamily="2" charset="0"/>
              </a:rPr>
              <a:t>(O) = </a:t>
            </a:r>
            <a:r>
              <a:rPr lang="ru-RU" sz="2800" b="1" dirty="0" smtClean="0">
                <a:latin typeface="Segoe Print" pitchFamily="2" charset="0"/>
              </a:rPr>
              <a:t>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4437112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Валентность =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5373216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Соединения элементов с кислородом–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99992" y="134076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O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2423790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период,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VI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А группа</a:t>
            </a: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порядковый номер №8 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344119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16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4365104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II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232" y="5949280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оксиды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ABA5E-8000-479F-9058-4CD14F501B50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rgbClr val="00B0F0"/>
                </a:solidFill>
                <a:latin typeface="Segoe Print" pitchFamily="2" charset="0"/>
              </a:rPr>
              <a:t>Химический </a:t>
            </a:r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элемент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835696" y="2101304"/>
          <a:ext cx="5568280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7704" y="600212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Segoe Print" pitchFamily="2" charset="0"/>
              </a:rPr>
              <a:t>КИСЛОРОД</a:t>
            </a:r>
            <a:endParaRPr lang="ru-RU" sz="28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6096" y="6021288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Segoe Print" pitchFamily="2" charset="0"/>
                <a:hlinkClick r:id="rId7" action="ppaction://hlinksldjump"/>
              </a:rPr>
              <a:t>ОЗОН</a:t>
            </a:r>
            <a:endParaRPr lang="ru-RU" sz="2800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1208946"/>
            <a:ext cx="4536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АЛЛОТРОПИЯ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EB0E5-E4DC-4783-BAA3-03A6A6FC79AA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latin typeface="Segoe Print" pitchFamily="2" charset="0"/>
              </a:rPr>
              <a:t>Простое вещество</a:t>
            </a:r>
            <a:endParaRPr lang="ru-RU" b="1" dirty="0">
              <a:solidFill>
                <a:srgbClr val="00B0F0"/>
              </a:solidFill>
              <a:latin typeface="Segoe Print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84785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Химическая формула –  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134076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O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2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9458" name="Picture 2" descr="http://www.gidrologia.ru/sites/default/files/images/kis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2496" y="188640"/>
            <a:ext cx="1524000" cy="1524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11560" y="256490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Модель молекулы:</a:t>
            </a:r>
            <a:endParaRPr lang="ru-RU" sz="2800" b="1" dirty="0">
              <a:latin typeface="Segoe Print" pitchFamily="2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572000" y="2492896"/>
            <a:ext cx="1008112" cy="576064"/>
            <a:chOff x="4572000" y="2492896"/>
            <a:chExt cx="1008112" cy="576064"/>
          </a:xfrm>
        </p:grpSpPr>
        <p:sp>
          <p:nvSpPr>
            <p:cNvPr id="8" name="Овал 7"/>
            <p:cNvSpPr/>
            <p:nvPr/>
          </p:nvSpPr>
          <p:spPr>
            <a:xfrm>
              <a:off x="4572000" y="2492896"/>
              <a:ext cx="576064" cy="5760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5004048" y="2492896"/>
              <a:ext cx="576064" cy="576064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9552" y="4797152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Segoe Print" pitchFamily="2" charset="0"/>
              </a:rPr>
              <a:t>Строение: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43808" y="4797152"/>
            <a:ext cx="3129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молекулярное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364502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Segoe Print" pitchFamily="2" charset="0"/>
              </a:rPr>
              <a:t>M</a:t>
            </a:r>
            <a:r>
              <a:rPr lang="en-US" sz="2000" b="1" dirty="0" err="1" smtClean="0">
                <a:latin typeface="Segoe Print" pitchFamily="2" charset="0"/>
              </a:rPr>
              <a:t>r</a:t>
            </a:r>
            <a:r>
              <a:rPr lang="en-US" sz="2800" b="1" dirty="0" smtClean="0">
                <a:latin typeface="Segoe Print" pitchFamily="2" charset="0"/>
              </a:rPr>
              <a:t> (O</a:t>
            </a:r>
            <a:r>
              <a:rPr lang="en-US" sz="2000" b="1" dirty="0" smtClean="0">
                <a:latin typeface="Segoe Print" pitchFamily="2" charset="0"/>
              </a:rPr>
              <a:t>2</a:t>
            </a:r>
            <a:r>
              <a:rPr lang="en-US" sz="2800" b="1" dirty="0" smtClean="0">
                <a:latin typeface="Segoe Print" pitchFamily="2" charset="0"/>
              </a:rPr>
              <a:t>) =</a:t>
            </a:r>
            <a:endParaRPr lang="ru-RU" sz="2800" b="1" dirty="0">
              <a:latin typeface="Segoe Print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27784" y="3585210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32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19460" name="Picture 4" descr="http://cs5810.vk.me/g25559823/a_4bc7d36a.jpg"/>
          <p:cNvPicPr>
            <a:picLocks noChangeAspect="1" noChangeArrowheads="1"/>
          </p:cNvPicPr>
          <p:nvPr/>
        </p:nvPicPr>
        <p:blipFill>
          <a:blip r:embed="rId3" cstate="print"/>
          <a:srcRect t="15832"/>
          <a:stretch>
            <a:fillRect/>
          </a:stretch>
        </p:blipFill>
        <p:spPr bwMode="auto">
          <a:xfrm>
            <a:off x="6876256" y="4941168"/>
            <a:ext cx="1905000" cy="1531244"/>
          </a:xfrm>
          <a:prstGeom prst="rect">
            <a:avLst/>
          </a:prstGeom>
          <a:noFill/>
        </p:spPr>
      </p:pic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97517-C107-45E3-B6D2-1F05E4657113}" type="datetime1">
              <a:rPr lang="ru-RU" smtClean="0"/>
              <a:pPr/>
              <a:t>06.11.2013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Алферова М.В.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490</Words>
  <Application>Microsoft Office PowerPoint</Application>
  <PresentationFormat>Экран (4:3)</PresentationFormat>
  <Paragraphs>167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КИСЛОРОД</vt:lpstr>
      <vt:lpstr>КИСЛОРОД</vt:lpstr>
      <vt:lpstr>Слайд 3</vt:lpstr>
      <vt:lpstr>Слайд 4</vt:lpstr>
      <vt:lpstr>Слайд 5</vt:lpstr>
      <vt:lpstr>Химический элемент</vt:lpstr>
      <vt:lpstr>Слайд 7</vt:lpstr>
      <vt:lpstr>Химический элемент</vt:lpstr>
      <vt:lpstr>Простое вещество</vt:lpstr>
      <vt:lpstr>Содержание кислорода  в воздухе</vt:lpstr>
      <vt:lpstr>Физические свойства</vt:lpstr>
      <vt:lpstr>История открытия кислорода</vt:lpstr>
      <vt:lpstr>Получение кислорода</vt:lpstr>
      <vt:lpstr>Собирание кислорода</vt:lpstr>
      <vt:lpstr>Собирание кислорода</vt:lpstr>
      <vt:lpstr>Слайд 16</vt:lpstr>
      <vt:lpstr>Домашнее задание</vt:lpstr>
      <vt:lpstr>Озон</vt:lpstr>
      <vt:lpstr>Информационные источники</vt:lpstr>
    </vt:vector>
  </TitlesOfParts>
  <Company>Ms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КИСЛОРОД</dc:title>
  <dc:creator>Администратор</dc:creator>
  <cp:lastModifiedBy>Администратор</cp:lastModifiedBy>
  <cp:revision>104</cp:revision>
  <dcterms:created xsi:type="dcterms:W3CDTF">2013-10-16T17:31:12Z</dcterms:created>
  <dcterms:modified xsi:type="dcterms:W3CDTF">2013-11-05T20:23:05Z</dcterms:modified>
</cp:coreProperties>
</file>