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2" r:id="rId2"/>
    <p:sldId id="287" r:id="rId3"/>
    <p:sldId id="259" r:id="rId4"/>
    <p:sldId id="293" r:id="rId5"/>
    <p:sldId id="288" r:id="rId6"/>
    <p:sldId id="260" r:id="rId7"/>
    <p:sldId id="280" r:id="rId8"/>
    <p:sldId id="276" r:id="rId9"/>
    <p:sldId id="279" r:id="rId10"/>
    <p:sldId id="290" r:id="rId11"/>
    <p:sldId id="291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BDC8F"/>
    <a:srgbClr val="FFFF99"/>
    <a:srgbClr val="FFFFCC"/>
    <a:srgbClr val="CCFFCC"/>
    <a:srgbClr val="F9CC5D"/>
    <a:srgbClr val="96DABE"/>
    <a:srgbClr val="7A7FE6"/>
    <a:srgbClr val="C9E7A7"/>
    <a:srgbClr val="5D63E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5AC3A-DE6A-437D-AC0D-DE59D254989E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ACF53-1584-41D6-B12B-7846B66A24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C026C-5498-4A5E-B741-2A9144A2EA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45A05-3CC5-4C5A-A21A-0673525154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C47E0-2281-4B76-B189-5A1732FF52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61F85-A666-4AB8-A09B-23540DBCA9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1CDDC-C9BE-47F1-B14C-682E71BAD7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DA22F-7520-4D02-8160-C0EC06B7B2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7E2F0-7819-47ED-8F92-6F46830AA4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7BE343-7B7B-4432-896B-BBDE0C0F95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89C82-5A48-414A-8221-6561203973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1A9290-0527-416E-9BDB-3D84FFE392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8C7BE-3ACB-478B-8A73-F54B059523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0FFE678-F49E-4195-B1C1-89E2ACE8EA0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dreamworlds.ru/uploads/posts/2009-02/thumbs/1234117677_blogcomment-3247-1204315197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stat18.privet.ru/lr/0a2e2b564cf043b4cc449ac25592813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img-fotki.yandex.ru/get/4428/3664483.9/0_7fbc5_db45e1be_X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i614.photobucket.com/albums/tt225/kraseng/41696781_.gif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dreamworlds.ru/uploads/posts/2009-02/thumbs/1234117677_blogcomment-3247-1204315197.jp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dreamworlds.ru/uploads/posts/2009-02/thumbs/1234117677_blogcomment-3247-1204315197.jpg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dreamworlds.ru/uploads/posts/2009-02/thumbs/1234117677_blogcomment-3247-1204315197.jp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295399"/>
            <a:ext cx="8229600" cy="1828801"/>
          </a:xfrm>
        </p:spPr>
        <p:txBody>
          <a:bodyPr/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dirty="0" smtClean="0">
                <a:solidFill>
                  <a:srgbClr val="FF0000"/>
                </a:solidFill>
              </a:rPr>
              <a:t>Тема: Периметр многоугольников.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            </a:t>
            </a:r>
            <a:r>
              <a:rPr lang="ru-RU" sz="2800" b="1" dirty="0" smtClean="0">
                <a:solidFill>
                  <a:srgbClr val="FF0000"/>
                </a:solidFill>
              </a:rPr>
              <a:t> Математика. 3 класс. 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              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800" b="1" dirty="0" smtClean="0"/>
              <a:t>Автор: </a:t>
            </a:r>
            <a:r>
              <a:rPr lang="ru-RU" sz="2800" b="1" dirty="0" err="1" smtClean="0"/>
              <a:t>Ячменникова</a:t>
            </a:r>
            <a:r>
              <a:rPr lang="ru-RU" sz="2800" b="1" dirty="0" smtClean="0"/>
              <a:t> Е. К.,</a:t>
            </a:r>
          </a:p>
          <a:p>
            <a:r>
              <a:rPr lang="ru-RU" sz="2800" b="1" dirty="0" smtClean="0"/>
              <a:t>учитель МОУ «Лицей №50» </a:t>
            </a:r>
          </a:p>
          <a:p>
            <a:r>
              <a:rPr lang="ru-RU" sz="2800" b="1" dirty="0" smtClean="0"/>
              <a:t>г. Саратова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752600" y="3962400"/>
            <a:ext cx="1447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noFill/>
            </a:endParaRPr>
          </a:p>
        </p:txBody>
      </p:sp>
      <p:sp>
        <p:nvSpPr>
          <p:cNvPr id="3" name="Правильный пятиугольник 2"/>
          <p:cNvSpPr/>
          <p:nvPr/>
        </p:nvSpPr>
        <p:spPr>
          <a:xfrm>
            <a:off x="1752600" y="990600"/>
            <a:ext cx="1447800" cy="14478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752600" y="3124200"/>
            <a:ext cx="1447800" cy="838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819400" y="990600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в</a:t>
            </a: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600200" y="18288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048000" y="19050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с</a:t>
            </a:r>
            <a:endParaRPr lang="ru-RU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286000" y="2438400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d</a:t>
            </a:r>
            <a:endParaRPr lang="ru-RU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752600" y="9906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а</a:t>
            </a:r>
            <a:endParaRPr lang="ru-RU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362200" y="49530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</a:t>
            </a:r>
            <a:endParaRPr lang="ru-RU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371600" y="41910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a</a:t>
            </a:r>
            <a:endParaRPr lang="ru-RU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752600" y="3200400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в</a:t>
            </a:r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181600" y="1371600"/>
            <a:ext cx="3316934" cy="52322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US" sz="2800" kern="0" dirty="0" smtClean="0">
                <a:solidFill>
                  <a:srgbClr val="FF0000"/>
                </a:solidFill>
              </a:rPr>
              <a:t>P = a   2 +</a:t>
            </a:r>
            <a:r>
              <a:rPr lang="ru-RU" sz="2800" kern="0" dirty="0" smtClean="0">
                <a:solidFill>
                  <a:srgbClr val="FF0000"/>
                </a:solidFill>
              </a:rPr>
              <a:t> в </a:t>
            </a:r>
            <a:r>
              <a:rPr lang="en-US" sz="2800" kern="0" dirty="0" smtClean="0">
                <a:solidFill>
                  <a:srgbClr val="FF0000"/>
                </a:solidFill>
              </a:rPr>
              <a:t>  2 </a:t>
            </a:r>
            <a:r>
              <a:rPr lang="ru-RU" sz="2800" kern="0" dirty="0" smtClean="0">
                <a:solidFill>
                  <a:srgbClr val="FF0000"/>
                </a:solidFill>
              </a:rPr>
              <a:t>+ с </a:t>
            </a:r>
            <a:endParaRPr lang="ru-RU" sz="2800" kern="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572000" y="3733800"/>
            <a:ext cx="4038600" cy="52322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US" sz="2800" kern="0" dirty="0" smtClean="0">
                <a:solidFill>
                  <a:srgbClr val="FF0000"/>
                </a:solidFill>
              </a:rPr>
              <a:t>P = a +</a:t>
            </a:r>
            <a:r>
              <a:rPr lang="ru-RU" sz="2800" kern="0" dirty="0" smtClean="0">
                <a:solidFill>
                  <a:srgbClr val="FF0000"/>
                </a:solidFill>
              </a:rPr>
              <a:t> в + с + </a:t>
            </a:r>
            <a:r>
              <a:rPr lang="en-US" sz="2800" kern="0" dirty="0" smtClean="0">
                <a:solidFill>
                  <a:srgbClr val="FF0000"/>
                </a:solidFill>
              </a:rPr>
              <a:t>d + e</a:t>
            </a:r>
            <a:endParaRPr lang="ru-RU" sz="2800" kern="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162800" y="1295400"/>
            <a:ext cx="53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.</a:t>
            </a:r>
            <a:endParaRPr lang="ru-RU" sz="28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172200" y="1295400"/>
            <a:ext cx="4773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.</a:t>
            </a:r>
            <a:endParaRPr lang="ru-RU" sz="2800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3429000" y="1752600"/>
            <a:ext cx="1905000" cy="1676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 flipH="1" flipV="1">
            <a:off x="3238500" y="2476500"/>
            <a:ext cx="1905000" cy="1371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Рисунок 33" descr="Алиса в стране чудес. Иллюстрации и картинк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4724400"/>
            <a:ext cx="2362200" cy="18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Прямоугольник 26"/>
          <p:cNvSpPr/>
          <p:nvPr/>
        </p:nvSpPr>
        <p:spPr>
          <a:xfrm>
            <a:off x="2895600" y="3200400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в</a:t>
            </a:r>
            <a:endParaRPr lang="ru-RU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3200400" y="42672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a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dreamworlds.ru/uploads/posts/2009-02/thumbs/1234117677_blogcomment-3247-1204315197.jpg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609600"/>
            <a:ext cx="2743200" cy="5105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Овал 2"/>
          <p:cNvSpPr/>
          <p:nvPr/>
        </p:nvSpPr>
        <p:spPr>
          <a:xfrm rot="21350438">
            <a:off x="3581400" y="1066800"/>
            <a:ext cx="4648200" cy="1371600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76200">
                <a:solidFill>
                  <a:srgbClr val="0070C0"/>
                </a:solidFill>
              </a:ln>
              <a:noFill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1206726">
            <a:off x="3621366" y="1316709"/>
            <a:ext cx="44332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2800" kern="0" dirty="0" smtClean="0">
                <a:solidFill>
                  <a:srgbClr val="FF0000"/>
                </a:solidFill>
              </a:rPr>
              <a:t>Сегодня на уроке я  узнала …</a:t>
            </a:r>
            <a:endParaRPr lang="ru-RU" sz="2800" kern="0" dirty="0">
              <a:solidFill>
                <a:srgbClr val="FF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 rot="491301">
            <a:off x="3886200" y="3200400"/>
            <a:ext cx="4114800" cy="1676400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noFill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701902">
            <a:off x="4644815" y="3766837"/>
            <a:ext cx="29928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2800" kern="0" dirty="0" smtClean="0">
                <a:solidFill>
                  <a:srgbClr val="FF0000"/>
                </a:solidFill>
              </a:rPr>
              <a:t>Я  научилась …</a:t>
            </a:r>
            <a:endParaRPr lang="ru-RU" sz="2800" kern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stat18.privet.ru/lr/0a2e2b564cf043b4cc449ac255928131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81000"/>
            <a:ext cx="4800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://img-fotki.yandex.ru/get/4428/3664483.9/0_7fbc5_db45e1be_XL">
            <a:hlinkClick r:id="rId4" tgtFrame="_blank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3048000"/>
            <a:ext cx="2971800" cy="3429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89805dd764e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8200" y="990600"/>
            <a:ext cx="7467600" cy="3810000"/>
          </a:xfrm>
        </p:spPr>
        <p:txBody>
          <a:bodyPr/>
          <a:lstStyle/>
          <a:p>
            <a:r>
              <a:rPr lang="ru-RU" sz="6000" dirty="0" smtClean="0">
                <a:solidFill>
                  <a:schemeClr val="bg1"/>
                </a:solidFill>
              </a:rPr>
              <a:t/>
            </a:r>
            <a:br>
              <a:rPr lang="ru-RU" sz="6000" dirty="0" smtClean="0">
                <a:solidFill>
                  <a:schemeClr val="bg1"/>
                </a:solidFill>
              </a:rPr>
            </a:br>
            <a:r>
              <a:rPr lang="ru-RU" sz="6000" dirty="0" smtClean="0">
                <a:solidFill>
                  <a:schemeClr val="bg1"/>
                </a:solidFill>
              </a:rPr>
              <a:t/>
            </a:r>
            <a:br>
              <a:rPr lang="ru-RU" sz="6000" dirty="0" smtClean="0">
                <a:solidFill>
                  <a:schemeClr val="bg1"/>
                </a:solidFill>
              </a:rPr>
            </a:br>
            <a:r>
              <a:rPr lang="ru-RU" sz="6000" dirty="0" smtClean="0">
                <a:solidFill>
                  <a:schemeClr val="bg1"/>
                </a:solidFill>
              </a:rPr>
              <a:t/>
            </a:r>
            <a:br>
              <a:rPr lang="ru-RU" sz="6000" dirty="0" smtClean="0">
                <a:solidFill>
                  <a:schemeClr val="bg1"/>
                </a:solidFill>
              </a:rPr>
            </a:br>
            <a:r>
              <a:rPr lang="ru-RU" sz="4000" dirty="0" smtClean="0">
                <a:solidFill>
                  <a:srgbClr val="7030A0"/>
                </a:solidFill>
              </a:rPr>
              <a:t>ПЕРИМЕТР</a:t>
            </a:r>
            <a:br>
              <a:rPr lang="ru-RU" sz="4000" dirty="0" smtClean="0">
                <a:solidFill>
                  <a:srgbClr val="7030A0"/>
                </a:solidFill>
              </a:rPr>
            </a:br>
            <a:r>
              <a:rPr lang="ru-RU" sz="4000" dirty="0" smtClean="0">
                <a:solidFill>
                  <a:srgbClr val="7030A0"/>
                </a:solidFill>
              </a:rPr>
              <a:t/>
            </a:r>
            <a:br>
              <a:rPr lang="ru-RU" sz="4000" dirty="0" smtClean="0">
                <a:solidFill>
                  <a:srgbClr val="7030A0"/>
                </a:solidFill>
              </a:rPr>
            </a:br>
            <a:r>
              <a:rPr lang="ru-RU" sz="5400" dirty="0" smtClean="0">
                <a:solidFill>
                  <a:schemeClr val="bg1"/>
                </a:solidFill>
              </a:rPr>
              <a:t/>
            </a:r>
            <a:br>
              <a:rPr lang="ru-RU" sz="5400" dirty="0" smtClean="0">
                <a:solidFill>
                  <a:schemeClr val="bg1"/>
                </a:solidFill>
              </a:rPr>
            </a:br>
            <a:endParaRPr lang="ru-RU" sz="5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95600" y="762000"/>
            <a:ext cx="3143874" cy="70788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Светофор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2800" y="2057400"/>
            <a:ext cx="8467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Да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76600" y="2971800"/>
            <a:ext cx="32841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сомневаюсь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29000" y="3886200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нет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981200" y="2057400"/>
            <a:ext cx="685800" cy="609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981200" y="30480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981200" y="396240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 descr="Алиса в стране чудес. Иллюстрации и картинк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4191000"/>
            <a:ext cx="1905000" cy="212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i614.photobucket.com/albums/tt225/kraseng/41696781_.gif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286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1905000" y="228600"/>
            <a:ext cx="49778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2" name="Соединительная линия уступом 11"/>
          <p:cNvCxnSpPr/>
          <p:nvPr/>
        </p:nvCxnSpPr>
        <p:spPr>
          <a:xfrm>
            <a:off x="3048000" y="1600200"/>
            <a:ext cx="3048000" cy="1219200"/>
          </a:xfrm>
          <a:prstGeom prst="bentConnector3">
            <a:avLst>
              <a:gd name="adj1" fmla="val 5000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оединительная линия уступом 15"/>
          <p:cNvCxnSpPr/>
          <p:nvPr/>
        </p:nvCxnSpPr>
        <p:spPr>
          <a:xfrm>
            <a:off x="4572000" y="2819400"/>
            <a:ext cx="3200400" cy="1295400"/>
          </a:xfrm>
          <a:prstGeom prst="bentConnector3">
            <a:avLst>
              <a:gd name="adj1" fmla="val 5000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609600" y="2286000"/>
            <a:ext cx="2395207" cy="95410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rgbClr val="00B05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Что такое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rgbClr val="00B05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Периметр?</a:t>
            </a:r>
            <a:endParaRPr lang="ru-RU" sz="2800" b="1" cap="all" spc="0" dirty="0">
              <a:ln w="9000" cmpd="sng">
                <a:solidFill>
                  <a:srgbClr val="00B05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09600" y="3429001"/>
            <a:ext cx="2895600" cy="138499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rgbClr val="00B05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Способы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rgbClr val="00B05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Нахождения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rgbClr val="00B05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периметра</a:t>
            </a:r>
            <a:endParaRPr lang="ru-RU" sz="2800" b="1" cap="all" spc="0" dirty="0">
              <a:ln w="9000" cmpd="sng">
                <a:solidFill>
                  <a:srgbClr val="00B05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5800" y="5181600"/>
            <a:ext cx="3201151" cy="95410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rgbClr val="00B05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Проверяю себя</a:t>
            </a:r>
            <a:endParaRPr lang="ru-RU" sz="2800" b="1" cap="all" spc="0" dirty="0">
              <a:ln w="9000" cmpd="sng">
                <a:solidFill>
                  <a:srgbClr val="00B05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743 -0.00278 L 0.56076 0.152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" y="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07407E-6 L 0.38333 -0.2787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833 -0.6694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3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" y="1905000"/>
            <a:ext cx="81534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sz="4000" dirty="0" smtClean="0">
                <a:solidFill>
                  <a:srgbClr val="FC0A0A"/>
                </a:solidFill>
                <a:latin typeface="Times New Roman" charset="0"/>
              </a:rPr>
              <a:t>        </a:t>
            </a:r>
            <a:endParaRPr lang="ru-RU" sz="4000" dirty="0" smtClean="0">
              <a:solidFill>
                <a:srgbClr val="FC0A0A"/>
              </a:solidFill>
              <a:latin typeface="Times New Roman" charset="0"/>
            </a:endParaRPr>
          </a:p>
          <a:p>
            <a:pPr>
              <a:buFontTx/>
              <a:buNone/>
            </a:pPr>
            <a:r>
              <a:rPr lang="ru-RU" sz="4000" dirty="0" smtClean="0">
                <a:solidFill>
                  <a:srgbClr val="FC0A0A"/>
                </a:solidFill>
                <a:latin typeface="+mn-lt"/>
              </a:rPr>
              <a:t> Периметр</a:t>
            </a:r>
            <a:r>
              <a:rPr lang="ru-RU" sz="3000" b="1" i="1" dirty="0" smtClean="0">
                <a:solidFill>
                  <a:srgbClr val="FC0A0A"/>
                </a:solidFill>
                <a:latin typeface="+mn-lt"/>
              </a:rPr>
              <a:t> </a:t>
            </a:r>
            <a:r>
              <a:rPr lang="ru-RU" sz="3000" dirty="0" smtClean="0">
                <a:latin typeface="+mn-lt"/>
              </a:rPr>
              <a:t>– это сумма всех длин сторон многоугольника.</a:t>
            </a:r>
          </a:p>
          <a:p>
            <a:pPr>
              <a:buFontTx/>
              <a:buNone/>
            </a:pPr>
            <a:r>
              <a:rPr lang="ru-RU" sz="3000" dirty="0" smtClean="0">
                <a:latin typeface="+mn-lt"/>
              </a:rPr>
              <a:t>Периметр обозначается буквой латинского алфавита </a:t>
            </a:r>
            <a:r>
              <a:rPr lang="ru-RU" sz="3000" i="1" dirty="0" smtClean="0">
                <a:latin typeface="+mn-lt"/>
              </a:rPr>
              <a:t>– </a:t>
            </a:r>
            <a:r>
              <a:rPr lang="ru-RU" sz="3000" dirty="0" smtClean="0">
                <a:solidFill>
                  <a:srgbClr val="FF0000"/>
                </a:solidFill>
                <a:latin typeface="+mn-lt"/>
              </a:rPr>
              <a:t>Р </a:t>
            </a:r>
            <a:r>
              <a:rPr lang="ru-RU" sz="3000" dirty="0" smtClean="0">
                <a:latin typeface="+mn-lt"/>
              </a:rPr>
              <a:t>(</a:t>
            </a:r>
            <a:r>
              <a:rPr lang="ru-RU" sz="3000" dirty="0" err="1" smtClean="0">
                <a:latin typeface="+mn-lt"/>
              </a:rPr>
              <a:t>пэ</a:t>
            </a:r>
            <a:r>
              <a:rPr lang="ru-RU" sz="3000" dirty="0" smtClean="0">
                <a:latin typeface="+mn-lt"/>
              </a:rPr>
              <a:t>). </a:t>
            </a:r>
          </a:p>
          <a:p>
            <a:pPr>
              <a:buFontTx/>
              <a:buNone/>
            </a:pPr>
            <a:endParaRPr lang="ru-RU" sz="3000" dirty="0" smtClean="0">
              <a:latin typeface="+mn-lt"/>
            </a:endParaRPr>
          </a:p>
          <a:p>
            <a:pPr>
              <a:buFontTx/>
              <a:buNone/>
            </a:pPr>
            <a:r>
              <a:rPr lang="ru-RU" sz="3000" dirty="0" smtClean="0">
                <a:latin typeface="+mn-lt"/>
              </a:rPr>
              <a:t>Периметр измеряется</a:t>
            </a:r>
            <a:r>
              <a:rPr lang="en-US" sz="3000" dirty="0" smtClean="0">
                <a:latin typeface="+mn-lt"/>
              </a:rPr>
              <a:t> </a:t>
            </a:r>
            <a:r>
              <a:rPr lang="ru-RU" sz="3000" dirty="0" smtClean="0">
                <a:latin typeface="+mn-lt"/>
              </a:rPr>
              <a:t>в</a:t>
            </a:r>
            <a:r>
              <a:rPr lang="ru-RU" sz="3000" i="1" dirty="0" smtClean="0">
                <a:latin typeface="+mn-lt"/>
              </a:rPr>
              <a:t> </a:t>
            </a:r>
            <a:r>
              <a:rPr lang="ru-RU" sz="3000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3000" dirty="0" smtClean="0">
                <a:solidFill>
                  <a:srgbClr val="FF0000"/>
                </a:solidFill>
                <a:latin typeface="+mn-lt"/>
              </a:rPr>
              <a:t>мм, см, дм, м, км</a:t>
            </a:r>
            <a:r>
              <a:rPr lang="ru-RU" sz="3000" i="1" dirty="0" smtClean="0">
                <a:latin typeface="+mn-lt"/>
              </a:rPr>
              <a:t>.  </a:t>
            </a:r>
            <a:endParaRPr lang="ru-RU" sz="3000" i="1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6400" y="762000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+mj-lt"/>
              </a:rPr>
              <a:t>Что такое </a:t>
            </a:r>
            <a:r>
              <a:rPr lang="ru-RU" sz="3600" b="1" dirty="0" smtClean="0">
                <a:solidFill>
                  <a:srgbClr val="FF0000"/>
                </a:solidFill>
                <a:latin typeface="+mj-lt"/>
              </a:rPr>
              <a:t>периметр</a:t>
            </a:r>
            <a:r>
              <a:rPr lang="ru-RU" sz="3600" b="1" dirty="0" smtClean="0">
                <a:latin typeface="+mj-lt"/>
              </a:rPr>
              <a:t>?</a:t>
            </a:r>
            <a:endParaRPr lang="ru-RU" sz="3600" b="1" dirty="0">
              <a:latin typeface="+mj-lt"/>
            </a:endParaRPr>
          </a:p>
        </p:txBody>
      </p:sp>
      <p:pic>
        <p:nvPicPr>
          <p:cNvPr id="10" name="Рисунок 9" descr="Алиса в стране чудес. Иллюстрации и картинк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228600"/>
            <a:ext cx="1676400" cy="18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792162"/>
          </a:xfrm>
          <a:noFill/>
        </p:spPr>
        <p:txBody>
          <a:bodyPr anchor="t"/>
          <a:lstStyle/>
          <a:p>
            <a:r>
              <a:rPr lang="ru-RU" sz="3600" b="1" dirty="0" smtClean="0"/>
              <a:t>Периметр треугольника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4294967295"/>
          </p:nvPr>
        </p:nvSpPr>
        <p:spPr>
          <a:xfrm>
            <a:off x="381000" y="1143000"/>
            <a:ext cx="8763000" cy="5715000"/>
          </a:xfrm>
          <a:noFill/>
        </p:spPr>
        <p:txBody>
          <a:bodyPr/>
          <a:lstStyle/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     </a:t>
            </a:r>
            <a:r>
              <a:rPr lang="ru-RU" sz="2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Равнобедренный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</a:t>
            </a:r>
            <a:r>
              <a:rPr lang="ru-RU" sz="2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Разносторонний</a:t>
            </a:r>
          </a:p>
          <a:p>
            <a:pPr>
              <a:buNone/>
            </a:pPr>
            <a:r>
              <a:rPr lang="ru-RU" dirty="0" smtClean="0"/>
              <a:t>   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 rot="10561339" flipV="1">
            <a:off x="7480965" y="1843082"/>
            <a:ext cx="425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 rot="330143" flipH="1">
            <a:off x="6571579" y="2149404"/>
            <a:ext cx="3488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 bwMode="auto">
          <a:xfrm>
            <a:off x="609600" y="4953000"/>
            <a:ext cx="2133600" cy="609600"/>
          </a:xfrm>
          <a:prstGeom prst="rect">
            <a:avLst/>
          </a:prstGeom>
          <a:noFill/>
          <a:ln w="5715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 = a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</a:t>
            </a:r>
            <a:r>
              <a:rPr lang="en-US" sz="2800" kern="0" dirty="0" smtClean="0">
                <a:solidFill>
                  <a:srgbClr val="FF0000"/>
                </a:solidFill>
                <a:latin typeface="+mn-lt"/>
              </a:rPr>
              <a:t> + c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Прямоугольный треугольник 7"/>
          <p:cNvSpPr/>
          <p:nvPr/>
        </p:nvSpPr>
        <p:spPr>
          <a:xfrm>
            <a:off x="6934200" y="1752600"/>
            <a:ext cx="1676400" cy="1066800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 flipH="1">
            <a:off x="7467600" y="27432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с</a:t>
            </a:r>
            <a:endParaRPr lang="ru-RU" sz="2000" b="1" dirty="0"/>
          </a:p>
        </p:txBody>
      </p:sp>
      <p:pic>
        <p:nvPicPr>
          <p:cNvPr id="11" name="Рисунок 10" descr="http://dreamworlds.ru/uploads/posts/2009-02/thumbs/1234117677_blogcomment-3247-1204315197.jpg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4191000"/>
            <a:ext cx="1676400" cy="2667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381000" y="1295400"/>
            <a:ext cx="272670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Равносторонний</a:t>
            </a:r>
            <a:endParaRPr lang="ru-RU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1143000" y="1905000"/>
            <a:ext cx="1143000" cy="9906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4114800" y="1752600"/>
            <a:ext cx="990600" cy="12954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 rot="11024240" flipH="1" flipV="1">
            <a:off x="1914555" y="2124045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6" name="TextBox 15"/>
          <p:cNvSpPr txBox="1"/>
          <p:nvPr/>
        </p:nvSpPr>
        <p:spPr>
          <a:xfrm flipH="1">
            <a:off x="1523998" y="2895600"/>
            <a:ext cx="501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7" name="TextBox 16"/>
          <p:cNvSpPr txBox="1"/>
          <p:nvPr/>
        </p:nvSpPr>
        <p:spPr>
          <a:xfrm flipH="1">
            <a:off x="1000155" y="2047845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  а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 flipH="1">
            <a:off x="3962400" y="2133600"/>
            <a:ext cx="424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 flipH="1">
            <a:off x="4876800" y="2133600"/>
            <a:ext cx="501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20" name="TextBox 19"/>
          <p:cNvSpPr txBox="1"/>
          <p:nvPr/>
        </p:nvSpPr>
        <p:spPr>
          <a:xfrm rot="10954711" flipV="1">
            <a:off x="4428383" y="2981235"/>
            <a:ext cx="428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21" name="Подзаголовок 2"/>
          <p:cNvSpPr txBox="1">
            <a:spLocks/>
          </p:cNvSpPr>
          <p:nvPr/>
        </p:nvSpPr>
        <p:spPr bwMode="auto">
          <a:xfrm>
            <a:off x="5410200" y="4953000"/>
            <a:ext cx="2133600" cy="609600"/>
          </a:xfrm>
          <a:prstGeom prst="rect">
            <a:avLst/>
          </a:prstGeom>
          <a:noFill/>
          <a:ln w="5715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 = a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2 + в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Подзаголовок 2"/>
          <p:cNvSpPr txBox="1">
            <a:spLocks/>
          </p:cNvSpPr>
          <p:nvPr/>
        </p:nvSpPr>
        <p:spPr bwMode="auto">
          <a:xfrm>
            <a:off x="2971800" y="5029200"/>
            <a:ext cx="2133600" cy="609600"/>
          </a:xfrm>
          <a:prstGeom prst="rect">
            <a:avLst/>
          </a:prstGeom>
          <a:noFill/>
          <a:ln w="5715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 = a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3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191000" y="4800600"/>
            <a:ext cx="2286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all" spc="0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ru-RU" sz="4000" b="1" cap="all" spc="0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324600" y="4724400"/>
            <a:ext cx="32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all" spc="0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ru-RU" sz="4000" b="1" cap="all" spc="0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971800" y="5715000"/>
            <a:ext cx="4207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Молодцы!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4 -0.02222 L -0.25 -0.233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-1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-0.25104 -0.2340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-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3334 L -0.18333 -0.2333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-1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-0.18438 -0.2340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-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625 -0.2444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  <p:bldP spid="22" grpId="0" animBg="1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229600" cy="2743200"/>
          </a:xfrm>
          <a:noFill/>
        </p:spPr>
        <p:txBody>
          <a:bodyPr anchor="t"/>
          <a:lstStyle/>
          <a:p>
            <a:r>
              <a:rPr lang="ru-RU" sz="3600" b="1" dirty="0" smtClean="0"/>
              <a:t>Периметр прямоугольника</a:t>
            </a:r>
            <a:br>
              <a:rPr lang="ru-RU" sz="3600" b="1" dirty="0" smtClean="0"/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en-US" sz="3200" dirty="0" smtClean="0"/>
              <a:t> 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276600"/>
            <a:ext cx="8229600" cy="533400"/>
          </a:xfrm>
          <a:noFill/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43200" y="1524000"/>
            <a:ext cx="3505200" cy="1219200"/>
          </a:xfrm>
          <a:prstGeom prst="rect">
            <a:avLst/>
          </a:prstGeom>
          <a:noFill/>
          <a:ln>
            <a:solidFill>
              <a:srgbClr val="452D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4191000" y="112829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 rot="16200000" flipH="1">
            <a:off x="2055335" y="19108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а</a:t>
            </a:r>
            <a:endParaRPr lang="ru-RU" b="1" dirty="0"/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 bwMode="auto">
          <a:xfrm>
            <a:off x="3200400" y="4038600"/>
            <a:ext cx="4953000" cy="1752600"/>
          </a:xfrm>
          <a:prstGeom prst="rect">
            <a:avLst/>
          </a:prstGeom>
          <a:noFill/>
          <a:ln w="5715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3200" kern="0" dirty="0" smtClean="0">
                <a:solidFill>
                  <a:srgbClr val="FF0000"/>
                </a:solidFill>
                <a:latin typeface="+mn-lt"/>
              </a:rPr>
              <a:t>   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000" kern="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4300" kern="0" dirty="0" smtClean="0">
                <a:solidFill>
                  <a:srgbClr val="FF0000"/>
                </a:solidFill>
                <a:latin typeface="+mn-lt"/>
              </a:rPr>
              <a:t>Р</a:t>
            </a:r>
            <a:r>
              <a:rPr kumimoji="0" lang="en-US" sz="43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(a + </a:t>
            </a:r>
            <a:r>
              <a:rPr kumimoji="0" lang="ru-RU" sz="43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</a:t>
            </a:r>
            <a:r>
              <a:rPr kumimoji="0" lang="en-US" sz="43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 2</a:t>
            </a:r>
            <a:r>
              <a:rPr kumimoji="0" lang="ru-RU" sz="43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3733801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 </a:t>
            </a:r>
            <a:endParaRPr lang="ru-RU" sz="3600" b="1" dirty="0"/>
          </a:p>
        </p:txBody>
      </p:sp>
      <p:sp>
        <p:nvSpPr>
          <p:cNvPr id="10" name="TextBox 9"/>
          <p:cNvSpPr txBox="1"/>
          <p:nvPr/>
        </p:nvSpPr>
        <p:spPr>
          <a:xfrm rot="10800000" flipH="1" flipV="1">
            <a:off x="5562600" y="4572000"/>
            <a:ext cx="38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.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11" name="Рисунок 10" descr="http://dreamworlds.ru/uploads/posts/2009-02/thumbs/1234117677_blogcomment-3247-1204315197.jpg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200400"/>
            <a:ext cx="2362200" cy="3352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3352800" y="4114800"/>
            <a:ext cx="411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kern="0" dirty="0" smtClean="0">
                <a:solidFill>
                  <a:srgbClr val="FF0000"/>
                </a:solidFill>
              </a:rPr>
              <a:t>Р = а   2 + в   2</a:t>
            </a:r>
          </a:p>
          <a:p>
            <a:endParaRPr lang="ru-RU" sz="4000" kern="0" dirty="0" smtClean="0">
              <a:solidFill>
                <a:srgbClr val="FF0000"/>
              </a:solidFill>
            </a:endParaRPr>
          </a:p>
          <a:p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 flipH="1">
            <a:off x="4648200" y="4038600"/>
            <a:ext cx="4572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ru-RU" sz="4000" b="1" cap="all" spc="0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172200" y="4038600"/>
            <a:ext cx="45720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all" spc="0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ru-RU" sz="4000" b="1" cap="all" spc="0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229600" cy="685800"/>
          </a:xfrm>
          <a:noFill/>
        </p:spPr>
        <p:txBody>
          <a:bodyPr anchor="t"/>
          <a:lstStyle/>
          <a:p>
            <a:r>
              <a:rPr lang="ru-RU" sz="3600" dirty="0" smtClean="0"/>
              <a:t>Периметр квадрата</a:t>
            </a: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en-US" sz="3200" dirty="0" smtClean="0"/>
              <a:t> 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276600"/>
            <a:ext cx="8229600" cy="1447800"/>
          </a:xfrm>
          <a:noFill/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90950" y="1524000"/>
            <a:ext cx="1562100" cy="1524000"/>
          </a:xfrm>
          <a:prstGeom prst="rect">
            <a:avLst/>
          </a:prstGeom>
          <a:noFill/>
          <a:ln>
            <a:solidFill>
              <a:srgbClr val="452D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4343400" y="109852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а</a:t>
            </a:r>
            <a:endParaRPr lang="ru-RU" b="1" dirty="0"/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 bwMode="auto">
          <a:xfrm>
            <a:off x="4038600" y="4419600"/>
            <a:ext cx="4114800" cy="914400"/>
          </a:xfrm>
          <a:prstGeom prst="rect">
            <a:avLst/>
          </a:prstGeom>
          <a:noFill/>
          <a:ln w="5715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 = a   </a:t>
            </a:r>
            <a:r>
              <a:rPr kumimoji="0" lang="ru-RU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endParaRPr kumimoji="0" lang="ru-RU" sz="5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38600" y="3657600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 </a:t>
            </a:r>
            <a:endParaRPr lang="ru-RU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400800" y="44196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.</a:t>
            </a:r>
            <a:r>
              <a:rPr lang="en-US" sz="3600" b="1" dirty="0" smtClean="0"/>
              <a:t> </a:t>
            </a:r>
            <a:endParaRPr lang="ru-RU" sz="3600" b="1" dirty="0"/>
          </a:p>
        </p:txBody>
      </p:sp>
      <p:pic>
        <p:nvPicPr>
          <p:cNvPr id="12" name="Рисунок 11" descr="http://dreamworlds.ru/uploads/posts/2009-02/thumbs/1234117677_blogcomment-3247-1204315197.jpg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3276600"/>
            <a:ext cx="2362200" cy="3352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/>
      <p:bldP spid="9" grpId="0" animBg="1"/>
      <p:bldP spid="10" grpId="0"/>
      <p:bldP spid="11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1779</TotalTime>
  <Words>182</Words>
  <Application>Microsoft Office PowerPoint</Application>
  <PresentationFormat>Экран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Оформление по умолчанию</vt:lpstr>
      <vt:lpstr> Тема: Периметр многоугольников.              Математика. 3 класс.                 </vt:lpstr>
      <vt:lpstr>Слайд 2</vt:lpstr>
      <vt:lpstr>   ПЕРИМЕТР   </vt:lpstr>
      <vt:lpstr>Слайд 4</vt:lpstr>
      <vt:lpstr>Слайд 5</vt:lpstr>
      <vt:lpstr>Слайд 6</vt:lpstr>
      <vt:lpstr>Периметр треугольника </vt:lpstr>
      <vt:lpstr>Периметр прямоугольника     </vt:lpstr>
      <vt:lpstr>Периметр квадрата    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Демонстрационно-бесплатная версия</cp:lastModifiedBy>
  <cp:revision>215</cp:revision>
  <cp:lastPrinted>1601-01-01T00:00:00Z</cp:lastPrinted>
  <dcterms:created xsi:type="dcterms:W3CDTF">1601-01-01T00:00:00Z</dcterms:created>
  <dcterms:modified xsi:type="dcterms:W3CDTF">2013-11-09T12:13:24Z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