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1"/>
  </p:notesMasterIdLst>
  <p:sldIdLst>
    <p:sldId id="256" r:id="rId2"/>
    <p:sldId id="288" r:id="rId3"/>
    <p:sldId id="281" r:id="rId4"/>
    <p:sldId id="283" r:id="rId5"/>
    <p:sldId id="258" r:id="rId6"/>
    <p:sldId id="284" r:id="rId7"/>
    <p:sldId id="269" r:id="rId8"/>
    <p:sldId id="259" r:id="rId9"/>
    <p:sldId id="291" r:id="rId10"/>
    <p:sldId id="260" r:id="rId11"/>
    <p:sldId id="262" r:id="rId12"/>
    <p:sldId id="266" r:id="rId13"/>
    <p:sldId id="289" r:id="rId14"/>
    <p:sldId id="285" r:id="rId15"/>
    <p:sldId id="263" r:id="rId16"/>
    <p:sldId id="286" r:id="rId17"/>
    <p:sldId id="264" r:id="rId18"/>
    <p:sldId id="290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BE3"/>
    <a:srgbClr val="DEE9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8B5CE-CD28-4124-A822-566BDBE1275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CB28F-6A3D-4656-B9A5-F480CEE30DE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Кристаллические решётки</a:t>
          </a:r>
          <a:endParaRPr lang="ru-RU" sz="2400" dirty="0">
            <a:solidFill>
              <a:schemeClr val="tx1"/>
            </a:solidFill>
          </a:endParaRPr>
        </a:p>
      </dgm:t>
    </dgm:pt>
    <dgm:pt modelId="{C2B5EADC-E750-45EC-9C92-98D54DBCD9E8}" type="parTrans" cxnId="{54E827CF-C69D-406D-A60E-519580462BA4}">
      <dgm:prSet/>
      <dgm:spPr/>
      <dgm:t>
        <a:bodyPr/>
        <a:lstStyle/>
        <a:p>
          <a:endParaRPr lang="ru-RU"/>
        </a:p>
      </dgm:t>
    </dgm:pt>
    <dgm:pt modelId="{1527F828-24A8-460E-9E17-5B688D93BF2C}" type="sibTrans" cxnId="{54E827CF-C69D-406D-A60E-519580462BA4}">
      <dgm:prSet/>
      <dgm:spPr/>
      <dgm:t>
        <a:bodyPr/>
        <a:lstStyle/>
        <a:p>
          <a:endParaRPr lang="ru-RU"/>
        </a:p>
      </dgm:t>
    </dgm:pt>
    <dgm:pt modelId="{C6EB1602-A1C0-48DA-B7EE-98EDD4F8A0E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Ионная </a:t>
          </a:r>
          <a:endParaRPr lang="ru-RU" sz="2000" dirty="0">
            <a:solidFill>
              <a:schemeClr val="tx1"/>
            </a:solidFill>
          </a:endParaRPr>
        </a:p>
      </dgm:t>
    </dgm:pt>
    <dgm:pt modelId="{0199E8CD-0E25-4D0D-8B63-722052E5C6FB}" type="parTrans" cxnId="{06C507B1-CA4E-4B46-BF31-55E897EB3848}">
      <dgm:prSet/>
      <dgm:spPr/>
      <dgm:t>
        <a:bodyPr/>
        <a:lstStyle/>
        <a:p>
          <a:endParaRPr lang="ru-RU"/>
        </a:p>
      </dgm:t>
    </dgm:pt>
    <dgm:pt modelId="{1942F38F-3FE4-4E5F-AB6F-7C4A917B548E}" type="sibTrans" cxnId="{06C507B1-CA4E-4B46-BF31-55E897EB3848}">
      <dgm:prSet/>
      <dgm:spPr/>
      <dgm:t>
        <a:bodyPr/>
        <a:lstStyle/>
        <a:p>
          <a:endParaRPr lang="ru-RU"/>
        </a:p>
      </dgm:t>
    </dgm:pt>
    <dgm:pt modelId="{163457CD-2204-4FB8-9D05-F32F5614512B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</a:rPr>
            <a:t>Металлическая</a:t>
          </a:r>
          <a:endParaRPr lang="ru-RU" sz="2000" b="0" dirty="0">
            <a:solidFill>
              <a:schemeClr val="tx1"/>
            </a:solidFill>
          </a:endParaRPr>
        </a:p>
      </dgm:t>
    </dgm:pt>
    <dgm:pt modelId="{7478BA6E-4B9E-4AA1-B633-28D1EC10BABA}" type="parTrans" cxnId="{2C377CDD-2D23-4133-A8A2-24B1E1ECBC06}">
      <dgm:prSet/>
      <dgm:spPr/>
      <dgm:t>
        <a:bodyPr/>
        <a:lstStyle/>
        <a:p>
          <a:endParaRPr lang="ru-RU"/>
        </a:p>
      </dgm:t>
    </dgm:pt>
    <dgm:pt modelId="{AD614024-5B0B-4526-8773-FB9061E8E424}" type="sibTrans" cxnId="{2C377CDD-2D23-4133-A8A2-24B1E1ECBC06}">
      <dgm:prSet/>
      <dgm:spPr/>
      <dgm:t>
        <a:bodyPr/>
        <a:lstStyle/>
        <a:p>
          <a:endParaRPr lang="ru-RU"/>
        </a:p>
      </dgm:t>
    </dgm:pt>
    <dgm:pt modelId="{EC15CC58-2D73-4127-B566-E2CB0D71FA4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Атомная</a:t>
          </a:r>
          <a:endParaRPr lang="ru-RU" sz="2000" dirty="0">
            <a:solidFill>
              <a:schemeClr val="tx1"/>
            </a:solidFill>
          </a:endParaRPr>
        </a:p>
      </dgm:t>
    </dgm:pt>
    <dgm:pt modelId="{2DB133EB-44E9-479F-A65C-CFBA660EF801}" type="parTrans" cxnId="{8919AE99-376B-4D69-B226-258FC549DFAA}">
      <dgm:prSet/>
      <dgm:spPr/>
      <dgm:t>
        <a:bodyPr/>
        <a:lstStyle/>
        <a:p>
          <a:endParaRPr lang="ru-RU"/>
        </a:p>
      </dgm:t>
    </dgm:pt>
    <dgm:pt modelId="{50C16544-410B-4AD5-8057-20D2F5836498}" type="sibTrans" cxnId="{8919AE99-376B-4D69-B226-258FC549DFAA}">
      <dgm:prSet/>
      <dgm:spPr/>
      <dgm:t>
        <a:bodyPr/>
        <a:lstStyle/>
        <a:p>
          <a:endParaRPr lang="ru-RU"/>
        </a:p>
      </dgm:t>
    </dgm:pt>
    <dgm:pt modelId="{A6BAFA13-494D-4D37-8673-D0D4FADF14F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Молекулярная </a:t>
          </a:r>
          <a:endParaRPr lang="ru-RU" sz="2000" dirty="0">
            <a:solidFill>
              <a:schemeClr val="tx1"/>
            </a:solidFill>
          </a:endParaRPr>
        </a:p>
      </dgm:t>
    </dgm:pt>
    <dgm:pt modelId="{FC7E591B-2F50-4DDF-9920-B694435E7A61}" type="parTrans" cxnId="{A59DFB7E-201D-423F-AD8E-AAC644608920}">
      <dgm:prSet/>
      <dgm:spPr/>
      <dgm:t>
        <a:bodyPr/>
        <a:lstStyle/>
        <a:p>
          <a:endParaRPr lang="ru-RU"/>
        </a:p>
      </dgm:t>
    </dgm:pt>
    <dgm:pt modelId="{55C2D61F-114B-4965-A730-BD67FD00F554}" type="sibTrans" cxnId="{A59DFB7E-201D-423F-AD8E-AAC644608920}">
      <dgm:prSet/>
      <dgm:spPr/>
      <dgm:t>
        <a:bodyPr/>
        <a:lstStyle/>
        <a:p>
          <a:endParaRPr lang="ru-RU"/>
        </a:p>
      </dgm:t>
    </dgm:pt>
    <dgm:pt modelId="{51646447-E5DB-427D-BF23-5036D7392E6A}" type="pres">
      <dgm:prSet presAssocID="{CD68B5CE-CD28-4124-A822-566BDBE127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6CD3-D119-4DBB-9566-EB60B668DD05}" type="pres">
      <dgm:prSet presAssocID="{CD68B5CE-CD28-4124-A822-566BDBE12753}" presName="hierFlow" presStyleCnt="0"/>
      <dgm:spPr/>
    </dgm:pt>
    <dgm:pt modelId="{FD70E986-BF24-4F80-9717-85B1AE0A3099}" type="pres">
      <dgm:prSet presAssocID="{CD68B5CE-CD28-4124-A822-566BDBE127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FB4C306-0891-4066-B601-03B943A76254}" type="pres">
      <dgm:prSet presAssocID="{7BACB28F-6A3D-4656-B9A5-F480CEE30DE5}" presName="Name14" presStyleCnt="0"/>
      <dgm:spPr/>
    </dgm:pt>
    <dgm:pt modelId="{5C23BBBF-7075-4673-ABF9-7357AFD3FAB7}" type="pres">
      <dgm:prSet presAssocID="{7BACB28F-6A3D-4656-B9A5-F480CEE30DE5}" presName="level1Shape" presStyleLbl="node0" presStyleIdx="0" presStyleCnt="1" custScaleX="275823" custLinFactNeighborY="-8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9A6B6-B981-465F-9F93-240275F3C97C}" type="pres">
      <dgm:prSet presAssocID="{7BACB28F-6A3D-4656-B9A5-F480CEE30DE5}" presName="hierChild2" presStyleCnt="0"/>
      <dgm:spPr/>
    </dgm:pt>
    <dgm:pt modelId="{DF727684-1284-4DFF-83C5-5F979740B432}" type="pres">
      <dgm:prSet presAssocID="{0199E8CD-0E25-4D0D-8B63-722052E5C6FB}" presName="Name19" presStyleLbl="parChTrans1D2" presStyleIdx="0" presStyleCnt="4"/>
      <dgm:spPr/>
      <dgm:t>
        <a:bodyPr/>
        <a:lstStyle/>
        <a:p>
          <a:endParaRPr lang="ru-RU"/>
        </a:p>
      </dgm:t>
    </dgm:pt>
    <dgm:pt modelId="{F0105AAD-EC29-49CC-B6BD-134C921044B8}" type="pres">
      <dgm:prSet presAssocID="{C6EB1602-A1C0-48DA-B7EE-98EDD4F8A0E5}" presName="Name21" presStyleCnt="0"/>
      <dgm:spPr/>
    </dgm:pt>
    <dgm:pt modelId="{D124D6CE-64E5-4A4D-ADB8-4B09E72AE8B1}" type="pres">
      <dgm:prSet presAssocID="{C6EB1602-A1C0-48DA-B7EE-98EDD4F8A0E5}" presName="level2Shape" presStyleLbl="node2" presStyleIdx="0" presStyleCnt="4" custScaleX="146804" custScaleY="242192" custLinFactNeighborX="-339" custLinFactNeighborY="3171"/>
      <dgm:spPr/>
      <dgm:t>
        <a:bodyPr/>
        <a:lstStyle/>
        <a:p>
          <a:endParaRPr lang="ru-RU"/>
        </a:p>
      </dgm:t>
    </dgm:pt>
    <dgm:pt modelId="{18714DF6-2913-4AEF-AE81-A6049C8FC8FF}" type="pres">
      <dgm:prSet presAssocID="{C6EB1602-A1C0-48DA-B7EE-98EDD4F8A0E5}" presName="hierChild3" presStyleCnt="0"/>
      <dgm:spPr/>
    </dgm:pt>
    <dgm:pt modelId="{7B7AD0E3-4D47-4FDD-8D44-F07437254D39}" type="pres">
      <dgm:prSet presAssocID="{7478BA6E-4B9E-4AA1-B633-28D1EC10BABA}" presName="Name19" presStyleLbl="parChTrans1D2" presStyleIdx="1" presStyleCnt="4"/>
      <dgm:spPr/>
      <dgm:t>
        <a:bodyPr/>
        <a:lstStyle/>
        <a:p>
          <a:endParaRPr lang="ru-RU"/>
        </a:p>
      </dgm:t>
    </dgm:pt>
    <dgm:pt modelId="{BDD45559-4B12-4B14-BC8D-809B18B5F2E3}" type="pres">
      <dgm:prSet presAssocID="{163457CD-2204-4FB8-9D05-F32F5614512B}" presName="Name21" presStyleCnt="0"/>
      <dgm:spPr/>
    </dgm:pt>
    <dgm:pt modelId="{EF8C52C0-B7E4-4D0C-B4F9-E1E3B8B9AEF5}" type="pres">
      <dgm:prSet presAssocID="{163457CD-2204-4FB8-9D05-F32F5614512B}" presName="level2Shape" presStyleLbl="node2" presStyleIdx="1" presStyleCnt="4" custScaleX="206285" custScaleY="237236" custLinFactNeighborX="3740" custLinFactNeighborY="2478"/>
      <dgm:spPr/>
      <dgm:t>
        <a:bodyPr/>
        <a:lstStyle/>
        <a:p>
          <a:endParaRPr lang="ru-RU"/>
        </a:p>
      </dgm:t>
    </dgm:pt>
    <dgm:pt modelId="{7092531C-D770-4039-8EA3-3964933C035A}" type="pres">
      <dgm:prSet presAssocID="{163457CD-2204-4FB8-9D05-F32F5614512B}" presName="hierChild3" presStyleCnt="0"/>
      <dgm:spPr/>
    </dgm:pt>
    <dgm:pt modelId="{2EDE4CD6-2372-4EF2-8791-D2947C10FFB7}" type="pres">
      <dgm:prSet presAssocID="{FC7E591B-2F50-4DDF-9920-B694435E7A61}" presName="Name19" presStyleLbl="parChTrans1D2" presStyleIdx="2" presStyleCnt="4"/>
      <dgm:spPr/>
      <dgm:t>
        <a:bodyPr/>
        <a:lstStyle/>
        <a:p>
          <a:endParaRPr lang="ru-RU"/>
        </a:p>
      </dgm:t>
    </dgm:pt>
    <dgm:pt modelId="{1BF4C627-0612-4844-8852-940064CCF00E}" type="pres">
      <dgm:prSet presAssocID="{A6BAFA13-494D-4D37-8673-D0D4FADF14FA}" presName="Name21" presStyleCnt="0"/>
      <dgm:spPr/>
    </dgm:pt>
    <dgm:pt modelId="{D39A1B9D-2EE0-4CC3-8F3F-DB9C7441D4DD}" type="pres">
      <dgm:prSet presAssocID="{A6BAFA13-494D-4D37-8673-D0D4FADF14FA}" presName="level2Shape" presStyleLbl="node2" presStyleIdx="2" presStyleCnt="4" custScaleX="203483" custScaleY="242192"/>
      <dgm:spPr/>
      <dgm:t>
        <a:bodyPr/>
        <a:lstStyle/>
        <a:p>
          <a:endParaRPr lang="ru-RU"/>
        </a:p>
      </dgm:t>
    </dgm:pt>
    <dgm:pt modelId="{14E92F7F-F303-40B2-872F-6E219AB6F520}" type="pres">
      <dgm:prSet presAssocID="{A6BAFA13-494D-4D37-8673-D0D4FADF14FA}" presName="hierChild3" presStyleCnt="0"/>
      <dgm:spPr/>
    </dgm:pt>
    <dgm:pt modelId="{207FCDA9-FD71-4022-BAB5-7D58C052A8F4}" type="pres">
      <dgm:prSet presAssocID="{2DB133EB-44E9-479F-A65C-CFBA660EF801}" presName="Name19" presStyleLbl="parChTrans1D2" presStyleIdx="3" presStyleCnt="4"/>
      <dgm:spPr/>
      <dgm:t>
        <a:bodyPr/>
        <a:lstStyle/>
        <a:p>
          <a:endParaRPr lang="ru-RU"/>
        </a:p>
      </dgm:t>
    </dgm:pt>
    <dgm:pt modelId="{A9032DAD-314B-426E-8340-0BA8228E43CC}" type="pres">
      <dgm:prSet presAssocID="{EC15CC58-2D73-4127-B566-E2CB0D71FA40}" presName="Name21" presStyleCnt="0"/>
      <dgm:spPr/>
    </dgm:pt>
    <dgm:pt modelId="{DF653B0E-7A9B-4233-AC05-CD251E1E69E0}" type="pres">
      <dgm:prSet presAssocID="{EC15CC58-2D73-4127-B566-E2CB0D71FA40}" presName="level2Shape" presStyleLbl="node2" presStyleIdx="3" presStyleCnt="4" custScaleX="144161" custScaleY="238862"/>
      <dgm:spPr/>
      <dgm:t>
        <a:bodyPr/>
        <a:lstStyle/>
        <a:p>
          <a:endParaRPr lang="ru-RU"/>
        </a:p>
      </dgm:t>
    </dgm:pt>
    <dgm:pt modelId="{4A53107A-BB3F-42E7-AD76-B87A7553FBB8}" type="pres">
      <dgm:prSet presAssocID="{EC15CC58-2D73-4127-B566-E2CB0D71FA40}" presName="hierChild3" presStyleCnt="0"/>
      <dgm:spPr/>
    </dgm:pt>
    <dgm:pt modelId="{17AF943D-1A7F-4F72-862E-23896F3B84A7}" type="pres">
      <dgm:prSet presAssocID="{CD68B5CE-CD28-4124-A822-566BDBE12753}" presName="bgShapesFlow" presStyleCnt="0"/>
      <dgm:spPr/>
    </dgm:pt>
  </dgm:ptLst>
  <dgm:cxnLst>
    <dgm:cxn modelId="{5F5EB4ED-79EE-4806-8FC4-44DAF29CBBFB}" type="presOf" srcId="{A6BAFA13-494D-4D37-8673-D0D4FADF14FA}" destId="{D39A1B9D-2EE0-4CC3-8F3F-DB9C7441D4DD}" srcOrd="0" destOrd="0" presId="urn:microsoft.com/office/officeart/2005/8/layout/hierarchy6"/>
    <dgm:cxn modelId="{54E827CF-C69D-406D-A60E-519580462BA4}" srcId="{CD68B5CE-CD28-4124-A822-566BDBE12753}" destId="{7BACB28F-6A3D-4656-B9A5-F480CEE30DE5}" srcOrd="0" destOrd="0" parTransId="{C2B5EADC-E750-45EC-9C92-98D54DBCD9E8}" sibTransId="{1527F828-24A8-460E-9E17-5B688D93BF2C}"/>
    <dgm:cxn modelId="{15AD9D75-D3BF-46C1-9A13-4BAF0CB6C953}" type="presOf" srcId="{C6EB1602-A1C0-48DA-B7EE-98EDD4F8A0E5}" destId="{D124D6CE-64E5-4A4D-ADB8-4B09E72AE8B1}" srcOrd="0" destOrd="0" presId="urn:microsoft.com/office/officeart/2005/8/layout/hierarchy6"/>
    <dgm:cxn modelId="{76968F92-A691-41D9-BCDC-C0A56A49CE8F}" type="presOf" srcId="{163457CD-2204-4FB8-9D05-F32F5614512B}" destId="{EF8C52C0-B7E4-4D0C-B4F9-E1E3B8B9AEF5}" srcOrd="0" destOrd="0" presId="urn:microsoft.com/office/officeart/2005/8/layout/hierarchy6"/>
    <dgm:cxn modelId="{334F0DE5-DC3A-4606-985E-8FAAFB8E9DB6}" type="presOf" srcId="{7BACB28F-6A3D-4656-B9A5-F480CEE30DE5}" destId="{5C23BBBF-7075-4673-ABF9-7357AFD3FAB7}" srcOrd="0" destOrd="0" presId="urn:microsoft.com/office/officeart/2005/8/layout/hierarchy6"/>
    <dgm:cxn modelId="{8F69CD91-1D81-4332-B134-37434A65237D}" type="presOf" srcId="{2DB133EB-44E9-479F-A65C-CFBA660EF801}" destId="{207FCDA9-FD71-4022-BAB5-7D58C052A8F4}" srcOrd="0" destOrd="0" presId="urn:microsoft.com/office/officeart/2005/8/layout/hierarchy6"/>
    <dgm:cxn modelId="{D4FEA713-B6DE-4E09-8C87-E85D1869F755}" type="presOf" srcId="{EC15CC58-2D73-4127-B566-E2CB0D71FA40}" destId="{DF653B0E-7A9B-4233-AC05-CD251E1E69E0}" srcOrd="0" destOrd="0" presId="urn:microsoft.com/office/officeart/2005/8/layout/hierarchy6"/>
    <dgm:cxn modelId="{D9DDEC84-FA46-4981-A073-6599A54F6E5C}" type="presOf" srcId="{CD68B5CE-CD28-4124-A822-566BDBE12753}" destId="{51646447-E5DB-427D-BF23-5036D7392E6A}" srcOrd="0" destOrd="0" presId="urn:microsoft.com/office/officeart/2005/8/layout/hierarchy6"/>
    <dgm:cxn modelId="{FF3F301C-D965-45AD-A3B2-E7BC9D26DCF5}" type="presOf" srcId="{FC7E591B-2F50-4DDF-9920-B694435E7A61}" destId="{2EDE4CD6-2372-4EF2-8791-D2947C10FFB7}" srcOrd="0" destOrd="0" presId="urn:microsoft.com/office/officeart/2005/8/layout/hierarchy6"/>
    <dgm:cxn modelId="{A59DFB7E-201D-423F-AD8E-AAC644608920}" srcId="{7BACB28F-6A3D-4656-B9A5-F480CEE30DE5}" destId="{A6BAFA13-494D-4D37-8673-D0D4FADF14FA}" srcOrd="2" destOrd="0" parTransId="{FC7E591B-2F50-4DDF-9920-B694435E7A61}" sibTransId="{55C2D61F-114B-4965-A730-BD67FD00F554}"/>
    <dgm:cxn modelId="{8919AE99-376B-4D69-B226-258FC549DFAA}" srcId="{7BACB28F-6A3D-4656-B9A5-F480CEE30DE5}" destId="{EC15CC58-2D73-4127-B566-E2CB0D71FA40}" srcOrd="3" destOrd="0" parTransId="{2DB133EB-44E9-479F-A65C-CFBA660EF801}" sibTransId="{50C16544-410B-4AD5-8057-20D2F5836498}"/>
    <dgm:cxn modelId="{3B18D5FD-CF31-49AC-9A8D-65892ECDC788}" type="presOf" srcId="{0199E8CD-0E25-4D0D-8B63-722052E5C6FB}" destId="{DF727684-1284-4DFF-83C5-5F979740B432}" srcOrd="0" destOrd="0" presId="urn:microsoft.com/office/officeart/2005/8/layout/hierarchy6"/>
    <dgm:cxn modelId="{06C507B1-CA4E-4B46-BF31-55E897EB3848}" srcId="{7BACB28F-6A3D-4656-B9A5-F480CEE30DE5}" destId="{C6EB1602-A1C0-48DA-B7EE-98EDD4F8A0E5}" srcOrd="0" destOrd="0" parTransId="{0199E8CD-0E25-4D0D-8B63-722052E5C6FB}" sibTransId="{1942F38F-3FE4-4E5F-AB6F-7C4A917B548E}"/>
    <dgm:cxn modelId="{B4443219-E5C1-4585-9DAA-7C971ACF6068}" type="presOf" srcId="{7478BA6E-4B9E-4AA1-B633-28D1EC10BABA}" destId="{7B7AD0E3-4D47-4FDD-8D44-F07437254D39}" srcOrd="0" destOrd="0" presId="urn:microsoft.com/office/officeart/2005/8/layout/hierarchy6"/>
    <dgm:cxn modelId="{2C377CDD-2D23-4133-A8A2-24B1E1ECBC06}" srcId="{7BACB28F-6A3D-4656-B9A5-F480CEE30DE5}" destId="{163457CD-2204-4FB8-9D05-F32F5614512B}" srcOrd="1" destOrd="0" parTransId="{7478BA6E-4B9E-4AA1-B633-28D1EC10BABA}" sibTransId="{AD614024-5B0B-4526-8773-FB9061E8E424}"/>
    <dgm:cxn modelId="{82C46D14-6B60-4453-BB17-2C6138BD9DD4}" type="presParOf" srcId="{51646447-E5DB-427D-BF23-5036D7392E6A}" destId="{2EF36CD3-D119-4DBB-9566-EB60B668DD05}" srcOrd="0" destOrd="0" presId="urn:microsoft.com/office/officeart/2005/8/layout/hierarchy6"/>
    <dgm:cxn modelId="{FED1054F-3B71-476E-9ED7-7A3B1FD04499}" type="presParOf" srcId="{2EF36CD3-D119-4DBB-9566-EB60B668DD05}" destId="{FD70E986-BF24-4F80-9717-85B1AE0A3099}" srcOrd="0" destOrd="0" presId="urn:microsoft.com/office/officeart/2005/8/layout/hierarchy6"/>
    <dgm:cxn modelId="{E1E15F96-490F-4CF6-98DF-B554AAFC4A8A}" type="presParOf" srcId="{FD70E986-BF24-4F80-9717-85B1AE0A3099}" destId="{9FB4C306-0891-4066-B601-03B943A76254}" srcOrd="0" destOrd="0" presId="urn:microsoft.com/office/officeart/2005/8/layout/hierarchy6"/>
    <dgm:cxn modelId="{F23BF16E-0E92-4382-82C6-63832E32DD1A}" type="presParOf" srcId="{9FB4C306-0891-4066-B601-03B943A76254}" destId="{5C23BBBF-7075-4673-ABF9-7357AFD3FAB7}" srcOrd="0" destOrd="0" presId="urn:microsoft.com/office/officeart/2005/8/layout/hierarchy6"/>
    <dgm:cxn modelId="{7E9AEA73-9970-4E67-BFCF-40C45AE60799}" type="presParOf" srcId="{9FB4C306-0891-4066-B601-03B943A76254}" destId="{DF19A6B6-B981-465F-9F93-240275F3C97C}" srcOrd="1" destOrd="0" presId="urn:microsoft.com/office/officeart/2005/8/layout/hierarchy6"/>
    <dgm:cxn modelId="{43F8856E-A633-4891-967C-EF531673950B}" type="presParOf" srcId="{DF19A6B6-B981-465F-9F93-240275F3C97C}" destId="{DF727684-1284-4DFF-83C5-5F979740B432}" srcOrd="0" destOrd="0" presId="urn:microsoft.com/office/officeart/2005/8/layout/hierarchy6"/>
    <dgm:cxn modelId="{580963EC-2D12-41CD-8DEF-2FA430791555}" type="presParOf" srcId="{DF19A6B6-B981-465F-9F93-240275F3C97C}" destId="{F0105AAD-EC29-49CC-B6BD-134C921044B8}" srcOrd="1" destOrd="0" presId="urn:microsoft.com/office/officeart/2005/8/layout/hierarchy6"/>
    <dgm:cxn modelId="{DE4B2BD6-6F00-4D71-BAEB-F044CFCDE4F7}" type="presParOf" srcId="{F0105AAD-EC29-49CC-B6BD-134C921044B8}" destId="{D124D6CE-64E5-4A4D-ADB8-4B09E72AE8B1}" srcOrd="0" destOrd="0" presId="urn:microsoft.com/office/officeart/2005/8/layout/hierarchy6"/>
    <dgm:cxn modelId="{EDB4F909-AAC6-48D0-81E7-E5527DDCC93F}" type="presParOf" srcId="{F0105AAD-EC29-49CC-B6BD-134C921044B8}" destId="{18714DF6-2913-4AEF-AE81-A6049C8FC8FF}" srcOrd="1" destOrd="0" presId="urn:microsoft.com/office/officeart/2005/8/layout/hierarchy6"/>
    <dgm:cxn modelId="{A9BE0F33-E27A-4117-B959-68707EC7BE65}" type="presParOf" srcId="{DF19A6B6-B981-465F-9F93-240275F3C97C}" destId="{7B7AD0E3-4D47-4FDD-8D44-F07437254D39}" srcOrd="2" destOrd="0" presId="urn:microsoft.com/office/officeart/2005/8/layout/hierarchy6"/>
    <dgm:cxn modelId="{730B4F38-51AA-4BA6-B26D-C7B4E393E494}" type="presParOf" srcId="{DF19A6B6-B981-465F-9F93-240275F3C97C}" destId="{BDD45559-4B12-4B14-BC8D-809B18B5F2E3}" srcOrd="3" destOrd="0" presId="urn:microsoft.com/office/officeart/2005/8/layout/hierarchy6"/>
    <dgm:cxn modelId="{02ABAE83-235D-4838-87E8-13C82E7C2A7A}" type="presParOf" srcId="{BDD45559-4B12-4B14-BC8D-809B18B5F2E3}" destId="{EF8C52C0-B7E4-4D0C-B4F9-E1E3B8B9AEF5}" srcOrd="0" destOrd="0" presId="urn:microsoft.com/office/officeart/2005/8/layout/hierarchy6"/>
    <dgm:cxn modelId="{802396DA-7376-4273-9AC5-05B32AB36CCE}" type="presParOf" srcId="{BDD45559-4B12-4B14-BC8D-809B18B5F2E3}" destId="{7092531C-D770-4039-8EA3-3964933C035A}" srcOrd="1" destOrd="0" presId="urn:microsoft.com/office/officeart/2005/8/layout/hierarchy6"/>
    <dgm:cxn modelId="{A51FDEE5-954A-4B08-A00C-E018EA1E2433}" type="presParOf" srcId="{DF19A6B6-B981-465F-9F93-240275F3C97C}" destId="{2EDE4CD6-2372-4EF2-8791-D2947C10FFB7}" srcOrd="4" destOrd="0" presId="urn:microsoft.com/office/officeart/2005/8/layout/hierarchy6"/>
    <dgm:cxn modelId="{A30089C3-E8AF-4BC8-B593-83A925C287C9}" type="presParOf" srcId="{DF19A6B6-B981-465F-9F93-240275F3C97C}" destId="{1BF4C627-0612-4844-8852-940064CCF00E}" srcOrd="5" destOrd="0" presId="urn:microsoft.com/office/officeart/2005/8/layout/hierarchy6"/>
    <dgm:cxn modelId="{88F42CB2-CAC4-444D-A6E7-3560144962D4}" type="presParOf" srcId="{1BF4C627-0612-4844-8852-940064CCF00E}" destId="{D39A1B9D-2EE0-4CC3-8F3F-DB9C7441D4DD}" srcOrd="0" destOrd="0" presId="urn:microsoft.com/office/officeart/2005/8/layout/hierarchy6"/>
    <dgm:cxn modelId="{6C27C62B-582B-484A-BE8B-470EAE4E71D0}" type="presParOf" srcId="{1BF4C627-0612-4844-8852-940064CCF00E}" destId="{14E92F7F-F303-40B2-872F-6E219AB6F520}" srcOrd="1" destOrd="0" presId="urn:microsoft.com/office/officeart/2005/8/layout/hierarchy6"/>
    <dgm:cxn modelId="{37595638-F3A6-4ADF-8AEC-C7270EA4E19B}" type="presParOf" srcId="{DF19A6B6-B981-465F-9F93-240275F3C97C}" destId="{207FCDA9-FD71-4022-BAB5-7D58C052A8F4}" srcOrd="6" destOrd="0" presId="urn:microsoft.com/office/officeart/2005/8/layout/hierarchy6"/>
    <dgm:cxn modelId="{D39D6F86-A8EB-4565-B911-B0AA3CBAB16D}" type="presParOf" srcId="{DF19A6B6-B981-465F-9F93-240275F3C97C}" destId="{A9032DAD-314B-426E-8340-0BA8228E43CC}" srcOrd="7" destOrd="0" presId="urn:microsoft.com/office/officeart/2005/8/layout/hierarchy6"/>
    <dgm:cxn modelId="{2A5E3889-A3A5-4C17-94B5-57750B834836}" type="presParOf" srcId="{A9032DAD-314B-426E-8340-0BA8228E43CC}" destId="{DF653B0E-7A9B-4233-AC05-CD251E1E69E0}" srcOrd="0" destOrd="0" presId="urn:microsoft.com/office/officeart/2005/8/layout/hierarchy6"/>
    <dgm:cxn modelId="{EB343785-8E60-4EDE-B035-297353E78E7C}" type="presParOf" srcId="{A9032DAD-314B-426E-8340-0BA8228E43CC}" destId="{4A53107A-BB3F-42E7-AD76-B87A7553FBB8}" srcOrd="1" destOrd="0" presId="urn:microsoft.com/office/officeart/2005/8/layout/hierarchy6"/>
    <dgm:cxn modelId="{4441AD43-B0E3-4BB3-9B39-3302D20D046B}" type="presParOf" srcId="{51646447-E5DB-427D-BF23-5036D7392E6A}" destId="{17AF943D-1A7F-4F72-862E-23896F3B84A7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95CE3-0BF6-47F0-98B4-08C0D48BE8AC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FFAA71F-74C7-4AC1-8213-7536C04BEA2A}">
      <dgm:prSet custT="1"/>
      <dgm:spPr/>
      <dgm:t>
        <a:bodyPr/>
        <a:lstStyle/>
        <a:p>
          <a:pPr rtl="0"/>
          <a:r>
            <a:rPr lang="ru-RU" sz="1800" dirty="0" smtClean="0"/>
            <a:t>Состав</a:t>
          </a:r>
        </a:p>
        <a:p>
          <a:pPr rtl="0"/>
          <a:r>
            <a:rPr lang="ru-RU" sz="1800" dirty="0" smtClean="0"/>
            <a:t>вещества</a:t>
          </a:r>
          <a:br>
            <a:rPr lang="ru-RU" sz="1800" dirty="0" smtClean="0"/>
          </a:br>
          <a:endParaRPr lang="ru-RU" sz="1800" dirty="0"/>
        </a:p>
      </dgm:t>
    </dgm:pt>
    <dgm:pt modelId="{ADDECCAA-8073-4A24-9DE8-FCFDB73DE627}" type="parTrans" cxnId="{4C20EB01-C6E7-4A47-8BF6-06C6528A6972}">
      <dgm:prSet/>
      <dgm:spPr/>
      <dgm:t>
        <a:bodyPr/>
        <a:lstStyle/>
        <a:p>
          <a:endParaRPr lang="ru-RU"/>
        </a:p>
      </dgm:t>
    </dgm:pt>
    <dgm:pt modelId="{E2187625-9F53-44CA-981B-5301C5C90769}" type="sibTrans" cxnId="{4C20EB01-C6E7-4A47-8BF6-06C6528A6972}">
      <dgm:prSet/>
      <dgm:spPr/>
      <dgm:t>
        <a:bodyPr/>
        <a:lstStyle/>
        <a:p>
          <a:endParaRPr lang="ru-RU"/>
        </a:p>
      </dgm:t>
    </dgm:pt>
    <dgm:pt modelId="{A14584C1-DAB0-4420-AE4E-548B3F2AABEA}">
      <dgm:prSet custT="1"/>
      <dgm:spPr/>
      <dgm:t>
        <a:bodyPr/>
        <a:lstStyle/>
        <a:p>
          <a:r>
            <a:rPr lang="ru-RU" sz="1800" dirty="0" smtClean="0"/>
            <a:t>Вид химической связи</a:t>
          </a:r>
          <a:endParaRPr lang="ru-RU" sz="1800" dirty="0"/>
        </a:p>
      </dgm:t>
    </dgm:pt>
    <dgm:pt modelId="{E7668296-3F6A-4FA2-B410-2604AB3BE837}" type="parTrans" cxnId="{F75234A1-9F5A-4FDD-8FE9-894CB61FA028}">
      <dgm:prSet/>
      <dgm:spPr/>
      <dgm:t>
        <a:bodyPr/>
        <a:lstStyle/>
        <a:p>
          <a:endParaRPr lang="ru-RU"/>
        </a:p>
      </dgm:t>
    </dgm:pt>
    <dgm:pt modelId="{FD4C00FA-CEE5-4772-93CC-A23A6179FA10}" type="sibTrans" cxnId="{F75234A1-9F5A-4FDD-8FE9-894CB61FA028}">
      <dgm:prSet/>
      <dgm:spPr/>
      <dgm:t>
        <a:bodyPr/>
        <a:lstStyle/>
        <a:p>
          <a:endParaRPr lang="ru-RU"/>
        </a:p>
      </dgm:t>
    </dgm:pt>
    <dgm:pt modelId="{CDBC784D-021A-42F1-B10F-2944069A77A7}">
      <dgm:prSet custT="1"/>
      <dgm:spPr/>
      <dgm:t>
        <a:bodyPr/>
        <a:lstStyle/>
        <a:p>
          <a:r>
            <a:rPr lang="ru-RU" sz="1800" dirty="0" smtClean="0"/>
            <a:t>Тип </a:t>
          </a:r>
          <a:r>
            <a:rPr lang="ru-RU" sz="1800" dirty="0" err="1" smtClean="0"/>
            <a:t>кристал-лической</a:t>
          </a:r>
          <a:r>
            <a:rPr lang="ru-RU" sz="1800" dirty="0" smtClean="0"/>
            <a:t> решётки</a:t>
          </a:r>
          <a:endParaRPr lang="ru-RU" sz="1800" dirty="0"/>
        </a:p>
      </dgm:t>
    </dgm:pt>
    <dgm:pt modelId="{14317015-0389-47A6-A943-05C327C66A61}" type="parTrans" cxnId="{99960896-2E6A-4FE0-AC43-B6ECD14CDA3A}">
      <dgm:prSet/>
      <dgm:spPr/>
      <dgm:t>
        <a:bodyPr/>
        <a:lstStyle/>
        <a:p>
          <a:endParaRPr lang="ru-RU"/>
        </a:p>
      </dgm:t>
    </dgm:pt>
    <dgm:pt modelId="{E9D56973-C0C4-4443-BE1C-74E069582E24}" type="sibTrans" cxnId="{99960896-2E6A-4FE0-AC43-B6ECD14CDA3A}">
      <dgm:prSet/>
      <dgm:spPr/>
      <dgm:t>
        <a:bodyPr/>
        <a:lstStyle/>
        <a:p>
          <a:endParaRPr lang="ru-RU"/>
        </a:p>
      </dgm:t>
    </dgm:pt>
    <dgm:pt modelId="{C5866D82-BABC-4265-96B2-7BDB7E091D48}">
      <dgm:prSet custT="1"/>
      <dgm:spPr/>
      <dgm:t>
        <a:bodyPr/>
        <a:lstStyle/>
        <a:p>
          <a:r>
            <a:rPr lang="ru-RU" sz="1800" dirty="0" smtClean="0"/>
            <a:t>Свойства</a:t>
          </a:r>
          <a:endParaRPr lang="ru-RU" sz="1800" dirty="0"/>
        </a:p>
      </dgm:t>
    </dgm:pt>
    <dgm:pt modelId="{592CCEA7-C77A-4ED5-9613-DB9FD9E90C9F}" type="parTrans" cxnId="{C26DAD0B-198F-4FAB-9957-46F136B72E1B}">
      <dgm:prSet/>
      <dgm:spPr/>
      <dgm:t>
        <a:bodyPr/>
        <a:lstStyle/>
        <a:p>
          <a:endParaRPr lang="ru-RU"/>
        </a:p>
      </dgm:t>
    </dgm:pt>
    <dgm:pt modelId="{AB7613B4-CD13-4FA7-A317-9C5791E0CCA6}" type="sibTrans" cxnId="{C26DAD0B-198F-4FAB-9957-46F136B72E1B}">
      <dgm:prSet/>
      <dgm:spPr/>
      <dgm:t>
        <a:bodyPr/>
        <a:lstStyle/>
        <a:p>
          <a:endParaRPr lang="ru-RU"/>
        </a:p>
      </dgm:t>
    </dgm:pt>
    <dgm:pt modelId="{18DD6A78-05FD-4ED4-8D26-4D68517752DF}">
      <dgm:prSet custT="1"/>
      <dgm:spPr/>
      <dgm:t>
        <a:bodyPr/>
        <a:lstStyle/>
        <a:p>
          <a:r>
            <a:rPr lang="ru-RU" sz="1800" dirty="0" smtClean="0"/>
            <a:t>Примене-ние</a:t>
          </a:r>
          <a:endParaRPr lang="ru-RU" sz="1800" dirty="0"/>
        </a:p>
      </dgm:t>
    </dgm:pt>
    <dgm:pt modelId="{8E363154-75A6-46A2-9B70-5485F3EC4F1B}" type="parTrans" cxnId="{821650E6-B122-4803-AFA9-73C7D4A51AE5}">
      <dgm:prSet/>
      <dgm:spPr/>
      <dgm:t>
        <a:bodyPr/>
        <a:lstStyle/>
        <a:p>
          <a:endParaRPr lang="ru-RU"/>
        </a:p>
      </dgm:t>
    </dgm:pt>
    <dgm:pt modelId="{D45D6700-D03A-4818-93C5-66BA2075749F}" type="sibTrans" cxnId="{821650E6-B122-4803-AFA9-73C7D4A51AE5}">
      <dgm:prSet/>
      <dgm:spPr/>
      <dgm:t>
        <a:bodyPr/>
        <a:lstStyle/>
        <a:p>
          <a:endParaRPr lang="ru-RU"/>
        </a:p>
      </dgm:t>
    </dgm:pt>
    <dgm:pt modelId="{09385B84-A1AC-4528-927E-35050883DC39}" type="pres">
      <dgm:prSet presAssocID="{02D95CE3-0BF6-47F0-98B4-08C0D48BE8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C89CA-B845-44BC-A6A6-01293A541A4F}" type="pres">
      <dgm:prSet presAssocID="{4FFAA71F-74C7-4AC1-8213-7536C04BEA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055F-D481-4AFE-B758-AC641318671C}" type="pres">
      <dgm:prSet presAssocID="{E2187625-9F53-44CA-981B-5301C5C9076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EE4F6D6-563F-43FF-9CD6-D31A4ED49C6E}" type="pres">
      <dgm:prSet presAssocID="{E2187625-9F53-44CA-981B-5301C5C9076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858B60C-E3A1-4F5C-B5D2-5A236BCB66AE}" type="pres">
      <dgm:prSet presAssocID="{A14584C1-DAB0-4420-AE4E-548B3F2AABEA}" presName="node" presStyleLbl="node1" presStyleIdx="1" presStyleCnt="5" custScaleX="12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88F3B-6D64-42D7-8B40-797A46A12FD1}" type="pres">
      <dgm:prSet presAssocID="{FD4C00FA-CEE5-4772-93CC-A23A6179FA1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3AB0562-DDC0-45D2-A5C4-BCC34904D265}" type="pres">
      <dgm:prSet presAssocID="{FD4C00FA-CEE5-4772-93CC-A23A6179FA1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2AF98AA-B5E5-4250-84D8-1FB4FD63FE4E}" type="pres">
      <dgm:prSet presAssocID="{CDBC784D-021A-42F1-B10F-2944069A77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09E37-7DBB-44D6-A4BD-D2BAAF49772F}" type="pres">
      <dgm:prSet presAssocID="{E9D56973-C0C4-4443-BE1C-74E069582E2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B59F7AB-A78D-40A0-9A32-B440898B1EA7}" type="pres">
      <dgm:prSet presAssocID="{E9D56973-C0C4-4443-BE1C-74E069582E2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C4F10B9-90E6-4DC1-9723-954F4CD99E0B}" type="pres">
      <dgm:prSet presAssocID="{C5866D82-BABC-4265-96B2-7BDB7E091D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71A4-578E-4CC1-89FE-E086A6931387}" type="pres">
      <dgm:prSet presAssocID="{AB7613B4-CD13-4FA7-A317-9C5791E0CCA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FC05558-8AFF-49B1-A52E-1579BCBE37FC}" type="pres">
      <dgm:prSet presAssocID="{AB7613B4-CD13-4FA7-A317-9C5791E0CC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D78DE01-C1D7-4758-A064-CD772328B254}" type="pres">
      <dgm:prSet presAssocID="{18DD6A78-05FD-4ED4-8D26-4D68517752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8635E-F912-427D-B737-6E77598FC6BD}" type="presOf" srcId="{E9D56973-C0C4-4443-BE1C-74E069582E24}" destId="{4B59F7AB-A78D-40A0-9A32-B440898B1EA7}" srcOrd="1" destOrd="0" presId="urn:microsoft.com/office/officeart/2005/8/layout/process1"/>
    <dgm:cxn modelId="{F75234A1-9F5A-4FDD-8FE9-894CB61FA028}" srcId="{02D95CE3-0BF6-47F0-98B4-08C0D48BE8AC}" destId="{A14584C1-DAB0-4420-AE4E-548B3F2AABEA}" srcOrd="1" destOrd="0" parTransId="{E7668296-3F6A-4FA2-B410-2604AB3BE837}" sibTransId="{FD4C00FA-CEE5-4772-93CC-A23A6179FA10}"/>
    <dgm:cxn modelId="{C26DAD0B-198F-4FAB-9957-46F136B72E1B}" srcId="{02D95CE3-0BF6-47F0-98B4-08C0D48BE8AC}" destId="{C5866D82-BABC-4265-96B2-7BDB7E091D48}" srcOrd="3" destOrd="0" parTransId="{592CCEA7-C77A-4ED5-9613-DB9FD9E90C9F}" sibTransId="{AB7613B4-CD13-4FA7-A317-9C5791E0CCA6}"/>
    <dgm:cxn modelId="{510AF988-39EC-4BDE-BF62-9216DFDB6678}" type="presOf" srcId="{E9D56973-C0C4-4443-BE1C-74E069582E24}" destId="{B1F09E37-7DBB-44D6-A4BD-D2BAAF49772F}" srcOrd="0" destOrd="0" presId="urn:microsoft.com/office/officeart/2005/8/layout/process1"/>
    <dgm:cxn modelId="{4C20EB01-C6E7-4A47-8BF6-06C6528A6972}" srcId="{02D95CE3-0BF6-47F0-98B4-08C0D48BE8AC}" destId="{4FFAA71F-74C7-4AC1-8213-7536C04BEA2A}" srcOrd="0" destOrd="0" parTransId="{ADDECCAA-8073-4A24-9DE8-FCFDB73DE627}" sibTransId="{E2187625-9F53-44CA-981B-5301C5C90769}"/>
    <dgm:cxn modelId="{BEFFE062-D8E4-4833-A4B7-5C1F9E4A77F3}" type="presOf" srcId="{AB7613B4-CD13-4FA7-A317-9C5791E0CCA6}" destId="{C20471A4-578E-4CC1-89FE-E086A6931387}" srcOrd="0" destOrd="0" presId="urn:microsoft.com/office/officeart/2005/8/layout/process1"/>
    <dgm:cxn modelId="{99960896-2E6A-4FE0-AC43-B6ECD14CDA3A}" srcId="{02D95CE3-0BF6-47F0-98B4-08C0D48BE8AC}" destId="{CDBC784D-021A-42F1-B10F-2944069A77A7}" srcOrd="2" destOrd="0" parTransId="{14317015-0389-47A6-A943-05C327C66A61}" sibTransId="{E9D56973-C0C4-4443-BE1C-74E069582E24}"/>
    <dgm:cxn modelId="{8DBA0BC6-AAAE-4467-BD0E-04C57110D6AB}" type="presOf" srcId="{18DD6A78-05FD-4ED4-8D26-4D68517752DF}" destId="{AD78DE01-C1D7-4758-A064-CD772328B254}" srcOrd="0" destOrd="0" presId="urn:microsoft.com/office/officeart/2005/8/layout/process1"/>
    <dgm:cxn modelId="{D266AE2D-1BEE-4F8F-8322-A6616FA48959}" type="presOf" srcId="{FD4C00FA-CEE5-4772-93CC-A23A6179FA10}" destId="{28C88F3B-6D64-42D7-8B40-797A46A12FD1}" srcOrd="0" destOrd="0" presId="urn:microsoft.com/office/officeart/2005/8/layout/process1"/>
    <dgm:cxn modelId="{C8AC8B9D-6CF2-4DBC-9C6C-762D3B0542A1}" type="presOf" srcId="{E2187625-9F53-44CA-981B-5301C5C90769}" destId="{284E055F-D481-4AFE-B758-AC641318671C}" srcOrd="0" destOrd="0" presId="urn:microsoft.com/office/officeart/2005/8/layout/process1"/>
    <dgm:cxn modelId="{2C19AD27-E8F5-46B2-B138-6992ADD42829}" type="presOf" srcId="{FD4C00FA-CEE5-4772-93CC-A23A6179FA10}" destId="{83AB0562-DDC0-45D2-A5C4-BCC34904D265}" srcOrd="1" destOrd="0" presId="urn:microsoft.com/office/officeart/2005/8/layout/process1"/>
    <dgm:cxn modelId="{7EADC0B2-DE74-423B-B46A-D3E137899322}" type="presOf" srcId="{AB7613B4-CD13-4FA7-A317-9C5791E0CCA6}" destId="{DFC05558-8AFF-49B1-A52E-1579BCBE37FC}" srcOrd="1" destOrd="0" presId="urn:microsoft.com/office/officeart/2005/8/layout/process1"/>
    <dgm:cxn modelId="{7C4C507D-4445-40B3-93E7-25BB2F88C5AB}" type="presOf" srcId="{CDBC784D-021A-42F1-B10F-2944069A77A7}" destId="{82AF98AA-B5E5-4250-84D8-1FB4FD63FE4E}" srcOrd="0" destOrd="0" presId="urn:microsoft.com/office/officeart/2005/8/layout/process1"/>
    <dgm:cxn modelId="{821650E6-B122-4803-AFA9-73C7D4A51AE5}" srcId="{02D95CE3-0BF6-47F0-98B4-08C0D48BE8AC}" destId="{18DD6A78-05FD-4ED4-8D26-4D68517752DF}" srcOrd="4" destOrd="0" parTransId="{8E363154-75A6-46A2-9B70-5485F3EC4F1B}" sibTransId="{D45D6700-D03A-4818-93C5-66BA2075749F}"/>
    <dgm:cxn modelId="{E8B3FBD5-14F5-4487-884B-BD2296DD4368}" type="presOf" srcId="{A14584C1-DAB0-4420-AE4E-548B3F2AABEA}" destId="{8858B60C-E3A1-4F5C-B5D2-5A236BCB66AE}" srcOrd="0" destOrd="0" presId="urn:microsoft.com/office/officeart/2005/8/layout/process1"/>
    <dgm:cxn modelId="{92F11F5F-7239-4D89-8156-CFFF0346E06C}" type="presOf" srcId="{02D95CE3-0BF6-47F0-98B4-08C0D48BE8AC}" destId="{09385B84-A1AC-4528-927E-35050883DC39}" srcOrd="0" destOrd="0" presId="urn:microsoft.com/office/officeart/2005/8/layout/process1"/>
    <dgm:cxn modelId="{891950C5-2715-4A00-A42A-B9E53B8451FC}" type="presOf" srcId="{C5866D82-BABC-4265-96B2-7BDB7E091D48}" destId="{7C4F10B9-90E6-4DC1-9723-954F4CD99E0B}" srcOrd="0" destOrd="0" presId="urn:microsoft.com/office/officeart/2005/8/layout/process1"/>
    <dgm:cxn modelId="{6DEDC00F-C1B7-407D-AB8F-5E6F84E3ACA1}" type="presOf" srcId="{4FFAA71F-74C7-4AC1-8213-7536C04BEA2A}" destId="{314C89CA-B845-44BC-A6A6-01293A541A4F}" srcOrd="0" destOrd="0" presId="urn:microsoft.com/office/officeart/2005/8/layout/process1"/>
    <dgm:cxn modelId="{63EE32E6-E5FB-4356-9890-CB8B5FAA5A78}" type="presOf" srcId="{E2187625-9F53-44CA-981B-5301C5C90769}" destId="{EEE4F6D6-563F-43FF-9CD6-D31A4ED49C6E}" srcOrd="1" destOrd="0" presId="urn:microsoft.com/office/officeart/2005/8/layout/process1"/>
    <dgm:cxn modelId="{E4D29944-3272-4EFF-9D76-58A167295674}" type="presParOf" srcId="{09385B84-A1AC-4528-927E-35050883DC39}" destId="{314C89CA-B845-44BC-A6A6-01293A541A4F}" srcOrd="0" destOrd="0" presId="urn:microsoft.com/office/officeart/2005/8/layout/process1"/>
    <dgm:cxn modelId="{2B2B0067-398E-4A93-8DD4-7C892D84F76C}" type="presParOf" srcId="{09385B84-A1AC-4528-927E-35050883DC39}" destId="{284E055F-D481-4AFE-B758-AC641318671C}" srcOrd="1" destOrd="0" presId="urn:microsoft.com/office/officeart/2005/8/layout/process1"/>
    <dgm:cxn modelId="{B79EEADA-4C37-4A97-A2A3-96C1A0EE4DC5}" type="presParOf" srcId="{284E055F-D481-4AFE-B758-AC641318671C}" destId="{EEE4F6D6-563F-43FF-9CD6-D31A4ED49C6E}" srcOrd="0" destOrd="0" presId="urn:microsoft.com/office/officeart/2005/8/layout/process1"/>
    <dgm:cxn modelId="{8AF584FB-E445-420A-94FE-23A6B701FA87}" type="presParOf" srcId="{09385B84-A1AC-4528-927E-35050883DC39}" destId="{8858B60C-E3A1-4F5C-B5D2-5A236BCB66AE}" srcOrd="2" destOrd="0" presId="urn:microsoft.com/office/officeart/2005/8/layout/process1"/>
    <dgm:cxn modelId="{561353FF-A4D7-4096-92B3-228D5CCDAC6C}" type="presParOf" srcId="{09385B84-A1AC-4528-927E-35050883DC39}" destId="{28C88F3B-6D64-42D7-8B40-797A46A12FD1}" srcOrd="3" destOrd="0" presId="urn:microsoft.com/office/officeart/2005/8/layout/process1"/>
    <dgm:cxn modelId="{538CF6A4-3049-4A4B-92EB-9579277EB28F}" type="presParOf" srcId="{28C88F3B-6D64-42D7-8B40-797A46A12FD1}" destId="{83AB0562-DDC0-45D2-A5C4-BCC34904D265}" srcOrd="0" destOrd="0" presId="urn:microsoft.com/office/officeart/2005/8/layout/process1"/>
    <dgm:cxn modelId="{89FED521-C5FB-489F-A0AD-A99BCEC8900F}" type="presParOf" srcId="{09385B84-A1AC-4528-927E-35050883DC39}" destId="{82AF98AA-B5E5-4250-84D8-1FB4FD63FE4E}" srcOrd="4" destOrd="0" presId="urn:microsoft.com/office/officeart/2005/8/layout/process1"/>
    <dgm:cxn modelId="{6FBBC336-887A-435A-855C-F801C6690F1F}" type="presParOf" srcId="{09385B84-A1AC-4528-927E-35050883DC39}" destId="{B1F09E37-7DBB-44D6-A4BD-D2BAAF49772F}" srcOrd="5" destOrd="0" presId="urn:microsoft.com/office/officeart/2005/8/layout/process1"/>
    <dgm:cxn modelId="{3C57EE61-0EE1-4059-86F8-BB570540EA9E}" type="presParOf" srcId="{B1F09E37-7DBB-44D6-A4BD-D2BAAF49772F}" destId="{4B59F7AB-A78D-40A0-9A32-B440898B1EA7}" srcOrd="0" destOrd="0" presId="urn:microsoft.com/office/officeart/2005/8/layout/process1"/>
    <dgm:cxn modelId="{64DCC806-5401-440E-B3BE-5B7ACB287F51}" type="presParOf" srcId="{09385B84-A1AC-4528-927E-35050883DC39}" destId="{7C4F10B9-90E6-4DC1-9723-954F4CD99E0B}" srcOrd="6" destOrd="0" presId="urn:microsoft.com/office/officeart/2005/8/layout/process1"/>
    <dgm:cxn modelId="{7C096B8E-F244-4C27-BC4F-F4C3E6CC63BD}" type="presParOf" srcId="{09385B84-A1AC-4528-927E-35050883DC39}" destId="{C20471A4-578E-4CC1-89FE-E086A6931387}" srcOrd="7" destOrd="0" presId="urn:microsoft.com/office/officeart/2005/8/layout/process1"/>
    <dgm:cxn modelId="{B5DE717D-373D-4266-839C-A855569B490D}" type="presParOf" srcId="{C20471A4-578E-4CC1-89FE-E086A6931387}" destId="{DFC05558-8AFF-49B1-A52E-1579BCBE37FC}" srcOrd="0" destOrd="0" presId="urn:microsoft.com/office/officeart/2005/8/layout/process1"/>
    <dgm:cxn modelId="{B50608D8-F3B7-42D9-A265-1F56FBCDD809}" type="presParOf" srcId="{09385B84-A1AC-4528-927E-35050883DC39}" destId="{AD78DE01-C1D7-4758-A064-CD772328B254}" srcOrd="8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3BBBF-7075-4673-ABF9-7357AFD3FAB7}">
      <dsp:nvSpPr>
        <dsp:cNvPr id="0" name=""/>
        <dsp:cNvSpPr/>
      </dsp:nvSpPr>
      <dsp:spPr>
        <a:xfrm>
          <a:off x="2679479" y="607619"/>
          <a:ext cx="2870641" cy="693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Кристаллические решётки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679479" y="607619"/>
        <a:ext cx="2870641" cy="693836"/>
      </dsp:txXfrm>
    </dsp:sp>
    <dsp:sp modelId="{DF727684-1284-4DFF-83C5-5F979740B432}">
      <dsp:nvSpPr>
        <dsp:cNvPr id="0" name=""/>
        <dsp:cNvSpPr/>
      </dsp:nvSpPr>
      <dsp:spPr>
        <a:xfrm>
          <a:off x="763935" y="1301455"/>
          <a:ext cx="3350864" cy="867129"/>
        </a:xfrm>
        <a:custGeom>
          <a:avLst/>
          <a:gdLst/>
          <a:ahLst/>
          <a:cxnLst/>
          <a:rect l="0" t="0" r="0" b="0"/>
          <a:pathLst>
            <a:path>
              <a:moveTo>
                <a:pt x="3350864" y="0"/>
              </a:moveTo>
              <a:lnTo>
                <a:pt x="3350864" y="433564"/>
              </a:lnTo>
              <a:lnTo>
                <a:pt x="0" y="433564"/>
              </a:lnTo>
              <a:lnTo>
                <a:pt x="0" y="86712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4D6CE-64E5-4A4D-ADB8-4B09E72AE8B1}">
      <dsp:nvSpPr>
        <dsp:cNvPr id="0" name=""/>
        <dsp:cNvSpPr/>
      </dsp:nvSpPr>
      <dsp:spPr>
        <a:xfrm>
          <a:off x="0" y="2168585"/>
          <a:ext cx="1527870" cy="1680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Ионная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168585"/>
        <a:ext cx="1527870" cy="1680417"/>
      </dsp:txXfrm>
    </dsp:sp>
    <dsp:sp modelId="{7B7AD0E3-4D47-4FDD-8D44-F07437254D39}">
      <dsp:nvSpPr>
        <dsp:cNvPr id="0" name=""/>
        <dsp:cNvSpPr/>
      </dsp:nvSpPr>
      <dsp:spPr>
        <a:xfrm>
          <a:off x="2952484" y="1301455"/>
          <a:ext cx="1162315" cy="862321"/>
        </a:xfrm>
        <a:custGeom>
          <a:avLst/>
          <a:gdLst/>
          <a:ahLst/>
          <a:cxnLst/>
          <a:rect l="0" t="0" r="0" b="0"/>
          <a:pathLst>
            <a:path>
              <a:moveTo>
                <a:pt x="1162315" y="0"/>
              </a:moveTo>
              <a:lnTo>
                <a:pt x="1162315" y="431160"/>
              </a:lnTo>
              <a:lnTo>
                <a:pt x="0" y="431160"/>
              </a:lnTo>
              <a:lnTo>
                <a:pt x="0" y="86232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C52C0-B7E4-4D0C-B4F9-E1E3B8B9AEF5}">
      <dsp:nvSpPr>
        <dsp:cNvPr id="0" name=""/>
        <dsp:cNvSpPr/>
      </dsp:nvSpPr>
      <dsp:spPr>
        <a:xfrm>
          <a:off x="1879023" y="2163776"/>
          <a:ext cx="2146921" cy="16460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Металлическая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879023" y="2163776"/>
        <a:ext cx="2146921" cy="1646030"/>
      </dsp:txXfrm>
    </dsp:sp>
    <dsp:sp modelId="{2EDE4CD6-2372-4EF2-8791-D2947C10FFB7}">
      <dsp:nvSpPr>
        <dsp:cNvPr id="0" name=""/>
        <dsp:cNvSpPr/>
      </dsp:nvSpPr>
      <dsp:spPr>
        <a:xfrm>
          <a:off x="4114800" y="1301455"/>
          <a:ext cx="1243327" cy="84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63"/>
              </a:lnTo>
              <a:lnTo>
                <a:pt x="1243327" y="422563"/>
              </a:lnTo>
              <a:lnTo>
                <a:pt x="1243327" y="84512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1B9D-2EE0-4CC3-8F3F-DB9C7441D4DD}">
      <dsp:nvSpPr>
        <dsp:cNvPr id="0" name=""/>
        <dsp:cNvSpPr/>
      </dsp:nvSpPr>
      <dsp:spPr>
        <a:xfrm>
          <a:off x="4299247" y="2146583"/>
          <a:ext cx="2117759" cy="1680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Молекулярная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99247" y="2146583"/>
        <a:ext cx="2117759" cy="1680417"/>
      </dsp:txXfrm>
    </dsp:sp>
    <dsp:sp modelId="{207FCDA9-FD71-4022-BAB5-7D58C052A8F4}">
      <dsp:nvSpPr>
        <dsp:cNvPr id="0" name=""/>
        <dsp:cNvSpPr/>
      </dsp:nvSpPr>
      <dsp:spPr>
        <a:xfrm>
          <a:off x="4114800" y="1301455"/>
          <a:ext cx="3364615" cy="84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63"/>
              </a:lnTo>
              <a:lnTo>
                <a:pt x="3364615" y="422563"/>
              </a:lnTo>
              <a:lnTo>
                <a:pt x="3364615" y="84512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3B0E-7A9B-4233-AC05-CD251E1E69E0}">
      <dsp:nvSpPr>
        <dsp:cNvPr id="0" name=""/>
        <dsp:cNvSpPr/>
      </dsp:nvSpPr>
      <dsp:spPr>
        <a:xfrm>
          <a:off x="6729233" y="2146583"/>
          <a:ext cx="1500362" cy="1657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Атомная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729233" y="2146583"/>
        <a:ext cx="1500362" cy="16573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C89CA-B845-44BC-A6A6-01293A541A4F}">
      <dsp:nvSpPr>
        <dsp:cNvPr id="0" name=""/>
        <dsp:cNvSpPr/>
      </dsp:nvSpPr>
      <dsp:spPr>
        <a:xfrm>
          <a:off x="9341" y="612078"/>
          <a:ext cx="1270606" cy="115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вещества</a:t>
          </a:r>
          <a:br>
            <a:rPr lang="ru-RU" sz="1800" kern="1200" dirty="0" smtClean="0"/>
          </a:br>
          <a:endParaRPr lang="ru-RU" sz="1800" kern="1200" dirty="0"/>
        </a:p>
      </dsp:txBody>
      <dsp:txXfrm>
        <a:off x="9341" y="612078"/>
        <a:ext cx="1270606" cy="1152107"/>
      </dsp:txXfrm>
    </dsp:sp>
    <dsp:sp modelId="{284E055F-D481-4AFE-B758-AC641318671C}">
      <dsp:nvSpPr>
        <dsp:cNvPr id="0" name=""/>
        <dsp:cNvSpPr/>
      </dsp:nvSpPr>
      <dsp:spPr>
        <a:xfrm>
          <a:off x="1407007" y="1030576"/>
          <a:ext cx="269368" cy="31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407007" y="1030576"/>
        <a:ext cx="269368" cy="315110"/>
      </dsp:txXfrm>
    </dsp:sp>
    <dsp:sp modelId="{8858B60C-E3A1-4F5C-B5D2-5A236BCB66AE}">
      <dsp:nvSpPr>
        <dsp:cNvPr id="0" name=""/>
        <dsp:cNvSpPr/>
      </dsp:nvSpPr>
      <dsp:spPr>
        <a:xfrm>
          <a:off x="1788189" y="612078"/>
          <a:ext cx="1650898" cy="115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 химической связи</a:t>
          </a:r>
          <a:endParaRPr lang="ru-RU" sz="1800" kern="1200" dirty="0"/>
        </a:p>
      </dsp:txBody>
      <dsp:txXfrm>
        <a:off x="1788189" y="612078"/>
        <a:ext cx="1650898" cy="1152107"/>
      </dsp:txXfrm>
    </dsp:sp>
    <dsp:sp modelId="{28C88F3B-6D64-42D7-8B40-797A46A12FD1}">
      <dsp:nvSpPr>
        <dsp:cNvPr id="0" name=""/>
        <dsp:cNvSpPr/>
      </dsp:nvSpPr>
      <dsp:spPr>
        <a:xfrm>
          <a:off x="3566149" y="1030576"/>
          <a:ext cx="269368" cy="31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66149" y="1030576"/>
        <a:ext cx="269368" cy="315110"/>
      </dsp:txXfrm>
    </dsp:sp>
    <dsp:sp modelId="{82AF98AA-B5E5-4250-84D8-1FB4FD63FE4E}">
      <dsp:nvSpPr>
        <dsp:cNvPr id="0" name=""/>
        <dsp:cNvSpPr/>
      </dsp:nvSpPr>
      <dsp:spPr>
        <a:xfrm>
          <a:off x="3947331" y="612078"/>
          <a:ext cx="1270606" cy="115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Тип </a:t>
          </a:r>
          <a:r>
            <a:rPr lang="ru-RU" sz="1800" kern="1200" dirty="0" err="1" smtClean="0"/>
            <a:t>кристал-лической</a:t>
          </a:r>
          <a:r>
            <a:rPr lang="ru-RU" sz="1800" kern="1200" dirty="0" smtClean="0"/>
            <a:t> решётки</a:t>
          </a:r>
          <a:endParaRPr lang="ru-RU" sz="1800" kern="1200" dirty="0"/>
        </a:p>
      </dsp:txBody>
      <dsp:txXfrm>
        <a:off x="3947331" y="612078"/>
        <a:ext cx="1270606" cy="1152107"/>
      </dsp:txXfrm>
    </dsp:sp>
    <dsp:sp modelId="{B1F09E37-7DBB-44D6-A4BD-D2BAAF49772F}">
      <dsp:nvSpPr>
        <dsp:cNvPr id="0" name=""/>
        <dsp:cNvSpPr/>
      </dsp:nvSpPr>
      <dsp:spPr>
        <a:xfrm>
          <a:off x="5344998" y="1030576"/>
          <a:ext cx="269368" cy="31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44998" y="1030576"/>
        <a:ext cx="269368" cy="315110"/>
      </dsp:txXfrm>
    </dsp:sp>
    <dsp:sp modelId="{7C4F10B9-90E6-4DC1-9723-954F4CD99E0B}">
      <dsp:nvSpPr>
        <dsp:cNvPr id="0" name=""/>
        <dsp:cNvSpPr/>
      </dsp:nvSpPr>
      <dsp:spPr>
        <a:xfrm>
          <a:off x="5726179" y="612078"/>
          <a:ext cx="1270606" cy="115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Свойства</a:t>
          </a:r>
          <a:endParaRPr lang="ru-RU" sz="1800" kern="1200" dirty="0"/>
        </a:p>
      </dsp:txBody>
      <dsp:txXfrm>
        <a:off x="5726179" y="612078"/>
        <a:ext cx="1270606" cy="1152107"/>
      </dsp:txXfrm>
    </dsp:sp>
    <dsp:sp modelId="{C20471A4-578E-4CC1-89FE-E086A6931387}">
      <dsp:nvSpPr>
        <dsp:cNvPr id="0" name=""/>
        <dsp:cNvSpPr/>
      </dsp:nvSpPr>
      <dsp:spPr>
        <a:xfrm>
          <a:off x="7123846" y="1030576"/>
          <a:ext cx="269368" cy="3151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123846" y="1030576"/>
        <a:ext cx="269368" cy="315110"/>
      </dsp:txXfrm>
    </dsp:sp>
    <dsp:sp modelId="{AD78DE01-C1D7-4758-A064-CD772328B254}">
      <dsp:nvSpPr>
        <dsp:cNvPr id="0" name=""/>
        <dsp:cNvSpPr/>
      </dsp:nvSpPr>
      <dsp:spPr>
        <a:xfrm>
          <a:off x="7505028" y="612078"/>
          <a:ext cx="1270606" cy="1152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Примене-ние</a:t>
          </a:r>
          <a:endParaRPr lang="ru-RU" sz="1800" kern="1200" dirty="0"/>
        </a:p>
      </dsp:txBody>
      <dsp:txXfrm>
        <a:off x="7505028" y="612078"/>
        <a:ext cx="1270606" cy="115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2C8B-9900-488E-ADB3-AA524B85071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87C1-2405-41BD-9A26-DCF191DD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4BAE-B932-4FCF-B9D0-BA74C84531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5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6620D-CD3C-425D-AC23-3DC7FC9E728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1D2EB8-D299-4A9E-B651-10A09CCD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3484-56DC-4C4D-8979-94C3CE19063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99C9-5DBC-4F46-BB4C-6DE011D4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F135-007C-4995-B0DE-BCB81B45A25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BA71-7A05-4AAB-A5A8-72895A617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E0C0-E1B0-4F55-A436-59BE49A3D909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CB87-C9F1-4F21-9D41-3B8FE1D3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6A70E-F521-4DF6-A6C9-1D6D036A767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75CE-BCDE-4020-B149-2F8F5243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EAA3-DE78-41BE-BAD7-8E6F15A472DA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2E67-E269-45E8-B34D-C01D36B1F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00889D-33BE-433F-BA6F-427C84580EC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0EA990-90E5-4E9C-8C8A-40AD73F79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8D5A-28B0-452B-8A68-CE53BED27F63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4472-888B-465E-8641-975B1BFE0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A92D-D837-4075-B112-5DE3494DE43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10E8-A427-46F8-94E9-7E603328E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4876-1DC4-4EED-BA22-71647073589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E140-E388-4F20-A6CD-DBB529C2B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6609-8028-447A-B10B-F9279002F37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0B4D-EBD9-4954-B03C-E6ADC2ED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944A418-07C0-4636-AD40-4C771D6368A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F7E331-4F5C-4315-8BF6-015BD90C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FEB80A"/>
        </a:buClr>
        <a:buFont typeface="Georgia" pitchFamily="18" charset="0"/>
        <a:buChar char="▫"/>
        <a:defRPr sz="2000" kern="1200">
          <a:solidFill>
            <a:srgbClr val="FEB80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764705"/>
            <a:ext cx="8429625" cy="216023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7F216"/>
                </a:solidFill>
                <a:latin typeface="+mn-lt"/>
                <a:ea typeface="Segoe UI Symbol" pitchFamily="34" charset="0"/>
                <a:cs typeface="David" pitchFamily="34" charset="-79"/>
              </a:rPr>
              <a:t>Типы кристаллических решёток</a:t>
            </a:r>
            <a:endParaRPr lang="ru-RU" sz="5400" dirty="0">
              <a:solidFill>
                <a:srgbClr val="F7F216"/>
              </a:solidFill>
              <a:latin typeface="+mn-lt"/>
              <a:ea typeface="Segoe UI Symbol" pitchFamily="34" charset="0"/>
              <a:cs typeface="David" pitchFamily="34" charset="-79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3860800"/>
            <a:ext cx="3600450" cy="1752600"/>
          </a:xfrm>
        </p:spPr>
        <p:txBody>
          <a:bodyPr/>
          <a:lstStyle/>
          <a:p>
            <a:pPr marL="63500" eaLnBrk="1" hangingPunct="1"/>
            <a:r>
              <a:rPr lang="ru-RU" altLang="ru-RU" smtClean="0"/>
              <a:t>Выполнила</a:t>
            </a:r>
          </a:p>
          <a:p>
            <a:pPr marL="63500" eaLnBrk="1" hangingPunct="1"/>
            <a:r>
              <a:rPr lang="ru-RU" altLang="ru-RU" smtClean="0"/>
              <a:t>Ученица 11 «Б» класса</a:t>
            </a:r>
          </a:p>
          <a:p>
            <a:pPr marL="63500" eaLnBrk="1" hangingPunct="1"/>
            <a:r>
              <a:rPr lang="ru-RU" altLang="ru-RU" smtClean="0"/>
              <a:t>Гладинова Анастасия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3933825"/>
            <a:ext cx="4103787" cy="1798638"/>
          </a:xfrm>
          <a:prstGeom prst="roundRect">
            <a:avLst/>
          </a:prstGeom>
          <a:solidFill>
            <a:srgbClr val="DDF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Кузнецова Л.В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химии ГБОУ лицей №144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Санкт-Петербург 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C000"/>
                </a:solidFill>
              </a:rPr>
              <a:t>         </a:t>
            </a: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  <a:t>Ионная </a:t>
            </a:r>
            <a:b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  <a:t>кристаллическая решётка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2071688"/>
            <a:ext cx="2960687" cy="3932237"/>
          </a:xfrm>
        </p:spPr>
      </p:pic>
      <p:sp>
        <p:nvSpPr>
          <p:cNvPr id="9220" name="Содержимое 6"/>
          <p:cNvSpPr>
            <a:spLocks noGrp="1"/>
          </p:cNvSpPr>
          <p:nvPr>
            <p:ph sz="half" idx="2"/>
          </p:nvPr>
        </p:nvSpPr>
        <p:spPr>
          <a:xfrm>
            <a:off x="3286125" y="1500188"/>
            <a:ext cx="5607050" cy="51689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2800" u="sng" dirty="0" smtClean="0"/>
              <a:t>В узлах </a:t>
            </a:r>
            <a:r>
              <a:rPr lang="ru-RU" altLang="ru-RU" sz="2800" dirty="0" smtClean="0"/>
              <a:t>решётки  ионы (+ и – заряженные), между которыми существует </a:t>
            </a:r>
            <a:r>
              <a:rPr lang="ru-RU" altLang="ru-RU" sz="2800" u="sng" dirty="0" smtClean="0"/>
              <a:t>ионная </a:t>
            </a:r>
            <a:r>
              <a:rPr lang="ru-RU" altLang="ru-RU" sz="2800" u="sng" dirty="0" err="1" smtClean="0"/>
              <a:t>сязь</a:t>
            </a:r>
            <a:endParaRPr lang="ru-RU" altLang="ru-RU" sz="2800" u="sng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2800" u="sng" dirty="0" smtClean="0"/>
              <a:t>Свойства</a:t>
            </a:r>
            <a:r>
              <a:rPr lang="ru-RU" altLang="ru-RU" sz="2800" dirty="0" smtClean="0"/>
              <a:t> веществ: </a:t>
            </a:r>
            <a:br>
              <a:rPr lang="ru-RU" altLang="ru-RU" sz="2800" dirty="0" smtClean="0"/>
            </a:br>
            <a:r>
              <a:rPr lang="ru-RU" altLang="ru-RU" sz="2800" dirty="0" smtClean="0"/>
              <a:t>1) относительно высокая твердость, прочность </a:t>
            </a:r>
            <a:br>
              <a:rPr lang="ru-RU" altLang="ru-RU" sz="2800" dirty="0" smtClean="0"/>
            </a:br>
            <a:r>
              <a:rPr lang="ru-RU" altLang="ru-RU" sz="2800" dirty="0" smtClean="0"/>
              <a:t>2) хрупкость </a:t>
            </a:r>
            <a:br>
              <a:rPr lang="ru-RU" altLang="ru-RU" sz="2800" dirty="0" smtClean="0"/>
            </a:br>
            <a:r>
              <a:rPr lang="ru-RU" altLang="ru-RU" sz="2800" dirty="0" smtClean="0"/>
              <a:t>3) термостойкость </a:t>
            </a:r>
            <a:br>
              <a:rPr lang="ru-RU" altLang="ru-RU" sz="2800" dirty="0" smtClean="0"/>
            </a:br>
            <a:r>
              <a:rPr lang="ru-RU" altLang="ru-RU" sz="2800" dirty="0" smtClean="0"/>
              <a:t>4) тугоплавкость </a:t>
            </a:r>
            <a:br>
              <a:rPr lang="ru-RU" altLang="ru-RU" sz="2800" dirty="0" smtClean="0"/>
            </a:br>
            <a:r>
              <a:rPr lang="ru-RU" altLang="ru-RU" sz="2800" dirty="0" smtClean="0"/>
              <a:t>5) нелетучесть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2800" u="sng" dirty="0" smtClean="0"/>
              <a:t>Примеры</a:t>
            </a:r>
            <a:r>
              <a:rPr lang="ru-RU" altLang="ru-RU" sz="2800" dirty="0" smtClean="0"/>
              <a:t>: соли (</a:t>
            </a:r>
            <a:r>
              <a:rPr lang="en-US" altLang="ru-RU" sz="2800" dirty="0" err="1" smtClean="0"/>
              <a:t>NaCl</a:t>
            </a:r>
            <a:r>
              <a:rPr lang="en-US" altLang="ru-RU" sz="2800" dirty="0" smtClean="0"/>
              <a:t>),</a:t>
            </a:r>
            <a:r>
              <a:rPr lang="ru-RU" altLang="ru-RU" sz="2800" dirty="0" smtClean="0"/>
              <a:t> основания (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NaOH</a:t>
            </a:r>
            <a:r>
              <a:rPr lang="en-US" altLang="ru-RU" sz="2800" dirty="0" smtClean="0"/>
              <a:t>)</a:t>
            </a:r>
            <a:r>
              <a:rPr lang="ru-RU" altLang="ru-RU" sz="2800" dirty="0" smtClean="0"/>
              <a:t>, некоторые оксиды типичных металлов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6313" y="1089025"/>
            <a:ext cx="3595687" cy="2697163"/>
          </a:xfrm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        </a:t>
            </a:r>
            <a:r>
              <a:rPr lang="ru-RU" altLang="ru-RU" u="sng" dirty="0" smtClean="0">
                <a:solidFill>
                  <a:schemeClr val="tx2">
                    <a:lumMod val="50000"/>
                  </a:schemeClr>
                </a:solidFill>
              </a:rPr>
              <a:t>Атомная    </a:t>
            </a:r>
            <a:br>
              <a:rPr lang="ru-RU" altLang="ru-RU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u="sng" dirty="0" smtClean="0">
                <a:solidFill>
                  <a:schemeClr val="tx2">
                    <a:lumMod val="50000"/>
                  </a:schemeClr>
                </a:solidFill>
              </a:rPr>
              <a:t>кристаллическая решётка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86188" y="1357313"/>
            <a:ext cx="5400675" cy="51435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В узлах решётки</a:t>
            </a:r>
            <a:r>
              <a:rPr lang="ru-RU" sz="2800" dirty="0" smtClean="0"/>
              <a:t>  отдельные атомы.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Химическая связь</a:t>
            </a:r>
            <a:r>
              <a:rPr lang="ru-RU" sz="2800" dirty="0" smtClean="0"/>
              <a:t> ковалентная </a:t>
            </a:r>
            <a:r>
              <a:rPr lang="ru-RU" sz="2800" u="sng" dirty="0" smtClean="0"/>
              <a:t>Свойства</a:t>
            </a:r>
            <a:r>
              <a:rPr lang="ru-RU" sz="2800" dirty="0" smtClean="0"/>
              <a:t> веществ: </a:t>
            </a:r>
            <a:br>
              <a:rPr lang="ru-RU" sz="2800" dirty="0" smtClean="0"/>
            </a:br>
            <a:r>
              <a:rPr lang="ru-RU" sz="2800" dirty="0" smtClean="0"/>
              <a:t>1) высокая твердость, прочность </a:t>
            </a:r>
            <a:br>
              <a:rPr lang="ru-RU" sz="2800" dirty="0" smtClean="0"/>
            </a:br>
            <a:r>
              <a:rPr lang="ru-RU" sz="2800" dirty="0" smtClean="0"/>
              <a:t>2) высокая </a:t>
            </a:r>
            <a:r>
              <a:rPr lang="ru-RU" sz="2800" dirty="0" err="1" smtClean="0"/>
              <a:t>Тпл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3) тугоплавкость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   4) практически нерастворимы </a:t>
            </a:r>
            <a:br>
              <a:rPr lang="ru-RU" sz="2800" dirty="0" smtClean="0"/>
            </a:br>
            <a:r>
              <a:rPr lang="ru-RU" sz="2800" dirty="0" smtClean="0"/>
              <a:t>5) нелетучесть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Примеры</a:t>
            </a:r>
            <a:r>
              <a:rPr lang="ru-RU" sz="2800" dirty="0" smtClean="0"/>
              <a:t>: углерод в форме алмаза, графита; бор и др.</a:t>
            </a:r>
            <a:endParaRPr lang="ru-RU" sz="2800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3929063"/>
            <a:ext cx="2363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71500" y="1833563"/>
            <a:ext cx="121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Cambria" pitchFamily="18" charset="0"/>
              </a:rPr>
              <a:t>алмаз</a:t>
            </a:r>
            <a:endParaRPr lang="ru-RU" altLang="ru-RU" sz="2800" b="1" baseline="-25000">
              <a:latin typeface="Cambria" pitchFamily="18" charset="0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71438" y="5976938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Cambria" pitchFamily="18" charset="0"/>
              </a:rPr>
              <a:t>графит</a:t>
            </a:r>
            <a:endParaRPr lang="ru-RU" altLang="ru-RU" sz="2800" b="1" baseline="-250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72488" cy="865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Металлическая           кристаллическая    решётка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86188" y="1357313"/>
            <a:ext cx="5400675" cy="5500687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В узлах решётки</a:t>
            </a:r>
            <a:r>
              <a:rPr lang="ru-RU" sz="2800" dirty="0" smtClean="0"/>
              <a:t> атомы и ионы (+)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Химическая связь</a:t>
            </a:r>
            <a:r>
              <a:rPr lang="ru-RU" sz="2800" dirty="0" smtClean="0"/>
              <a:t> металлическая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Свойства</a:t>
            </a:r>
            <a:r>
              <a:rPr lang="ru-RU" sz="2800" dirty="0" smtClean="0"/>
              <a:t> веществ: </a:t>
            </a:r>
            <a:br>
              <a:rPr lang="ru-RU" sz="2800" dirty="0" smtClean="0"/>
            </a:br>
            <a:r>
              <a:rPr lang="ru-RU" sz="2800" dirty="0" smtClean="0"/>
              <a:t>1) металлический блеск </a:t>
            </a:r>
            <a:br>
              <a:rPr lang="ru-RU" sz="2800" dirty="0" smtClean="0"/>
            </a:br>
            <a:r>
              <a:rPr lang="ru-RU" sz="2800" dirty="0" smtClean="0"/>
              <a:t>2</a:t>
            </a:r>
            <a:r>
              <a:rPr lang="ru-RU" sz="2800" spc="-50" dirty="0" smtClean="0"/>
              <a:t>) тепло- и электропроводность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3) ковкость и пластичность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dirty="0" smtClean="0"/>
              <a:t>   4) непрозрачность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u="sng" dirty="0" smtClean="0"/>
              <a:t>Примеры</a:t>
            </a:r>
            <a:r>
              <a:rPr lang="ru-RU" sz="2800" dirty="0" smtClean="0"/>
              <a:t>: Все металлы (</a:t>
            </a:r>
            <a:r>
              <a:rPr lang="en-US" sz="2800" dirty="0" smtClean="0"/>
              <a:t>Na, </a:t>
            </a:r>
            <a:r>
              <a:rPr lang="en-US" sz="2800" dirty="0" err="1" smtClean="0"/>
              <a:t>Ca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en-US" sz="2800" dirty="0" smtClean="0"/>
              <a:t>Fe…, </a:t>
            </a:r>
            <a:r>
              <a:rPr lang="ru-RU" sz="2800" dirty="0" smtClean="0"/>
              <a:t>кроме </a:t>
            </a:r>
            <a:r>
              <a:rPr lang="en-US" sz="2800" dirty="0" smtClean="0"/>
              <a:t>Hg), </a:t>
            </a:r>
            <a:r>
              <a:rPr lang="ru-RU" sz="2800" dirty="0" smtClean="0"/>
              <a:t>сплавы и т.д.</a:t>
            </a:r>
            <a:endParaRPr lang="ru-RU" sz="28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18972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363" y="42926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95536" y="3861048"/>
            <a:ext cx="8208912" cy="27363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4005064"/>
            <a:ext cx="7632848" cy="2592288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а)кубическая      объемно-центрированная</a:t>
            </a:r>
          </a:p>
          <a:p>
            <a:pPr marL="624078" indent="-51435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б)кубическая        гранецентрированная</a:t>
            </a:r>
          </a:p>
          <a:p>
            <a:pPr marL="624078" indent="-51435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в)гексагональная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плотноупакованная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395" y="20969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 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</a:rPr>
              <a:t>Разновидности        металлических             решёток</a:t>
            </a:r>
            <a:endParaRPr lang="ru-RU" sz="3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D:\Презентация\ХИМЬИЦА\yacheika_GCK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772816"/>
            <a:ext cx="2304256" cy="2232248"/>
          </a:xfrm>
          <a:prstGeom prst="rect">
            <a:avLst/>
          </a:prstGeom>
          <a:noFill/>
        </p:spPr>
      </p:pic>
      <p:pic>
        <p:nvPicPr>
          <p:cNvPr id="3078" name="Picture 6" descr="D:\Презентация\ХИМЬИЦА\yacheika_GP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628800"/>
            <a:ext cx="2193032" cy="2088232"/>
          </a:xfrm>
          <a:prstGeom prst="rect">
            <a:avLst/>
          </a:prstGeom>
          <a:noFill/>
        </p:spPr>
      </p:pic>
      <p:pic>
        <p:nvPicPr>
          <p:cNvPr id="3079" name="Picture 7" descr="D:\Презентация\ХИМЬИЦА\yacheika_OCK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772816"/>
            <a:ext cx="2160240" cy="22322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96136" y="263691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36912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2708920"/>
            <a:ext cx="792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8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9" name="Объект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2050" name="Organization Chart 10"/>
          <p:cNvGraphicFramePr>
            <a:graphicFrameLocks/>
          </p:cNvGraphicFramePr>
          <p:nvPr/>
        </p:nvGraphicFramePr>
        <p:xfrm>
          <a:off x="352425" y="765175"/>
          <a:ext cx="8540750" cy="58991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002588" cy="874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Молекулярная         кристаллическая   решетка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Содержимое 6"/>
          <p:cNvSpPr>
            <a:spLocks noGrp="1"/>
          </p:cNvSpPr>
          <p:nvPr>
            <p:ph sz="half" idx="2"/>
          </p:nvPr>
        </p:nvSpPr>
        <p:spPr>
          <a:xfrm>
            <a:off x="1835150" y="1125538"/>
            <a:ext cx="5761038" cy="55959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altLang="ru-RU" sz="2800" u="sng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2800" u="sng" dirty="0" smtClean="0"/>
              <a:t>В  узлах решетки  - молекулы</a:t>
            </a:r>
            <a:endParaRPr lang="ru-RU" altLang="ru-RU" sz="2800" dirty="0" smtClean="0"/>
          </a:p>
          <a:p>
            <a:pPr eaLnBrk="1" hangingPunct="1">
              <a:buFont typeface="Georgia" pitchFamily="18" charset="0"/>
              <a:buNone/>
            </a:pPr>
            <a:r>
              <a:rPr lang="ru-RU" altLang="ru-RU" sz="2800" dirty="0" smtClean="0"/>
              <a:t>        Химическая связь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75" y="2565400"/>
            <a:ext cx="18923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528888"/>
            <a:ext cx="15843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4213" y="3406775"/>
            <a:ext cx="32766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latin typeface="+mn-lt"/>
              </a:rPr>
              <a:t>Ковалентная неполярная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(между частицами в узлах  решётки </a:t>
            </a:r>
            <a:r>
              <a:rPr lang="ru-RU" sz="2400" dirty="0">
                <a:latin typeface="+mn-lt"/>
              </a:rPr>
              <a:t>действуют только слабые межмолекулярные силы)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263" y="3406775"/>
            <a:ext cx="3240087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latin typeface="+mn-lt"/>
              </a:rPr>
              <a:t>Ковалентная полярная</a:t>
            </a:r>
          </a:p>
          <a:p>
            <a:pPr>
              <a:defRPr/>
            </a:pPr>
            <a:r>
              <a:rPr lang="ru-RU" sz="2400" u="sng" dirty="0" smtClean="0">
                <a:latin typeface="+mn-lt"/>
              </a:rPr>
              <a:t>(</a:t>
            </a:r>
            <a:r>
              <a:rPr lang="ru-RU" sz="2400" dirty="0" smtClean="0">
                <a:latin typeface="+mn-lt"/>
              </a:rPr>
              <a:t>между молекулами в </a:t>
            </a:r>
            <a:r>
              <a:rPr lang="ru-RU" sz="2400" dirty="0">
                <a:latin typeface="+mn-lt"/>
              </a:rPr>
              <a:t>узлах </a:t>
            </a:r>
            <a:r>
              <a:rPr lang="ru-RU" sz="2400" dirty="0" smtClean="0">
                <a:latin typeface="+mn-lt"/>
              </a:rPr>
              <a:t>действуют слабые  </a:t>
            </a:r>
            <a:r>
              <a:rPr lang="ru-RU" sz="2400" dirty="0">
                <a:latin typeface="+mn-lt"/>
              </a:rPr>
              <a:t>силы межмолекулярного притяжения)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" y="4284663"/>
            <a:ext cx="32797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938" y="1484313"/>
            <a:ext cx="5118100" cy="24495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/>
              <a:t>Свойства</a:t>
            </a:r>
            <a:r>
              <a:rPr lang="ru-RU" dirty="0"/>
              <a:t> веществ: </a:t>
            </a:r>
            <a:br>
              <a:rPr lang="ru-RU" dirty="0"/>
            </a:br>
            <a:r>
              <a:rPr lang="ru-RU" spc="-50" dirty="0"/>
              <a:t>1) малая твердость, </a:t>
            </a:r>
            <a:r>
              <a:rPr lang="ru-RU" spc="-50" dirty="0" smtClean="0"/>
              <a:t>прочность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низкие </a:t>
            </a:r>
            <a:r>
              <a:rPr lang="ru-RU" dirty="0" err="1"/>
              <a:t>Тпл</a:t>
            </a:r>
            <a:r>
              <a:rPr lang="ru-RU" dirty="0"/>
              <a:t>, </a:t>
            </a:r>
            <a:r>
              <a:rPr lang="ru-RU" dirty="0" err="1"/>
              <a:t>Ткип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3) при комнатной Т обычно жидкость или </a:t>
            </a:r>
            <a:r>
              <a:rPr lang="ru-RU" dirty="0" smtClean="0"/>
              <a:t>газ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4) высокая </a:t>
            </a:r>
            <a:r>
              <a:rPr lang="ru-RU" dirty="0" smtClean="0"/>
              <a:t>летучесть</a:t>
            </a:r>
            <a:endParaRPr lang="ru-RU" dirty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u="sng" dirty="0" smtClean="0"/>
              <a:t>Примеры</a:t>
            </a:r>
            <a:r>
              <a:rPr lang="en-US" u="sng" dirty="0" smtClean="0"/>
              <a:t>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613" y="1916113"/>
            <a:ext cx="23479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79388" y="1773238"/>
            <a:ext cx="131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Cambria" pitchFamily="18" charset="0"/>
              </a:rPr>
              <a:t>йод   </a:t>
            </a:r>
            <a:r>
              <a:rPr lang="en-US" altLang="ru-RU" sz="2800" b="1">
                <a:latin typeface="Cambria" pitchFamily="18" charset="0"/>
              </a:rPr>
              <a:t>I</a:t>
            </a:r>
            <a:r>
              <a:rPr lang="en-US" altLang="ru-RU" sz="2800" b="1" baseline="-25000">
                <a:latin typeface="Cambria" pitchFamily="18" charset="0"/>
              </a:rPr>
              <a:t>2</a:t>
            </a:r>
            <a:endParaRPr lang="ru-RU" altLang="ru-RU" sz="2800" b="1" baseline="-25000">
              <a:latin typeface="Cambria" pitchFamily="18" charset="0"/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25413" y="3933825"/>
            <a:ext cx="377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latin typeface="Cambria" pitchFamily="18" charset="0"/>
              </a:rPr>
              <a:t>углекислый  газ   СО</a:t>
            </a:r>
            <a:r>
              <a:rPr lang="en-US" altLang="ru-RU" sz="2800" b="1" baseline="-25000">
                <a:latin typeface="Cambria" pitchFamily="18" charset="0"/>
              </a:rPr>
              <a:t>2</a:t>
            </a:r>
            <a:endParaRPr lang="ru-RU" altLang="ru-RU" sz="2800" b="1" baseline="-25000">
              <a:latin typeface="Cambria" pitchFamily="18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252494" y="3291681"/>
            <a:ext cx="323850" cy="7889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524250"/>
            <a:ext cx="892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Прямоугольник 14"/>
          <p:cNvSpPr>
            <a:spLocks noChangeArrowheads="1"/>
          </p:cNvSpPr>
          <p:nvPr/>
        </p:nvSpPr>
        <p:spPr bwMode="auto">
          <a:xfrm>
            <a:off x="3995738" y="3843338"/>
            <a:ext cx="24479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Ковалентная </a:t>
            </a:r>
            <a:endParaRPr lang="en-US" altLang="ru-RU" sz="1600"/>
          </a:p>
          <a:p>
            <a:r>
              <a:rPr lang="ru-RU" altLang="ru-RU" sz="1600"/>
              <a:t>неполярная</a:t>
            </a:r>
            <a:r>
              <a:rPr lang="en-US" altLang="ru-RU" sz="1600"/>
              <a:t>:</a:t>
            </a:r>
          </a:p>
          <a:p>
            <a:endParaRPr lang="ru-RU" altLang="ru-RU" sz="1600"/>
          </a:p>
          <a:p>
            <a:r>
              <a:rPr lang="ru-RU" altLang="ru-RU" sz="1600"/>
              <a:t>Большинство неметаллов (</a:t>
            </a:r>
            <a:r>
              <a:rPr lang="en-US" altLang="ru-RU" sz="1600"/>
              <a:t>H</a:t>
            </a:r>
            <a:r>
              <a:rPr lang="ru-RU" altLang="ru-RU" sz="1600"/>
              <a:t> ,</a:t>
            </a:r>
            <a:r>
              <a:rPr lang="en-US" altLang="ru-RU" sz="1600"/>
              <a:t>N </a:t>
            </a:r>
            <a:r>
              <a:rPr lang="ru-RU" altLang="ru-RU" sz="1600"/>
              <a:t>,</a:t>
            </a:r>
            <a:r>
              <a:rPr lang="en-US" altLang="ru-RU" sz="1600"/>
              <a:t>O , Cl  , P , S  </a:t>
            </a:r>
            <a:r>
              <a:rPr lang="ru-RU" altLang="ru-RU" sz="1600"/>
              <a:t>и т.д., кроме </a:t>
            </a:r>
            <a:r>
              <a:rPr lang="en-US" altLang="ru-RU" sz="1600"/>
              <a:t>Si </a:t>
            </a:r>
            <a:r>
              <a:rPr lang="ru-RU" altLang="ru-RU" sz="1600"/>
              <a:t>и </a:t>
            </a:r>
            <a:r>
              <a:rPr lang="en-US" altLang="ru-RU" sz="1600"/>
              <a:t>C)</a:t>
            </a:r>
          </a:p>
          <a:p>
            <a:endParaRPr lang="ru-RU" altLang="ru-RU" sz="1600"/>
          </a:p>
        </p:txBody>
      </p:sp>
      <p:sp>
        <p:nvSpPr>
          <p:cNvPr id="17418" name="Прямоугольник 20"/>
          <p:cNvSpPr>
            <a:spLocks noChangeArrowheads="1"/>
          </p:cNvSpPr>
          <p:nvPr/>
        </p:nvSpPr>
        <p:spPr bwMode="auto">
          <a:xfrm>
            <a:off x="6588125" y="3843338"/>
            <a:ext cx="24479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Ковалентная </a:t>
            </a:r>
            <a:endParaRPr lang="en-US" altLang="ru-RU" sz="1600"/>
          </a:p>
          <a:p>
            <a:r>
              <a:rPr lang="ru-RU" altLang="ru-RU" sz="1600"/>
              <a:t>полярная</a:t>
            </a:r>
            <a:r>
              <a:rPr lang="en-US" altLang="ru-RU" sz="1600"/>
              <a:t>:</a:t>
            </a:r>
          </a:p>
          <a:p>
            <a:endParaRPr lang="ru-RU" altLang="ru-RU" sz="1600"/>
          </a:p>
          <a:p>
            <a:r>
              <a:rPr lang="ru-RU" altLang="ru-RU" sz="1600"/>
              <a:t>Большинство неорганических и органических веществ</a:t>
            </a:r>
            <a:r>
              <a:rPr lang="en-US" altLang="ru-RU" sz="1600"/>
              <a:t> </a:t>
            </a:r>
            <a:r>
              <a:rPr lang="ru-RU" altLang="ru-RU" sz="1600"/>
              <a:t>(</a:t>
            </a:r>
            <a:r>
              <a:rPr lang="en-US" altLang="ru-RU" sz="1600"/>
              <a:t>H O, HCl, H S)</a:t>
            </a:r>
          </a:p>
          <a:p>
            <a:endParaRPr lang="ru-RU" altLang="ru-RU" sz="1600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5392738" y="4899025"/>
            <a:ext cx="346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/>
              <a:t>2</a:t>
            </a:r>
            <a:endParaRPr lang="ru-RU" altLang="ru-RU" sz="1200"/>
          </a:p>
        </p:txBody>
      </p:sp>
      <p:pic>
        <p:nvPicPr>
          <p:cNvPr id="174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899025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899025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588" y="5176838"/>
            <a:ext cx="347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408613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408613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4540250" y="5156200"/>
            <a:ext cx="3032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100"/>
              <a:t>4</a:t>
            </a:r>
            <a:endParaRPr lang="ru-RU" altLang="ru-RU" sz="1100"/>
          </a:p>
        </p:txBody>
      </p:sp>
      <p:sp>
        <p:nvSpPr>
          <p:cNvPr id="17426" name="TextBox 18"/>
          <p:cNvSpPr txBox="1">
            <a:spLocks noChangeArrowheads="1"/>
          </p:cNvSpPr>
          <p:nvPr/>
        </p:nvSpPr>
        <p:spPr bwMode="auto">
          <a:xfrm>
            <a:off x="4859338" y="5148263"/>
            <a:ext cx="30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100"/>
              <a:t>8</a:t>
            </a:r>
            <a:endParaRPr lang="ru-RU" altLang="ru-RU" sz="110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002588" cy="874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Молекулярная 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кристаллическая решётка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1428750"/>
            <a:ext cx="34575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4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r>
              <a:rPr lang="ru-RU" u="sng" dirty="0" smtClean="0"/>
              <a:t>Молекулярная   кристаллическая  решётка</a:t>
            </a:r>
            <a:endParaRPr lang="ru-RU" u="sng" dirty="0"/>
          </a:p>
        </p:txBody>
      </p:sp>
      <p:sp>
        <p:nvSpPr>
          <p:cNvPr id="1843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65575" cy="5762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800" smtClean="0"/>
              <a:t>Белый фосфор Р</a:t>
            </a:r>
            <a:r>
              <a:rPr lang="ru-RU" altLang="ru-RU" sz="2800" baseline="-25000" smtClean="0"/>
              <a:t>4</a:t>
            </a:r>
          </a:p>
        </p:txBody>
      </p:sp>
      <p:sp>
        <p:nvSpPr>
          <p:cNvPr id="1843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800" smtClean="0"/>
              <a:t>Сера </a:t>
            </a:r>
            <a:r>
              <a:rPr lang="en-US" altLang="ru-RU" sz="2800" smtClean="0"/>
              <a:t>S</a:t>
            </a:r>
            <a:r>
              <a:rPr lang="en-US" altLang="ru-RU" sz="2800" baseline="-25000" smtClean="0"/>
              <a:t>8</a:t>
            </a:r>
            <a:endParaRPr lang="ru-RU" altLang="ru-RU" sz="2800" baseline="-25000" smtClean="0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05038"/>
            <a:ext cx="35718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000500"/>
            <a:ext cx="4762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4" y="1340768"/>
            <a:ext cx="9136685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Между </a:t>
            </a:r>
            <a:r>
              <a:rPr lang="ru-RU" sz="2000" dirty="0" smtClean="0">
                <a:solidFill>
                  <a:schemeClr val="tx1"/>
                </a:solidFill>
              </a:rPr>
              <a:t> положением  элемента  в  периодической  системе  и </a:t>
            </a:r>
            <a:r>
              <a:rPr lang="ru-RU" sz="2000" dirty="0">
                <a:solidFill>
                  <a:schemeClr val="tx1"/>
                </a:solidFill>
              </a:rPr>
              <a:t>кристаллической </a:t>
            </a:r>
            <a:r>
              <a:rPr lang="ru-RU" sz="2000" dirty="0" smtClean="0">
                <a:solidFill>
                  <a:schemeClr val="tx1"/>
                </a:solidFill>
              </a:rPr>
              <a:t> решёткой  </a:t>
            </a:r>
            <a:r>
              <a:rPr lang="ru-RU" sz="2000" dirty="0">
                <a:solidFill>
                  <a:schemeClr val="tx1"/>
                </a:solidFill>
              </a:rPr>
              <a:t>его </a:t>
            </a:r>
            <a:r>
              <a:rPr lang="ru-RU" sz="2000" dirty="0" smtClean="0">
                <a:solidFill>
                  <a:schemeClr val="tx1"/>
                </a:solidFill>
              </a:rPr>
              <a:t> соответствующего  </a:t>
            </a:r>
            <a:r>
              <a:rPr lang="ru-RU" sz="2000" dirty="0">
                <a:solidFill>
                  <a:schemeClr val="tx1"/>
                </a:solidFill>
              </a:rPr>
              <a:t>простого </a:t>
            </a:r>
            <a:r>
              <a:rPr lang="ru-RU" sz="2000" dirty="0" smtClean="0">
                <a:solidFill>
                  <a:schemeClr val="tx1"/>
                </a:solidFill>
              </a:rPr>
              <a:t> вещества </a:t>
            </a:r>
            <a:r>
              <a:rPr lang="ru-RU" sz="2000" dirty="0">
                <a:solidFill>
                  <a:schemeClr val="tx1"/>
                </a:solidFill>
              </a:rPr>
              <a:t>существует </a:t>
            </a:r>
            <a:r>
              <a:rPr lang="ru-RU" sz="2000" dirty="0" smtClean="0">
                <a:solidFill>
                  <a:schemeClr val="tx1"/>
                </a:solidFill>
              </a:rPr>
              <a:t>  тесная  </a:t>
            </a:r>
            <a:r>
              <a:rPr lang="ru-RU" sz="2000" dirty="0">
                <a:solidFill>
                  <a:schemeClr val="tx1"/>
                </a:solidFill>
              </a:rPr>
              <a:t>взаимосвязь.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04664"/>
            <a:ext cx="8769544" cy="93610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</a:rPr>
              <a:t>Взаимосвязь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019084"/>
              </p:ext>
            </p:extLst>
          </p:nvPr>
        </p:nvGraphicFramePr>
        <p:xfrm>
          <a:off x="-3335" y="2418139"/>
          <a:ext cx="9147335" cy="4323230"/>
        </p:xfrm>
        <a:graphic>
          <a:graphicData uri="http://schemas.openxmlformats.org/drawingml/2006/table">
            <a:tbl>
              <a:tblPr/>
              <a:tblGrid>
                <a:gridCol w="836116"/>
                <a:gridCol w="949594"/>
                <a:gridCol w="949594"/>
                <a:gridCol w="843377"/>
                <a:gridCol w="837931"/>
                <a:gridCol w="837931"/>
                <a:gridCol w="1073967"/>
                <a:gridCol w="1073967"/>
                <a:gridCol w="872429"/>
                <a:gridCol w="872429"/>
              </a:tblGrid>
              <a:tr h="2755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4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</a:rPr>
                        <a:t>г  р  у  п  </a:t>
                      </a:r>
                      <a:r>
                        <a:rPr lang="ru-RU" sz="1400" b="1" dirty="0" err="1">
                          <a:effectLst/>
                        </a:rPr>
                        <a:t>п</a:t>
                      </a:r>
                      <a:r>
                        <a:rPr lang="ru-RU" sz="1400" b="1" dirty="0">
                          <a:effectLst/>
                        </a:rPr>
                        <a:t>  а</a:t>
                      </a:r>
                      <a:endParaRPr lang="ru-RU" sz="4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5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III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IV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V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VI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VII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VIII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551167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п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е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р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и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о</a:t>
                      </a:r>
                      <a:endParaRPr lang="ru-RU" sz="4400">
                        <a:effectLst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</a:rPr>
                        <a:t>д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</a:t>
                      </a:r>
                      <a:endParaRPr lang="en-US" sz="4400" dirty="0">
                        <a:effectLst/>
                      </a:endParaRPr>
                    </a:p>
                    <a:p>
                      <a:pPr algn="ctr" fontAlgn="t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He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551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II</a:t>
                      </a:r>
                      <a:endParaRPr lang="en-US" sz="4400" dirty="0">
                        <a:effectLst/>
                      </a:endParaRPr>
                    </a:p>
                    <a:p>
                      <a:pPr algn="ctr" fontAlgn="t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Li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Be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B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N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Ne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551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III</a:t>
                      </a:r>
                      <a:endParaRPr lang="en-US" sz="4400">
                        <a:effectLst/>
                      </a:endParaRPr>
                    </a:p>
                    <a:p>
                      <a:pPr algn="ctr" fontAlgn="t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Na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Mg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Al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Si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S</a:t>
                      </a:r>
                      <a:r>
                        <a:rPr lang="en-US" sz="2000" baseline="-25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Cl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Ar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551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IV</a:t>
                      </a:r>
                      <a:endParaRPr lang="en-US" sz="4400">
                        <a:effectLst/>
                      </a:endParaRPr>
                    </a:p>
                    <a:p>
                      <a:pPr algn="ctr" fontAlgn="t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Ca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Ga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Ge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As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Se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Br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Kr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465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V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Rb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Sr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In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Sn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Sb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Te</a:t>
                      </a:r>
                      <a:endParaRPr lang="en-US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Xe</a:t>
                      </a:r>
                      <a:endParaRPr lang="en-US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</a:tr>
              <a:tr h="1102334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600" b="1" dirty="0">
                          <a:effectLst/>
                        </a:rPr>
                        <a:t>Тип</a:t>
                      </a:r>
                      <a:endParaRPr lang="ru-RU" sz="4400" dirty="0">
                        <a:effectLst/>
                      </a:endParaRPr>
                    </a:p>
                    <a:p>
                      <a:pPr algn="just" fontAlgn="t"/>
                      <a:r>
                        <a:rPr lang="ru-RU" sz="1600" b="1" dirty="0">
                          <a:effectLst/>
                        </a:rPr>
                        <a:t>кристаллической  решётки </a:t>
                      </a:r>
                      <a:endParaRPr lang="ru-RU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металлическая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атомная</a:t>
                      </a:r>
                      <a:endParaRPr lang="ru-RU" sz="44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effectLst/>
                        </a:rPr>
                        <a:t>молекулярная</a:t>
                      </a:r>
                      <a:endParaRPr lang="ru-RU" sz="4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1352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79512" y="1052736"/>
          <a:ext cx="87849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>
          <a:xfrm>
            <a:off x="539750" y="2996952"/>
            <a:ext cx="8147050" cy="3600400"/>
          </a:xfrm>
        </p:spPr>
        <p:txBody>
          <a:bodyPr/>
          <a:lstStyle/>
          <a:p>
            <a:pPr eaLnBrk="1" hangingPunct="1">
              <a:buNone/>
            </a:pPr>
            <a:endParaRPr lang="ru-RU" altLang="ru-RU" sz="2800" u="sng" dirty="0" smtClean="0"/>
          </a:p>
          <a:p>
            <a:pPr eaLnBrk="1" hangingPunct="1">
              <a:buNone/>
            </a:pPr>
            <a:r>
              <a:rPr lang="ru-RU" altLang="ru-RU" sz="3600" dirty="0" smtClean="0">
                <a:solidFill>
                  <a:srgbClr val="FFC000"/>
                </a:solidFill>
                <a:latin typeface="+mj-lt"/>
              </a:rPr>
              <a:t>                      </a:t>
            </a: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ВЫВОД</a:t>
            </a:r>
          </a:p>
          <a:p>
            <a:pPr eaLnBrk="1" hangingPunct="1">
              <a:buNone/>
            </a:pPr>
            <a:r>
              <a:rPr lang="ru-RU" altLang="ru-RU" sz="2800" dirty="0" smtClean="0"/>
              <a:t>   </a:t>
            </a:r>
            <a:r>
              <a:rPr lang="ru-RU" altLang="ru-RU" sz="2800" b="1" dirty="0" smtClean="0">
                <a:solidFill>
                  <a:srgbClr val="2BA55C"/>
                </a:solidFill>
              </a:rPr>
              <a:t>Свойства  веществ зависят не только от вида химической связи, существующей между частицами, но и от пространственного расположения этих частиц относительно друг друга.</a:t>
            </a:r>
          </a:p>
          <a:p>
            <a:pPr eaLnBrk="1" hangingPunct="1">
              <a:buNone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ЗАДАЧИ УРОКА:</a:t>
            </a:r>
          </a:p>
          <a:p>
            <a:endParaRPr lang="ru-RU" sz="3600" b="1" u="sng" dirty="0" smtClean="0">
              <a:solidFill>
                <a:srgbClr val="FFC000"/>
              </a:solidFill>
              <a:latin typeface="+mj-lt"/>
            </a:endParaRPr>
          </a:p>
          <a:p>
            <a:r>
              <a:rPr lang="ru-RU" b="1" dirty="0" smtClean="0"/>
              <a:t>  </a:t>
            </a:r>
            <a:r>
              <a:rPr lang="ru-RU" sz="2400" dirty="0" smtClean="0">
                <a:latin typeface="Georgia" pitchFamily="18" charset="0"/>
              </a:rPr>
              <a:t>Сформировать понятие о  кристаллическом и аморфном состоянии твердых тел</a:t>
            </a:r>
          </a:p>
          <a:p>
            <a:r>
              <a:rPr lang="ru-RU" sz="2400" dirty="0" smtClean="0">
                <a:latin typeface="Georgia" pitchFamily="18" charset="0"/>
              </a:rPr>
              <a:t>  Дать характеристику основных  типов кристаллических решёток</a:t>
            </a:r>
          </a:p>
          <a:p>
            <a:r>
              <a:rPr lang="ru-RU" sz="2400" dirty="0" smtClean="0">
                <a:latin typeface="Georgia" pitchFamily="18" charset="0"/>
              </a:rPr>
              <a:t>  Установить зависимость физических свойств  вещества от характера химической связи  и  типа кристаллической решётки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3"/>
          <p:cNvGraphicFramePr>
            <a:graphicFrameLocks/>
          </p:cNvGraphicFramePr>
          <p:nvPr>
            <p:ph idx="1"/>
          </p:nvPr>
        </p:nvGraphicFramePr>
        <p:xfrm>
          <a:off x="467544" y="1340768"/>
          <a:ext cx="8229600" cy="43243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63" y="3297238"/>
            <a:ext cx="21431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600" dirty="0" smtClean="0"/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-566738" y="391408"/>
            <a:ext cx="91440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      </a:t>
            </a: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3600" b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Твердое  вещество 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/>
            <a:endParaRPr lang="ru-RU" altLang="ru-RU" sz="4000" b="1" dirty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0963" y="1981200"/>
            <a:ext cx="3924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    </a:t>
            </a:r>
            <a:r>
              <a:rPr lang="ru-RU" altLang="ru-RU" sz="3200" b="1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Аморфное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altLang="ru-RU" sz="1600" b="1" i="1" dirty="0">
              <a:latin typeface="Times New Roman" pitchFamily="18" charset="0"/>
            </a:endParaRP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H="1">
            <a:off x="1751013" y="1052735"/>
            <a:ext cx="1740867" cy="957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220072" y="1052736"/>
            <a:ext cx="1730375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356100" y="1988840"/>
            <a:ext cx="4572000" cy="18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Кристаллическое  </a:t>
            </a:r>
          </a:p>
          <a:p>
            <a:endParaRPr lang="ru-RU" altLang="ru-RU" sz="3200" b="1" dirty="0">
              <a:latin typeface="Tahoma" pitchFamily="34" charset="0"/>
            </a:endParaRPr>
          </a:p>
          <a:p>
            <a:endParaRPr lang="ru-RU" altLang="ru-RU" sz="2400" i="1" dirty="0">
              <a:latin typeface="Times New Roman" pitchFamily="18" charset="0"/>
            </a:endParaRPr>
          </a:p>
          <a:p>
            <a:endParaRPr lang="ru-RU" altLang="ru-RU" sz="2400" i="1" dirty="0">
              <a:latin typeface="Times New Roman" pitchFamily="18" charset="0"/>
            </a:endParaRP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1909763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6660232" y="2636912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203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9000" y="3297238"/>
            <a:ext cx="205898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56400" y="3297238"/>
            <a:ext cx="20161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4088" y="3297238"/>
            <a:ext cx="22494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Прямоугольник 3"/>
          <p:cNvSpPr>
            <a:spLocks noChangeArrowheads="1"/>
          </p:cNvSpPr>
          <p:nvPr/>
        </p:nvSpPr>
        <p:spPr bwMode="auto">
          <a:xfrm>
            <a:off x="469900" y="4959350"/>
            <a:ext cx="28797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latin typeface="+mn-lt"/>
                <a:cs typeface="Times New Roman" pitchFamily="18" charset="0"/>
              </a:rPr>
              <a:t>смола                                                           </a:t>
            </a:r>
            <a:endParaRPr lang="ru-RU" altLang="ru-RU" sz="2200" b="1" dirty="0">
              <a:latin typeface="+mn-lt"/>
            </a:endParaRPr>
          </a:p>
          <a:p>
            <a:pPr algn="ctr"/>
            <a:r>
              <a:rPr lang="ru-RU" altLang="ru-RU" sz="2200" b="1" dirty="0">
                <a:latin typeface="+mn-lt"/>
                <a:cs typeface="Times New Roman" pitchFamily="18" charset="0"/>
              </a:rPr>
              <a:t>стекло                                                         </a:t>
            </a:r>
            <a:endParaRPr lang="ru-RU" altLang="ru-RU" sz="2200" b="1" dirty="0">
              <a:latin typeface="+mn-lt"/>
            </a:endParaRPr>
          </a:p>
          <a:p>
            <a:pPr algn="ctr"/>
            <a:r>
              <a:rPr lang="ru-RU" altLang="ru-RU" sz="2200" b="1" dirty="0">
                <a:latin typeface="+mn-lt"/>
                <a:cs typeface="Times New Roman" pitchFamily="18" charset="0"/>
              </a:rPr>
              <a:t>пластилин                                                  </a:t>
            </a:r>
          </a:p>
          <a:p>
            <a:pPr algn="ctr"/>
            <a:r>
              <a:rPr lang="ru-RU" altLang="ru-RU" sz="2200" b="1" dirty="0">
                <a:latin typeface="+mn-lt"/>
                <a:cs typeface="Times New Roman" pitchFamily="18" charset="0"/>
              </a:rPr>
              <a:t>воск</a:t>
            </a:r>
          </a:p>
          <a:p>
            <a:pPr algn="ctr"/>
            <a:r>
              <a:rPr lang="ru-RU" altLang="ru-RU" sz="2200" b="1" dirty="0">
                <a:latin typeface="+mn-lt"/>
                <a:cs typeface="Times New Roman" pitchFamily="18" charset="0"/>
              </a:rPr>
              <a:t>пластмассы</a:t>
            </a:r>
            <a:endParaRPr lang="ru-RU" altLang="ru-RU" sz="2200" b="1" dirty="0">
              <a:latin typeface="+mn-lt"/>
            </a:endParaRPr>
          </a:p>
        </p:txBody>
      </p:sp>
      <p:sp>
        <p:nvSpPr>
          <p:cNvPr id="8207" name="Прямоугольник 4"/>
          <p:cNvSpPr>
            <a:spLocks noChangeArrowheads="1"/>
          </p:cNvSpPr>
          <p:nvPr/>
        </p:nvSpPr>
        <p:spPr bwMode="auto">
          <a:xfrm>
            <a:off x="4473575" y="5251450"/>
            <a:ext cx="43116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00"/>
                </a:solidFill>
                <a:latin typeface="+mn-lt"/>
              </a:rPr>
              <a:t>хлорид натрия</a:t>
            </a:r>
          </a:p>
          <a:p>
            <a:pPr algn="ctr"/>
            <a:r>
              <a:rPr lang="ru-RU" altLang="ru-RU" sz="2200" b="1" dirty="0">
                <a:solidFill>
                  <a:srgbClr val="000000"/>
                </a:solidFill>
                <a:latin typeface="+mn-lt"/>
              </a:rPr>
              <a:t>графит                                               металлы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69938"/>
          </a:xfrm>
        </p:spPr>
        <p:txBody>
          <a:bodyPr/>
          <a:lstStyle/>
          <a:p>
            <a:pPr eaLnBrk="1" hangingPunct="1"/>
            <a:r>
              <a:rPr lang="ru-RU" smtClean="0"/>
              <a:t>        </a:t>
            </a:r>
            <a:r>
              <a:rPr lang="ru-RU" sz="3600" u="sng" smtClean="0">
                <a:solidFill>
                  <a:schemeClr val="tx2">
                    <a:lumMod val="50000"/>
                  </a:schemeClr>
                </a:solidFill>
              </a:rPr>
              <a:t>Особенности     кристаллических    веществ</a:t>
            </a:r>
            <a:endParaRPr lang="ru-RU" sz="3600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/>
          <a:lstStyle/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altLang="ru-RU" dirty="0" smtClean="0"/>
              <a:t>Строгое расположение частиц, образующих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кристаллическую решётку 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altLang="ru-RU" dirty="0" smtClean="0"/>
              <a:t>Строго определенные </a:t>
            </a:r>
            <a:r>
              <a:rPr lang="ru-RU" altLang="ru-RU" dirty="0" err="1" smtClean="0"/>
              <a:t>Т</a:t>
            </a:r>
            <a:r>
              <a:rPr lang="ru-RU" altLang="ru-RU" baseline="-25000" dirty="0" err="1" smtClean="0"/>
              <a:t>пл</a:t>
            </a:r>
            <a:r>
              <a:rPr lang="ru-RU" altLang="ru-RU" dirty="0" smtClean="0"/>
              <a:t> и </a:t>
            </a:r>
            <a:r>
              <a:rPr lang="ru-RU" altLang="ru-RU" dirty="0" err="1" smtClean="0"/>
              <a:t>Т</a:t>
            </a:r>
            <a:r>
              <a:rPr lang="ru-RU" altLang="ru-RU" baseline="-25000" dirty="0" err="1" smtClean="0"/>
              <a:t>кип</a:t>
            </a:r>
            <a:endParaRPr lang="ru-RU" altLang="ru-RU" baseline="-25000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140968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429250" y="4000500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latin typeface="Cambria" pitchFamily="18" charset="0"/>
              </a:rPr>
              <a:t>Узлы кристаллической</a:t>
            </a:r>
          </a:p>
          <a:p>
            <a:r>
              <a:rPr lang="ru-RU" altLang="ru-RU" sz="2000" b="1" dirty="0" smtClean="0">
                <a:latin typeface="Cambria" pitchFamily="18" charset="0"/>
              </a:rPr>
              <a:t>решётки</a:t>
            </a:r>
            <a:endParaRPr lang="ru-RU" altLang="ru-RU" sz="2000" b="1" dirty="0"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429125" y="3857625"/>
            <a:ext cx="1071563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0245" idx="1"/>
          </p:cNvCxnSpPr>
          <p:nvPr/>
        </p:nvCxnSpPr>
        <p:spPr>
          <a:xfrm rot="10800000" flipV="1">
            <a:off x="4357688" y="4354513"/>
            <a:ext cx="1071562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4357688" y="4643438"/>
            <a:ext cx="1143000" cy="10715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140968"/>
            <a:ext cx="38879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95288" y="548681"/>
            <a:ext cx="8229600" cy="4392488"/>
          </a:xfrm>
        </p:spPr>
        <p:txBody>
          <a:bodyPr/>
          <a:lstStyle/>
          <a:p>
            <a:pPr marL="109538" indent="0" eaLnBrk="1" hangingPunct="1">
              <a:buFont typeface="Georgia" pitchFamily="18" charset="0"/>
              <a:buNone/>
            </a:pPr>
            <a:r>
              <a:rPr lang="ru-RU" altLang="ru-RU" i="1" u="sng" dirty="0" smtClean="0"/>
              <a:t>Кристаллические решётки </a:t>
            </a:r>
            <a:r>
              <a:rPr lang="ru-RU" altLang="ru-RU" i="1" u="sng" dirty="0" err="1" smtClean="0"/>
              <a:t>веществ-это</a:t>
            </a:r>
            <a:r>
              <a:rPr lang="ru-RU" altLang="ru-RU" i="1" u="sng" dirty="0" smtClean="0"/>
              <a:t> </a:t>
            </a:r>
            <a:r>
              <a:rPr lang="ru-RU" altLang="ru-RU" i="1" dirty="0" smtClean="0"/>
              <a:t>упорядоченное расположение частиц (атомов, молекул, ионов) в строго определённых  точках пространства. Точки размещения частиц называют </a:t>
            </a:r>
            <a:r>
              <a:rPr lang="ru-RU" altLang="ru-RU" i="1" u="sng" dirty="0" smtClean="0"/>
              <a:t>узлами </a:t>
            </a:r>
            <a:r>
              <a:rPr lang="ru-RU" altLang="ru-RU" i="1" dirty="0" smtClean="0"/>
              <a:t>кристаллической решётки. </a:t>
            </a:r>
            <a:br>
              <a:rPr lang="ru-RU" altLang="ru-RU" i="1" dirty="0" smtClean="0"/>
            </a:br>
            <a:endParaRPr lang="ru-RU" altLang="ru-RU" baseline="-25000" dirty="0" smtClean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429250" y="4000500"/>
            <a:ext cx="307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Cambria" pitchFamily="18" charset="0"/>
              </a:rPr>
              <a:t>Узлы кристаллической</a:t>
            </a:r>
          </a:p>
          <a:p>
            <a:r>
              <a:rPr lang="ru-RU" altLang="ru-RU" sz="2000" b="1">
                <a:latin typeface="Cambria" pitchFamily="18" charset="0"/>
              </a:rPr>
              <a:t>решетки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429125" y="3857625"/>
            <a:ext cx="1071563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268" idx="1"/>
          </p:cNvCxnSpPr>
          <p:nvPr/>
        </p:nvCxnSpPr>
        <p:spPr>
          <a:xfrm rot="10800000" flipV="1">
            <a:off x="4357688" y="4354513"/>
            <a:ext cx="1071562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4357688" y="4643438"/>
            <a:ext cx="1143000" cy="10715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2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        </a:t>
            </a: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  <a:t>Особенности </a:t>
            </a:r>
            <a:b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  <a:t>аморфных             веществ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/>
          <a:lstStyle/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altLang="ru-RU" dirty="0" smtClean="0"/>
              <a:t>Нет строгого расположения частиц, нет кристаллической решётки.</a:t>
            </a:r>
          </a:p>
          <a:p>
            <a:pPr marL="623888" indent="-514350" eaLnBrk="1" hangingPunct="1">
              <a:buFont typeface="Georgia" pitchFamily="18" charset="0"/>
              <a:buAutoNum type="arabicParenR"/>
            </a:pPr>
            <a:r>
              <a:rPr lang="ru-RU" altLang="ru-RU" dirty="0" smtClean="0"/>
              <a:t>Нет строго определенных </a:t>
            </a:r>
            <a:r>
              <a:rPr lang="ru-RU" altLang="ru-RU" dirty="0" err="1" smtClean="0"/>
              <a:t>Т</a:t>
            </a:r>
            <a:r>
              <a:rPr lang="ru-RU" altLang="ru-RU" baseline="-25000" dirty="0" err="1" smtClean="0"/>
              <a:t>пл</a:t>
            </a:r>
            <a:r>
              <a:rPr lang="ru-RU" altLang="ru-RU" dirty="0" smtClean="0"/>
              <a:t> и </a:t>
            </a:r>
            <a:r>
              <a:rPr lang="ru-RU" altLang="ru-RU" dirty="0" err="1" smtClean="0"/>
              <a:t>Т</a:t>
            </a:r>
            <a:r>
              <a:rPr lang="ru-RU" altLang="ru-RU" baseline="-25000" dirty="0" err="1" smtClean="0"/>
              <a:t>кип</a:t>
            </a:r>
            <a:endParaRPr lang="ru-RU" altLang="ru-RU" baseline="-25000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071813"/>
            <a:ext cx="33575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000375"/>
            <a:ext cx="30384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altLang="ru-RU" sz="3600" u="sng" dirty="0" smtClean="0">
                <a:solidFill>
                  <a:schemeClr val="tx2">
                    <a:lumMod val="75000"/>
                  </a:schemeClr>
                </a:solidFill>
              </a:rPr>
              <a:t>Типы кристаллических решёток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204864"/>
          <a:ext cx="8640961" cy="2592288"/>
        </p:xfrm>
        <a:graphic>
          <a:graphicData uri="http://schemas.openxmlformats.org/drawingml/2006/table">
            <a:tbl>
              <a:tblPr/>
              <a:tblGrid>
                <a:gridCol w="1490253"/>
                <a:gridCol w="1490253"/>
                <a:gridCol w="1788303"/>
                <a:gridCol w="1713790"/>
                <a:gridCol w="2158362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решётки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Виды частиц </a:t>
                      </a:r>
                      <a:endParaRPr lang="ru-RU" sz="28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узлах </a:t>
                      </a: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решётки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Вид связи</a:t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между </a:t>
                      </a: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частицами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Примеры веществ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b="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 веществ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434</TotalTime>
  <Words>450</Words>
  <Application>Microsoft Office PowerPoint</Application>
  <PresentationFormat>Экран (4:3)</PresentationFormat>
  <Paragraphs>202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Trebuchet MS</vt:lpstr>
      <vt:lpstr>Georgia</vt:lpstr>
      <vt:lpstr>Wingdings 2</vt:lpstr>
      <vt:lpstr>Calibri</vt:lpstr>
      <vt:lpstr>Tahoma</vt:lpstr>
      <vt:lpstr>Wingdings</vt:lpstr>
      <vt:lpstr>Times New Roman</vt:lpstr>
      <vt:lpstr>Cambria</vt:lpstr>
      <vt:lpstr>Bookman Old Style</vt:lpstr>
      <vt:lpstr>Verdana</vt:lpstr>
      <vt:lpstr>Городская</vt:lpstr>
      <vt:lpstr>Типы кристаллических решёток</vt:lpstr>
      <vt:lpstr>Слайд 2</vt:lpstr>
      <vt:lpstr>Слайд 3</vt:lpstr>
      <vt:lpstr>Слайд 4</vt:lpstr>
      <vt:lpstr>        Особенности     кристаллических    веществ</vt:lpstr>
      <vt:lpstr>Слайд 6</vt:lpstr>
      <vt:lpstr>         Особенности  аморфных             веществ</vt:lpstr>
      <vt:lpstr>   Типы кристаллических решёток</vt:lpstr>
      <vt:lpstr>Слайд 9</vt:lpstr>
      <vt:lpstr>         Ионная  кристаллическая решётка</vt:lpstr>
      <vt:lpstr>        Атомная     кристаллическая решётка</vt:lpstr>
      <vt:lpstr>                Металлическая           кристаллическая    решётка</vt:lpstr>
      <vt:lpstr>            Разновидности        металлических             решёток</vt:lpstr>
      <vt:lpstr>Слайд 14</vt:lpstr>
      <vt:lpstr>        Молекулярная         кристаллическая   решетка</vt:lpstr>
      <vt:lpstr>        Молекулярная  кристаллическая решётка</vt:lpstr>
      <vt:lpstr>        Молекулярная   кристаллическая  решётка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Павловы</dc:creator>
  <cp:lastModifiedBy>Tata</cp:lastModifiedBy>
  <cp:revision>113</cp:revision>
  <dcterms:created xsi:type="dcterms:W3CDTF">2010-02-03T08:27:33Z</dcterms:created>
  <dcterms:modified xsi:type="dcterms:W3CDTF">2014-01-30T16:52:28Z</dcterms:modified>
</cp:coreProperties>
</file>