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  <p:sldId id="257" r:id="rId3"/>
    <p:sldId id="310" r:id="rId4"/>
    <p:sldId id="311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30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309" r:id="rId23"/>
    <p:sldId id="313" r:id="rId24"/>
    <p:sldId id="316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1" r:id="rId38"/>
    <p:sldId id="293" r:id="rId39"/>
    <p:sldId id="298" r:id="rId40"/>
    <p:sldId id="294" r:id="rId41"/>
    <p:sldId id="299" r:id="rId42"/>
    <p:sldId id="300" r:id="rId43"/>
    <p:sldId id="301" r:id="rId44"/>
    <p:sldId id="302" r:id="rId45"/>
    <p:sldId id="295" r:id="rId46"/>
    <p:sldId id="304" r:id="rId47"/>
    <p:sldId id="307" r:id="rId48"/>
    <p:sldId id="317" r:id="rId49"/>
    <p:sldId id="306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738" autoAdjust="0"/>
    <p:restoredTop sz="94660"/>
  </p:normalViewPr>
  <p:slideViewPr>
    <p:cSldViewPr>
      <p:cViewPr varScale="1">
        <p:scale>
          <a:sx n="77" d="100"/>
          <a:sy n="77" d="100"/>
        </p:scale>
        <p:origin x="-3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36121358267716536"/>
          <c:y val="1.8750000000000051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8.3333333333333565E-2"/>
          <c:y val="0.19499015748031581"/>
          <c:w val="0.8291666666666665"/>
          <c:h val="0.714675935039373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30 млн. детей</c:v>
                </c:pt>
              </c:strCache>
            </c:strRef>
          </c:tx>
          <c:dLbls>
            <c:dLbl>
              <c:idx val="0"/>
              <c:layout>
                <c:manualLayout>
                  <c:x val="-0.25421563320209972"/>
                  <c:y val="7.6632627952756299E-2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0.25807275262467277"/>
                  <c:y val="-0.27618750000000031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0.15538475416971456"/>
                  <c:y val="0.1354098015818675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Хронические патологии
16%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Здоровые дети</c:v>
                </c:pt>
                <c:pt idx="1">
                  <c:v>Имеют отклонения в здоровье</c:v>
                </c:pt>
                <c:pt idx="2">
                  <c:v>Хронические патологии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0.30000000000000032</c:v>
                </c:pt>
                <c:pt idx="1">
                  <c:v>0.51</c:v>
                </c:pt>
                <c:pt idx="2">
                  <c:v>0.16000000000000036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spPr>
              <a:solidFill>
                <a:srgbClr val="FF0000"/>
              </a:solidFill>
            </c:spPr>
          </c:dPt>
          <c:cat>
            <c:strRef>
              <c:f>Лист1!$A$2:$A$4</c:f>
              <c:strCache>
                <c:ptCount val="3"/>
                <c:pt idx="0">
                  <c:v>1994 г.</c:v>
                </c:pt>
                <c:pt idx="1">
                  <c:v>1998 г.</c:v>
                </c:pt>
                <c:pt idx="2">
                  <c:v>2006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44000</c:v>
                </c:pt>
                <c:pt idx="1">
                  <c:v>219000</c:v>
                </c:pt>
                <c:pt idx="2">
                  <c:v>3000000</c:v>
                </c:pt>
              </c:numCache>
            </c:numRef>
          </c:val>
        </c:ser>
        <c:gapWidth val="300"/>
        <c:axId val="77086080"/>
        <c:axId val="77087872"/>
      </c:barChart>
      <c:catAx>
        <c:axId val="77086080"/>
        <c:scaling>
          <c:orientation val="minMax"/>
        </c:scaling>
        <c:axPos val="b"/>
        <c:majorTickMark val="none"/>
        <c:tickLblPos val="nextTo"/>
        <c:crossAx val="77087872"/>
        <c:crosses val="autoZero"/>
        <c:auto val="1"/>
        <c:lblAlgn val="ctr"/>
        <c:lblOffset val="100"/>
      </c:catAx>
      <c:valAx>
        <c:axId val="77087872"/>
        <c:scaling>
          <c:orientation val="minMax"/>
        </c:scaling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 smtClean="0"/>
                  <a:t>Наркоманов</a:t>
                </a:r>
                <a:endParaRPr lang="ru-RU" dirty="0"/>
              </a:p>
            </c:rich>
          </c:tx>
          <c:layout/>
        </c:title>
        <c:numFmt formatCode="General" sourceLinked="1"/>
        <c:tickLblPos val="nextTo"/>
        <c:crossAx val="770860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5C8E58-E910-4FDB-A1E5-F67529EAABAE}" type="doc">
      <dgm:prSet loTypeId="urn:microsoft.com/office/officeart/2005/8/layout/default#1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C7DEFC2-D83F-4419-B898-5FC7B9709870}">
      <dgm:prSet phldrT="[Текст]"/>
      <dgm:spPr/>
      <dgm:t>
        <a:bodyPr/>
        <a:lstStyle/>
        <a:p>
          <a:r>
            <a:rPr lang="ru-RU" dirty="0" smtClean="0"/>
            <a:t>Цвет знакомства</a:t>
          </a:r>
          <a:endParaRPr lang="ru-RU" dirty="0"/>
        </a:p>
      </dgm:t>
    </dgm:pt>
    <dgm:pt modelId="{80EAEB3E-F64E-4280-8C1F-88CC1CF19630}" type="parTrans" cxnId="{B9243355-A561-451E-9CFF-26DBFCC1F74D}">
      <dgm:prSet/>
      <dgm:spPr/>
      <dgm:t>
        <a:bodyPr/>
        <a:lstStyle/>
        <a:p>
          <a:endParaRPr lang="ru-RU"/>
        </a:p>
      </dgm:t>
    </dgm:pt>
    <dgm:pt modelId="{3DD65535-0DEE-4872-857B-75EA3E935750}" type="sibTrans" cxnId="{B9243355-A561-451E-9CFF-26DBFCC1F74D}">
      <dgm:prSet/>
      <dgm:spPr/>
      <dgm:t>
        <a:bodyPr/>
        <a:lstStyle/>
        <a:p>
          <a:endParaRPr lang="ru-RU"/>
        </a:p>
      </dgm:t>
    </dgm:pt>
    <dgm:pt modelId="{92945B8B-23D4-4BB4-99E7-52890DF415CC}">
      <dgm:prSet phldrT="[Текст]"/>
      <dgm:spPr>
        <a:solidFill>
          <a:schemeClr val="tx1"/>
        </a:solidFill>
      </dgm:spPr>
      <dgm:t>
        <a:bodyPr/>
        <a:lstStyle/>
        <a:p>
          <a:r>
            <a:rPr lang="ru-RU" dirty="0" smtClean="0"/>
            <a:t>Цвет негативных проблем, неприятных последствий</a:t>
          </a:r>
          <a:endParaRPr lang="ru-RU" dirty="0"/>
        </a:p>
      </dgm:t>
    </dgm:pt>
    <dgm:pt modelId="{BF076484-F7F5-4076-8462-4FCCB0207156}" type="parTrans" cxnId="{07948CF8-8BD8-4587-8DD7-D86F32C9B437}">
      <dgm:prSet/>
      <dgm:spPr/>
      <dgm:t>
        <a:bodyPr/>
        <a:lstStyle/>
        <a:p>
          <a:endParaRPr lang="ru-RU"/>
        </a:p>
      </dgm:t>
    </dgm:pt>
    <dgm:pt modelId="{35C47E57-D568-48C1-9D93-8FAB38718295}" type="sibTrans" cxnId="{07948CF8-8BD8-4587-8DD7-D86F32C9B437}">
      <dgm:prSet/>
      <dgm:spPr/>
      <dgm:t>
        <a:bodyPr/>
        <a:lstStyle/>
        <a:p>
          <a:endParaRPr lang="ru-RU"/>
        </a:p>
      </dgm:t>
    </dgm:pt>
    <dgm:pt modelId="{9CD54DF0-64B9-4359-8056-5FF55BE1982E}">
      <dgm:prSet phldrT="[Текст]"/>
      <dgm:spPr/>
      <dgm:t>
        <a:bodyPr/>
        <a:lstStyle/>
        <a:p>
          <a:r>
            <a:rPr lang="ru-RU" dirty="0" smtClean="0"/>
            <a:t>цвет надежды, жизни</a:t>
          </a:r>
          <a:endParaRPr lang="ru-RU" dirty="0"/>
        </a:p>
      </dgm:t>
    </dgm:pt>
    <dgm:pt modelId="{920CEBFB-C8F9-41F4-81B8-F81A0D9C486E}" type="parTrans" cxnId="{C6CED972-E7A9-47CE-BDA3-A11198A5F75B}">
      <dgm:prSet/>
      <dgm:spPr/>
      <dgm:t>
        <a:bodyPr/>
        <a:lstStyle/>
        <a:p>
          <a:endParaRPr lang="ru-RU"/>
        </a:p>
      </dgm:t>
    </dgm:pt>
    <dgm:pt modelId="{43A6FE9A-BF23-4434-B825-CB0E7FEDE059}" type="sibTrans" cxnId="{C6CED972-E7A9-47CE-BDA3-A11198A5F75B}">
      <dgm:prSet/>
      <dgm:spPr/>
      <dgm:t>
        <a:bodyPr/>
        <a:lstStyle/>
        <a:p>
          <a:endParaRPr lang="ru-RU"/>
        </a:p>
      </dgm:t>
    </dgm:pt>
    <dgm:pt modelId="{A89F1096-74FF-4043-9BF7-9845ABFB54BD}">
      <dgm:prSet phldrT="[Текст]"/>
      <dgm:spPr/>
      <dgm:t>
        <a:bodyPr/>
        <a:lstStyle/>
        <a:p>
          <a:r>
            <a:rPr lang="ru-RU" dirty="0" smtClean="0"/>
            <a:t>Цвет предательства, предостережения</a:t>
          </a:r>
          <a:endParaRPr lang="ru-RU" dirty="0"/>
        </a:p>
      </dgm:t>
    </dgm:pt>
    <dgm:pt modelId="{434F0974-ACC4-4676-B049-8F7D92E4ED7E}" type="parTrans" cxnId="{DEC7053D-314A-4B09-AA09-3BA0562B797B}">
      <dgm:prSet/>
      <dgm:spPr/>
      <dgm:t>
        <a:bodyPr/>
        <a:lstStyle/>
        <a:p>
          <a:endParaRPr lang="ru-RU"/>
        </a:p>
      </dgm:t>
    </dgm:pt>
    <dgm:pt modelId="{2E640358-9A4A-4C6D-AEA7-4B6E3E27CA6D}" type="sibTrans" cxnId="{DEC7053D-314A-4B09-AA09-3BA0562B797B}">
      <dgm:prSet/>
      <dgm:spPr/>
      <dgm:t>
        <a:bodyPr/>
        <a:lstStyle/>
        <a:p>
          <a:endParaRPr lang="ru-RU"/>
        </a:p>
      </dgm:t>
    </dgm:pt>
    <dgm:pt modelId="{FAD6A8D9-1580-4F54-8780-F51B85258AC1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 smtClean="0"/>
            <a:t>Цвет угрозы</a:t>
          </a:r>
          <a:endParaRPr lang="ru-RU" dirty="0"/>
        </a:p>
      </dgm:t>
    </dgm:pt>
    <dgm:pt modelId="{13EBC1FE-3CBA-4DA4-920C-C58B85C9BDBA}" type="parTrans" cxnId="{A618FD08-7F5E-4BC9-BDB7-76D9CFFE755B}">
      <dgm:prSet/>
      <dgm:spPr/>
      <dgm:t>
        <a:bodyPr/>
        <a:lstStyle/>
        <a:p>
          <a:endParaRPr lang="ru-RU"/>
        </a:p>
      </dgm:t>
    </dgm:pt>
    <dgm:pt modelId="{6D72D842-C23D-455A-B38F-D899D35B3CE7}" type="sibTrans" cxnId="{A618FD08-7F5E-4BC9-BDB7-76D9CFFE755B}">
      <dgm:prSet/>
      <dgm:spPr/>
      <dgm:t>
        <a:bodyPr/>
        <a:lstStyle/>
        <a:p>
          <a:endParaRPr lang="ru-RU"/>
        </a:p>
      </dgm:t>
    </dgm:pt>
    <dgm:pt modelId="{055B9C73-EC5B-4DED-935C-FAE46C4CAA83}" type="pres">
      <dgm:prSet presAssocID="{B95C8E58-E910-4FDB-A1E5-F67529EAABA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882F40-62A7-46D2-A198-1C6289A91FDA}" type="pres">
      <dgm:prSet presAssocID="{BC7DEFC2-D83F-4419-B898-5FC7B970987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1CBC85-3E88-49B9-9D3C-032E363695B5}" type="pres">
      <dgm:prSet presAssocID="{3DD65535-0DEE-4872-857B-75EA3E935750}" presName="sibTrans" presStyleCnt="0"/>
      <dgm:spPr/>
      <dgm:t>
        <a:bodyPr/>
        <a:lstStyle/>
        <a:p>
          <a:endParaRPr lang="ru-RU"/>
        </a:p>
      </dgm:t>
    </dgm:pt>
    <dgm:pt modelId="{705A693B-4FC2-4831-9EC5-81DCC7B864E9}" type="pres">
      <dgm:prSet presAssocID="{92945B8B-23D4-4BB4-99E7-52890DF415C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B252B3-12CC-475A-A9EA-8CC6E9091E60}" type="pres">
      <dgm:prSet presAssocID="{35C47E57-D568-48C1-9D93-8FAB38718295}" presName="sibTrans" presStyleCnt="0"/>
      <dgm:spPr/>
      <dgm:t>
        <a:bodyPr/>
        <a:lstStyle/>
        <a:p>
          <a:endParaRPr lang="ru-RU"/>
        </a:p>
      </dgm:t>
    </dgm:pt>
    <dgm:pt modelId="{04B523D5-CC24-4FCA-96DF-0FADA1ECAC2F}" type="pres">
      <dgm:prSet presAssocID="{9CD54DF0-64B9-4359-8056-5FF55BE1982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F9D3A9-8491-447C-8C41-12ACBD6D44FA}" type="pres">
      <dgm:prSet presAssocID="{43A6FE9A-BF23-4434-B825-CB0E7FEDE059}" presName="sibTrans" presStyleCnt="0"/>
      <dgm:spPr/>
      <dgm:t>
        <a:bodyPr/>
        <a:lstStyle/>
        <a:p>
          <a:endParaRPr lang="ru-RU"/>
        </a:p>
      </dgm:t>
    </dgm:pt>
    <dgm:pt modelId="{4D44500B-E645-4D52-A54D-1D14F3F933F6}" type="pres">
      <dgm:prSet presAssocID="{A89F1096-74FF-4043-9BF7-9845ABFB54B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067DB4-2C22-422F-A688-4AC3B3D9161E}" type="pres">
      <dgm:prSet presAssocID="{2E640358-9A4A-4C6D-AEA7-4B6E3E27CA6D}" presName="sibTrans" presStyleCnt="0"/>
      <dgm:spPr/>
      <dgm:t>
        <a:bodyPr/>
        <a:lstStyle/>
        <a:p>
          <a:endParaRPr lang="ru-RU"/>
        </a:p>
      </dgm:t>
    </dgm:pt>
    <dgm:pt modelId="{F3190152-ABC6-40D3-9138-3908FAD170C4}" type="pres">
      <dgm:prSet presAssocID="{FAD6A8D9-1580-4F54-8780-F51B85258AC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B80892-8539-4EE8-8FF5-F4C1BA926CDB}" type="presOf" srcId="{B95C8E58-E910-4FDB-A1E5-F67529EAABAE}" destId="{055B9C73-EC5B-4DED-935C-FAE46C4CAA83}" srcOrd="0" destOrd="0" presId="urn:microsoft.com/office/officeart/2005/8/layout/default#1"/>
    <dgm:cxn modelId="{07948CF8-8BD8-4587-8DD7-D86F32C9B437}" srcId="{B95C8E58-E910-4FDB-A1E5-F67529EAABAE}" destId="{92945B8B-23D4-4BB4-99E7-52890DF415CC}" srcOrd="1" destOrd="0" parTransId="{BF076484-F7F5-4076-8462-4FCCB0207156}" sibTransId="{35C47E57-D568-48C1-9D93-8FAB38718295}"/>
    <dgm:cxn modelId="{B94FDA28-A4B9-4199-A1F7-B84028518866}" type="presOf" srcId="{BC7DEFC2-D83F-4419-B898-5FC7B9709870}" destId="{A1882F40-62A7-46D2-A198-1C6289A91FDA}" srcOrd="0" destOrd="0" presId="urn:microsoft.com/office/officeart/2005/8/layout/default#1"/>
    <dgm:cxn modelId="{C6CED972-E7A9-47CE-BDA3-A11198A5F75B}" srcId="{B95C8E58-E910-4FDB-A1E5-F67529EAABAE}" destId="{9CD54DF0-64B9-4359-8056-5FF55BE1982E}" srcOrd="2" destOrd="0" parTransId="{920CEBFB-C8F9-41F4-81B8-F81A0D9C486E}" sibTransId="{43A6FE9A-BF23-4434-B825-CB0E7FEDE059}"/>
    <dgm:cxn modelId="{27E7F679-D445-4DE0-9DED-D1A9AB09D446}" type="presOf" srcId="{FAD6A8D9-1580-4F54-8780-F51B85258AC1}" destId="{F3190152-ABC6-40D3-9138-3908FAD170C4}" srcOrd="0" destOrd="0" presId="urn:microsoft.com/office/officeart/2005/8/layout/default#1"/>
    <dgm:cxn modelId="{A800F211-19DA-49FA-90E7-1ACB430BEF6F}" type="presOf" srcId="{9CD54DF0-64B9-4359-8056-5FF55BE1982E}" destId="{04B523D5-CC24-4FCA-96DF-0FADA1ECAC2F}" srcOrd="0" destOrd="0" presId="urn:microsoft.com/office/officeart/2005/8/layout/default#1"/>
    <dgm:cxn modelId="{B9243355-A561-451E-9CFF-26DBFCC1F74D}" srcId="{B95C8E58-E910-4FDB-A1E5-F67529EAABAE}" destId="{BC7DEFC2-D83F-4419-B898-5FC7B9709870}" srcOrd="0" destOrd="0" parTransId="{80EAEB3E-F64E-4280-8C1F-88CC1CF19630}" sibTransId="{3DD65535-0DEE-4872-857B-75EA3E935750}"/>
    <dgm:cxn modelId="{A618FD08-7F5E-4BC9-BDB7-76D9CFFE755B}" srcId="{B95C8E58-E910-4FDB-A1E5-F67529EAABAE}" destId="{FAD6A8D9-1580-4F54-8780-F51B85258AC1}" srcOrd="4" destOrd="0" parTransId="{13EBC1FE-3CBA-4DA4-920C-C58B85C9BDBA}" sibTransId="{6D72D842-C23D-455A-B38F-D899D35B3CE7}"/>
    <dgm:cxn modelId="{0683D8A5-17CE-4B71-A707-0201162EB85F}" type="presOf" srcId="{A89F1096-74FF-4043-9BF7-9845ABFB54BD}" destId="{4D44500B-E645-4D52-A54D-1D14F3F933F6}" srcOrd="0" destOrd="0" presId="urn:microsoft.com/office/officeart/2005/8/layout/default#1"/>
    <dgm:cxn modelId="{DEC7053D-314A-4B09-AA09-3BA0562B797B}" srcId="{B95C8E58-E910-4FDB-A1E5-F67529EAABAE}" destId="{A89F1096-74FF-4043-9BF7-9845ABFB54BD}" srcOrd="3" destOrd="0" parTransId="{434F0974-ACC4-4676-B049-8F7D92E4ED7E}" sibTransId="{2E640358-9A4A-4C6D-AEA7-4B6E3E27CA6D}"/>
    <dgm:cxn modelId="{9D7E766F-B58A-4836-9735-9BE3E36FB91B}" type="presOf" srcId="{92945B8B-23D4-4BB4-99E7-52890DF415CC}" destId="{705A693B-4FC2-4831-9EC5-81DCC7B864E9}" srcOrd="0" destOrd="0" presId="urn:microsoft.com/office/officeart/2005/8/layout/default#1"/>
    <dgm:cxn modelId="{C7D156EF-DA60-4B09-8415-38EF5E49926C}" type="presParOf" srcId="{055B9C73-EC5B-4DED-935C-FAE46C4CAA83}" destId="{A1882F40-62A7-46D2-A198-1C6289A91FDA}" srcOrd="0" destOrd="0" presId="urn:microsoft.com/office/officeart/2005/8/layout/default#1"/>
    <dgm:cxn modelId="{C37B6E5E-2525-421C-BF2E-195753CF06EE}" type="presParOf" srcId="{055B9C73-EC5B-4DED-935C-FAE46C4CAA83}" destId="{B61CBC85-3E88-49B9-9D3C-032E363695B5}" srcOrd="1" destOrd="0" presId="urn:microsoft.com/office/officeart/2005/8/layout/default#1"/>
    <dgm:cxn modelId="{382308AC-DE25-494E-8182-682B876A645E}" type="presParOf" srcId="{055B9C73-EC5B-4DED-935C-FAE46C4CAA83}" destId="{705A693B-4FC2-4831-9EC5-81DCC7B864E9}" srcOrd="2" destOrd="0" presId="urn:microsoft.com/office/officeart/2005/8/layout/default#1"/>
    <dgm:cxn modelId="{C11BEBDD-D2F5-466F-B4C4-922B730C5847}" type="presParOf" srcId="{055B9C73-EC5B-4DED-935C-FAE46C4CAA83}" destId="{65B252B3-12CC-475A-A9EA-8CC6E9091E60}" srcOrd="3" destOrd="0" presId="urn:microsoft.com/office/officeart/2005/8/layout/default#1"/>
    <dgm:cxn modelId="{2BA1E81A-F5A4-453A-9685-C393919F2594}" type="presParOf" srcId="{055B9C73-EC5B-4DED-935C-FAE46C4CAA83}" destId="{04B523D5-CC24-4FCA-96DF-0FADA1ECAC2F}" srcOrd="4" destOrd="0" presId="urn:microsoft.com/office/officeart/2005/8/layout/default#1"/>
    <dgm:cxn modelId="{475DD1AC-96E9-4A63-AECD-4B03548DCDE3}" type="presParOf" srcId="{055B9C73-EC5B-4DED-935C-FAE46C4CAA83}" destId="{39F9D3A9-8491-447C-8C41-12ACBD6D44FA}" srcOrd="5" destOrd="0" presId="urn:microsoft.com/office/officeart/2005/8/layout/default#1"/>
    <dgm:cxn modelId="{B4CD3F5D-3D86-4F11-9589-3CD64BEFCD36}" type="presParOf" srcId="{055B9C73-EC5B-4DED-935C-FAE46C4CAA83}" destId="{4D44500B-E645-4D52-A54D-1D14F3F933F6}" srcOrd="6" destOrd="0" presId="urn:microsoft.com/office/officeart/2005/8/layout/default#1"/>
    <dgm:cxn modelId="{71EB6232-CA74-4566-BCD1-4931CF228252}" type="presParOf" srcId="{055B9C73-EC5B-4DED-935C-FAE46C4CAA83}" destId="{B5067DB4-2C22-422F-A688-4AC3B3D9161E}" srcOrd="7" destOrd="0" presId="urn:microsoft.com/office/officeart/2005/8/layout/default#1"/>
    <dgm:cxn modelId="{2A807F08-66B6-403D-80A0-0F2B2593C1A0}" type="presParOf" srcId="{055B9C73-EC5B-4DED-935C-FAE46C4CAA83}" destId="{F3190152-ABC6-40D3-9138-3908FAD170C4}" srcOrd="8" destOrd="0" presId="urn:microsoft.com/office/officeart/2005/8/layout/default#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882F40-62A7-46D2-A198-1C6289A91FDA}">
      <dsp:nvSpPr>
        <dsp:cNvPr id="0" name=""/>
        <dsp:cNvSpPr/>
      </dsp:nvSpPr>
      <dsp:spPr>
        <a:xfrm>
          <a:off x="0" y="498474"/>
          <a:ext cx="2714624" cy="162877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Цвет знакомства</a:t>
          </a:r>
          <a:endParaRPr lang="ru-RU" sz="2500" kern="1200" dirty="0"/>
        </a:p>
      </dsp:txBody>
      <dsp:txXfrm>
        <a:off x="0" y="498474"/>
        <a:ext cx="2714624" cy="1628775"/>
      </dsp:txXfrm>
    </dsp:sp>
    <dsp:sp modelId="{705A693B-4FC2-4831-9EC5-81DCC7B864E9}">
      <dsp:nvSpPr>
        <dsp:cNvPr id="0" name=""/>
        <dsp:cNvSpPr/>
      </dsp:nvSpPr>
      <dsp:spPr>
        <a:xfrm>
          <a:off x="2986087" y="498474"/>
          <a:ext cx="2714624" cy="1628775"/>
        </a:xfrm>
        <a:prstGeom prst="rect">
          <a:avLst/>
        </a:prstGeom>
        <a:solidFill>
          <a:schemeClr val="tx1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Цвет негативных проблем, неприятных последствий</a:t>
          </a:r>
          <a:endParaRPr lang="ru-RU" sz="2500" kern="1200" dirty="0"/>
        </a:p>
      </dsp:txBody>
      <dsp:txXfrm>
        <a:off x="2986087" y="498474"/>
        <a:ext cx="2714624" cy="1628775"/>
      </dsp:txXfrm>
    </dsp:sp>
    <dsp:sp modelId="{04B523D5-CC24-4FCA-96DF-0FADA1ECAC2F}">
      <dsp:nvSpPr>
        <dsp:cNvPr id="0" name=""/>
        <dsp:cNvSpPr/>
      </dsp:nvSpPr>
      <dsp:spPr>
        <a:xfrm>
          <a:off x="5972175" y="498474"/>
          <a:ext cx="2714624" cy="1628775"/>
        </a:xfrm>
        <a:prstGeom prst="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-4966938"/>
                <a:satOff val="19906"/>
                <a:lumOff val="4314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-4966938"/>
                <a:satOff val="19906"/>
                <a:lumOff val="4314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-4966938"/>
                <a:satOff val="19906"/>
                <a:lumOff val="4314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цвет надежды, жизни</a:t>
          </a:r>
          <a:endParaRPr lang="ru-RU" sz="2500" kern="1200" dirty="0"/>
        </a:p>
      </dsp:txBody>
      <dsp:txXfrm>
        <a:off x="5972175" y="498474"/>
        <a:ext cx="2714624" cy="1628775"/>
      </dsp:txXfrm>
    </dsp:sp>
    <dsp:sp modelId="{4D44500B-E645-4D52-A54D-1D14F3F933F6}">
      <dsp:nvSpPr>
        <dsp:cNvPr id="0" name=""/>
        <dsp:cNvSpPr/>
      </dsp:nvSpPr>
      <dsp:spPr>
        <a:xfrm>
          <a:off x="1493043" y="2398712"/>
          <a:ext cx="2714624" cy="1628775"/>
        </a:xfrm>
        <a:prstGeom prst="rect">
          <a:avLst/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-7450407"/>
                <a:satOff val="29858"/>
                <a:lumOff val="6471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-7450407"/>
                <a:satOff val="29858"/>
                <a:lumOff val="6471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-7450407"/>
                <a:satOff val="29858"/>
                <a:lumOff val="6471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-7450407"/>
                <a:satOff val="29858"/>
                <a:lumOff val="6471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Цвет предательства, предостережения</a:t>
          </a:r>
          <a:endParaRPr lang="ru-RU" sz="2500" kern="1200" dirty="0"/>
        </a:p>
      </dsp:txBody>
      <dsp:txXfrm>
        <a:off x="1493043" y="2398712"/>
        <a:ext cx="2714624" cy="1628775"/>
      </dsp:txXfrm>
    </dsp:sp>
    <dsp:sp modelId="{F3190152-ABC6-40D3-9138-3908FAD170C4}">
      <dsp:nvSpPr>
        <dsp:cNvPr id="0" name=""/>
        <dsp:cNvSpPr/>
      </dsp:nvSpPr>
      <dsp:spPr>
        <a:xfrm>
          <a:off x="4479131" y="2398712"/>
          <a:ext cx="2714624" cy="1628775"/>
        </a:xfrm>
        <a:prstGeom prst="rect">
          <a:avLst/>
        </a:prstGeom>
        <a:solidFill>
          <a:srgbClr val="FF0000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Цвет угрозы</a:t>
          </a:r>
          <a:endParaRPr lang="ru-RU" sz="2500" kern="1200" dirty="0"/>
        </a:p>
      </dsp:txBody>
      <dsp:txXfrm>
        <a:off x="4479131" y="2398712"/>
        <a:ext cx="2714624" cy="16287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03E022-7B6C-467B-8A64-050AFC5B8B65}" type="datetimeFigureOut">
              <a:rPr lang="ru-RU" smtClean="0"/>
              <a:pPr>
                <a:defRPr/>
              </a:pPr>
              <a:t>17.02.2014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2AB7A2EF-9070-4530-B274-C437EC18B8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77B6AC-1A40-402C-A26A-BEBC13DFAAF1}" type="datetimeFigureOut">
              <a:rPr lang="ru-RU" smtClean="0"/>
              <a:pPr>
                <a:defRPr/>
              </a:pPr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EF6FB2-E4DF-4899-B2C7-3069F95466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2F5E9F-E364-48C0-9551-9898AE4FC2F7}" type="datetimeFigureOut">
              <a:rPr lang="ru-RU" smtClean="0"/>
              <a:pPr>
                <a:defRPr/>
              </a:pPr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113D08-C42E-4CA7-8A15-FC11FA1891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3A4C-ECE3-4535-BB01-29596EDF84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09CC05-AF4A-496A-ABC5-A1E1544AC8CE}" type="datetimeFigureOut">
              <a:rPr lang="ru-RU" smtClean="0"/>
              <a:pPr>
                <a:defRPr/>
              </a:pPr>
              <a:t>17.02.2014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DFEE0FA2-9057-441C-B087-FE3B6F39E9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9AD3C1-86DB-41FF-8F1D-0EA14EADF7DF}" type="datetimeFigureOut">
              <a:rPr lang="ru-RU" smtClean="0"/>
              <a:pPr>
                <a:defRPr/>
              </a:pPr>
              <a:t>17.02.2014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572941-DC04-4CE3-B55D-0F952BC2905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8B0707-2F10-4E67-BE89-F3FC07DF595D}" type="datetimeFigureOut">
              <a:rPr lang="ru-RU" smtClean="0"/>
              <a:pPr>
                <a:defRPr/>
              </a:pPr>
              <a:t>17.02.2014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03B48-6A5E-414A-B05B-F98E0474EF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8E8180-6BB8-4888-8D62-5D3F7FEAD34A}" type="datetimeFigureOut">
              <a:rPr lang="ru-RU" smtClean="0"/>
              <a:pPr>
                <a:defRPr/>
              </a:pPr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F77AE253-C260-4EA0-B529-67842D4C89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E41B0-63A7-4438-972E-118BCB1AFFEE}" type="datetimeFigureOut">
              <a:rPr lang="ru-RU" smtClean="0"/>
              <a:pPr>
                <a:defRPr/>
              </a:pPr>
              <a:t>17.02.2014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DAA538-1129-454C-8564-71167C626B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DC50CE-33A6-49D3-9409-FC66B0467AEF}" type="datetimeFigureOut">
              <a:rPr lang="ru-RU" smtClean="0"/>
              <a:pPr>
                <a:defRPr/>
              </a:pPr>
              <a:t>17.02.2014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6BFD79-6C4C-42BE-9093-03F5A28ECB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E3268A-7719-48BB-894E-316C467364ED}" type="datetimeFigureOut">
              <a:rPr lang="ru-RU" smtClean="0"/>
              <a:pPr>
                <a:defRPr/>
              </a:pPr>
              <a:t>17.02.2014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E644B2-EB79-42EC-9DDD-1889508A71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5D88C3-3AAF-4CF1-9F41-9D46E7581967}" type="datetimeFigureOut">
              <a:rPr lang="ru-RU" smtClean="0"/>
              <a:pPr>
                <a:defRPr/>
              </a:pPr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279F96-2441-4E9F-ABFD-DA3EBB239F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08D5C15-0C50-4A3C-910C-C8E6403B2504}" type="datetimeFigureOut">
              <a:rPr lang="ru-RU" smtClean="0"/>
              <a:pPr>
                <a:defRPr/>
              </a:pPr>
              <a:t>17.02.2014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C26739D-B959-491F-844F-E8136C1B40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ransition spd="slow">
    <p:randomBar dir="vert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4.jpeg"/><Relationship Id="rId7" Type="http://schemas.openxmlformats.org/officeDocument/2006/relationships/hyperlink" Target="M2U01530.MPG" TargetMode="External"/><Relationship Id="rId2" Type="http://schemas.openxmlformats.org/officeDocument/2006/relationships/hyperlink" Target="M2U01528.M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hyperlink" Target="M2U01529.M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M2U01527.MPG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&#1041;&#1077;&#1088;&#1077;&#1075;&#1080;%20&#1089;&#1077;&#1073;&#1103;.flv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2.png"/><Relationship Id="rId4" Type="http://schemas.openxmlformats.org/officeDocument/2006/relationships/hyperlink" Target="'&#1078;&#1086;&#1089;&#1082;&#1072;.flv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hyperlink" Target="&#1056;&#1077;&#1083;&#1072;&#1082;&#1089;.pps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3"/>
          <p:cNvSpPr>
            <a:spLocks noGrp="1"/>
          </p:cNvSpPr>
          <p:nvPr>
            <p:ph type="title"/>
          </p:nvPr>
        </p:nvSpPr>
        <p:spPr>
          <a:xfrm>
            <a:off x="304800" y="0"/>
            <a:ext cx="6696092" cy="12954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Танцы и спорт против болезней поведения</a:t>
            </a:r>
          </a:p>
        </p:txBody>
      </p:sp>
      <p:pic>
        <p:nvPicPr>
          <p:cNvPr id="3077" name="Picture 4" descr="C:\Documents and Settings\Admin\Рабочий стол\DSC0048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8" y="4572008"/>
            <a:ext cx="2428879" cy="20812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8" name="Picture 5" descr="F:\Конференция ЗОЖ\фотографии на списание 04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1857364"/>
            <a:ext cx="2508120" cy="22059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9" name="Picture 6" descr="C:\Documents and Settings\Admin\Рабочий стол\IMG_230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52361" y="4149080"/>
            <a:ext cx="3181373" cy="23860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80" name="Picture 7" descr="C:\Documents and Settings\Admin\Рабочий стол\Изображение 11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6266" y="1188704"/>
            <a:ext cx="1643074" cy="19959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81" name="Picture 8" descr="F:\Зож\IMG_091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2844" y="4714884"/>
            <a:ext cx="2595544" cy="19474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84" name="Picture 2" descr="F:\Содружество\Триумф\IMG_109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57950" y="285728"/>
            <a:ext cx="2586028" cy="191452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5" name="Picture 2" descr="C:\Documents and Settings\Admin\Рабочий стол\S7304712.JPG"/>
          <p:cNvPicPr>
            <a:picLocks noGrp="1" noChangeAspect="1" noChangeArrowheads="1"/>
          </p:cNvPicPr>
          <p:nvPr>
            <p:ph idx="1"/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6429388" y="2500306"/>
            <a:ext cx="2428892" cy="18400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6" name="Picture 3" descr="C:\Documents and Settings\Admin\Рабочий стол\S7301252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855484" y="1857364"/>
            <a:ext cx="1428760" cy="20253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6"/>
          <p:cNvSpPr>
            <a:spLocks noGrp="1"/>
          </p:cNvSpPr>
          <p:nvPr>
            <p:ph type="title"/>
          </p:nvPr>
        </p:nvSpPr>
        <p:spPr>
          <a:xfrm>
            <a:off x="214282" y="214290"/>
            <a:ext cx="5627570" cy="841248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Танцы и спорт против болезней поведения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Распространение наркомании на территории России происходит угрожающими темпами.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Специалисты утверждают, что эти цифры необходимо умножить на 10, поскольку многие наркоманы не обращаются за медицинской помощью.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643438" y="1714488"/>
          <a:ext cx="4286280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01752" y="142852"/>
            <a:ext cx="6484826" cy="1155596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Танцы и спорт против болезней поведения.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315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         </a:t>
            </a:r>
            <a:r>
              <a:rPr lang="ru-RU" dirty="0" smtClean="0">
                <a:solidFill>
                  <a:schemeClr val="tx1"/>
                </a:solidFill>
              </a:rPr>
              <a:t>Наркомания распространяется по законам эпидемии. Считается, что один наркоман в среднем </a:t>
            </a:r>
            <a:r>
              <a:rPr lang="ru-RU" i="1" dirty="0" smtClean="0">
                <a:solidFill>
                  <a:schemeClr val="tx1"/>
                </a:solidFill>
              </a:rPr>
              <a:t>«сажает на иглу» </a:t>
            </a:r>
            <a:endParaRPr lang="en-US" i="1" dirty="0" smtClean="0">
              <a:solidFill>
                <a:schemeClr val="tx1"/>
              </a:solidFill>
            </a:endParaRPr>
          </a:p>
          <a:p>
            <a:pPr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        </a:t>
            </a:r>
            <a:r>
              <a:rPr lang="ru-RU" sz="3600" b="1" dirty="0" smtClean="0">
                <a:solidFill>
                  <a:schemeClr val="tx1"/>
                </a:solidFill>
              </a:rPr>
              <a:t>17 человек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3316" name="Picture 2" descr="C:\Users\оксана\Downloads\нар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5286380" y="1673565"/>
            <a:ext cx="2857519" cy="42649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5699008" cy="84124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Танцы и спорт против болезней поведения.</a:t>
            </a:r>
          </a:p>
        </p:txBody>
      </p:sp>
      <p:pic>
        <p:nvPicPr>
          <p:cNvPr id="14340" name="Picture 2" descr="F:\скорая))\DSC0097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072066" y="1214422"/>
            <a:ext cx="3331276" cy="26428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341" name="Picture 3" descr="F:\ткачева\Безымянный 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4214818"/>
            <a:ext cx="3286148" cy="24098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C:\Documents and Settings\User\Мои документы\Мои рисунки\мой первый выпуск\школа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1714487"/>
            <a:ext cx="4429156" cy="33218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4"/>
          <p:cNvSpPr>
            <a:spLocks noGrp="1"/>
          </p:cNvSpPr>
          <p:nvPr>
            <p:ph type="title"/>
          </p:nvPr>
        </p:nvSpPr>
        <p:spPr>
          <a:xfrm>
            <a:off x="285720" y="142852"/>
            <a:ext cx="5341818" cy="84124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Танцы и спорт против болезней поведения</a:t>
            </a:r>
          </a:p>
        </p:txBody>
      </p:sp>
      <p:pic>
        <p:nvPicPr>
          <p:cNvPr id="15363" name="Picture 2" descr="C:\Documents and Settings\Admin\Рабочий стол\фото д.з\день здоровья\IMG_008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43702" y="3357562"/>
            <a:ext cx="2337971" cy="28575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364" name="Picture 3" descr="C:\Documents and Settings\Admin\Рабочий стол\фото д.з\день здоровья\IMG_015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285860"/>
            <a:ext cx="3000396" cy="24836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365" name="Picture 4" descr="F:\фото\досуг\фотографии на списание 0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28992" y="1857364"/>
            <a:ext cx="2643206" cy="22147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366" name="Picture 5" descr="F:\фото\досуг\фотографии на списание 00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86512" y="785794"/>
            <a:ext cx="2666428" cy="20002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368" name="Picture 7" descr="F:\фото\Нравственное, экологическое, трудовое\фотографии на списание 01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4282" y="4286256"/>
            <a:ext cx="3055692" cy="22923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369" name="Picture 8" descr="F:\фото\Патриотическое воспитание\S730178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00430" y="4357694"/>
            <a:ext cx="2974669" cy="22310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Танцы и спорт против болезней поведения</a:t>
            </a:r>
            <a:endParaRPr lang="ru-RU" sz="3200" dirty="0"/>
          </a:p>
        </p:txBody>
      </p:sp>
      <p:pic>
        <p:nvPicPr>
          <p:cNvPr id="63490" name="Picture 2" descr="F:\фото фестиваль\S730558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1214422"/>
            <a:ext cx="3295587" cy="24716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3491" name="Picture 3" descr="F:\фото для фестиваль\IMG_078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4000504"/>
            <a:ext cx="3437567" cy="25780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3492" name="Picture 4" descr="F:\фото для фестиваль\S730537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29190" y="1214422"/>
            <a:ext cx="3438461" cy="247168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3493" name="Picture 5" descr="F:\фото для фестиваль\S730541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00562" y="3929066"/>
            <a:ext cx="3581337" cy="26860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6624654" cy="115254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Танцы против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болезней поведения.</a:t>
            </a:r>
            <a:br>
              <a:rPr lang="ru-RU" sz="3200" dirty="0" smtClean="0"/>
            </a:br>
            <a:r>
              <a:rPr lang="ru-RU" sz="3200" dirty="0" smtClean="0"/>
              <a:t>Гимназия №1</a:t>
            </a:r>
          </a:p>
        </p:txBody>
      </p:sp>
      <p:pic>
        <p:nvPicPr>
          <p:cNvPr id="16388" name="Picture 3" descr="F:\Содружество\Триумф\P10003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714876" y="642918"/>
            <a:ext cx="3571900" cy="26789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387" name="Picture 2" descr="F:\Содружество\Триумф\IMG_016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2714620"/>
            <a:ext cx="3857628" cy="25717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389" name="Picture 4" descr="F:\Содружество\Триумф\IMG_109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6" y="4000504"/>
            <a:ext cx="3714776" cy="24759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231203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Танцы против болезней поведения.</a:t>
            </a:r>
            <a:br>
              <a:rPr lang="ru-RU" sz="3200" dirty="0" smtClean="0"/>
            </a:br>
            <a:r>
              <a:rPr lang="ru-RU" sz="3200" dirty="0" err="1" smtClean="0"/>
              <a:t>дд</a:t>
            </a:r>
            <a:r>
              <a:rPr lang="ru-RU" sz="2200" dirty="0" err="1" smtClean="0"/>
              <a:t>И</a:t>
            </a:r>
            <a:r>
              <a:rPr lang="ru-RU" sz="3200" dirty="0" err="1" smtClean="0"/>
              <a:t>ю</a:t>
            </a:r>
            <a:endParaRPr lang="ru-RU" sz="3200" dirty="0" smtClean="0"/>
          </a:p>
        </p:txBody>
      </p:sp>
      <p:pic>
        <p:nvPicPr>
          <p:cNvPr id="17411" name="Picture 2" descr="C:\Documents and Settings\Admin\Рабочий стол\DSC070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42875" y="1214437"/>
            <a:ext cx="3000365" cy="22492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412" name="Picture 3" descr="C:\Documents and Settings\Admin\Рабочий стол\IMG_316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44174" y="1285860"/>
            <a:ext cx="2856949" cy="21431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413" name="Picture 4" descr="C:\Documents and Settings\Admin\Рабочий стол\казачок калитва 09 02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16" y="1714488"/>
            <a:ext cx="2762795" cy="20717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414" name="Picture 5" descr="C:\Documents and Settings\Admin\Рабочий стол\Мир начинается с детства 2010 07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2844" y="3786190"/>
            <a:ext cx="2357454" cy="23043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415" name="Picture 6" descr="C:\Documents and Settings\Admin\Рабочий стол\DSC0042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29322" y="4143380"/>
            <a:ext cx="3048666" cy="22860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416" name="Picture 7" descr="C:\Documents and Settings\Admin\Рабочий стол\DSC00465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714612" y="4357694"/>
            <a:ext cx="2857521" cy="21431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Танцы против болезней поведения.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7200" y="1706562"/>
            <a:ext cx="8686800" cy="4525963"/>
          </a:xfrm>
          <a:prstGeom prst="rect">
            <a:avLst/>
          </a:prstGeom>
        </p:spPr>
        <p:txBody>
          <a:bodyPr vert="horz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Причины ,приводящие к употреблению наркотиков, алкоголя, ведущие к половой распущенности, вызывающие инфекционные заболевания, это: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Любопытство. Около 40% подростков в форме групповых проб, экспериментов, поисков интересного времяпрепровождения, подражания лидерам в группе.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Стресс. У более 1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 подростков   наблюдается ослабление действия стрессовых факторов, желания уйти от перегрузок, неудач реальных или надуманных.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Внушаемость. 1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 подростков пробует наркотики ,спиртное без особого на то желания, под действием авторитетных для них лиц, отрицательных лидеров, заводил, как правило уже имеющих опыт употребления наркотиков.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smtClean="0"/>
              <a:t>Танцы и спорт против болезней поведения.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Мне хочется закончить страничку стихами А.С. Пушкина.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О, люди! Все похожи вы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На прародительницу Еву: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Что вам дано, то не влечет,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Вас непрестанно змий зовет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К себе, к таинственному древу,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Запретный плод вам подавай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А без него вам рай не рай.</a:t>
            </a:r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Танцы и спорт против болезней поведения.</a:t>
            </a:r>
            <a:br>
              <a:rPr lang="ru-RU" sz="3200" dirty="0" smtClean="0"/>
            </a:br>
            <a:r>
              <a:rPr lang="ru-RU" sz="3200" dirty="0" smtClean="0"/>
              <a:t>МОУ СОШ № 4</a:t>
            </a:r>
          </a:p>
        </p:txBody>
      </p:sp>
      <p:pic>
        <p:nvPicPr>
          <p:cNvPr id="20484" name="Picture 4" descr="F:\фото фестиваль\S7305643.JP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428736"/>
            <a:ext cx="3143272" cy="23574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485" name="Picture 5" descr="F:\фото фестиваль\S7305642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43372" y="1339438"/>
            <a:ext cx="3214710" cy="24110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486" name="Picture 6" descr="F:\фото фестиваль\S730564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928662" y="4143380"/>
            <a:ext cx="3486087" cy="261456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487" name="Picture 7" descr="F:\фото фестиваль\S7305644.JP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214942" y="4143380"/>
            <a:ext cx="3343211" cy="25074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smtClean="0"/>
              <a:t>Танцы и спорт против болезней поведения.</a:t>
            </a:r>
          </a:p>
        </p:txBody>
      </p:sp>
      <p:sp>
        <p:nvSpPr>
          <p:cNvPr id="4099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sz="3200" b="1" dirty="0" smtClean="0"/>
              <a:t>Цель фестиваля:</a:t>
            </a:r>
          </a:p>
          <a:p>
            <a:pPr algn="ctr">
              <a:buFont typeface="Arial" charset="0"/>
              <a:buNone/>
            </a:pPr>
            <a:endParaRPr lang="ru-RU" sz="3200" dirty="0" smtClean="0"/>
          </a:p>
          <a:p>
            <a:pPr algn="ctr">
              <a:buFont typeface="Arial" charset="0"/>
              <a:buNone/>
            </a:pPr>
            <a:r>
              <a:rPr lang="ru-RU" dirty="0" smtClean="0"/>
              <a:t>   Формирование сознательной установки на здоровый образ жизни</a:t>
            </a:r>
          </a:p>
        </p:txBody>
      </p:sp>
      <p:sp>
        <p:nvSpPr>
          <p:cNvPr id="4100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b="1" dirty="0" smtClean="0"/>
              <a:t>Задачи:</a:t>
            </a:r>
          </a:p>
          <a:p>
            <a:r>
              <a:rPr lang="ru-RU" sz="2000" dirty="0" smtClean="0"/>
              <a:t>воспитывать ответственное отношение к своему здоровью в противовес нарастающей в среде школьников </a:t>
            </a:r>
            <a:r>
              <a:rPr lang="ru-RU" sz="2000" dirty="0" err="1" smtClean="0"/>
              <a:t>табако-нарко</a:t>
            </a:r>
            <a:r>
              <a:rPr lang="ru-RU" sz="2000" dirty="0" smtClean="0"/>
              <a:t>-</a:t>
            </a:r>
            <a:r>
              <a:rPr lang="en-US" sz="2000" dirty="0" smtClean="0"/>
              <a:t> </a:t>
            </a:r>
            <a:r>
              <a:rPr lang="ru-RU" sz="2000" dirty="0" smtClean="0"/>
              <a:t>и алкогольной зависимости.</a:t>
            </a:r>
          </a:p>
          <a:p>
            <a:r>
              <a:rPr lang="ru-RU" sz="2000" dirty="0" smtClean="0"/>
              <a:t>Сформировать понимание, что здоровье – это бесценный дар.</a:t>
            </a:r>
          </a:p>
          <a:p>
            <a:endParaRPr lang="ru-RU" sz="2000" dirty="0" smtClean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Танцы и спорт против болезней поведения МОУ СОШ № 8.</a:t>
            </a:r>
          </a:p>
        </p:txBody>
      </p:sp>
      <p:pic>
        <p:nvPicPr>
          <p:cNvPr id="1026" name="Picture 2" descr="G:\фото СОШ №8\1 06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285859"/>
            <a:ext cx="2000264" cy="26670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C:\Users\админ\Desktop\фото СОШ №8\IMG_256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19" y="4429132"/>
            <a:ext cx="3321867" cy="22145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8" name="Picture 4" descr="C:\Users\админ\Desktop\фото СОШ №8\1 08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59469" y="1091548"/>
            <a:ext cx="2953071" cy="22145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9" name="Picture 5" descr="C:\Users\админ\Desktop\фото СОШ №8\1апреля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58016" y="3643314"/>
            <a:ext cx="1928826" cy="28932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30" name="Picture 6" descr="C:\Users\админ\Desktop\фото СОШ №8\1 07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14611" y="1285859"/>
            <a:ext cx="2714645" cy="20357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31" name="Picture 7" descr="C:\Users\админ\Desktop\фото СОШ №8\IMG_497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771893" y="3594736"/>
            <a:ext cx="2857811" cy="21431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Танцы и спорт против болезней поведения.</a:t>
            </a:r>
          </a:p>
        </p:txBody>
      </p:sp>
      <p:pic>
        <p:nvPicPr>
          <p:cNvPr id="22532" name="Picture 4" descr="F:\фото фестиваль\S7305638.JP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5" y="1309272"/>
            <a:ext cx="7215238" cy="51915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Танцы и спорт против болезней поведения</a:t>
            </a:r>
            <a:br>
              <a:rPr lang="ru-RU" sz="3200" dirty="0" smtClean="0"/>
            </a:br>
            <a:r>
              <a:rPr lang="ru-RU" sz="3200" dirty="0" smtClean="0"/>
              <a:t>спорткомплекс «Россия»</a:t>
            </a:r>
            <a:endParaRPr lang="ru-RU" sz="3200" dirty="0"/>
          </a:p>
        </p:txBody>
      </p:sp>
      <p:pic>
        <p:nvPicPr>
          <p:cNvPr id="64514" name="Picture 2" descr="F:\фото фестиваль\S73056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357298"/>
            <a:ext cx="3143272" cy="23574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4515" name="Picture 3" descr="F:\фото фестиваль\S730563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968676"/>
            <a:ext cx="3200336" cy="24002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4516" name="Picture 4" descr="F:\фото фестиваль\S730563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0100" y="4143380"/>
            <a:ext cx="3190897" cy="23931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4517" name="Picture 5" descr="F:\фото фестиваль\S730563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476879" y="3857628"/>
            <a:ext cx="3333774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Танцы и спорт против болезней поведения</a:t>
            </a:r>
            <a:endParaRPr lang="ru-RU" sz="3200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http://ia29.odnoklassniki.ru/getImage?photoId=403729323057&amp;photoType=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714488"/>
            <a:ext cx="4095736" cy="30718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7652" name="Picture 4" descr="C:\Users\Глазуновы\Desktop\DSC0267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4508171" y="2064069"/>
            <a:ext cx="4511162" cy="33833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smtClean="0"/>
              <a:t>Танцы и спорт против болезней поведения.</a:t>
            </a:r>
          </a:p>
        </p:txBody>
      </p:sp>
      <p:pic>
        <p:nvPicPr>
          <p:cNvPr id="2050" name="Picture 2">
            <a:hlinkClick r:id="rId2" action="ppaction://hlinkfile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1571612"/>
            <a:ext cx="3393305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>
            <a:hlinkClick r:id="rId4" action="ppaction://hlinkfile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14942" y="2428868"/>
            <a:ext cx="3455001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4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838200"/>
          </a:xfrm>
        </p:spPr>
        <p:txBody>
          <a:bodyPr/>
          <a:lstStyle/>
          <a:p>
            <a:r>
              <a:rPr lang="ru-RU" sz="3200" dirty="0" smtClean="0"/>
              <a:t>Танцы против болезней поведения.</a:t>
            </a:r>
          </a:p>
        </p:txBody>
      </p:sp>
      <p:pic>
        <p:nvPicPr>
          <p:cNvPr id="25604" name="Picture 4" descr="F:\фото для фестиваль\жириковы\Image0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428736"/>
            <a:ext cx="3540150" cy="23313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5605" name="Picture 5" descr="F:\фото для фестиваль\жириковы\Image00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4286255"/>
            <a:ext cx="3571900" cy="22451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5606" name="Picture 6" descr="F:\фото для фестиваль\жириковы\Image000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1091550"/>
            <a:ext cx="3643338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5607" name="Picture 7" descr="F:\фото для фестиваль\жириковы\Image000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57752" y="4071942"/>
            <a:ext cx="3786214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Негативные проблемы.</a:t>
            </a:r>
          </a:p>
        </p:txBody>
      </p:sp>
      <p:pic>
        <p:nvPicPr>
          <p:cNvPr id="26627" name="Picture 2" descr="F:\03\0e9dd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85720" y="1571612"/>
            <a:ext cx="2786062" cy="24463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6628" name="Picture 3" descr="F:\03\112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98" y="1485718"/>
            <a:ext cx="2801937" cy="23574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6629" name="Picture 4" descr="F:\03\1300729685_pjanyjj-den-sv.-patrika-(www.votrube.ru)2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08424" y="3214688"/>
            <a:ext cx="2532063" cy="34051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Негативные проблемы.</a:t>
            </a:r>
          </a:p>
        </p:txBody>
      </p:sp>
      <p:pic>
        <p:nvPicPr>
          <p:cNvPr id="27651" name="Picture 2" descr="F:\03\b_daae8f24e8b55413e970a090826a36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42844" y="1428736"/>
            <a:ext cx="2757487" cy="22050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7652" name="Picture 3" descr="F:\03\drunk_girls_3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86438" y="4286250"/>
            <a:ext cx="3140075" cy="23447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7653" name="Picture 4" descr="F:\03\DSCN183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7752" y="1428735"/>
            <a:ext cx="3214689" cy="24101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7654" name="Picture 5" descr="F:\03\DSCN184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28688" y="4071943"/>
            <a:ext cx="3259099" cy="24447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Антиреклама вредных привычек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 разных стран. Англия.</a:t>
            </a:r>
          </a:p>
        </p:txBody>
      </p:sp>
      <p:pic>
        <p:nvPicPr>
          <p:cNvPr id="28676" name="Picture 2" descr="C:\Users\оксана\Downloads\Asp_view_London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71500" y="1857375"/>
            <a:ext cx="3219450" cy="35004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867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dirty="0" smtClean="0"/>
              <a:t>         </a:t>
            </a:r>
            <a:r>
              <a:rPr lang="ru-RU" dirty="0" smtClean="0"/>
              <a:t>В </a:t>
            </a:r>
            <a:r>
              <a:rPr lang="en-US" dirty="0" smtClean="0"/>
              <a:t>XVIII</a:t>
            </a:r>
            <a:r>
              <a:rPr lang="ru-RU" dirty="0" smtClean="0"/>
              <a:t> веке курильщиков </a:t>
            </a:r>
            <a:r>
              <a:rPr lang="ru-RU" b="1" i="1" dirty="0" smtClean="0"/>
              <a:t>обезглавливали</a:t>
            </a:r>
            <a:r>
              <a:rPr lang="ru-RU" dirty="0" smtClean="0"/>
              <a:t>, а отрубленные головы с трубой во рту выставляли на площадях, а также приравнивали к ворам и водили по улицам с веревками.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Антиреклама вредных привычек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разных стран.  Турция.</a:t>
            </a:r>
          </a:p>
        </p:txBody>
      </p:sp>
      <p:sp>
        <p:nvSpPr>
          <p:cNvPr id="29699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dirty="0" smtClean="0"/>
              <a:t>          </a:t>
            </a:r>
            <a:r>
              <a:rPr lang="ru-RU" dirty="0" smtClean="0"/>
              <a:t>В</a:t>
            </a:r>
            <a:r>
              <a:rPr lang="en-US" dirty="0" smtClean="0"/>
              <a:t> XVII</a:t>
            </a:r>
            <a:r>
              <a:rPr lang="ru-RU" dirty="0" smtClean="0"/>
              <a:t> веке курильщикам </a:t>
            </a:r>
            <a:r>
              <a:rPr lang="ru-RU" b="1" i="1" dirty="0" smtClean="0"/>
              <a:t>просверливали в носу отверстие</a:t>
            </a:r>
            <a:r>
              <a:rPr lang="ru-RU" dirty="0" smtClean="0"/>
              <a:t>, </a:t>
            </a:r>
            <a:r>
              <a:rPr lang="ru-RU" b="1" i="1" dirty="0" smtClean="0"/>
              <a:t>сажали на кол</a:t>
            </a:r>
            <a:r>
              <a:rPr lang="ru-RU" dirty="0" smtClean="0"/>
              <a:t>.</a:t>
            </a:r>
          </a:p>
        </p:txBody>
      </p:sp>
      <p:pic>
        <p:nvPicPr>
          <p:cNvPr id="29700" name="Picture 2" descr="C:\Users\оксана\Downloads\Turciy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48200" y="1500188"/>
            <a:ext cx="4038600" cy="40005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08" name="Picture 16" descr="обои Бои без правил фото разрешение 1600x12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4942" y="3928806"/>
            <a:ext cx="3702045" cy="27731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9406" name="Picture 14" descr="Чемпионат по маунтинбайку на Украин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1142984"/>
            <a:ext cx="3214710" cy="22686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0"/>
            <a:ext cx="6124588" cy="115254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Танцы и спорт против болезней поведения</a:t>
            </a:r>
            <a:endParaRPr lang="ru-RU" sz="3200" dirty="0"/>
          </a:p>
        </p:txBody>
      </p:sp>
      <p:pic>
        <p:nvPicPr>
          <p:cNvPr id="59394" name="Picture 2" descr="http://images03.olx.ru/ui/2/29/08/35692108_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3569142"/>
            <a:ext cx="2071702" cy="30976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9396" name="Picture 4" descr="http://www.ctsts.ru/userfiles/images/%D1%82%D0%B0%D0%BD%D1%86%D1%8B/IMG_822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14612" y="3569018"/>
            <a:ext cx="2071702" cy="31075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9398" name="Picture 6" descr="Танцы разных времён и народов.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43504" y="181075"/>
            <a:ext cx="2786082" cy="34641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9400" name="AutoShape 8" descr="CSP0042E. Фото Бокс, постеры и фотографии бокс, плакат бокс, рисунки на тему бокс, постеры Бокс, плакат Бок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402" name="AutoShape 10" descr="CSP0042E. Фото Бокс, постеры и фотографии бокс, плакат бокс, рисунки на тему бокс, постеры Бокс, плакат Бок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404" name="AutoShape 12" descr="CSP0042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Антиреклама вредных привычек разных стран. Италия.</a:t>
            </a:r>
          </a:p>
        </p:txBody>
      </p:sp>
      <p:pic>
        <p:nvPicPr>
          <p:cNvPr id="30724" name="Picture 2" descr="C:\Users\оксана\Downloads\1243936425_italy-realty-positano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71500" y="1785938"/>
            <a:ext cx="3810000" cy="37861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0723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dirty="0" smtClean="0"/>
              <a:t>       </a:t>
            </a:r>
            <a:r>
              <a:rPr lang="ru-RU" dirty="0" smtClean="0"/>
              <a:t>Курильщиков </a:t>
            </a:r>
            <a:r>
              <a:rPr lang="ru-RU" b="1" dirty="0" smtClean="0"/>
              <a:t>отлучали от церкви</a:t>
            </a:r>
            <a:r>
              <a:rPr lang="ru-RU" dirty="0" smtClean="0"/>
              <a:t> известен случай, когда 5 монахов были </a:t>
            </a:r>
            <a:r>
              <a:rPr lang="ru-RU" b="1" dirty="0" smtClean="0"/>
              <a:t>заживо замурованы </a:t>
            </a:r>
            <a:r>
              <a:rPr lang="ru-RU" dirty="0" smtClean="0"/>
              <a:t>в монастырской стене.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Антиреклама вредных привычек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 разных стран. Россия.</a:t>
            </a:r>
          </a:p>
        </p:txBody>
      </p:sp>
      <p:sp>
        <p:nvSpPr>
          <p:cNvPr id="31747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410076" cy="47244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dirty="0" smtClean="0"/>
              <a:t>    </a:t>
            </a:r>
            <a:r>
              <a:rPr lang="ru-RU" dirty="0" smtClean="0"/>
              <a:t>Царь Михаил Федорович приказывал </a:t>
            </a:r>
            <a:r>
              <a:rPr lang="ru-RU" b="1" i="1" dirty="0" smtClean="0"/>
              <a:t>пытать</a:t>
            </a:r>
            <a:r>
              <a:rPr lang="ru-RU" dirty="0" smtClean="0"/>
              <a:t> всех, у кого будет найден табак, и </a:t>
            </a:r>
            <a:r>
              <a:rPr lang="ru-RU" b="1" i="1" dirty="0" smtClean="0"/>
              <a:t>бить кнутом </a:t>
            </a:r>
            <a:r>
              <a:rPr lang="ru-RU" dirty="0" smtClean="0"/>
              <a:t>до тех пор, пока виновный не признается, откуда он достал табак.</a:t>
            </a:r>
          </a:p>
        </p:txBody>
      </p:sp>
      <p:pic>
        <p:nvPicPr>
          <p:cNvPr id="31748" name="Picture 2" descr="C:\Users\оксана\Downloads\MickhailFedorovichGL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5053012" y="1781175"/>
            <a:ext cx="3533775" cy="43624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Антиреклама вредных привычек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 разных стран. Россия.</a:t>
            </a:r>
          </a:p>
        </p:txBody>
      </p:sp>
      <p:pic>
        <p:nvPicPr>
          <p:cNvPr id="32772" name="Picture 2" descr="C:\Users\оксана\Downloads\rom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857250" y="1619250"/>
            <a:ext cx="3027363" cy="41941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Царь Алексей Михайлович указывал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«Запрещаю ввозить табак, а пойманных торговцев повелеваю </a:t>
            </a:r>
            <a:r>
              <a:rPr lang="ru-RU" b="1" i="1" dirty="0" smtClean="0"/>
              <a:t>ссылать в дальние города</a:t>
            </a:r>
            <a:r>
              <a:rPr lang="ru-RU" dirty="0" smtClean="0"/>
              <a:t>, а также </a:t>
            </a:r>
            <a:r>
              <a:rPr lang="ru-RU" b="1" i="1" dirty="0" smtClean="0"/>
              <a:t>портить им ноздри </a:t>
            </a:r>
            <a:r>
              <a:rPr lang="ru-RU" dirty="0" smtClean="0"/>
              <a:t>и </a:t>
            </a:r>
            <a:r>
              <a:rPr lang="ru-RU" b="1" i="1" dirty="0" smtClean="0"/>
              <a:t>резать носы</a:t>
            </a:r>
            <a:r>
              <a:rPr lang="ru-RU" dirty="0" smtClean="0"/>
              <a:t>. Всех, у кого будет найдено зелье, </a:t>
            </a:r>
            <a:r>
              <a:rPr lang="ru-RU" b="1" i="1" dirty="0" smtClean="0"/>
              <a:t>пытать и бить на козле кнутом</a:t>
            </a:r>
            <a:r>
              <a:rPr lang="ru-RU" dirty="0" smtClean="0"/>
              <a:t>, пока не признается, откуда получил.</a:t>
            </a:r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Антиреклама вредных привычек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разных стран. Россия.</a:t>
            </a:r>
          </a:p>
        </p:txBody>
      </p:sp>
      <p:sp>
        <p:nvSpPr>
          <p:cNvPr id="33795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Запрещаю носить бороды, дворянам приказываю пить кофе, солдатам курить.</a:t>
            </a:r>
          </a:p>
        </p:txBody>
      </p:sp>
      <p:pic>
        <p:nvPicPr>
          <p:cNvPr id="33796" name="Picture 2" descr="C:\Users\оксана\Downloads\image0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5013246" y="1600200"/>
            <a:ext cx="3613308" cy="4724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Антиреклама вредных привычек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разных стран. Россия.</a:t>
            </a:r>
          </a:p>
        </p:txBody>
      </p:sp>
      <p:pic>
        <p:nvPicPr>
          <p:cNvPr id="34820" name="Picture 2" descr="C:\Users\оксана\Downloads\ekaterina-2 (4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000125" y="1654175"/>
            <a:ext cx="2547938" cy="41322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4819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sz="3200" dirty="0" smtClean="0"/>
              <a:t>      </a:t>
            </a:r>
            <a:r>
              <a:rPr lang="ru-RU" sz="3200" dirty="0" smtClean="0"/>
              <a:t>А я, пожалуй, издам манифест </a:t>
            </a:r>
            <a:endParaRPr lang="en-US" sz="3200" dirty="0" smtClean="0"/>
          </a:p>
          <a:p>
            <a:pPr>
              <a:buFont typeface="Arial" charset="0"/>
              <a:buNone/>
            </a:pPr>
            <a:r>
              <a:rPr lang="en-US" sz="3200" dirty="0" smtClean="0"/>
              <a:t>    “</a:t>
            </a:r>
            <a:r>
              <a:rPr lang="ru-RU" sz="3200" dirty="0" smtClean="0"/>
              <a:t>О разведении табаков в России</a:t>
            </a:r>
            <a:r>
              <a:rPr lang="en-US" sz="3200" dirty="0" smtClean="0"/>
              <a:t>”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301752" y="180100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Танцы и спорт против болезней поведения</a:t>
            </a:r>
            <a:br>
              <a:rPr lang="ru-RU" sz="3200" dirty="0" smtClean="0"/>
            </a:br>
            <a:r>
              <a:rPr lang="ru-RU" sz="3200" dirty="0" err="1" smtClean="0"/>
              <a:t>моу</a:t>
            </a:r>
            <a:r>
              <a:rPr lang="ru-RU" sz="3200" dirty="0" smtClean="0"/>
              <a:t> </a:t>
            </a:r>
            <a:r>
              <a:rPr lang="ru-RU" sz="3200" dirty="0" err="1" smtClean="0"/>
              <a:t>сош</a:t>
            </a:r>
            <a:r>
              <a:rPr lang="ru-RU" sz="3200" dirty="0" smtClean="0"/>
              <a:t> № 5</a:t>
            </a:r>
          </a:p>
        </p:txBody>
      </p:sp>
      <p:pic>
        <p:nvPicPr>
          <p:cNvPr id="1026" name="Picture 2" descr="G:\фото\100_15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46" y="1357298"/>
            <a:ext cx="3428992" cy="25717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G:\фото\P111079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1359462"/>
            <a:ext cx="3419468" cy="25646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2" descr="G:\фото\P102067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48" y="4095326"/>
            <a:ext cx="3338506" cy="25038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3" descr="G:\фото\CIMG3251 (2)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72066" y="4112940"/>
            <a:ext cx="3357586" cy="25181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5695960" cy="83820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Танцы и спорт против болезней поведения</a:t>
            </a:r>
            <a:br>
              <a:rPr lang="ru-RU" sz="3200" dirty="0" smtClean="0"/>
            </a:br>
            <a:r>
              <a:rPr lang="ru-RU" sz="3200" dirty="0" smtClean="0"/>
              <a:t>Лицей № 7</a:t>
            </a:r>
          </a:p>
        </p:txBody>
      </p:sp>
      <p:pic>
        <p:nvPicPr>
          <p:cNvPr id="36869" name="Picture 4" descr="F:\Зож\IMG_106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0946" y="4071942"/>
            <a:ext cx="3027580" cy="25431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6871" name="Picture 6" descr="F:\Зож\IMG_027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70" y="4000504"/>
            <a:ext cx="3170231" cy="23780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6867" name="Picture 2" descr="F:\Зож\IMG_027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71472" y="1428736"/>
            <a:ext cx="3143369" cy="23584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6868" name="Picture 3" descr="F:\Зож\IMG_091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86181" y="2285992"/>
            <a:ext cx="3010167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6870" name="Picture 5" descr="F:\Зож\IMG_069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86446" y="285727"/>
            <a:ext cx="2979818" cy="2235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marL="54864"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Танцы и спорт против </a:t>
            </a: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болезней поведения.</a:t>
            </a:r>
          </a:p>
        </p:txBody>
      </p:sp>
      <p:sp>
        <p:nvSpPr>
          <p:cNvPr id="38915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1600200"/>
            <a:ext cx="4429125" cy="4186238"/>
          </a:xfrm>
        </p:spPr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ru-RU" sz="2800" dirty="0" smtClean="0"/>
              <a:t>Руководитель фестиваля,  </a:t>
            </a:r>
            <a:endParaRPr lang="en-US" sz="2800" dirty="0" smtClean="0"/>
          </a:p>
          <a:p>
            <a:pPr algn="ctr">
              <a:buFontTx/>
              <a:buNone/>
            </a:pPr>
            <a:r>
              <a:rPr lang="ru-RU" sz="2800" dirty="0" smtClean="0"/>
              <a:t>«</a:t>
            </a:r>
            <a:r>
              <a:rPr lang="ru-RU" sz="2800" b="1" dirty="0" smtClean="0"/>
              <a:t>Танцы и спорт против болезней поведения»,</a:t>
            </a:r>
          </a:p>
          <a:p>
            <a:pPr algn="ctr">
              <a:buFontTx/>
              <a:buNone/>
            </a:pPr>
            <a:r>
              <a:rPr lang="ru-RU" sz="2800" dirty="0" smtClean="0"/>
              <a:t>директор МОУ СОШ №2 высшей квалификационной категории </a:t>
            </a:r>
            <a:endParaRPr lang="en-US" sz="2800" dirty="0" smtClean="0"/>
          </a:p>
          <a:p>
            <a:pPr algn="ctr">
              <a:buFontTx/>
              <a:buNone/>
            </a:pPr>
            <a:r>
              <a:rPr lang="ru-RU" sz="2800" b="1" dirty="0" smtClean="0"/>
              <a:t>Кравцова </a:t>
            </a:r>
            <a:endParaRPr lang="en-US" sz="2800" b="1" dirty="0" smtClean="0"/>
          </a:p>
          <a:p>
            <a:pPr algn="ctr">
              <a:buFontTx/>
              <a:buNone/>
            </a:pPr>
            <a:r>
              <a:rPr lang="ru-RU" sz="2800" b="1" dirty="0" smtClean="0"/>
              <a:t>Людмила Алексеевна</a:t>
            </a:r>
            <a:r>
              <a:rPr lang="ru-RU" sz="2800" dirty="0" smtClean="0"/>
              <a:t>.</a:t>
            </a:r>
          </a:p>
        </p:txBody>
      </p:sp>
      <p:pic>
        <p:nvPicPr>
          <p:cNvPr id="97284" name="Picture 5" descr="F:\Фото для Ткачева\100_164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973900" y="1600200"/>
            <a:ext cx="3387199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marL="54864"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Танцы и спорт против </a:t>
            </a:r>
            <a:r>
              <a:rPr lang="en-US" sz="32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/>
            </a:r>
            <a:br>
              <a:rPr lang="en-US" sz="32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болезней поведения.</a:t>
            </a:r>
          </a:p>
        </p:txBody>
      </p:sp>
      <p:sp>
        <p:nvSpPr>
          <p:cNvPr id="3993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857625" y="1571625"/>
            <a:ext cx="5286375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400" dirty="0" smtClean="0"/>
              <a:t>Руководитель кружка «Телестудия» </a:t>
            </a:r>
            <a:endParaRPr lang="en-US" sz="2400" dirty="0" smtClean="0"/>
          </a:p>
          <a:p>
            <a:pPr algn="ctr">
              <a:buFontTx/>
              <a:buNone/>
            </a:pPr>
            <a:r>
              <a:rPr lang="ru-RU" sz="2400" b="1" dirty="0" smtClean="0"/>
              <a:t>Лихоносова Наталья Сергеевна</a:t>
            </a:r>
            <a:r>
              <a:rPr lang="ru-RU" sz="2400" dirty="0" smtClean="0"/>
              <a:t>, </a:t>
            </a:r>
            <a:endParaRPr lang="en-US" sz="2400" dirty="0" smtClean="0"/>
          </a:p>
          <a:p>
            <a:pPr algn="ctr">
              <a:buFontTx/>
              <a:buNone/>
            </a:pPr>
            <a:r>
              <a:rPr lang="ru-RU" sz="2400" dirty="0" smtClean="0"/>
              <a:t>учитель математики </a:t>
            </a:r>
            <a:endParaRPr lang="en-US" sz="2400" dirty="0" smtClean="0"/>
          </a:p>
          <a:p>
            <a:pPr algn="ctr">
              <a:buFontTx/>
              <a:buNone/>
            </a:pPr>
            <a:r>
              <a:rPr lang="ru-RU" sz="2400" dirty="0" smtClean="0"/>
              <a:t> первой квалификационной категории.</a:t>
            </a:r>
          </a:p>
        </p:txBody>
      </p:sp>
      <p:pic>
        <p:nvPicPr>
          <p:cNvPr id="99333" name="Picture 7" descr="DSC0542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162268">
            <a:off x="680744" y="1700936"/>
            <a:ext cx="3429024" cy="41898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Танцы и спорт против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болезней поведения.</a:t>
            </a:r>
          </a:p>
        </p:txBody>
      </p:sp>
      <p:sp>
        <p:nvSpPr>
          <p:cNvPr id="4096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</p:txBody>
      </p:sp>
      <p:sp>
        <p:nvSpPr>
          <p:cNvPr id="4096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dirty="0" smtClean="0"/>
              <a:t>Учитель биологии МОУ СОШ №4 высшей квалификационной категории </a:t>
            </a:r>
            <a:endParaRPr lang="en-US" dirty="0" smtClean="0"/>
          </a:p>
          <a:p>
            <a:pPr algn="ctr">
              <a:buFont typeface="Arial" charset="0"/>
              <a:buNone/>
            </a:pPr>
            <a:r>
              <a:rPr lang="ru-RU" b="1" dirty="0" err="1" smtClean="0"/>
              <a:t>Пупкова</a:t>
            </a:r>
            <a:r>
              <a:rPr lang="ru-RU" b="1" dirty="0" smtClean="0"/>
              <a:t> </a:t>
            </a:r>
            <a:endParaRPr lang="en-US" b="1" dirty="0" smtClean="0"/>
          </a:p>
          <a:p>
            <a:pPr algn="ctr">
              <a:buFont typeface="Arial" charset="0"/>
              <a:buNone/>
            </a:pPr>
            <a:r>
              <a:rPr lang="ru-RU" b="1" dirty="0" smtClean="0"/>
              <a:t>Татьяна Ивановна</a:t>
            </a:r>
            <a:r>
              <a:rPr lang="ru-RU" dirty="0" smtClean="0"/>
              <a:t>.</a:t>
            </a:r>
          </a:p>
        </p:txBody>
      </p:sp>
      <p:pic>
        <p:nvPicPr>
          <p:cNvPr id="40965" name="Picture 2" descr="F:\мастер класс\Фото033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5" y="1709738"/>
            <a:ext cx="3995738" cy="39338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Диспансеризация 2010г.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357158" y="1357298"/>
          <a:ext cx="8358246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Танцы и спорт против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болезней поведения.</a:t>
            </a:r>
          </a:p>
        </p:txBody>
      </p:sp>
      <p:sp>
        <p:nvSpPr>
          <p:cNvPr id="41987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</p:txBody>
      </p:sp>
      <p:sp>
        <p:nvSpPr>
          <p:cNvPr id="41988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1008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dirty="0" smtClean="0"/>
              <a:t>Учитель биологии</a:t>
            </a:r>
            <a:endParaRPr lang="en-US" dirty="0" smtClean="0"/>
          </a:p>
          <a:p>
            <a:pPr algn="ctr">
              <a:buFont typeface="Arial" charset="0"/>
              <a:buNone/>
            </a:pPr>
            <a:r>
              <a:rPr lang="ru-RU" dirty="0" smtClean="0"/>
              <a:t> </a:t>
            </a:r>
            <a:r>
              <a:rPr lang="ru-RU" sz="2800" dirty="0" smtClean="0"/>
              <a:t>МОУ Первомайской СОШ</a:t>
            </a:r>
            <a:endParaRPr lang="en-US" dirty="0" smtClean="0"/>
          </a:p>
          <a:p>
            <a:pPr algn="ctr">
              <a:buFont typeface="Arial" charset="0"/>
              <a:buNone/>
            </a:pPr>
            <a:r>
              <a:rPr lang="ru-RU" dirty="0" smtClean="0"/>
              <a:t> первой квалификационной категории</a:t>
            </a:r>
            <a:endParaRPr lang="en-US" dirty="0" smtClean="0"/>
          </a:p>
          <a:p>
            <a:pPr algn="ctr">
              <a:buFont typeface="Arial" charset="0"/>
              <a:buNone/>
            </a:pPr>
            <a:r>
              <a:rPr lang="ru-RU" b="1" dirty="0" smtClean="0"/>
              <a:t> </a:t>
            </a:r>
            <a:r>
              <a:rPr lang="ru-RU" b="1" dirty="0" err="1" smtClean="0"/>
              <a:t>Ганжина</a:t>
            </a:r>
            <a:r>
              <a:rPr lang="ru-RU" b="1" dirty="0" smtClean="0"/>
              <a:t> </a:t>
            </a:r>
            <a:endParaRPr lang="en-US" b="1" dirty="0" smtClean="0"/>
          </a:p>
          <a:p>
            <a:pPr algn="ctr">
              <a:buFont typeface="Arial" charset="0"/>
              <a:buNone/>
            </a:pPr>
            <a:r>
              <a:rPr lang="ru-RU" b="1" dirty="0" smtClean="0"/>
              <a:t>Лариса Викторовна </a:t>
            </a:r>
          </a:p>
        </p:txBody>
      </p:sp>
      <p:pic>
        <p:nvPicPr>
          <p:cNvPr id="41989" name="Picture 2" descr="F:\мастер класс\Фото03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1785926"/>
            <a:ext cx="3500433" cy="40338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Танцы и спорт против болезней поведения.</a:t>
            </a:r>
          </a:p>
        </p:txBody>
      </p:sp>
      <p:sp>
        <p:nvSpPr>
          <p:cNvPr id="43012" name="Содержимое 3"/>
          <p:cNvSpPr>
            <a:spLocks noGrp="1"/>
          </p:cNvSpPr>
          <p:nvPr>
            <p:ph sz="half" idx="2"/>
          </p:nvPr>
        </p:nvSpPr>
        <p:spPr>
          <a:xfrm>
            <a:off x="1071538" y="1600200"/>
            <a:ext cx="7286676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dirty="0" smtClean="0"/>
              <a:t>Учитель биологии </a:t>
            </a:r>
            <a:endParaRPr lang="en-US" dirty="0" smtClean="0"/>
          </a:p>
          <a:p>
            <a:pPr algn="ctr">
              <a:buFont typeface="Arial" charset="0"/>
              <a:buNone/>
            </a:pPr>
            <a:r>
              <a:rPr lang="ru-RU" dirty="0" smtClean="0"/>
              <a:t>МОУ Никольской СОШ</a:t>
            </a:r>
            <a:endParaRPr lang="en-US" dirty="0" smtClean="0"/>
          </a:p>
          <a:p>
            <a:pPr algn="ctr">
              <a:buFont typeface="Arial" charset="0"/>
              <a:buNone/>
            </a:pPr>
            <a:r>
              <a:rPr lang="ru-RU" dirty="0" smtClean="0"/>
              <a:t> первой квалификационной категории</a:t>
            </a:r>
            <a:endParaRPr lang="en-US" dirty="0" smtClean="0"/>
          </a:p>
          <a:p>
            <a:pPr algn="ctr">
              <a:buFont typeface="Arial" charset="0"/>
              <a:buNone/>
            </a:pPr>
            <a:r>
              <a:rPr lang="ru-RU" dirty="0" smtClean="0"/>
              <a:t> </a:t>
            </a:r>
            <a:r>
              <a:rPr lang="ru-RU" b="1" dirty="0" err="1" smtClean="0"/>
              <a:t>Канцурова</a:t>
            </a:r>
            <a:r>
              <a:rPr lang="ru-RU" b="1" dirty="0" smtClean="0"/>
              <a:t> </a:t>
            </a:r>
            <a:endParaRPr lang="en-US" b="1" dirty="0" smtClean="0"/>
          </a:p>
          <a:p>
            <a:pPr algn="ctr">
              <a:buFont typeface="Arial" charset="0"/>
              <a:buNone/>
            </a:pPr>
            <a:r>
              <a:rPr lang="ru-RU" b="1" dirty="0" smtClean="0"/>
              <a:t>Светлана Ивановна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Танцы и спорт против болезней поведения</a:t>
            </a:r>
          </a:p>
        </p:txBody>
      </p:sp>
      <p:sp>
        <p:nvSpPr>
          <p:cNvPr id="44035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ru-RU" dirty="0" smtClean="0"/>
          </a:p>
        </p:txBody>
      </p:sp>
      <p:sp>
        <p:nvSpPr>
          <p:cNvPr id="44036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dirty="0" smtClean="0"/>
              <a:t>Учитель биологии гимназии №1 </a:t>
            </a:r>
          </a:p>
          <a:p>
            <a:pPr algn="ctr">
              <a:buFont typeface="Arial" charset="0"/>
              <a:buNone/>
            </a:pPr>
            <a:r>
              <a:rPr lang="ru-RU" dirty="0" smtClean="0"/>
              <a:t>первой квалификационной категории </a:t>
            </a:r>
            <a:r>
              <a:rPr lang="ru-RU" b="1" dirty="0" smtClean="0"/>
              <a:t>Лазуренко Елена</a:t>
            </a:r>
          </a:p>
        </p:txBody>
      </p:sp>
      <p:pic>
        <p:nvPicPr>
          <p:cNvPr id="5" name="Picture 2" descr="C:\Users\оксана\Desktop\Рисунок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1714488"/>
            <a:ext cx="3357562" cy="41433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Танцы и спорт против болезней поведения</a:t>
            </a:r>
          </a:p>
        </p:txBody>
      </p:sp>
      <p:sp>
        <p:nvSpPr>
          <p:cNvPr id="45059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dirty="0" smtClean="0"/>
              <a:t>Учитель биологии МОУ лицея №7 первой квалификационной категории </a:t>
            </a:r>
            <a:r>
              <a:rPr lang="ru-RU" b="1" dirty="0" err="1" smtClean="0"/>
              <a:t>Дрынкина</a:t>
            </a:r>
            <a:r>
              <a:rPr lang="ru-RU" b="1" dirty="0" smtClean="0"/>
              <a:t> </a:t>
            </a:r>
            <a:endParaRPr lang="en-US" b="1" dirty="0" smtClean="0"/>
          </a:p>
          <a:p>
            <a:pPr algn="ctr">
              <a:buFont typeface="Arial" charset="0"/>
              <a:buNone/>
            </a:pPr>
            <a:r>
              <a:rPr lang="ru-RU" b="1" dirty="0" smtClean="0"/>
              <a:t>Наталья Валерьевна</a:t>
            </a:r>
            <a:r>
              <a:rPr lang="ru-RU" dirty="0" smtClean="0"/>
              <a:t>.</a:t>
            </a:r>
          </a:p>
        </p:txBody>
      </p:sp>
      <p:pic>
        <p:nvPicPr>
          <p:cNvPr id="5" name="Picture 6" descr="C:\Documents and Settings\Admin\Рабочий стол\Фото с школьного фотоапарата 5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22427" y="2214554"/>
            <a:ext cx="4254763" cy="32147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Танцы и спорт против болезней поведения.</a:t>
            </a:r>
          </a:p>
        </p:txBody>
      </p:sp>
      <p:sp>
        <p:nvSpPr>
          <p:cNvPr id="4608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608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1008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dirty="0" smtClean="0"/>
              <a:t>Учитель биологии МОУ СОШ №8  высшей квалификационной категории</a:t>
            </a:r>
          </a:p>
          <a:p>
            <a:pPr algn="ctr">
              <a:buFont typeface="Arial" charset="0"/>
              <a:buNone/>
            </a:pPr>
            <a:r>
              <a:rPr lang="ru-RU" dirty="0" smtClean="0"/>
              <a:t>    </a:t>
            </a:r>
            <a:r>
              <a:rPr lang="ru-RU" b="1" dirty="0" err="1" smtClean="0"/>
              <a:t>Тертышникова</a:t>
            </a:r>
            <a:r>
              <a:rPr lang="ru-RU" b="1" dirty="0" smtClean="0"/>
              <a:t> Татьяна Алексеевна</a:t>
            </a:r>
          </a:p>
        </p:txBody>
      </p:sp>
      <p:pic>
        <p:nvPicPr>
          <p:cNvPr id="46085" name="Picture 2" descr="F:\мастер класс\Фото033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6" y="1714488"/>
            <a:ext cx="3382386" cy="41434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Танцы и спорт против болезней поведения.</a:t>
            </a:r>
          </a:p>
        </p:txBody>
      </p:sp>
      <p:sp>
        <p:nvSpPr>
          <p:cNvPr id="4710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14313" y="1571625"/>
            <a:ext cx="4038600" cy="4525963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sz="2800" dirty="0" smtClean="0"/>
              <a:t>Руководитель кружка </a:t>
            </a:r>
            <a:r>
              <a:rPr lang="ru-RU" sz="2800" b="1" dirty="0" smtClean="0"/>
              <a:t>«Сестринское дело»</a:t>
            </a:r>
            <a:r>
              <a:rPr lang="ru-RU" sz="2800" dirty="0" smtClean="0"/>
              <a:t>.</a:t>
            </a:r>
          </a:p>
          <a:p>
            <a:pPr algn="ctr">
              <a:buFontTx/>
              <a:buNone/>
            </a:pPr>
            <a:r>
              <a:rPr lang="ru-RU" sz="2800" dirty="0" smtClean="0"/>
              <a:t>Фельдшер скорой помощи МУЗ ЦРБ высшей квалификационной категории </a:t>
            </a:r>
            <a:endParaRPr lang="en-US" sz="2800" dirty="0" smtClean="0"/>
          </a:p>
          <a:p>
            <a:pPr algn="ctr">
              <a:buFontTx/>
              <a:buNone/>
            </a:pPr>
            <a:r>
              <a:rPr lang="ru-RU" sz="2800" b="1" dirty="0" err="1" smtClean="0"/>
              <a:t>Шепелюк</a:t>
            </a:r>
            <a:r>
              <a:rPr lang="ru-RU" sz="2800" b="1" dirty="0" smtClean="0"/>
              <a:t> </a:t>
            </a:r>
            <a:endParaRPr lang="en-US" sz="2800" b="1" dirty="0" smtClean="0"/>
          </a:p>
          <a:p>
            <a:pPr algn="ctr">
              <a:buFontTx/>
              <a:buNone/>
            </a:pPr>
            <a:r>
              <a:rPr lang="ru-RU" sz="2800" b="1" dirty="0" smtClean="0"/>
              <a:t>Сергей Викторович</a:t>
            </a:r>
            <a:r>
              <a:rPr lang="ru-RU" sz="2800" dirty="0" smtClean="0"/>
              <a:t>.</a:t>
            </a:r>
          </a:p>
        </p:txBody>
      </p:sp>
      <p:pic>
        <p:nvPicPr>
          <p:cNvPr id="63492" name="Picture 5" descr="H:\DSCN00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286248" y="1785926"/>
            <a:ext cx="4572000" cy="3286148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marL="54864"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Танцы и спорт против болезней поведения.</a:t>
            </a:r>
          </a:p>
        </p:txBody>
      </p:sp>
      <p:sp>
        <p:nvSpPr>
          <p:cNvPr id="139267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Автор </a:t>
            </a:r>
            <a:r>
              <a:rPr lang="ru-RU" sz="2800" dirty="0"/>
              <a:t> </a:t>
            </a:r>
            <a:r>
              <a:rPr lang="ru-RU" sz="2800" dirty="0" smtClean="0"/>
              <a:t>нашего фестиваля «</a:t>
            </a:r>
            <a:r>
              <a:rPr lang="ru-RU" sz="2800" b="1" dirty="0" smtClean="0"/>
              <a:t>Танцы и спорт против болезней поведения»</a:t>
            </a:r>
            <a:endParaRPr lang="en-US" sz="2800" b="1" dirty="0" smtClean="0"/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 учитель биологии высшей квалификационной категории </a:t>
            </a:r>
            <a:endParaRPr lang="en-US" sz="2800" dirty="0" smtClean="0"/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ru-RU" sz="2800" b="1" dirty="0" smtClean="0"/>
              <a:t>Ткачева </a:t>
            </a:r>
            <a:endParaRPr lang="en-US" sz="2800" b="1" dirty="0" smtClean="0"/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ru-RU" sz="2800" b="1" dirty="0" smtClean="0"/>
              <a:t>Нина Илларионовна.</a:t>
            </a:r>
          </a:p>
        </p:txBody>
      </p:sp>
      <p:sp>
        <p:nvSpPr>
          <p:cNvPr id="48132" name="Rectangle 5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ru-RU" sz="2800" smtClean="0"/>
          </a:p>
        </p:txBody>
      </p:sp>
      <p:pic>
        <p:nvPicPr>
          <p:cNvPr id="106501" name="Picture 7" descr="Ткачева 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06950" y="1571625"/>
            <a:ext cx="3797300" cy="44497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Танцы и спорт против болезней поведения.</a:t>
            </a:r>
            <a:br>
              <a:rPr lang="ru-RU" sz="3200" dirty="0" smtClean="0"/>
            </a:br>
            <a:r>
              <a:rPr lang="ru-RU" sz="3200" dirty="0" smtClean="0"/>
              <a:t>Коллектив «Дива»</a:t>
            </a:r>
          </a:p>
        </p:txBody>
      </p:sp>
      <p:pic>
        <p:nvPicPr>
          <p:cNvPr id="49155" name="Picture 2" descr="C:\Documents and Settings\Admin\Рабочий стол\казачок калитва 09 0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28596" y="1357298"/>
            <a:ext cx="3160712" cy="23701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9156" name="Picture 3" descr="C:\Documents and Settings\Admin\Рабочий стол\Мир начинается с детства 2010 07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4810" y="1142984"/>
            <a:ext cx="3286228" cy="24638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9157" name="Picture 4" descr="C:\Documents and Settings\Admin\Рабочий стол\Мир начинается с детства 2010 07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3929066"/>
            <a:ext cx="3357556" cy="26886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9158" name="Picture 5" descr="C:\Documents and Settings\Admin\Рабочий стол\IMG_316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9124" y="3893313"/>
            <a:ext cx="3643338" cy="27316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Мои рисунки\1024x768\006.JPG">
            <a:hlinkClick r:id="rId2" action="ppaction://hlinkpres?slideindex=1&amp;slidetitle=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98786" y="-10351"/>
            <a:ext cx="9242786" cy="68683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Заголовок 4"/>
          <p:cNvSpPr>
            <a:spLocks noGrp="1"/>
          </p:cNvSpPr>
          <p:nvPr>
            <p:ph type="title"/>
          </p:nvPr>
        </p:nvSpPr>
        <p:spPr>
          <a:xfrm>
            <a:off x="428596" y="71414"/>
            <a:ext cx="8229600" cy="1939925"/>
          </a:xfrm>
        </p:spPr>
        <p:txBody>
          <a:bodyPr rtlCol="0">
            <a:normAutofit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Благодарим всех за внимание и работу.</a:t>
            </a:r>
          </a:p>
        </p:txBody>
      </p:sp>
      <p:pic>
        <p:nvPicPr>
          <p:cNvPr id="3" name="Picture 5" descr="E:\Анимации\spasibo_00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428860" y="2071678"/>
            <a:ext cx="3786214" cy="4439841"/>
          </a:xfrm>
          <a:prstGeom prst="roundRect">
            <a:avLst>
              <a:gd name="adj" fmla="val 7667"/>
            </a:avLst>
          </a:prstGeom>
          <a:ln w="19050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smtClean="0"/>
              <a:t>Танцы и спорт против болезней поведения</a:t>
            </a:r>
          </a:p>
        </p:txBody>
      </p:sp>
      <p:pic>
        <p:nvPicPr>
          <p:cNvPr id="7172" name="Picture 4" descr="F:\Сергей\masters-foto.ru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357298"/>
            <a:ext cx="3160185" cy="47402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173" name="Picture 5" descr="F:\Сергей\DSC_288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3372" y="1571612"/>
            <a:ext cx="4695017" cy="31432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smtClean="0"/>
              <a:t>Танцы и спорт против болезней поведения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6842016" cy="841248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Танцы и спорт против болезней поведения</a:t>
            </a:r>
          </a:p>
        </p:txBody>
      </p:sp>
      <p:sp>
        <p:nvSpPr>
          <p:cNvPr id="9219" name="Содержимое 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338638" cy="4829196"/>
          </a:xfrm>
        </p:spPr>
        <p:txBody>
          <a:bodyPr>
            <a:normAutofit fontScale="92500"/>
          </a:bodyPr>
          <a:lstStyle/>
          <a:p>
            <a:pPr algn="ctr"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  </a:t>
            </a:r>
            <a:r>
              <a:rPr lang="ru-RU" sz="3200" dirty="0" smtClean="0">
                <a:solidFill>
                  <a:schemeClr val="tx1"/>
                </a:solidFill>
              </a:rPr>
              <a:t>Ежегодно от различных болезней, связанных с курением умирает 5 млн. человек. Ожидается, что к 2030 г.эта цифра вырастет до 10 млн. В России курят 70% мужчин, 27% женщин 42% подростков</a:t>
            </a: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9220" name="Picture 2" descr="C:\Users\оксана\Downloads\алког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786312" y="1857387"/>
            <a:ext cx="3929091" cy="37240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7"/>
          <p:cNvSpPr>
            <a:spLocks noGrp="1"/>
          </p:cNvSpPr>
          <p:nvPr>
            <p:ph type="title"/>
          </p:nvPr>
        </p:nvSpPr>
        <p:spPr>
          <a:xfrm>
            <a:off x="285720" y="357166"/>
            <a:ext cx="6984892" cy="84124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Танцы и спорт против болезней поведения.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214282" y="1600200"/>
            <a:ext cx="4281518" cy="4724400"/>
          </a:xfrm>
        </p:spPr>
        <p:txBody>
          <a:bodyPr rtlCol="0">
            <a:normAutofit fontScale="85000" lnSpcReduction="1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Современное развитие  технологий производства крепких напитков, вина, пива, свободная их продажа в любое время суток, низкая экологическая культура населения в этом вопросе способствует массовому формированию алкогольной зависимости в различных возрастных группах населения.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44" name="Picture 2" descr="C:\Users\оксана\Downloads\под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714876" y="1643050"/>
            <a:ext cx="4038600" cy="40719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1"/>
          <p:cNvSpPr>
            <a:spLocks noGrp="1"/>
          </p:cNvSpPr>
          <p:nvPr>
            <p:ph type="title"/>
          </p:nvPr>
        </p:nvSpPr>
        <p:spPr>
          <a:xfrm>
            <a:off x="301752" y="214290"/>
            <a:ext cx="6199074" cy="108415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Танцы и спорт против болезней поведения</a:t>
            </a:r>
          </a:p>
        </p:txBody>
      </p:sp>
      <p:sp>
        <p:nvSpPr>
          <p:cNvPr id="13" name="Содержимое 1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338638" cy="47244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Результаты мониторинга, </a:t>
            </a:r>
            <a:endParaRPr lang="en-US" dirty="0" smtClean="0">
              <a:solidFill>
                <a:schemeClr val="tx1"/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проведенного </a:t>
            </a:r>
            <a:endParaRPr lang="en-US" dirty="0" smtClean="0">
              <a:solidFill>
                <a:schemeClr val="tx1"/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Центром социологических исследований Минобразования, </a:t>
            </a:r>
            <a:endParaRPr lang="en-US" dirty="0" smtClean="0">
              <a:solidFill>
                <a:schemeClr val="tx1"/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показали,  что наши дети выпивают в год </a:t>
            </a:r>
            <a:endParaRPr lang="en-US" dirty="0" smtClean="0">
              <a:solidFill>
                <a:schemeClr val="tx1"/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до </a:t>
            </a:r>
            <a:r>
              <a:rPr lang="ru-RU" sz="3600" u="sng" dirty="0" smtClean="0">
                <a:solidFill>
                  <a:schemeClr val="tx1"/>
                </a:solidFill>
              </a:rPr>
              <a:t>1млрд </a:t>
            </a:r>
            <a:r>
              <a:rPr lang="ru-RU" sz="3200" dirty="0" smtClean="0">
                <a:solidFill>
                  <a:schemeClr val="tx1"/>
                </a:solidFill>
              </a:rPr>
              <a:t> литров спиртного.</a:t>
            </a:r>
            <a:r>
              <a:rPr lang="ru-RU" dirty="0" smtClean="0">
                <a:solidFill>
                  <a:schemeClr val="tx1"/>
                </a:solidFill>
              </a:rPr>
              <a:t>         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268" name="Picture 2" descr="C:\Users\оксана\Downloads\пьющ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000625" y="1714500"/>
            <a:ext cx="3667125" cy="42862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682</TotalTime>
  <Words>975</Words>
  <Application>Microsoft Office PowerPoint</Application>
  <PresentationFormat>Экран (4:3)</PresentationFormat>
  <Paragraphs>132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Трек</vt:lpstr>
      <vt:lpstr>Танцы и спорт против болезней поведения</vt:lpstr>
      <vt:lpstr>Танцы и спорт против болезней поведения.</vt:lpstr>
      <vt:lpstr>Танцы и спорт против болезней поведения</vt:lpstr>
      <vt:lpstr>Диспансеризация 2010г.</vt:lpstr>
      <vt:lpstr>Танцы и спорт против болезней поведения</vt:lpstr>
      <vt:lpstr>Танцы и спорт против болезней поведения</vt:lpstr>
      <vt:lpstr>Танцы и спорт против болезней поведения</vt:lpstr>
      <vt:lpstr>Танцы и спорт против болезней поведения.</vt:lpstr>
      <vt:lpstr>Танцы и спорт против болезней поведения</vt:lpstr>
      <vt:lpstr>Танцы и спорт против болезней поведения</vt:lpstr>
      <vt:lpstr>Танцы и спорт против болезней поведения.</vt:lpstr>
      <vt:lpstr>Танцы и спорт против болезней поведения.</vt:lpstr>
      <vt:lpstr>Танцы и спорт против болезней поведения</vt:lpstr>
      <vt:lpstr>Танцы и спорт против болезней поведения</vt:lpstr>
      <vt:lpstr>Танцы против  болезней поведения. Гимназия №1</vt:lpstr>
      <vt:lpstr>Танцы против болезней поведения. ддИю</vt:lpstr>
      <vt:lpstr>Танцы против болезней поведения.</vt:lpstr>
      <vt:lpstr>Танцы и спорт против болезней поведения.</vt:lpstr>
      <vt:lpstr>Танцы и спорт против болезней поведения. МОУ СОШ № 4</vt:lpstr>
      <vt:lpstr>Танцы и спорт против болезней поведения МОУ СОШ № 8.</vt:lpstr>
      <vt:lpstr>Танцы и спорт против болезней поведения.</vt:lpstr>
      <vt:lpstr>Танцы и спорт против болезней поведения спорткомплекс «Россия»</vt:lpstr>
      <vt:lpstr>Танцы и спорт против болезней поведения</vt:lpstr>
      <vt:lpstr>Танцы и спорт против болезней поведения.</vt:lpstr>
      <vt:lpstr>Танцы против болезней поведения.</vt:lpstr>
      <vt:lpstr>Негативные проблемы.</vt:lpstr>
      <vt:lpstr>Негативные проблемы.</vt:lpstr>
      <vt:lpstr>Антиреклама вредных привычек  разных стран. Англия.</vt:lpstr>
      <vt:lpstr>Антиреклама вредных привычек  разных стран.  Турция.</vt:lpstr>
      <vt:lpstr>Антиреклама вредных привычек разных стран. Италия.</vt:lpstr>
      <vt:lpstr>Антиреклама вредных привычек  разных стран. Россия.</vt:lpstr>
      <vt:lpstr>Антиреклама вредных привычек  разных стран. Россия.</vt:lpstr>
      <vt:lpstr>Антиреклама вредных привычек  разных стран. Россия.</vt:lpstr>
      <vt:lpstr>Антиреклама вредных привычек  разных стран. Россия.</vt:lpstr>
      <vt:lpstr>Танцы и спорт против болезней поведения моу сош № 5</vt:lpstr>
      <vt:lpstr>Танцы и спорт против болезней поведения Лицей № 7</vt:lpstr>
      <vt:lpstr>Танцы и спорт против  болезней поведения.</vt:lpstr>
      <vt:lpstr>Танцы и спорт против  болезней поведения.</vt:lpstr>
      <vt:lpstr>Танцы и спорт против  болезней поведения.</vt:lpstr>
      <vt:lpstr>Танцы и спорт против  болезней поведения.</vt:lpstr>
      <vt:lpstr>Танцы и спорт против болезней поведения.</vt:lpstr>
      <vt:lpstr>Танцы и спорт против болезней поведения</vt:lpstr>
      <vt:lpstr>Танцы и спорт против болезней поведения</vt:lpstr>
      <vt:lpstr>Танцы и спорт против болезней поведения.</vt:lpstr>
      <vt:lpstr>Танцы и спорт против болезней поведения.</vt:lpstr>
      <vt:lpstr>Танцы и спорт против болезней поведения.</vt:lpstr>
      <vt:lpstr>Танцы и спорт против болезней поведения. Коллектив «Дива»</vt:lpstr>
      <vt:lpstr>Слайд 48</vt:lpstr>
      <vt:lpstr>Благодарим всех за внимание и работу.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Танцы и спорт против болезней поведения</dc:title>
  <dc:creator>Admin</dc:creator>
  <cp:lastModifiedBy>Tata</cp:lastModifiedBy>
  <cp:revision>99</cp:revision>
  <dcterms:created xsi:type="dcterms:W3CDTF">2011-11-09T12:02:56Z</dcterms:created>
  <dcterms:modified xsi:type="dcterms:W3CDTF">2014-02-17T12:14:38Z</dcterms:modified>
</cp:coreProperties>
</file>