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330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84" r:id="rId25"/>
    <p:sldId id="285" r:id="rId26"/>
    <p:sldId id="305" r:id="rId27"/>
    <p:sldId id="298" r:id="rId28"/>
    <p:sldId id="306" r:id="rId29"/>
    <p:sldId id="308" r:id="rId30"/>
    <p:sldId id="307" r:id="rId31"/>
    <p:sldId id="309" r:id="rId32"/>
    <p:sldId id="310" r:id="rId33"/>
    <p:sldId id="311" r:id="rId34"/>
    <p:sldId id="312" r:id="rId35"/>
    <p:sldId id="313" r:id="rId36"/>
    <p:sldId id="315" r:id="rId37"/>
    <p:sldId id="314" r:id="rId38"/>
    <p:sldId id="316" r:id="rId39"/>
    <p:sldId id="317" r:id="rId40"/>
    <p:sldId id="318" r:id="rId41"/>
    <p:sldId id="319" r:id="rId42"/>
    <p:sldId id="286" r:id="rId43"/>
    <p:sldId id="291" r:id="rId44"/>
    <p:sldId id="287" r:id="rId45"/>
    <p:sldId id="288" r:id="rId46"/>
    <p:sldId id="289" r:id="rId47"/>
    <p:sldId id="290" r:id="rId48"/>
    <p:sldId id="292" r:id="rId49"/>
    <p:sldId id="293" r:id="rId50"/>
    <p:sldId id="294" r:id="rId51"/>
    <p:sldId id="295" r:id="rId52"/>
    <p:sldId id="296" r:id="rId53"/>
    <p:sldId id="297" r:id="rId54"/>
    <p:sldId id="299" r:id="rId55"/>
    <p:sldId id="300" r:id="rId56"/>
    <p:sldId id="301" r:id="rId57"/>
    <p:sldId id="302" r:id="rId58"/>
    <p:sldId id="303" r:id="rId59"/>
    <p:sldId id="304" r:id="rId60"/>
    <p:sldId id="321" r:id="rId61"/>
    <p:sldId id="320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258" r:id="rId7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66FFFF"/>
    <a:srgbClr val="99FF33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16" autoAdjust="0"/>
    <p:restoredTop sz="94709" autoAdjust="0"/>
  </p:normalViewPr>
  <p:slideViewPr>
    <p:cSldViewPr>
      <p:cViewPr varScale="1">
        <p:scale>
          <a:sx n="91" d="100"/>
          <a:sy n="91" d="100"/>
        </p:scale>
        <p:origin x="-2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1314A6-2A05-49B7-9B84-D555F807F59F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ED937C-BEA4-4041-BE4F-566CD14A8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CFE010-962D-4432-9E7B-953BD6CEB5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AD648C-08CD-4523-9734-6FBAF28931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E11C-BCAF-4ADD-A135-AAE75C795D6F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28F4-0D90-442A-B557-000E2C94F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9DB7-6473-4F9A-BD3A-D934FAC53BD3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619E-3221-4F80-A52B-8E63BAF1E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F23D-69A6-4988-B8D0-5B0903C939F4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2340-F737-492A-B4D6-302DC6CEC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EDBD-AF2D-4D9D-A1A5-56E563E4BBE8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D7E2-7262-44AC-9236-482AEC798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45F3-7133-4956-994A-4F1B1DEE1C59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1121-D432-4406-8323-57F682621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9F53-851C-4AC8-9A26-F0556B70C16C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E0BD-CCB7-4EC4-8332-4D79A4366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7511-4E52-4752-8D28-DE3461D28210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01B2-6AB7-4103-8D7C-11E38FD4D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A5A3-B9E2-40FE-AD0C-F7CF8BCC4A33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BA091-EB31-40DB-936F-E40F59DD3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BAE8-8C2E-40B7-9041-F6C27A8BD1C3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E9C4-35C8-4E7A-B5C9-839BF65E5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36BD-CABA-480A-9C08-DD9759CA191B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9A01E-D846-4148-9110-31EC76B6E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EB80-A365-404B-8EA4-0623CC88804D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AB5E-C799-4863-BC2F-51F1D08B7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79984-B53F-40B4-BC63-74D07C583A3C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C47221-1B3E-44BC-8B74-3092E8198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p_of_Russia_-_Kemerovo_Oblast_(2008-03).svg?uselang=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1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6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1.xml"/><Relationship Id="rId4" Type="http://schemas.openxmlformats.org/officeDocument/2006/relationships/image" Target="../media/image10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1.xml"/><Relationship Id="rId4" Type="http://schemas.openxmlformats.org/officeDocument/2006/relationships/image" Target="../media/image10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1.xml"/><Relationship Id="rId4" Type="http://schemas.openxmlformats.org/officeDocument/2006/relationships/image" Target="../media/image10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image" Target="../media/image10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2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image" Target="../media/image1.jpeg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image" Target="../media/image11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3.xml"/><Relationship Id="rId4" Type="http://schemas.openxmlformats.org/officeDocument/2006/relationships/image" Target="../media/image11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3.xml"/><Relationship Id="rId4" Type="http://schemas.openxmlformats.org/officeDocument/2006/relationships/image" Target="../media/image11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3.xml"/><Relationship Id="rId4" Type="http://schemas.openxmlformats.org/officeDocument/2006/relationships/image" Target="../media/image11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4.xml"/><Relationship Id="rId4" Type="http://schemas.openxmlformats.org/officeDocument/2006/relationships/image" Target="../media/image11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4.xml"/><Relationship Id="rId4" Type="http://schemas.openxmlformats.org/officeDocument/2006/relationships/image" Target="../media/image12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4.xml"/><Relationship Id="rId4" Type="http://schemas.openxmlformats.org/officeDocument/2006/relationships/image" Target="../media/image12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5.xml"/><Relationship Id="rId4" Type="http://schemas.openxmlformats.org/officeDocument/2006/relationships/image" Target="../media/image1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5.xml"/><Relationship Id="rId4" Type="http://schemas.openxmlformats.org/officeDocument/2006/relationships/image" Target="../media/image12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65.xml"/><Relationship Id="rId4" Type="http://schemas.openxmlformats.org/officeDocument/2006/relationships/image" Target="../media/image1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2.gif"/><Relationship Id="rId4" Type="http://schemas.openxmlformats.org/officeDocument/2006/relationships/image" Target="../media/image131.gi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133.png"/><Relationship Id="rId7" Type="http://schemas.openxmlformats.org/officeDocument/2006/relationships/image" Target="../media/image1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jpeg"/><Relationship Id="rId5" Type="http://schemas.openxmlformats.org/officeDocument/2006/relationships/image" Target="../media/image100.jpeg"/><Relationship Id="rId4" Type="http://schemas.openxmlformats.org/officeDocument/2006/relationships/image" Target="../media/image10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slide" Target="slide4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9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136.png"/><Relationship Id="rId7" Type="http://schemas.openxmlformats.org/officeDocument/2006/relationships/image" Target="../media/image1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17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139.png"/><Relationship Id="rId7" Type="http://schemas.openxmlformats.org/officeDocument/2006/relationships/image" Target="../media/image1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jpeg"/><Relationship Id="rId5" Type="http://schemas.openxmlformats.org/officeDocument/2006/relationships/image" Target="../media/image122.jpeg"/><Relationship Id="rId4" Type="http://schemas.openxmlformats.org/officeDocument/2006/relationships/image" Target="../media/image123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140.png"/><Relationship Id="rId7" Type="http://schemas.openxmlformats.org/officeDocument/2006/relationships/image" Target="../media/image1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jpeg"/><Relationship Id="rId5" Type="http://schemas.openxmlformats.org/officeDocument/2006/relationships/image" Target="../media/image127.jpeg"/><Relationship Id="rId4" Type="http://schemas.openxmlformats.org/officeDocument/2006/relationships/image" Target="../media/image14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1434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396875"/>
            <a:ext cx="8607425" cy="29368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28794" y="3214686"/>
            <a:ext cx="664373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Интеллектуальная игра, посвящённая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70 - </a:t>
            </a:r>
            <a:r>
              <a:rPr lang="ru-RU" sz="2400" b="1" dirty="0" err="1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летию</a:t>
            </a:r>
            <a:r>
              <a:rPr lang="ru-RU" sz="2400" b="1" dirty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Кемеровской области</a:t>
            </a:r>
            <a:endParaRPr lang="ru-RU" sz="2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714625" y="4271963"/>
            <a:ext cx="4572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Авторы – составители:</a:t>
            </a:r>
          </a:p>
          <a:p>
            <a:r>
              <a:rPr lang="ru-RU" b="1">
                <a:latin typeface="Calibri" pitchFamily="34" charset="0"/>
              </a:rPr>
              <a:t>учитель математики </a:t>
            </a:r>
          </a:p>
          <a:p>
            <a:r>
              <a:rPr lang="ru-RU" b="1">
                <a:latin typeface="Calibri" pitchFamily="34" charset="0"/>
              </a:rPr>
              <a:t>Овчинникова Татьяна Николаевна,</a:t>
            </a:r>
            <a:endParaRPr lang="en-US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 учитель географии </a:t>
            </a:r>
            <a:endParaRPr lang="en-US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Новикова Галина Викторовна</a:t>
            </a:r>
          </a:p>
          <a:p>
            <a:r>
              <a:rPr lang="ru-RU" b="1">
                <a:latin typeface="Calibri" pitchFamily="34" charset="0"/>
              </a:rPr>
              <a:t>МБОУ СОШ № 19 г. Белово</a:t>
            </a: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4344" name="Picture 2" descr="http://karate42.ru/uploads/images/kuzbas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214688"/>
            <a:ext cx="2428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2355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357188"/>
            <a:ext cx="7072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Самые воинственные из насекомых Кузбасса </a:t>
            </a:r>
          </a:p>
        </p:txBody>
      </p:sp>
      <p:pic>
        <p:nvPicPr>
          <p:cNvPr id="7" name="Рисунок 6" descr="C:\Users\User\Desktop\му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714500"/>
            <a:ext cx="3255963" cy="24018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6628" name="Picture 4" descr="http://www.supersadovnik.ru/site_images/00000084/000659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14500"/>
            <a:ext cx="3429000" cy="23574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6630" name="Picture 6" descr="15 &amp;ncy;&amp;acy;&amp;scy;&amp;iecy;&amp;kcy;&amp;ocy;&amp;mcy;&amp;ycy;&amp;khcy; &amp;ncy;&amp;acy; &amp;pcy;&amp;ocy;&amp;lcy;&amp;softcy;&amp;zcy;&amp;ucy; &amp;zcy;&amp;dcy;&amp;ocy;&amp;rcy;&amp;ocy;&amp;vcy;&amp;softcy;&amp;yu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4357688"/>
            <a:ext cx="3881438" cy="21431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8-конечная звезда 9">
            <a:hlinkClick r:id="rId6" action="ppaction://hlinksldjump"/>
          </p:cNvPr>
          <p:cNvSpPr/>
          <p:nvPr/>
        </p:nvSpPr>
        <p:spPr>
          <a:xfrm>
            <a:off x="6286500" y="55006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285750" y="5715000"/>
            <a:ext cx="2786063" cy="92868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Рыжие муравьи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2458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428625"/>
            <a:ext cx="681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Самый долгожитель среди </a:t>
            </a:r>
          </a:p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деревьев Кузбасса</a:t>
            </a:r>
          </a:p>
        </p:txBody>
      </p:sp>
      <p:pic>
        <p:nvPicPr>
          <p:cNvPr id="25602" name="Picture 2" descr="&amp;Pcy;&amp;Rcy;&amp;Icy;&amp;Ncy;&amp;Icy;&amp;Mcy;&amp;Acy;&amp;IEcy;&amp;Mcy; &amp;Zcy;&amp;Acy;&amp;YAcy;&amp;Vcy;&amp;Kcy;&amp;Icy; &amp;Ncy;&amp;Acy; &amp;Ocy;&amp;Scy;&amp;IEcy;&amp;Ncy;&amp;SOFTcy;! &amp;Ecy;&amp;Kcy;&amp;Scy;&amp;Kcy;&amp;Lcy;&amp;YUcy;&amp;Zcy;&amp;Icy;&amp;Vcy;&amp;Ncy;&amp;Ycy;&amp;IEcy; &amp;Dcy;&amp;IEcy;&amp;Rcy;&amp;IEcy;&amp;Vcy;&amp;SOFTcy;&amp;YAcy; &amp;Kcy;&amp;IEcy;&amp;Dcy;&amp;Rcy;&amp;Acy; &amp;Icy;&amp;Zcy; &amp;Pcy;&amp;Icy;&amp;Tcy;&amp;Ocy;&amp;Mcy;&amp;Ncy;&amp;Icy;&amp;Kcy;&amp;Acy; &amp;Scy;&amp;Icy;&amp;Bcy;&amp;Icy;&amp;R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714500"/>
            <a:ext cx="2286000" cy="32861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5604" name="Picture 4" descr="http://www.ja-zdorov.ru/wp-content/uploads/2012/02/pixta-sibirsk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357563"/>
            <a:ext cx="2286000" cy="3200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5606" name="Picture 6" descr="http://rodonews.ru/i/full12868932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928813"/>
            <a:ext cx="2500313" cy="38195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8-конечная звезда 9">
            <a:hlinkClick r:id="rId6" action="ppaction://hlinksldjump"/>
          </p:cNvPr>
          <p:cNvSpPr/>
          <p:nvPr/>
        </p:nvSpPr>
        <p:spPr>
          <a:xfrm>
            <a:off x="6286500" y="55006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285750" y="5929313"/>
            <a:ext cx="3357563" cy="714375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Лиственница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2560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50" y="428625"/>
            <a:ext cx="7402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Самые темные леса  Кузбасса</a:t>
            </a:r>
          </a:p>
        </p:txBody>
      </p:sp>
      <p:pic>
        <p:nvPicPr>
          <p:cNvPr id="7" name="Рисунок 6" descr="C:\Users\User\Desktop\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85875"/>
            <a:ext cx="3429000" cy="27146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4578" name="Picture 2" descr="http://elementy.ru/images/news/larch_mountain_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285875"/>
            <a:ext cx="3429000" cy="27146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4580" name="Picture 4" descr="http://slk63.ru/wp-content/uploads/2010/04/7048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286250"/>
            <a:ext cx="3452813" cy="22145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4582" name="Picture 6" descr="http://nikblo.narod.ru/B/nn00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4286250"/>
            <a:ext cx="3500438" cy="22145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" name="8-конечная звезда 10">
            <a:hlinkClick r:id="rId7" action="ppaction://hlinksldjump"/>
          </p:cNvPr>
          <p:cNvSpPr/>
          <p:nvPr/>
        </p:nvSpPr>
        <p:spPr>
          <a:xfrm>
            <a:off x="8286750" y="585787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285750" y="5929313"/>
            <a:ext cx="3357563" cy="714375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Еловые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26628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00188" y="357188"/>
            <a:ext cx="5578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Реликтовая роща </a:t>
            </a:r>
          </a:p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Кемеровской области </a:t>
            </a:r>
          </a:p>
        </p:txBody>
      </p:sp>
      <p:pic>
        <p:nvPicPr>
          <p:cNvPr id="7" name="Picture 6" descr="http://nikblo.narod.ru/B/nn0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0"/>
            <a:ext cx="3643313" cy="28575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Рисунок 7" descr="http://www.kemles.ru/images/lenta/4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785938"/>
            <a:ext cx="4000500" cy="29289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8-конечная звезда 8">
            <a:hlinkClick r:id="rId5" action="ppaction://hlinksldjump"/>
          </p:cNvPr>
          <p:cNvSpPr/>
          <p:nvPr/>
        </p:nvSpPr>
        <p:spPr>
          <a:xfrm>
            <a:off x="6286500" y="55006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285750" y="5929313"/>
            <a:ext cx="3357563" cy="714375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Липовая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2765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0"/>
            <a:ext cx="5767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Самый морозостойкий </a:t>
            </a:r>
          </a:p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кустарник  Кузбасса</a:t>
            </a:r>
          </a:p>
        </p:txBody>
      </p:sp>
      <p:pic>
        <p:nvPicPr>
          <p:cNvPr id="7" name="Рисунок 6" descr="C:\Users\User\Desktop\см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85875"/>
            <a:ext cx="3143250" cy="23574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8676" name="Picture 4" descr="http://fleurs.demoi.ru/wp-content/uploads/kal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857625"/>
            <a:ext cx="3143250" cy="2362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8678" name="Picture 6" descr="http://satoc.ru/kusti/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3857625"/>
            <a:ext cx="3130550" cy="24288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8680" name="Picture 8" descr="http://www.idealdomik.ru/images/photos/medium/article28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1285875"/>
            <a:ext cx="3143250" cy="23574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" name="8-конечная звезда 10">
            <a:hlinkClick r:id="rId7" action="ppaction://hlinksldjump"/>
          </p:cNvPr>
          <p:cNvSpPr/>
          <p:nvPr/>
        </p:nvSpPr>
        <p:spPr>
          <a:xfrm>
            <a:off x="7572375" y="49291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285750" y="5643563"/>
            <a:ext cx="3357563" cy="928687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Черная смородина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2867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500063"/>
            <a:ext cx="8566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Самое древнее растение Кузбасса </a:t>
            </a:r>
          </a:p>
        </p:txBody>
      </p:sp>
      <p:pic>
        <p:nvPicPr>
          <p:cNvPr id="10242" name="Picture 2" descr="http://micro-mir.narod.ru/05-31/img/img09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143125"/>
            <a:ext cx="2500313" cy="19288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44" name="Picture 4" descr="http://www.cepolina.com/photo/nature/trees/forest/mountain_forest/2/forest_plant_underw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428750"/>
            <a:ext cx="2357438" cy="20002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46" name="Picture 6" descr="http://3.bp.blogspot.com/-qA9BZTHV_OQ/UJJgAIQ8UhI/AAAAAAAAAbY/brZExEAJ5OU/s320/%D0%94%D0%A3%D0%94%D0%9D%D0%98%D0%9A-%D0%9B%D0%95%D0%A1%D0%9D%D0%9E%D0%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000500"/>
            <a:ext cx="2500313" cy="20002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48" name="Picture 8" descr="http://old.nkj.ru/09/0408/les8-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1428750"/>
            <a:ext cx="2381250" cy="20383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50" name="Picture 10" descr="http://old.nkj.ru/09/0408/les8-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4000500"/>
            <a:ext cx="2500313" cy="20002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8-конечная звезда 11">
            <a:hlinkClick r:id="rId8" action="ppaction://hlinksldjump"/>
          </p:cNvPr>
          <p:cNvSpPr/>
          <p:nvPr/>
        </p:nvSpPr>
        <p:spPr>
          <a:xfrm>
            <a:off x="6286500" y="55006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285750" y="5929313"/>
            <a:ext cx="3357563" cy="714375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Папоротник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2970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-928688" y="2376488"/>
            <a:ext cx="628650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14400" algn="ctr"/>
            <a:endParaRPr lang="ru-RU" sz="36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C:\Users\User\Desktop\и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714625"/>
            <a:ext cx="6643687" cy="37861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-285750" y="285750"/>
            <a:ext cx="8786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14400" algn="ctr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Из маленького родника </a:t>
            </a:r>
          </a:p>
          <a:p>
            <a:pPr indent="914400" algn="ctr" eaLnBrk="0" hangingPunct="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Сквозь заросли берез и ивы</a:t>
            </a:r>
          </a:p>
          <a:p>
            <a:pPr indent="914400" algn="ctr" eaLnBrk="0" hangingPunct="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….. струится,  далеко</a:t>
            </a:r>
          </a:p>
          <a:p>
            <a:pPr indent="914400" algn="ctr" eaLnBrk="0" hangingPunct="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Видны весной её разливы. </a:t>
            </a:r>
          </a:p>
        </p:txBody>
      </p:sp>
      <p:sp>
        <p:nvSpPr>
          <p:cNvPr id="9" name="8-конечная звезда 8">
            <a:hlinkClick r:id="rId4" action="ppaction://hlinksldjump"/>
          </p:cNvPr>
          <p:cNvSpPr/>
          <p:nvPr/>
        </p:nvSpPr>
        <p:spPr>
          <a:xfrm>
            <a:off x="7429500" y="5143500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285750" y="5929313"/>
            <a:ext cx="2214563" cy="714375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Иня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3072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мрасс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857500"/>
            <a:ext cx="6429375" cy="35718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214313" y="357188"/>
            <a:ext cx="9144001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14400"/>
            <a:r>
              <a:rPr lang="ru-RU" sz="1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…….- «кедровая река»</a:t>
            </a:r>
            <a:endParaRPr lang="ru-RU" sz="3600" b="1">
              <a:latin typeface="Tahoma" pitchFamily="34" charset="0"/>
              <a:cs typeface="Tahoma" pitchFamily="34" charset="0"/>
            </a:endParaRPr>
          </a:p>
          <a:p>
            <a:pPr indent="914400" eaLnBrk="0" hangingPunct="0"/>
            <a:r>
              <a:rPr lang="ru-RU" sz="3600" b="1">
                <a:latin typeface="Tahoma" pitchFamily="34" charset="0"/>
              </a:rPr>
              <a:t>………- волной о камни бьётся</a:t>
            </a:r>
            <a:endParaRPr lang="ru-RU" sz="3600" b="1">
              <a:latin typeface="Tahoma" pitchFamily="34" charset="0"/>
              <a:cs typeface="Tahoma" pitchFamily="34" charset="0"/>
            </a:endParaRPr>
          </a:p>
          <a:p>
            <a:pPr indent="914400" eaLnBrk="0" hangingPunct="0"/>
            <a:r>
              <a:rPr lang="ru-RU" sz="3600" b="1">
                <a:latin typeface="Tahoma" pitchFamily="34" charset="0"/>
              </a:rPr>
              <a:t> По горным кручам сквозь века</a:t>
            </a:r>
            <a:endParaRPr lang="ru-RU" sz="3600" b="1">
              <a:latin typeface="Tahoma" pitchFamily="34" charset="0"/>
              <a:cs typeface="Tahoma" pitchFamily="34" charset="0"/>
            </a:endParaRPr>
          </a:p>
          <a:p>
            <a:pPr indent="914400" eaLnBrk="0" hangingPunct="0"/>
            <a:r>
              <a:rPr lang="ru-RU" sz="3600" b="1">
                <a:latin typeface="Tahoma" pitchFamily="34" charset="0"/>
              </a:rPr>
              <a:t>Она по Шории несется.</a:t>
            </a:r>
            <a:endParaRPr lang="ru-RU" sz="3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8-конечная звезда 7">
            <a:hlinkClick r:id="rId4" action="ppaction://hlinksldjump"/>
          </p:cNvPr>
          <p:cNvSpPr/>
          <p:nvPr/>
        </p:nvSpPr>
        <p:spPr>
          <a:xfrm>
            <a:off x="7572375" y="5143500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285750" y="5929313"/>
            <a:ext cx="2500313" cy="714375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Мрассу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31748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28625"/>
            <a:ext cx="8858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1440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Назвали кеты реку «длинной»,</a:t>
            </a:r>
          </a:p>
          <a:p>
            <a:pPr indent="914400" eaLnBrk="0" hangingPunct="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Изгибы, перекаты, плесы.</a:t>
            </a:r>
          </a:p>
          <a:p>
            <a:pPr indent="914400" eaLnBrk="0" hangingPunct="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Песков желтеющие косы-</a:t>
            </a:r>
          </a:p>
          <a:p>
            <a:pPr indent="914400" eaLnBrk="0" hangingPunct="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Всё это ……. картины. </a:t>
            </a:r>
          </a:p>
        </p:txBody>
      </p:sp>
      <p:pic>
        <p:nvPicPr>
          <p:cNvPr id="7" name="Рисунок 6" descr="C:\Users\User\Desktop\кондо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857500"/>
            <a:ext cx="6357938" cy="36433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8-конечная звезда 7">
            <a:hlinkClick r:id="rId4" action="ppaction://hlinksldjump"/>
          </p:cNvPr>
          <p:cNvSpPr/>
          <p:nvPr/>
        </p:nvSpPr>
        <p:spPr>
          <a:xfrm>
            <a:off x="7429500" y="521493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285750" y="5929313"/>
            <a:ext cx="2857500" cy="714375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Кондомы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3277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14313" y="357188"/>
            <a:ext cx="8858251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1440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Бежит река бедовая, </a:t>
            </a:r>
          </a:p>
          <a:p>
            <a:pPr indent="91440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Зовут её «пихтовая».</a:t>
            </a:r>
          </a:p>
          <a:p>
            <a:pPr indent="914400" eaLnBrk="0" hangingPunct="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И на вопрос: «Ну, как дела?»</a:t>
            </a:r>
          </a:p>
          <a:p>
            <a:pPr indent="914400" eaLnBrk="0" hangingPunct="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Журчит чуть слышно: «……..»</a:t>
            </a:r>
          </a:p>
        </p:txBody>
      </p:sp>
      <p:pic>
        <p:nvPicPr>
          <p:cNvPr id="7" name="Рисунок 6" descr="http://www.fishingsib.ru/files/gallery/18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786063"/>
            <a:ext cx="6715125" cy="37147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8-конечная звезда 7">
            <a:hlinkClick r:id="rId4" action="ppaction://hlinksldjump"/>
          </p:cNvPr>
          <p:cNvSpPr/>
          <p:nvPr/>
        </p:nvSpPr>
        <p:spPr>
          <a:xfrm>
            <a:off x="7429500" y="528637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285750" y="5929313"/>
            <a:ext cx="2571750" cy="714375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Чебула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1536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8" y="571500"/>
            <a:ext cx="8001000" cy="2571750"/>
          </a:xfrm>
          <a:prstGeom prst="rect">
            <a:avLst/>
          </a:prstGeom>
        </p:spPr>
        <p:txBody>
          <a:bodyPr>
            <a:prstTxWarp prst="textFadeRight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813" y="3214688"/>
            <a:ext cx="66436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367" name="Прямоугольник 8"/>
          <p:cNvSpPr>
            <a:spLocks noChangeArrowheads="1"/>
          </p:cNvSpPr>
          <p:nvPr/>
        </p:nvSpPr>
        <p:spPr bwMode="auto">
          <a:xfrm>
            <a:off x="2714625" y="42719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latin typeface="Calibri" pitchFamily="34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5368" name="Picture 2" descr="http://karate42.ru/uploads/images/kuzb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714375"/>
            <a:ext cx="24288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4213" y="404813"/>
            <a:ext cx="4572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За рекой, за кромкой леса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Красный шар встает.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Тает белая завеса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У прибрежных вод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Вот и Томь, вздохнув устало,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Под лучом косым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Засмеялась, заиграла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Серебром живым.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Далеко летит над нею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Стаи пересвист и звон…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Вряд ли выразить сумею,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Как я в мир влюблен: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В чей-то голос в тихой роще,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В солнце, в птичий грай,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А сказать точней и проще: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В свой родимый край.</a:t>
            </a:r>
          </a:p>
        </p:txBody>
      </p:sp>
      <p:sp>
        <p:nvSpPr>
          <p:cNvPr id="15370" name="Rectangle 1"/>
          <p:cNvSpPr>
            <a:spLocks noChangeArrowheads="1"/>
          </p:cNvSpPr>
          <p:nvPr/>
        </p:nvSpPr>
        <p:spPr bwMode="auto">
          <a:xfrm>
            <a:off x="3635375" y="6119813"/>
            <a:ext cx="3492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1200" b="1" i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Михаила Александровича Небогатова.</a:t>
            </a:r>
            <a:endParaRPr lang="ru-RU" sz="900" b="1" i="1">
              <a:solidFill>
                <a:srgbClr val="0000FF"/>
              </a:solidFill>
              <a:ea typeface="Times New Roman" pitchFamily="18" charset="0"/>
              <a:cs typeface="Arial" charset="0"/>
            </a:endParaRPr>
          </a:p>
          <a:p>
            <a:pPr indent="449263"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3379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214313" y="428625"/>
            <a:ext cx="8929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1440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На древней карте надпись есть.</a:t>
            </a:r>
          </a:p>
          <a:p>
            <a:pPr indent="914400" eaLnBrk="0" hangingPunct="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Три речки под названьем …....</a:t>
            </a:r>
          </a:p>
          <a:p>
            <a:pPr indent="914400" eaLnBrk="0" hangingPunct="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А смысл в названии такой-</a:t>
            </a:r>
          </a:p>
          <a:p>
            <a:pPr indent="914400" eaLnBrk="0" hangingPunct="0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Зовут их «выдряной» рекой.</a:t>
            </a:r>
          </a:p>
        </p:txBody>
      </p:sp>
      <p:pic>
        <p:nvPicPr>
          <p:cNvPr id="7" name="Рисунок 6" descr="C:\Users\User\Desktop\терс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786063"/>
            <a:ext cx="6572250" cy="35718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8-конечная звезда 7">
            <a:hlinkClick r:id="rId4" action="ppaction://hlinksldjump"/>
          </p:cNvPr>
          <p:cNvSpPr/>
          <p:nvPr/>
        </p:nvSpPr>
        <p:spPr>
          <a:xfrm>
            <a:off x="7429500" y="521493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285750" y="5929313"/>
            <a:ext cx="2357438" cy="714375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Терсь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3482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keminfo.ru/image/news/view/8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785813"/>
            <a:ext cx="3357562" cy="37147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4313" y="642938"/>
            <a:ext cx="528637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ahoma" pitchFamily="34" charset="0"/>
                <a:cs typeface="Tahoma" pitchFamily="34" charset="0"/>
              </a:rPr>
              <a:t>Наша землячка родилась 13 марта 1961 года в Кемерово. Окончила среднюю школу №19</a:t>
            </a:r>
          </a:p>
          <a:p>
            <a:r>
              <a:rPr lang="ru-RU" sz="2800" b="1">
                <a:latin typeface="Tahoma" pitchFamily="34" charset="0"/>
                <a:cs typeface="Tahoma" pitchFamily="34" charset="0"/>
              </a:rPr>
              <a:t>г. Кемерово с золотой медалью. Российский врач, телеведущая, руководитель программ «Здоровье», «Жить здорово!» ОАО «Первый канал». Доктор медицинских наук, профессор.</a:t>
            </a:r>
          </a:p>
        </p:txBody>
      </p:sp>
      <p:sp>
        <p:nvSpPr>
          <p:cNvPr id="8" name="8-конечная звезда 7">
            <a:hlinkClick r:id="rId4" action="ppaction://hlinksldjump"/>
          </p:cNvPr>
          <p:cNvSpPr/>
          <p:nvPr/>
        </p:nvSpPr>
        <p:spPr>
          <a:xfrm>
            <a:off x="6286500" y="55006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285750" y="5786438"/>
            <a:ext cx="3357563" cy="857250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Елена Малышева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3584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71500" y="428625"/>
            <a:ext cx="7643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ahoma" pitchFamily="34" charset="0"/>
                <a:cs typeface="Tahoma" pitchFamily="34" charset="0"/>
              </a:rPr>
              <a:t>Наш земляк, актер театра и кино, режиссер, часто снимается в комедийных фильмах? </a:t>
            </a:r>
          </a:p>
        </p:txBody>
      </p:sp>
      <p:pic>
        <p:nvPicPr>
          <p:cNvPr id="7" name="Рисунок 6" descr="http://i079.radikal.ru/0906/b8/4eaae1124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357438"/>
            <a:ext cx="3000375" cy="37861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8-конечная звезда 7">
            <a:hlinkClick r:id="rId4" action="ppaction://hlinksldjump"/>
          </p:cNvPr>
          <p:cNvSpPr/>
          <p:nvPr/>
        </p:nvSpPr>
        <p:spPr>
          <a:xfrm>
            <a:off x="6286500" y="55006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285750" y="5429250"/>
            <a:ext cx="3357563" cy="1214438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Александр Панкратов - Чёрный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36868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500063"/>
            <a:ext cx="8215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ahoma" pitchFamily="34" charset="0"/>
                <a:cs typeface="Tahoma" pitchFamily="34" charset="0"/>
              </a:rPr>
              <a:t>Летчик – космонавт СССР, дважды герой Советского Союза, уроженец </a:t>
            </a:r>
          </a:p>
          <a:p>
            <a:pPr algn="ctr"/>
            <a:r>
              <a:rPr lang="ru-RU" sz="3200" b="1">
                <a:latin typeface="Tahoma" pitchFamily="34" charset="0"/>
                <a:cs typeface="Tahoma" pitchFamily="34" charset="0"/>
              </a:rPr>
              <a:t>с. Листвянка, Тисульского района </a:t>
            </a:r>
          </a:p>
        </p:txBody>
      </p:sp>
      <p:pic>
        <p:nvPicPr>
          <p:cNvPr id="7" name="Рисунок 6" descr="http://www.alabin.ru/images/photo/exposure/kosmos07/kosm_01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286000"/>
            <a:ext cx="3309938" cy="39290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8-конечная звезда 7">
            <a:hlinkClick r:id="rId4" action="ppaction://hlinksldjump"/>
          </p:cNvPr>
          <p:cNvSpPr/>
          <p:nvPr/>
        </p:nvSpPr>
        <p:spPr>
          <a:xfrm>
            <a:off x="6286500" y="55006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285750" y="5786438"/>
            <a:ext cx="3357563" cy="857250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Алексей Леонов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789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3789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minusovochka.com/css/site/images/kemerovskij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500063"/>
            <a:ext cx="33575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313" y="642938"/>
            <a:ext cx="5429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800" b="1">
                <a:latin typeface="Tahoma" pitchFamily="34" charset="0"/>
                <a:cs typeface="Tahoma" pitchFamily="34" charset="0"/>
              </a:rPr>
              <a:t>Наш земляк родился </a:t>
            </a:r>
          </a:p>
          <a:p>
            <a:r>
              <a:rPr lang="ru-RU" sz="2800" b="1">
                <a:latin typeface="Tahoma" pitchFamily="34" charset="0"/>
                <a:cs typeface="Tahoma" pitchFamily="34" charset="0"/>
              </a:rPr>
              <a:t>8 августа 1962 года в шахтерском поселке </a:t>
            </a:r>
          </a:p>
          <a:p>
            <a:r>
              <a:rPr lang="ru-RU" sz="2800" b="1">
                <a:latin typeface="Tahoma" pitchFamily="34" charset="0"/>
                <a:cs typeface="Tahoma" pitchFamily="34" charset="0"/>
              </a:rPr>
              <a:t>Новый Городок  г. Белово . Легенда русского шансона. Композитор, поэт, певец, музыкант, артист. Мастер спорта по вольной борьбе. Гастролировал с сольными концертами в США, Израиле, Франции, Болгарии и других странах. </a:t>
            </a:r>
          </a:p>
        </p:txBody>
      </p:sp>
      <p:sp>
        <p:nvSpPr>
          <p:cNvPr id="8" name="8-конечная звезда 7">
            <a:hlinkClick r:id="rId4" action="ppaction://hlinksldjump"/>
          </p:cNvPr>
          <p:cNvSpPr/>
          <p:nvPr/>
        </p:nvSpPr>
        <p:spPr>
          <a:xfrm>
            <a:off x="6286500" y="55006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285750" y="5786438"/>
            <a:ext cx="3357563" cy="857250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Евгений Кемеровский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3891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313" y="428625"/>
            <a:ext cx="61436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sz="2000" b="1">
                <a:latin typeface="Tahoma" pitchFamily="34" charset="0"/>
                <a:cs typeface="Tahoma" pitchFamily="34" charset="0"/>
              </a:rPr>
              <a:t>	Яркой звездой на поэтическом небосклоне появился уже в зрелом возрасте в середине девяностых годов минувшего века шахтёр наш земляк. Он писал о жизни. О Родине. Поэтапно от первопроходца Фёдора Белова, до наших дней красочно описал он историю нашего города.</a:t>
            </a:r>
          </a:p>
          <a:p>
            <a:endParaRPr lang="ru-RU" sz="2000" b="1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« Я расскажу простым и добрым словом </a:t>
            </a:r>
          </a:p>
          <a:p>
            <a:pPr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О малом городке большей страны </a:t>
            </a:r>
          </a:p>
          <a:p>
            <a:pPr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С исконно русским именем Белово, </a:t>
            </a:r>
          </a:p>
          <a:p>
            <a:pPr>
              <a:lnSpc>
                <a:spcPct val="150000"/>
              </a:lnSpc>
            </a:pPr>
            <a:r>
              <a:rPr lang="ru-RU" sz="2000" b="1">
                <a:latin typeface="Tahoma" pitchFamily="34" charset="0"/>
                <a:cs typeface="Tahoma" pitchFamily="34" charset="0"/>
              </a:rPr>
              <a:t>Для многих ставшим близким и родным.»</a:t>
            </a:r>
          </a:p>
          <a:p>
            <a:pPr>
              <a:lnSpc>
                <a:spcPct val="150000"/>
              </a:lnSpc>
            </a:pPr>
            <a:endParaRPr lang="ru-RU" sz="20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9940" name="Picture 4" descr="&amp;Ncy;&amp;iecy;&amp;zcy;&amp;acy;&amp;bcy;&amp;ycy;&amp;vcy;&amp;acy;&amp;iecy;&amp;mcy;&amp;ycy;&amp;iecy; &amp;vcy;&amp;scy;&amp;tcy;&amp;rcy;&amp;iecy;&amp;chcy;&amp;icy; - &amp;Acy;&amp;dcy;&amp;mcy;&amp;icy;&amp;ncy;&amp;icy;&amp;scy;&amp;tcy;&amp;rcy;&amp;acy;&amp;tscy;&amp;icy;&amp;yacy; &amp;gcy;. &amp;Bcy;&amp;iecy;&amp;lcy;&amp;ocy;&amp;v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000125"/>
            <a:ext cx="2571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8-конечная звезда 7">
            <a:hlinkClick r:id="rId4" action="ppaction://hlinksldjump"/>
          </p:cNvPr>
          <p:cNvSpPr/>
          <p:nvPr/>
        </p:nvSpPr>
        <p:spPr>
          <a:xfrm>
            <a:off x="6286500" y="55006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285750" y="5786438"/>
            <a:ext cx="3357563" cy="857250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Александр </a:t>
            </a:r>
            <a:r>
              <a:rPr lang="ru-RU" sz="2400" b="1" dirty="0" err="1">
                <a:solidFill>
                  <a:schemeClr val="tx1"/>
                </a:solidFill>
              </a:rPr>
              <a:t>Курицин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3994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1262063"/>
            <a:ext cx="8369300" cy="4462462"/>
          </a:xfrm>
          <a:prstGeom prst="rect">
            <a:avLst/>
          </a:prstGeom>
          <a:noFill/>
        </p:spPr>
      </p:pic>
      <p:pic>
        <p:nvPicPr>
          <p:cNvPr id="39942" name="Picture 2" descr="http://im5-tub-ru.yandex.net/i?id=566656990-5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357313"/>
            <a:ext cx="23050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" descr="http://karate42.ru/uploads/images/kuzbas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57188"/>
            <a:ext cx="22145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4096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5" descr="C:\Documents and Settings\йцу\Мои документы\Мои рисунки\картинки\Анимации\Люди\mw07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1857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14755" y="928670"/>
            <a:ext cx="5669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Правила игры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II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тура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063" y="1500188"/>
            <a:ext cx="778668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>
                <a:latin typeface="Tahoma" pitchFamily="34" charset="0"/>
                <a:cs typeface="Tahoma" pitchFamily="34" charset="0"/>
              </a:rPr>
              <a:t>	Командам демонстрируются на слайдах задания , необходимо выполнить задания и свои  ответы  предоставить жюри. Командам выдаются заготовленные бланки ответов. За каждое верно выполненное задание команде начисляется </a:t>
            </a:r>
            <a:r>
              <a:rPr lang="ru-RU" sz="2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 балл.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1987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41988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88" y="357188"/>
            <a:ext cx="8072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ea typeface="Times New Roman" pitchFamily="18" charset="0"/>
                <a:cs typeface="Tahoma" pitchFamily="34" charset="0"/>
              </a:rPr>
              <a:t>Перечислите районные центры Кемеровской области, которые являются поселками </a:t>
            </a:r>
          </a:p>
          <a:p>
            <a:pPr eaLnBrk="0" hangingPunct="0"/>
            <a:r>
              <a:rPr lang="ru-RU" sz="3600" b="1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городского типа. </a:t>
            </a:r>
          </a:p>
        </p:txBody>
      </p:sp>
      <p:pic>
        <p:nvPicPr>
          <p:cNvPr id="33794" name="Picture 2" descr="http://im2-tub-ru.yandex.net/i?id=55005129-0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714750"/>
            <a:ext cx="3429000" cy="23574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3796" name="Picture 4" descr="http://e-belovo.ru/uploads/news_images/379511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2786063"/>
            <a:ext cx="3429000" cy="22764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4301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38" y="268288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ea typeface="Times New Roman" pitchFamily="18" charset="0"/>
                <a:cs typeface="Tahoma" pitchFamily="34" charset="0"/>
              </a:rPr>
              <a:t>Какие города нашей области имеют районное деление. </a:t>
            </a:r>
          </a:p>
        </p:txBody>
      </p:sp>
      <p:pic>
        <p:nvPicPr>
          <p:cNvPr id="32772" name="Picture 4" descr="http://im7-tub-ru.yandex.net/i?id=45151440-1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71875"/>
            <a:ext cx="3571875" cy="24288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2774" name="Picture 6" descr="http://im3-tub-ru.yandex.net/i?id=86320979-3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714500"/>
            <a:ext cx="3643312" cy="25003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16388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334963"/>
            <a:ext cx="8905876" cy="4608512"/>
          </a:xfrm>
          <a:prstGeom prst="rect">
            <a:avLst/>
          </a:prstGeom>
          <a:noFill/>
        </p:spPr>
      </p:pic>
      <p:pic>
        <p:nvPicPr>
          <p:cNvPr id="16390" name="Picture 2" descr="http://fedpress.ru/sites/fedpress/files/evgesha/news/1321339269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928688"/>
            <a:ext cx="2143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http://sibdepo.ru/uploads/posts/2012-06/1339758451_2e1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5072063"/>
            <a:ext cx="25003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403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4403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63" y="428625"/>
            <a:ext cx="82153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ea typeface="Times New Roman" pitchFamily="18" charset="0"/>
                <a:cs typeface="Tahoma" pitchFamily="34" charset="0"/>
              </a:rPr>
              <a:t>Назовите историко-архитектурные музеи городов Кемерово и  Новокузнецка. </a:t>
            </a:r>
          </a:p>
        </p:txBody>
      </p:sp>
      <p:pic>
        <p:nvPicPr>
          <p:cNvPr id="31748" name="Picture 4" descr="http://album.foto.ru:8080/photos/pr0/298037/9389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43188"/>
            <a:ext cx="3643313" cy="25717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1750" name="Picture 6" descr="http://im4-tub-ru.yandex.net/i?id=263498702-0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5"/>
            <a:ext cx="3429000" cy="23574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505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4506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25" y="428625"/>
            <a:ext cx="7143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ea typeface="Calibri" pitchFamily="34" charset="0"/>
                <a:cs typeface="Tahoma" pitchFamily="34" charset="0"/>
              </a:rPr>
              <a:t>Перечислите народы, проживающие на территории Кузбасса.</a:t>
            </a:r>
          </a:p>
        </p:txBody>
      </p:sp>
      <p:pic>
        <p:nvPicPr>
          <p:cNvPr id="30724" name="Picture 4" descr="http://www.bearmountain.ru/assets/images/ltaiz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571750"/>
            <a:ext cx="3357563" cy="23574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726" name="Picture 6" descr="http://lentaregion.ru/wp-content/uploads/2011/03/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286125"/>
            <a:ext cx="4019550" cy="31718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728" name="Picture 8" descr="http://www.express-news.ru/files/teleut080911bi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1900" y="642938"/>
            <a:ext cx="1347788" cy="17145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730" name="Picture 10" descr="http://im7-tub-ru.yandex.net/i?id=210716594-2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714375"/>
            <a:ext cx="1357312" cy="17145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608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4608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500" y="198438"/>
            <a:ext cx="79295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  <a:p>
            <a:pPr algn="ctr" eaLnBrk="0" hangingPunct="0"/>
            <a:r>
              <a:rPr lang="ru-RU" sz="3600" b="1">
                <a:latin typeface="Tahoma" pitchFamily="34" charset="0"/>
                <a:ea typeface="Times New Roman" pitchFamily="18" charset="0"/>
                <a:cs typeface="Tahoma" pitchFamily="34" charset="0"/>
              </a:rPr>
              <a:t>Назовите имя губернатора Кемеровской области. </a:t>
            </a:r>
            <a:endParaRPr lang="ru-RU" sz="3600" b="1"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ru-RU" sz="36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700" name="Picture 4" descr="http://im0-tub-ru.yandex.net/i?id=501394912-1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4500563"/>
            <a:ext cx="2595562" cy="1857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9702" name="Picture 6" descr="http://im8-tub-ru.yandex.net/i?id=80317759-2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25"/>
            <a:ext cx="2786062" cy="1857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9704" name="Picture 8" descr="http://im8-tub-ru.yandex.net/i?id=91092617-0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143125"/>
            <a:ext cx="2928938" cy="20002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7107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47108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357188"/>
            <a:ext cx="7500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Как называется горный массив, расположенный на юге    области.</a:t>
            </a:r>
          </a:p>
        </p:txBody>
      </p:sp>
      <p:pic>
        <p:nvPicPr>
          <p:cNvPr id="28674" name="Picture 2" descr="http://im7-tub-ru.yandex.net/i?id=188877109-0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4643438"/>
            <a:ext cx="3071812" cy="20002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8676" name="Picture 4" descr="http://im4-tub-ru.yandex.net/i?id=7186178-6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286000"/>
            <a:ext cx="3000375" cy="21431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8682" name="Picture 10" descr="http://www.kemles.ru/images/lenta/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286000"/>
            <a:ext cx="3090863" cy="21431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813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4813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1563" y="571500"/>
            <a:ext cx="714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Назовите прежнее название города Кемерово. </a:t>
            </a:r>
          </a:p>
        </p:txBody>
      </p:sp>
      <p:pic>
        <p:nvPicPr>
          <p:cNvPr id="27650" name="Picture 2" descr="http://photo.a42.ru/photos/9973/full/12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143375"/>
            <a:ext cx="3571875" cy="22574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7652" name="Picture 4" descr="http://im3-tub-ru.yandex.net/i?id=29576660-5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2000250"/>
            <a:ext cx="2500312" cy="1857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7656" name="Picture 8" descr="http://im8-tub-ru.yandex.net/i?id=76956364-1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2000250"/>
            <a:ext cx="2643187" cy="19288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4915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4915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50" y="500063"/>
            <a:ext cx="7208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ahoma" pitchFamily="34" charset="0"/>
                <a:cs typeface="Tahoma" pitchFamily="34" charset="0"/>
              </a:rPr>
              <a:t>На юге Кемеровская область</a:t>
            </a:r>
          </a:p>
          <a:p>
            <a:r>
              <a:rPr lang="ru-RU" sz="3600" b="1">
                <a:latin typeface="Tahoma" pitchFamily="34" charset="0"/>
                <a:cs typeface="Tahoma" pitchFamily="34" charset="0"/>
              </a:rPr>
              <a:t> граничит с …</a:t>
            </a:r>
          </a:p>
        </p:txBody>
      </p:sp>
      <p:pic>
        <p:nvPicPr>
          <p:cNvPr id="26628" name="Picture 4" descr="http://www.mountain.ru/photo/2005/fomichev/img/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857375"/>
            <a:ext cx="2928938" cy="22145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6630" name="Picture 6" descr="http://im5-tub-ru.yandex.net/i?id=471271519-4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4572000"/>
            <a:ext cx="2857500" cy="19288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6632" name="Picture 8" descr="http://im5-tub-ru.yandex.net/i?id=79402757-6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857375"/>
            <a:ext cx="3000375" cy="22145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5018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928688" y="285750"/>
            <a:ext cx="6429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ea typeface="Times New Roman" pitchFamily="18" charset="0"/>
                <a:cs typeface="Tahoma" pitchFamily="34" charset="0"/>
              </a:rPr>
              <a:t>Кемеровская область была  образована….   </a:t>
            </a:r>
          </a:p>
        </p:txBody>
      </p:sp>
      <p:pic>
        <p:nvPicPr>
          <p:cNvPr id="7" name="Рисунок 6" descr="Кемеровская область на карте России">
            <a:hlinkClick r:id="rId3" tooltip="&quot;Кемеровская область на карте России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2000250"/>
            <a:ext cx="3643313" cy="242887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22" name="Picture 2" descr="http://sibhimuk.ru/titul/Kemer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857375"/>
            <a:ext cx="3214687" cy="464343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120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5120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571500"/>
            <a:ext cx="8072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Кемеровская область на юго-востоке граничит …</a:t>
            </a:r>
          </a:p>
        </p:txBody>
      </p:sp>
      <p:pic>
        <p:nvPicPr>
          <p:cNvPr id="24578" name="Picture 2" descr="http://i052.radikal.ru/1106/21/7f40699b20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75"/>
            <a:ext cx="3500438" cy="24288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4582" name="Picture 6" descr="http://www.siberia-extreme.ru/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857625"/>
            <a:ext cx="3857625" cy="2590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4584" name="Picture 8" descr="http://img.rian.ru/images/4107/20/410720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1928813"/>
            <a:ext cx="2286000" cy="15335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2227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52228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500063"/>
            <a:ext cx="8286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Самый маленький по численности населения город Кемеровской области</a:t>
            </a:r>
          </a:p>
        </p:txBody>
      </p:sp>
      <p:pic>
        <p:nvPicPr>
          <p:cNvPr id="23558" name="Picture 6" descr="http://img-fotki.yandex.ru/get/4310/urga-lobanova.0/0_24e10_dca06c0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857625"/>
            <a:ext cx="3571875" cy="23574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3562" name="Picture 10" descr="http://www.kuzbass.aif.ru/application/public/news/big/294/ddc2c94d27d2c6d46b33acf21b21a641.kuzb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2286000"/>
            <a:ext cx="3429000" cy="25288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325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5325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57188" y="500063"/>
            <a:ext cx="8429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3600" b="1">
                <a:latin typeface="Tahoma" pitchFamily="34" charset="0"/>
                <a:ea typeface="Times New Roman" pitchFamily="18" charset="0"/>
                <a:cs typeface="Tahoma" pitchFamily="34" charset="0"/>
              </a:rPr>
              <a:t>Рудознатец, открывший уголь в районе  нынешнего города Кемерово.</a:t>
            </a:r>
          </a:p>
        </p:txBody>
      </p:sp>
      <p:pic>
        <p:nvPicPr>
          <p:cNvPr id="22530" name="Picture 2" descr="http://im0-tub-ru.yandex.net/i?id=29678173-5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5072063"/>
            <a:ext cx="1428750" cy="11430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2532" name="Picture 4" descr="http://im5-tub-ru.yandex.net/i?id=27074866-4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2428875"/>
            <a:ext cx="2857500" cy="23574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2536" name="Picture 8" descr="http://kemoblast.ru/uploads/2012/02/Monument-Pamyat-shahteram-Kuzbassa-g.-Kemerov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428875"/>
            <a:ext cx="3076575" cy="40957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1741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C:\Documents and Settings\йцу\Мои документы\Мои рисунки\картинки\Анимации\Люди\mw07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1857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71736" y="714356"/>
            <a:ext cx="53578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Правила игры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I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тура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7188" y="1571625"/>
            <a:ext cx="87868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ahoma" pitchFamily="34" charset="0"/>
                <a:cs typeface="Tahoma" pitchFamily="34" charset="0"/>
              </a:rPr>
              <a:t>	</a:t>
            </a:r>
            <a:r>
              <a:rPr lang="ru-RU" sz="3200" b="1">
                <a:latin typeface="Tahoma" pitchFamily="34" charset="0"/>
                <a:cs typeface="Tahoma" pitchFamily="34" charset="0"/>
              </a:rPr>
              <a:t>Вниманию команд  представлена таблица с номерами вопросов.</a:t>
            </a:r>
          </a:p>
          <a:p>
            <a:r>
              <a:rPr lang="ru-RU" sz="3200" b="1">
                <a:latin typeface="Tahoma" pitchFamily="34" charset="0"/>
                <a:cs typeface="Tahoma" pitchFamily="34" charset="0"/>
              </a:rPr>
              <a:t>	 Команды по очереди выбирают вопрос и дают на него ответ, если команда не может ответить на вопрос , то ответ переходит к другой команде. </a:t>
            </a:r>
          </a:p>
          <a:p>
            <a:r>
              <a:rPr lang="ru-RU" sz="3200" b="1">
                <a:latin typeface="Tahoma" pitchFamily="34" charset="0"/>
                <a:cs typeface="Tahoma" pitchFamily="34" charset="0"/>
              </a:rPr>
              <a:t>	За каждый верный ответ команда получает </a:t>
            </a:r>
            <a:r>
              <a:rPr lang="ru-RU" sz="3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 балл.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427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5427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357188"/>
            <a:ext cx="7837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ahoma" pitchFamily="34" charset="0"/>
                <a:cs typeface="Tahoma" pitchFamily="34" charset="0"/>
              </a:rPr>
              <a:t>На севере Кузбасс граничит …. </a:t>
            </a:r>
          </a:p>
        </p:txBody>
      </p:sp>
      <p:pic>
        <p:nvPicPr>
          <p:cNvPr id="21506" name="Picture 2" descr="http://im4-tub-ru.yandex.net/i?id=84170400-1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4429125"/>
            <a:ext cx="3071813" cy="1857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1508" name="Picture 4" descr="http://im3-tub-ru.yandex.net/i?id=341648062-6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714500"/>
            <a:ext cx="3214687" cy="3000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1510" name="Picture 6" descr="http://down-house.ru/uploads/posts/2010-03/thumbs/Down-House.ru_1269767830_1267516673_kuznetsk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357313"/>
            <a:ext cx="3357563" cy="24384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529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5530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500063"/>
            <a:ext cx="7500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Главный центр черной металлургии Кузбасса … </a:t>
            </a:r>
          </a:p>
        </p:txBody>
      </p:sp>
      <p:pic>
        <p:nvPicPr>
          <p:cNvPr id="20482" name="Picture 2" descr="http://www.nvkz.com/images/joomgallery/img_originals/__5/_20091110_2038119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000250"/>
            <a:ext cx="2143125" cy="17145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484" name="Picture 4" descr="http://img.classnet.ru/b10376/bb_149031_ec65b7bc7c4ec3fba1c8c04006c2cc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86000"/>
            <a:ext cx="3214687" cy="22860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486" name="Picture 6" descr="http://it-service.rusal.ru/DocLib3/04%D0%9D%D0%BE%D0%B2%D0%BE%D0%BA%D1%83%D0%B7%D0%BD%D0%B5%D1%86%D0%B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286250"/>
            <a:ext cx="2286000" cy="16764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490" name="Picture 10" descr="http://i.drom.ru/comments/77/760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1785938"/>
            <a:ext cx="2130425" cy="18049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492" name="Picture 12" descr="http://im6-tub-ru.yandex.net/i?id=166324667-5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4929188"/>
            <a:ext cx="2576513" cy="17145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8-конечная звезда 11">
            <a:hlinkClick r:id="rId8" action="ppaction://hlinksldjump"/>
          </p:cNvPr>
          <p:cNvSpPr/>
          <p:nvPr/>
        </p:nvSpPr>
        <p:spPr>
          <a:xfrm>
            <a:off x="6215063" y="55006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632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5632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638" y="476250"/>
            <a:ext cx="8175625" cy="4529138"/>
          </a:xfrm>
          <a:prstGeom prst="rect">
            <a:avLst/>
          </a:prstGeom>
          <a:noFill/>
        </p:spPr>
      </p:pic>
      <p:pic>
        <p:nvPicPr>
          <p:cNvPr id="56326" name="Рисунок 6" descr="http://im5-tub-ru.yandex.net/i?id=198594947-0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5072063"/>
            <a:ext cx="1143000" cy="14287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6327" name="Рисунок 8" descr="http://im2-tub-ru.yandex.net/i?id=289747501-4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5072063"/>
            <a:ext cx="1020763" cy="142557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6328" name="Рисунок 9" descr="http://im2-tub-ru.yandex.net/i?id=267211029-17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75" y="5072063"/>
            <a:ext cx="1020763" cy="142557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6329" name="Рисунок 11" descr="http://im8-tub-ru.yandex.net/i?id=135679731-50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38" y="5072063"/>
            <a:ext cx="1285875" cy="14287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6330" name="Picture 2" descr="http://www.timeserver.ru/geoimages/arms/005/25420_arm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0" y="5072063"/>
            <a:ext cx="1143000" cy="141446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6331" name="Picture 4" descr="http://www.kemerovo.ru/pictures/73_bi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500063"/>
            <a:ext cx="1428750" cy="192881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6332" name="Picture 6" descr="http://www.club-picanto.ru/_fr/19/902866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63" y="500063"/>
            <a:ext cx="1558925" cy="20002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837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5837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Рисунок 5" descr="C:\Documents and Settings\йцу\Мои документы\Мои рисунки\картинки\Анимации\Люди\mw07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18573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46" y="928670"/>
            <a:ext cx="614366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Правила игры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III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тура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1500" y="1928813"/>
            <a:ext cx="76438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ahoma" pitchFamily="34" charset="0"/>
                <a:cs typeface="Tahoma" pitchFamily="34" charset="0"/>
              </a:rPr>
              <a:t>Каждой команде город, город выбирается произвольным образом из таблицы с номерами на слайде. Каждая команда имеет три попытки. Если ответ даётся с первого раза, то команда получает </a:t>
            </a:r>
            <a:r>
              <a:rPr lang="ru-RU" sz="3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 баллов</a:t>
            </a:r>
            <a:endParaRPr lang="ru-RU" sz="3200" b="1">
              <a:latin typeface="Tahoma" pitchFamily="34" charset="0"/>
              <a:cs typeface="Tahoma" pitchFamily="34" charset="0"/>
            </a:endParaRPr>
          </a:p>
          <a:p>
            <a:r>
              <a:rPr lang="ru-RU" sz="3200" b="1">
                <a:latin typeface="Tahoma" pitchFamily="34" charset="0"/>
                <a:cs typeface="Tahoma" pitchFamily="34" charset="0"/>
              </a:rPr>
              <a:t>со второго  </a:t>
            </a:r>
            <a:r>
              <a:rPr lang="ru-RU" sz="3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 балла</a:t>
            </a:r>
            <a:r>
              <a:rPr lang="ru-RU" sz="3200" b="1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3200" b="1">
                <a:latin typeface="Tahoma" pitchFamily="34" charset="0"/>
                <a:cs typeface="Tahoma" pitchFamily="34" charset="0"/>
              </a:rPr>
              <a:t>с третьего </a:t>
            </a:r>
            <a:r>
              <a:rPr lang="en-US" sz="3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балл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939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5939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Таблица 5"/>
          <p:cNvPicPr>
            <a:picLocks noGrp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975" y="1182688"/>
            <a:ext cx="5845175" cy="3103562"/>
          </a:xfrm>
          <a:prstGeom prst="rect">
            <a:avLst/>
          </a:prstGeom>
          <a:noFill/>
        </p:spPr>
      </p:pic>
      <p:sp>
        <p:nvSpPr>
          <p:cNvPr id="7" name="8-конечная звезда 6">
            <a:hlinkClick r:id="rId4" action="ppaction://hlinksldjump"/>
          </p:cNvPr>
          <p:cNvSpPr/>
          <p:nvPr/>
        </p:nvSpPr>
        <p:spPr>
          <a:xfrm>
            <a:off x="6215063" y="55006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041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6042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144001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571500"/>
            <a:ext cx="86439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ahoma" pitchFamily="34" charset="0"/>
                <a:cs typeface="Tahoma" pitchFamily="34" charset="0"/>
              </a:rPr>
              <a:t>	</a:t>
            </a:r>
            <a:r>
              <a:rPr lang="ru-RU" sz="2800" b="1">
                <a:latin typeface="Tahoma" pitchFamily="34" charset="0"/>
                <a:cs typeface="Tahoma" pitchFamily="34" charset="0"/>
              </a:rPr>
              <a:t>Расположен на берегу реки Кии, при пересечении её с  Транссибирской магистралью, « золотые ворота» Кузбасса.</a:t>
            </a:r>
          </a:p>
          <a:p>
            <a:endParaRPr lang="ru-RU" sz="2800" b="1">
              <a:latin typeface="Tahoma" pitchFamily="34" charset="0"/>
              <a:cs typeface="Tahoma" pitchFamily="34" charset="0"/>
            </a:endParaRPr>
          </a:p>
          <a:p>
            <a:r>
              <a:rPr lang="ru-RU" sz="2800" b="1">
                <a:latin typeface="Tahoma" pitchFamily="34" charset="0"/>
                <a:cs typeface="Tahoma" pitchFamily="34" charset="0"/>
              </a:rPr>
              <a:t>     Город и район составляют единое муниципальное образование. Население 37,4 тыс.чел, расстояние до города Кемерово -172 км</a:t>
            </a:r>
          </a:p>
        </p:txBody>
      </p:sp>
      <p:pic>
        <p:nvPicPr>
          <p:cNvPr id="60422" name="Picture 2" descr="http://travel.ria.ru/images/22640/29/2264029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4286250"/>
            <a:ext cx="3143250" cy="21431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0423" name="Picture 4" descr="http://dynamokursk.ru/pict/kupechestvo_mariins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286250"/>
            <a:ext cx="2928938" cy="22145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Первая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8-конечная звезда 13">
            <a:hlinkClick r:id="rId5" action="ppaction://hlinksldjump"/>
          </p:cNvPr>
          <p:cNvSpPr/>
          <p:nvPr/>
        </p:nvSpPr>
        <p:spPr>
          <a:xfrm>
            <a:off x="7215188" y="5072063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144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6144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2" descr="http://static2.aif.ru/public/news/big/959/9c5c950087f443bf672d707f56af90a1.kuzbas.jpg"/>
          <p:cNvPicPr>
            <a:picLocks noChangeAspect="1" noChangeArrowheads="1"/>
          </p:cNvPicPr>
          <p:nvPr/>
        </p:nvPicPr>
        <p:blipFill>
          <a:blip r:embed="rId3"/>
          <a:srcRect b="31122"/>
          <a:stretch>
            <a:fillRect/>
          </a:stretch>
        </p:blipFill>
        <p:spPr bwMode="auto">
          <a:xfrm>
            <a:off x="214313" y="3500438"/>
            <a:ext cx="3857625" cy="23574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1500" y="714375"/>
            <a:ext cx="78581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ahoma" pitchFamily="34" charset="0"/>
                <a:cs typeface="Tahoma" pitchFamily="34" charset="0"/>
              </a:rPr>
              <a:t>Основу культурного потенциала </a:t>
            </a:r>
          </a:p>
          <a:p>
            <a:pPr algn="ctr"/>
            <a:r>
              <a:rPr lang="ru-RU" sz="2800" b="1">
                <a:latin typeface="Tahoma" pitchFamily="34" charset="0"/>
                <a:cs typeface="Tahoma" pitchFamily="34" charset="0"/>
              </a:rPr>
              <a:t>   этого города составляют три  музея:</a:t>
            </a:r>
          </a:p>
          <a:p>
            <a:pPr algn="ctr"/>
            <a:r>
              <a:rPr lang="ru-RU" sz="2800" b="1">
                <a:latin typeface="Tahoma" pitchFamily="34" charset="0"/>
                <a:cs typeface="Tahoma" pitchFamily="34" charset="0"/>
              </a:rPr>
              <a:t>   краеведческий, «береста Сибири»,</a:t>
            </a:r>
          </a:p>
          <a:p>
            <a:pPr algn="ctr"/>
            <a:r>
              <a:rPr lang="ru-RU" sz="2800" b="1">
                <a:latin typeface="Tahoma" pitchFamily="34" charset="0"/>
                <a:cs typeface="Tahoma" pitchFamily="34" charset="0"/>
              </a:rPr>
              <a:t>   музей В.А.Чивилихина.  </a:t>
            </a:r>
          </a:p>
          <a:p>
            <a:pPr algn="ctr"/>
            <a:r>
              <a:rPr lang="ru-RU" sz="2800" b="1">
                <a:latin typeface="Tahoma" pitchFamily="34" charset="0"/>
                <a:cs typeface="Tahoma" pitchFamily="34" charset="0"/>
              </a:rPr>
              <a:t>      В городе много памятников </a:t>
            </a:r>
          </a:p>
          <a:p>
            <a:pPr algn="ctr"/>
            <a:r>
              <a:rPr lang="ru-RU" sz="2800" b="1">
                <a:latin typeface="Tahoma" pitchFamily="34" charset="0"/>
                <a:cs typeface="Tahoma" pitchFamily="34" charset="0"/>
              </a:rPr>
              <a:t>   деревянного зодчества.</a:t>
            </a:r>
          </a:p>
        </p:txBody>
      </p:sp>
      <p:pic>
        <p:nvPicPr>
          <p:cNvPr id="61447" name="Picture 4" descr="http://www.radiokemerovo.ru/uploads/new_images/afisha/beres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38"/>
            <a:ext cx="3143250" cy="23574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Вторая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8-конечная звезда 10">
            <a:hlinkClick r:id="rId5" action="ppaction://hlinksldjump"/>
          </p:cNvPr>
          <p:cNvSpPr/>
          <p:nvPr/>
        </p:nvSpPr>
        <p:spPr>
          <a:xfrm>
            <a:off x="6072188" y="60721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2467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62468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625" y="857250"/>
            <a:ext cx="77866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ahoma" pitchFamily="34" charset="0"/>
                <a:cs typeface="Tahoma" pitchFamily="34" charset="0"/>
              </a:rPr>
              <a:t>Главная отрасль специализации –</a:t>
            </a:r>
          </a:p>
          <a:p>
            <a:pPr algn="ctr"/>
            <a:r>
              <a:rPr lang="ru-RU" sz="3200" b="1">
                <a:latin typeface="Tahoma" pitchFamily="34" charset="0"/>
                <a:cs typeface="Tahoma" pitchFamily="34" charset="0"/>
              </a:rPr>
              <a:t>    пищевкусовая промышленность  </a:t>
            </a:r>
          </a:p>
          <a:p>
            <a:pPr algn="ctr"/>
            <a:r>
              <a:rPr lang="ru-RU" sz="3200" b="1">
                <a:latin typeface="Tahoma" pitchFamily="34" charset="0"/>
                <a:cs typeface="Tahoma" pitchFamily="34" charset="0"/>
              </a:rPr>
              <a:t>   ликёро - водочный, ОАО «Спиртовой комбинат».</a:t>
            </a:r>
          </a:p>
        </p:txBody>
      </p:sp>
      <p:pic>
        <p:nvPicPr>
          <p:cNvPr id="62470" name="Picture 4" descr="Мариин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214688"/>
            <a:ext cx="3857625" cy="25717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2471" name="Picture 6" descr="http://mariinsk-tur.ru/uploads/posts/2010-09/1285058709_proletk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214688"/>
            <a:ext cx="3500437" cy="25717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Третья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8-конечная звезда 11">
            <a:hlinkClick r:id="rId5" action="ppaction://hlinksldjump"/>
          </p:cNvPr>
          <p:cNvSpPr/>
          <p:nvPr/>
        </p:nvSpPr>
        <p:spPr>
          <a:xfrm>
            <a:off x="6143625" y="585787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349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6349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714375"/>
            <a:ext cx="7929562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>
                <a:latin typeface="Calibri" pitchFamily="34" charset="0"/>
              </a:rPr>
              <a:t>  	</a:t>
            </a:r>
            <a:r>
              <a:rPr lang="ru-RU" sz="2800" b="1">
                <a:latin typeface="Tahoma" pitchFamily="34" charset="0"/>
                <a:cs typeface="Tahoma" pitchFamily="34" charset="0"/>
              </a:rPr>
              <a:t>В 1986 году город отметил свой 100-летний юбилей.</a:t>
            </a:r>
          </a:p>
          <a:p>
            <a:pPr algn="just">
              <a:lnSpc>
                <a:spcPct val="80000"/>
              </a:lnSpc>
            </a:pPr>
            <a:r>
              <a:rPr lang="ru-RU" sz="2800" b="1">
                <a:latin typeface="Tahoma" pitchFamily="34" charset="0"/>
                <a:cs typeface="Tahoma" pitchFamily="34" charset="0"/>
              </a:rPr>
              <a:t>	Самый крупный железнодорожный узел на Транссибирской магистрали в нашей области.</a:t>
            </a:r>
          </a:p>
          <a:p>
            <a:pPr algn="just">
              <a:lnSpc>
                <a:spcPct val="80000"/>
              </a:lnSpc>
            </a:pPr>
            <a:r>
              <a:rPr lang="ru-RU" sz="2800" b="1">
                <a:latin typeface="Tahoma" pitchFamily="34" charset="0"/>
                <a:cs typeface="Tahoma" pitchFamily="34" charset="0"/>
              </a:rPr>
              <a:t>  	 Площадь территории города 49,9 кв.км. Расстояние до города  Кемерово 94 км.</a:t>
            </a:r>
          </a:p>
        </p:txBody>
      </p:sp>
      <p:pic>
        <p:nvPicPr>
          <p:cNvPr id="63494" name="Picture 4" descr="http://photos.streamphoto.ru/e/a/f/bb3b6520f7c7d61c100457e6f6013f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786188"/>
            <a:ext cx="3357562" cy="24574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3495" name="Picture 6" descr="http://photos.streamphoto.ru/9/2/7/0a2064f7252e2f6a53406500059e47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3286125"/>
            <a:ext cx="3786187" cy="25003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Первая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8-конечная звезда 9">
            <a:hlinkClick r:id="rId5" action="ppaction://hlinksldjump"/>
          </p:cNvPr>
          <p:cNvSpPr/>
          <p:nvPr/>
        </p:nvSpPr>
        <p:spPr>
          <a:xfrm>
            <a:off x="4071938" y="585787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451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6451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714375"/>
            <a:ext cx="79295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>
                <a:latin typeface="Tahoma" pitchFamily="34" charset="0"/>
                <a:cs typeface="Tahoma" pitchFamily="34" charset="0"/>
              </a:rPr>
              <a:t>На железнодорожном вокзале имеется памятная доска с надписью  в 1897году и 1900 году проезжал направляясь в ссылку  В.И.Ленин.</a:t>
            </a:r>
          </a:p>
        </p:txBody>
      </p:sp>
      <p:pic>
        <p:nvPicPr>
          <p:cNvPr id="64518" name="Picture 2" descr="http://photos.streamphoto.ru/d/5/d/d62431022ae52ec3470293fab9968d5d.jpg"/>
          <p:cNvPicPr>
            <a:picLocks noChangeAspect="1" noChangeArrowheads="1"/>
          </p:cNvPicPr>
          <p:nvPr/>
        </p:nvPicPr>
        <p:blipFill>
          <a:blip r:embed="rId4"/>
          <a:srcRect t="33487"/>
          <a:stretch>
            <a:fillRect/>
          </a:stretch>
        </p:blipFill>
        <p:spPr bwMode="auto">
          <a:xfrm>
            <a:off x="285750" y="2786063"/>
            <a:ext cx="3643313" cy="26431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4519" name="Picture 2" descr="http://indin.ru/foto/old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3214688"/>
            <a:ext cx="3714750" cy="27146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Вторая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8-конечная звезда 9">
            <a:hlinkClick r:id="rId6" action="ppaction://hlinksldjump"/>
          </p:cNvPr>
          <p:cNvSpPr/>
          <p:nvPr/>
        </p:nvSpPr>
        <p:spPr>
          <a:xfrm>
            <a:off x="1785938" y="5643563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1843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50" y="1000125"/>
          <a:ext cx="6810375" cy="414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868"/>
                <a:gridCol w="814876"/>
                <a:gridCol w="864096"/>
                <a:gridCol w="792088"/>
                <a:gridCol w="864096"/>
                <a:gridCol w="864096"/>
              </a:tblGrid>
              <a:tr h="8294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Тема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Номера вопросов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9471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Животный мир Кузбасса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3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4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5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6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7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9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Растения Кузбасса</a:t>
                      </a: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8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9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0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1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2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9471"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Реки Кузбасса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3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4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5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6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7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9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Известные люди Кузбасса</a:t>
                      </a: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8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19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20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21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  <a:hlinkClick r:id="rId22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8-конечная звезда 6">
            <a:hlinkClick r:id="rId23" action="ppaction://hlinksldjump"/>
          </p:cNvPr>
          <p:cNvSpPr/>
          <p:nvPr/>
        </p:nvSpPr>
        <p:spPr>
          <a:xfrm>
            <a:off x="6215063" y="557212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656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6656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642938"/>
            <a:ext cx="79295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ahoma" pitchFamily="34" charset="0"/>
                <a:cs typeface="Tahoma" pitchFamily="34" charset="0"/>
              </a:rPr>
              <a:t>В городе действует техникум железнодорожного транспорта, областная кадетская школа-интернат железнодорожников</a:t>
            </a:r>
          </a:p>
        </p:txBody>
      </p:sp>
      <p:pic>
        <p:nvPicPr>
          <p:cNvPr id="66566" name="Picture 6" descr="http://photos.streamphoto.ru/7/c/3/89291840af5071156d28df025a8ac3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0"/>
            <a:ext cx="3929063" cy="27860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6567" name="Picture 4" descr="taig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176713" cy="27860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Третья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8-конечная звезда 10">
            <a:hlinkClick r:id="rId5" action="ppaction://hlinksldjump"/>
          </p:cNvPr>
          <p:cNvSpPr/>
          <p:nvPr/>
        </p:nvSpPr>
        <p:spPr>
          <a:xfrm>
            <a:off x="1928813" y="578643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67588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642938"/>
            <a:ext cx="8929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>
                <a:latin typeface="Tahoma" pitchFamily="34" charset="0"/>
                <a:cs typeface="Tahoma" pitchFamily="34" charset="0"/>
              </a:rPr>
              <a:t>Население города вместе с  пятью рабочими поселками и тремя сельскими населенными пунктами составляет</a:t>
            </a:r>
            <a:endParaRPr lang="en-US" sz="3200" b="1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200" b="1">
                <a:latin typeface="Tahoma" pitchFamily="34" charset="0"/>
                <a:cs typeface="Tahoma" pitchFamily="34" charset="0"/>
              </a:rPr>
              <a:t> 162 тыс.чел. Расстояние до города Кемерово 132 км.</a:t>
            </a:r>
          </a:p>
        </p:txBody>
      </p:sp>
      <p:pic>
        <p:nvPicPr>
          <p:cNvPr id="67590" name="Picture 3" descr="б23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/>
          <a:stretch>
            <a:fillRect/>
          </a:stretch>
        </p:blipFill>
        <p:spPr bwMode="auto">
          <a:xfrm>
            <a:off x="571500" y="3643313"/>
            <a:ext cx="3581400" cy="2601912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7591" name="Picture 4" descr="б4"/>
          <p:cNvPicPr>
            <a:picLocks noChangeAspect="1" noChangeArrowheads="1"/>
          </p:cNvPicPr>
          <p:nvPr/>
        </p:nvPicPr>
        <p:blipFill>
          <a:blip r:embed="rId4"/>
          <a:srcRect l="3445" t="4224" b="-340"/>
          <a:stretch>
            <a:fillRect/>
          </a:stretch>
        </p:blipFill>
        <p:spPr bwMode="auto">
          <a:xfrm>
            <a:off x="4500563" y="3071813"/>
            <a:ext cx="3571875" cy="2514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Первая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8-конечная звезда 9">
            <a:hlinkClick r:id="rId5" action="ppaction://hlinksldjump"/>
          </p:cNvPr>
          <p:cNvSpPr/>
          <p:nvPr/>
        </p:nvSpPr>
        <p:spPr>
          <a:xfrm>
            <a:off x="4572000" y="585787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861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6861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714375"/>
            <a:ext cx="821531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>
                <a:latin typeface="Tahoma" pitchFamily="34" charset="0"/>
                <a:cs typeface="Tahoma" pitchFamily="34" charset="0"/>
              </a:rPr>
              <a:t>В 50 годах 19 века началась добыча топлива для Гурьевкого металлургического завода.</a:t>
            </a:r>
          </a:p>
        </p:txBody>
      </p:sp>
      <p:pic>
        <p:nvPicPr>
          <p:cNvPr id="68614" name="Picture 2" descr="б10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l="2480" t="8313" r="-572" b="-342"/>
          <a:stretch>
            <a:fillRect/>
          </a:stretch>
        </p:blipFill>
        <p:spPr bwMode="auto">
          <a:xfrm>
            <a:off x="4429125" y="2286000"/>
            <a:ext cx="3581400" cy="2743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8615" name="Picture 3" descr="б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429000"/>
            <a:ext cx="3500438" cy="27479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Вторая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8-конечная звезда 9">
            <a:hlinkClick r:id="rId5" action="ppaction://hlinksldjump"/>
          </p:cNvPr>
          <p:cNvSpPr/>
          <p:nvPr/>
        </p:nvSpPr>
        <p:spPr>
          <a:xfrm>
            <a:off x="4643438" y="5643563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6963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6963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714375"/>
            <a:ext cx="8358188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>
                <a:latin typeface="Tahoma" pitchFamily="34" charset="0"/>
                <a:cs typeface="Tahoma" pitchFamily="34" charset="0"/>
              </a:rPr>
              <a:t>Особой достопримечательностью города является дворец творчества, настенные росписи которого  выполнены мастерами Палеха.</a:t>
            </a:r>
          </a:p>
        </p:txBody>
      </p:sp>
      <p:pic>
        <p:nvPicPr>
          <p:cNvPr id="69638" name="Picture 2" descr="б12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 l="5780" t="13998" r="2486" b="2301"/>
          <a:stretch>
            <a:fillRect/>
          </a:stretch>
        </p:blipFill>
        <p:spPr bwMode="auto">
          <a:xfrm>
            <a:off x="4500563" y="2643188"/>
            <a:ext cx="4000500" cy="26431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9639" name="i-tmb-0x" descr="i?id=42442429&amp;tov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714750"/>
            <a:ext cx="3990975" cy="27860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Третья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8-конечная звезда 9">
            <a:hlinkClick r:id="rId5" action="ppaction://hlinksldjump"/>
          </p:cNvPr>
          <p:cNvSpPr/>
          <p:nvPr/>
        </p:nvSpPr>
        <p:spPr>
          <a:xfrm>
            <a:off x="4714875" y="5715000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7065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7066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642938"/>
            <a:ext cx="84296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ahoma" pitchFamily="34" charset="0"/>
                <a:cs typeface="Tahoma" pitchFamily="34" charset="0"/>
              </a:rPr>
              <a:t>Расположен в пойме рек    Томи и Кондомы. Население города  составляет 576,4  тыс.чел. Удельный вес в численности   населения области составляет 19,8%</a:t>
            </a:r>
          </a:p>
        </p:txBody>
      </p:sp>
      <p:pic>
        <p:nvPicPr>
          <p:cNvPr id="70662" name="Picture 2" descr="http://www.fototerra.ru/image.html?id=186858&amp;size=medium"/>
          <p:cNvPicPr>
            <a:picLocks noChangeAspect="1" noChangeArrowheads="1"/>
          </p:cNvPicPr>
          <p:nvPr/>
        </p:nvPicPr>
        <p:blipFill>
          <a:blip r:embed="rId3"/>
          <a:srcRect t="10117" b="8958"/>
          <a:stretch>
            <a:fillRect/>
          </a:stretch>
        </p:blipFill>
        <p:spPr bwMode="auto">
          <a:xfrm>
            <a:off x="285750" y="3857625"/>
            <a:ext cx="3857625" cy="27860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0663" name="Picture 4" descr="http://www.fototerra.ru/image.html?id=186847&amp;size=medium"/>
          <p:cNvPicPr>
            <a:picLocks noChangeAspect="1" noChangeArrowheads="1"/>
          </p:cNvPicPr>
          <p:nvPr/>
        </p:nvPicPr>
        <p:blipFill>
          <a:blip r:embed="rId4"/>
          <a:srcRect t="10904"/>
          <a:stretch>
            <a:fillRect/>
          </a:stretch>
        </p:blipFill>
        <p:spPr bwMode="auto">
          <a:xfrm>
            <a:off x="4643438" y="3357563"/>
            <a:ext cx="3513137" cy="23574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Первая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8-конечная звезда 9">
            <a:hlinkClick r:id="rId5" action="ppaction://hlinksldjump"/>
          </p:cNvPr>
          <p:cNvSpPr/>
          <p:nvPr/>
        </p:nvSpPr>
        <p:spPr>
          <a:xfrm>
            <a:off x="4643438" y="585787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7168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7168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188" y="642938"/>
            <a:ext cx="8501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Звание города острог получил в 1622 году и непосредственно подчинялся Москве.</a:t>
            </a:r>
          </a:p>
        </p:txBody>
      </p:sp>
      <p:pic>
        <p:nvPicPr>
          <p:cNvPr id="71686" name="Picture 2" descr="http://www.fototerra.ru/image.html?id=186841&amp;size=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286125"/>
            <a:ext cx="3929062" cy="27860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687" name="Picture 4" descr="http://www.fototerra.ru/image.html?id=186848&amp;size=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500313"/>
            <a:ext cx="3714750" cy="28003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Вторая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8-конечная звезда 9">
            <a:hlinkClick r:id="rId5" action="ppaction://hlinksldjump"/>
          </p:cNvPr>
          <p:cNvSpPr/>
          <p:nvPr/>
        </p:nvSpPr>
        <p:spPr>
          <a:xfrm>
            <a:off x="4857750" y="557212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72707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72708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714375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ahoma" pitchFamily="34" charset="0"/>
                <a:cs typeface="Tahoma" pitchFamily="34" charset="0"/>
              </a:rPr>
              <a:t>В разные годы в городе жили известные люди России: Ф.М. Достоевский, В.В.Куйбышев,  М.К.Курако и др.</a:t>
            </a:r>
          </a:p>
          <a:p>
            <a:pPr algn="ctr"/>
            <a:r>
              <a:rPr lang="ru-RU" sz="3200" b="1">
                <a:latin typeface="Tahoma" pitchFamily="34" charset="0"/>
                <a:cs typeface="Tahoma" pitchFamily="34" charset="0"/>
              </a:rPr>
              <a:t>С 1932 до 5 ноября 1961 г он назывался Сталинск.</a:t>
            </a:r>
          </a:p>
        </p:txBody>
      </p:sp>
      <p:pic>
        <p:nvPicPr>
          <p:cNvPr id="72710" name="Picture 2" descr="http://www.fototerra.ru/image.html?id=186840&amp;size=medium"/>
          <p:cNvPicPr>
            <a:picLocks noChangeAspect="1" noChangeArrowheads="1"/>
          </p:cNvPicPr>
          <p:nvPr/>
        </p:nvPicPr>
        <p:blipFill>
          <a:blip r:embed="rId3"/>
          <a:srcRect t="15306"/>
          <a:stretch>
            <a:fillRect/>
          </a:stretch>
        </p:blipFill>
        <p:spPr bwMode="auto">
          <a:xfrm>
            <a:off x="285750" y="3929063"/>
            <a:ext cx="3559175" cy="26431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2711" name="Picture 4" descr="http://www.fototerra.ru/image.html?id=186843&amp;size=medium"/>
          <p:cNvPicPr>
            <a:picLocks noChangeAspect="1" noChangeArrowheads="1"/>
          </p:cNvPicPr>
          <p:nvPr/>
        </p:nvPicPr>
        <p:blipFill>
          <a:blip r:embed="rId4"/>
          <a:srcRect t="15517" b="17241"/>
          <a:stretch>
            <a:fillRect/>
          </a:stretch>
        </p:blipFill>
        <p:spPr bwMode="auto">
          <a:xfrm>
            <a:off x="4429125" y="3286125"/>
            <a:ext cx="3571875" cy="24288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Третья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8-конечная звезда 9">
            <a:hlinkClick r:id="rId5" action="ppaction://hlinksldjump"/>
          </p:cNvPr>
          <p:cNvSpPr/>
          <p:nvPr/>
        </p:nvSpPr>
        <p:spPr>
          <a:xfrm>
            <a:off x="4214813" y="585787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7373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714375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>
                <a:latin typeface="Tahoma" pitchFamily="34" charset="0"/>
                <a:cs typeface="Tahoma" pitchFamily="34" charset="0"/>
              </a:rPr>
              <a:t>В 1763 году в списках деревень Бачатской волости Кузнецкого ведомства упоминается деревня Кольчугинская.</a:t>
            </a:r>
          </a:p>
          <a:p>
            <a:pPr algn="ctr">
              <a:lnSpc>
                <a:spcPct val="80000"/>
              </a:lnSpc>
            </a:pPr>
            <a:r>
              <a:rPr lang="ru-RU" sz="3200" b="1">
                <a:latin typeface="Tahoma" pitchFamily="34" charset="0"/>
                <a:cs typeface="Tahoma" pitchFamily="34" charset="0"/>
              </a:rPr>
              <a:t>    Площадь территории города 127,7 кв.км., до Кемерово 96 км.</a:t>
            </a:r>
          </a:p>
        </p:txBody>
      </p:sp>
      <p:pic>
        <p:nvPicPr>
          <p:cNvPr id="73734" name="Picture 2" descr="http://img-fotki.yandex.ru/get/5400/dpopovskiy.1a/0_3b2f1_b1839133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500"/>
            <a:ext cx="3857625" cy="28575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3735" name="Picture 4" descr="http://img-fotki.yandex.ru/get/4800/dpopovskiy.1a/0_3b315_f33ef513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00438"/>
            <a:ext cx="4071937" cy="31003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Первая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8-конечная звезда 9">
            <a:hlinkClick r:id="rId5" action="ppaction://hlinksldjump"/>
          </p:cNvPr>
          <p:cNvSpPr/>
          <p:nvPr/>
        </p:nvSpPr>
        <p:spPr>
          <a:xfrm>
            <a:off x="4643438" y="585787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7475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7475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714375"/>
            <a:ext cx="871537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>
                <a:latin typeface="Tahoma" pitchFamily="34" charset="0"/>
                <a:cs typeface="Tahoma" pitchFamily="34" charset="0"/>
              </a:rPr>
              <a:t>Расположен на реке Ине. Крупный центр угольной, машиностроительной, легкой (камвольно-суконный комбинат) промышленности.</a:t>
            </a:r>
          </a:p>
          <a:p>
            <a:pPr algn="ctr">
              <a:lnSpc>
                <a:spcPct val="80000"/>
              </a:lnSpc>
            </a:pPr>
            <a:r>
              <a:rPr lang="ru-RU" sz="3200" b="1">
                <a:latin typeface="Tahoma" pitchFamily="34" charset="0"/>
                <a:cs typeface="Tahoma" pitchFamily="34" charset="0"/>
              </a:rPr>
              <a:t>   В городе имеется краеведческий музей, выставочный зал.</a:t>
            </a:r>
          </a:p>
        </p:txBody>
      </p:sp>
      <p:pic>
        <p:nvPicPr>
          <p:cNvPr id="74758" name="Picture 2" descr="http://img-fotki.yandex.ru/get/5103/dpopovskiy.1a/0_3b319_399517c2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857625"/>
            <a:ext cx="3571875" cy="3000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4759" name="Picture 4" descr="http://img-fotki.yandex.ru/get/5403/dpopovskiy.1a/0_3b2f0_a361087a_XL"/>
          <p:cNvPicPr>
            <a:picLocks noChangeAspect="1" noChangeArrowheads="1"/>
          </p:cNvPicPr>
          <p:nvPr/>
        </p:nvPicPr>
        <p:blipFill>
          <a:blip r:embed="rId4"/>
          <a:srcRect t="2321" b="4848"/>
          <a:stretch>
            <a:fillRect/>
          </a:stretch>
        </p:blipFill>
        <p:spPr bwMode="auto">
          <a:xfrm>
            <a:off x="4214813" y="3143250"/>
            <a:ext cx="4071937" cy="26431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Вторая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8-конечная звезда 10">
            <a:hlinkClick r:id="rId5" action="ppaction://hlinksldjump"/>
          </p:cNvPr>
          <p:cNvSpPr/>
          <p:nvPr/>
        </p:nvSpPr>
        <p:spPr>
          <a:xfrm>
            <a:off x="4143375" y="585787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7577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7578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928688"/>
            <a:ext cx="8501063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>
                <a:latin typeface="Tahoma" pitchFamily="34" charset="0"/>
                <a:cs typeface="Tahoma" pitchFamily="34" charset="0"/>
              </a:rPr>
              <a:t>В городе находится Государственный научно- клинический центр охраны здоровья шахтеров.       </a:t>
            </a:r>
          </a:p>
        </p:txBody>
      </p:sp>
      <p:pic>
        <p:nvPicPr>
          <p:cNvPr id="75782" name="Picture 2" descr="http://img-fotki.yandex.ru/get/5403/dpopovskiy.1a/0_3b302_ed69b1ec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75"/>
            <a:ext cx="3786187" cy="3000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5783" name="Picture 4" descr="http://img-fotki.yandex.ru/get/5401/dpopovskiy.19/0_3b2e8_e2dc077a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2357438"/>
            <a:ext cx="4071937" cy="2995612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28625" y="214313"/>
            <a:ext cx="3643313" cy="428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Третья попытка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8-конечная звезда 9">
            <a:hlinkClick r:id="rId5" action="ppaction://hlinksldjump"/>
          </p:cNvPr>
          <p:cNvSpPr/>
          <p:nvPr/>
        </p:nvSpPr>
        <p:spPr>
          <a:xfrm>
            <a:off x="4572000" y="5715000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1946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642938"/>
            <a:ext cx="805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Самый крупный олень Кузбасса </a:t>
            </a:r>
          </a:p>
        </p:txBody>
      </p:sp>
      <p:pic>
        <p:nvPicPr>
          <p:cNvPr id="7" name="Рисунок 6" descr="C:\Users\User\Desktop\лос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00188"/>
            <a:ext cx="3143250" cy="24288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098" name="Picture 2" descr="http://ebftour.ru/images/load/Image/olen%283%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4214813"/>
            <a:ext cx="3000375" cy="23574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100" name="Picture 4" descr="&amp;Scy;&amp;tcy;&amp;acy;&amp;rcy;&amp;ycy;&amp;jcy; &amp;ocy;&amp;lcy;&amp;iecy;&amp;ncy;&amp;soft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00188"/>
            <a:ext cx="3214687" cy="24288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8-конечная звезда 9">
            <a:hlinkClick r:id="rId6" action="ppaction://hlinksldjump"/>
          </p:cNvPr>
          <p:cNvSpPr/>
          <p:nvPr/>
        </p:nvSpPr>
        <p:spPr>
          <a:xfrm>
            <a:off x="6286500" y="55006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357188" y="6072188"/>
            <a:ext cx="1500187" cy="571500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Лось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7680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7680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5" descr="006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429000"/>
            <a:ext cx="21431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214290"/>
            <a:ext cx="7786742" cy="2394869"/>
          </a:xfrm>
          <a:prstGeom prst="rect">
            <a:avLst/>
          </a:prstGeom>
        </p:spPr>
        <p:txBody>
          <a:bodyPr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Поздравляем </a:t>
            </a:r>
          </a:p>
          <a:p>
            <a:pPr algn="ctr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победителей!</a:t>
            </a:r>
            <a:endParaRPr lang="ru-RU" dirty="0">
              <a:solidFill>
                <a:srgbClr val="CC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76807" name="Picture 1" descr="C:\Documents and Settings\Admin\Рабочий стол\Documents\картинки пнима\084381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5000625"/>
            <a:ext cx="1428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9" descr="C:\Documents and Settings\Admin\Рабочий стол\Documents\картинки пнима\balloons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2143125"/>
            <a:ext cx="1714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9" descr="C:\Documents and Settings\Admin\Рабочий стол\Documents\картинки пнима\balloons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214563"/>
            <a:ext cx="1714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77827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77828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743075"/>
            <a:ext cx="6145212" cy="2195513"/>
          </a:xfrm>
          <a:prstGeom prst="rect">
            <a:avLst/>
          </a:prstGeom>
          <a:noFill/>
        </p:spPr>
      </p:pic>
      <p:pic>
        <p:nvPicPr>
          <p:cNvPr id="77830" name="Picture 4" descr="http://www.radiokemerovo.ru/uploads/new_images/afisha/beres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14313"/>
            <a:ext cx="2357437" cy="14287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7831" name="Picture 2" descr="http://travel.ria.ru/images/22640/29/2264029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214813"/>
            <a:ext cx="3000375" cy="20716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7832" name="Picture 2" descr="http://static2.aif.ru/public/news/big/959/9c5c950087f443bf672d707f56af90a1.kuzbas.jpg"/>
          <p:cNvPicPr>
            <a:picLocks noChangeAspect="1" noChangeArrowheads="1"/>
          </p:cNvPicPr>
          <p:nvPr/>
        </p:nvPicPr>
        <p:blipFill>
          <a:blip r:embed="rId6"/>
          <a:srcRect b="31122"/>
          <a:stretch>
            <a:fillRect/>
          </a:stretch>
        </p:blipFill>
        <p:spPr bwMode="auto">
          <a:xfrm>
            <a:off x="5214938" y="428625"/>
            <a:ext cx="2928937" cy="17859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7833" name="Picture 4" descr="Мариинс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3714750"/>
            <a:ext cx="3000375" cy="1857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3" name="8-конечная звезда 12">
            <a:hlinkClick r:id="rId8" action="ppaction://hlinksldjump"/>
          </p:cNvPr>
          <p:cNvSpPr/>
          <p:nvPr/>
        </p:nvSpPr>
        <p:spPr>
          <a:xfrm>
            <a:off x="6000750" y="5715000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7885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7885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Прямоугольник 5"/>
          <p:cNvSpPr>
            <a:spLocks noChangeArrowheads="1"/>
          </p:cNvSpPr>
          <p:nvPr/>
        </p:nvSpPr>
        <p:spPr bwMode="auto">
          <a:xfrm>
            <a:off x="3127375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6625"/>
            <a:ext cx="5888038" cy="1749425"/>
          </a:xfrm>
          <a:prstGeom prst="rect">
            <a:avLst/>
          </a:prstGeom>
          <a:noFill/>
        </p:spPr>
      </p:pic>
      <p:pic>
        <p:nvPicPr>
          <p:cNvPr id="78855" name="Picture 2" descr="http://indin.ru/foto/old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500063"/>
            <a:ext cx="3286125" cy="17145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8856" name="Picture 6" descr="http://photos.streamphoto.ru/9/2/7/0a2064f7252e2f6a53406500059e47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714750"/>
            <a:ext cx="3786187" cy="20002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8857" name="Picture 2" descr="http://photos.streamphoto.ru/d/5/d/d62431022ae52ec3470293fab9968d5d.jpg"/>
          <p:cNvPicPr>
            <a:picLocks noChangeAspect="1" noChangeArrowheads="1"/>
          </p:cNvPicPr>
          <p:nvPr/>
        </p:nvPicPr>
        <p:blipFill>
          <a:blip r:embed="rId6"/>
          <a:srcRect t="33487"/>
          <a:stretch>
            <a:fillRect/>
          </a:stretch>
        </p:blipFill>
        <p:spPr bwMode="auto">
          <a:xfrm>
            <a:off x="428625" y="4714875"/>
            <a:ext cx="3286125" cy="1857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8-конечная звезда 11">
            <a:hlinkClick r:id="rId7" action="ppaction://hlinksldjump"/>
          </p:cNvPr>
          <p:cNvSpPr/>
          <p:nvPr/>
        </p:nvSpPr>
        <p:spPr>
          <a:xfrm>
            <a:off x="5929313" y="585787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7987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7987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Прямоугольник 5"/>
          <p:cNvSpPr>
            <a:spLocks noChangeArrowheads="1"/>
          </p:cNvSpPr>
          <p:nvPr/>
        </p:nvSpPr>
        <p:spPr bwMode="auto">
          <a:xfrm>
            <a:off x="3127375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2389188"/>
            <a:ext cx="6261100" cy="1822450"/>
          </a:xfrm>
          <a:prstGeom prst="rect">
            <a:avLst/>
          </a:prstGeom>
          <a:noFill/>
        </p:spPr>
      </p:pic>
      <p:pic>
        <p:nvPicPr>
          <p:cNvPr id="79879" name="i-tmb-0x" descr="i?id=42442429&amp;tov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572000"/>
            <a:ext cx="2928937" cy="1857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9880" name="Picture 2" descr="б10"/>
          <p:cNvPicPr>
            <a:picLocks noChangeAspect="1" noChangeArrowheads="1"/>
          </p:cNvPicPr>
          <p:nvPr/>
        </p:nvPicPr>
        <p:blipFill>
          <a:blip r:embed="rId5">
            <a:lum bright="-12000" contrast="18000"/>
          </a:blip>
          <a:srcRect l="2480" t="8313" r="-572" b="-342"/>
          <a:stretch>
            <a:fillRect/>
          </a:stretch>
        </p:blipFill>
        <p:spPr bwMode="auto">
          <a:xfrm>
            <a:off x="5500688" y="785813"/>
            <a:ext cx="3009900" cy="1857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9881" name="Picture 3" descr="б23"/>
          <p:cNvPicPr>
            <a:picLocks noChangeAspect="1" noChangeArrowheads="1"/>
          </p:cNvPicPr>
          <p:nvPr/>
        </p:nvPicPr>
        <p:blipFill>
          <a:blip r:embed="rId6">
            <a:lum bright="-18000" contrast="30000"/>
          </a:blip>
          <a:srcRect/>
          <a:stretch>
            <a:fillRect/>
          </a:stretch>
        </p:blipFill>
        <p:spPr bwMode="auto">
          <a:xfrm>
            <a:off x="4214813" y="4000500"/>
            <a:ext cx="3000375" cy="17859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9882" name="Picture 2" descr="б12"/>
          <p:cNvPicPr>
            <a:picLocks noChangeAspect="1" noChangeArrowheads="1"/>
          </p:cNvPicPr>
          <p:nvPr/>
        </p:nvPicPr>
        <p:blipFill>
          <a:blip r:embed="rId7">
            <a:lum bright="-12000" contrast="18000"/>
          </a:blip>
          <a:srcRect l="5780" t="13998" r="2486" b="2301"/>
          <a:stretch>
            <a:fillRect/>
          </a:stretch>
        </p:blipFill>
        <p:spPr bwMode="auto">
          <a:xfrm>
            <a:off x="714375" y="428625"/>
            <a:ext cx="3643313" cy="17859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8-конечная звезда 11">
            <a:hlinkClick r:id="rId8" action="ppaction://hlinksldjump"/>
          </p:cNvPr>
          <p:cNvSpPr/>
          <p:nvPr/>
        </p:nvSpPr>
        <p:spPr>
          <a:xfrm>
            <a:off x="5929313" y="585787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8089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8090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Прямоугольник 5"/>
          <p:cNvSpPr>
            <a:spLocks noChangeArrowheads="1"/>
          </p:cNvSpPr>
          <p:nvPr/>
        </p:nvSpPr>
        <p:spPr bwMode="auto">
          <a:xfrm>
            <a:off x="3127375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2243138"/>
            <a:ext cx="6973887" cy="1798637"/>
          </a:xfrm>
          <a:prstGeom prst="rect">
            <a:avLst/>
          </a:prstGeom>
          <a:noFill/>
        </p:spPr>
      </p:pic>
      <p:pic>
        <p:nvPicPr>
          <p:cNvPr id="80903" name="Picture 4" descr="http://www.fototerra.ru/image.html?id=186843&amp;size=medium"/>
          <p:cNvPicPr>
            <a:picLocks noChangeAspect="1" noChangeArrowheads="1"/>
          </p:cNvPicPr>
          <p:nvPr/>
        </p:nvPicPr>
        <p:blipFill>
          <a:blip r:embed="rId4"/>
          <a:srcRect t="15517" b="17241"/>
          <a:stretch>
            <a:fillRect/>
          </a:stretch>
        </p:blipFill>
        <p:spPr bwMode="auto">
          <a:xfrm>
            <a:off x="571500" y="4572000"/>
            <a:ext cx="2857500" cy="19288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0904" name="Picture 2" descr="http://www.fototerra.ru/image.html?id=186840&amp;size=medium"/>
          <p:cNvPicPr>
            <a:picLocks noChangeAspect="1" noChangeArrowheads="1"/>
          </p:cNvPicPr>
          <p:nvPr/>
        </p:nvPicPr>
        <p:blipFill>
          <a:blip r:embed="rId5"/>
          <a:srcRect t="15306"/>
          <a:stretch>
            <a:fillRect/>
          </a:stretch>
        </p:blipFill>
        <p:spPr bwMode="auto">
          <a:xfrm>
            <a:off x="5286375" y="642938"/>
            <a:ext cx="3214688" cy="1857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0905" name="Picture 2" descr="http://www.fototerra.ru/image.html?id=186858&amp;size=medium"/>
          <p:cNvPicPr>
            <a:picLocks noChangeAspect="1" noChangeArrowheads="1"/>
          </p:cNvPicPr>
          <p:nvPr/>
        </p:nvPicPr>
        <p:blipFill>
          <a:blip r:embed="rId6"/>
          <a:srcRect t="10117" b="8958"/>
          <a:stretch>
            <a:fillRect/>
          </a:stretch>
        </p:blipFill>
        <p:spPr bwMode="auto">
          <a:xfrm>
            <a:off x="4429125" y="3714750"/>
            <a:ext cx="3071813" cy="20716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0906" name="Picture 4" descr="http://www.fototerra.ru/image.html?id=186847&amp;size=medium"/>
          <p:cNvPicPr>
            <a:picLocks noChangeAspect="1" noChangeArrowheads="1"/>
          </p:cNvPicPr>
          <p:nvPr/>
        </p:nvPicPr>
        <p:blipFill>
          <a:blip r:embed="rId7"/>
          <a:srcRect t="10904"/>
          <a:stretch>
            <a:fillRect/>
          </a:stretch>
        </p:blipFill>
        <p:spPr bwMode="auto">
          <a:xfrm>
            <a:off x="1143000" y="285750"/>
            <a:ext cx="3513138" cy="17859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8-конечная звезда 11">
            <a:hlinkClick r:id="rId8" action="ppaction://hlinksldjump"/>
          </p:cNvPr>
          <p:cNvSpPr/>
          <p:nvPr/>
        </p:nvSpPr>
        <p:spPr>
          <a:xfrm>
            <a:off x="5929313" y="585787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8192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8192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Прямоугольник 5"/>
          <p:cNvSpPr>
            <a:spLocks noChangeArrowheads="1"/>
          </p:cNvSpPr>
          <p:nvPr/>
        </p:nvSpPr>
        <p:spPr bwMode="auto">
          <a:xfrm>
            <a:off x="3127375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1920875"/>
            <a:ext cx="7974012" cy="1833563"/>
          </a:xfrm>
          <a:prstGeom prst="rect">
            <a:avLst/>
          </a:prstGeom>
          <a:noFill/>
        </p:spPr>
      </p:pic>
      <p:pic>
        <p:nvPicPr>
          <p:cNvPr id="81927" name="Picture 4" descr="http://img-fotki.yandex.ru/get/5401/dpopovskiy.19/0_3b2e8_e2dc077a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357688"/>
            <a:ext cx="2643187" cy="17859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1928" name="Picture 4" descr="http://img-fotki.yandex.ru/get/5403/dpopovskiy.1a/0_3b2f0_a361087a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500063"/>
            <a:ext cx="2571750" cy="17859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1929" name="Picture 2" descr="http://img-fotki.yandex.ru/get/5103/dpopovskiy.1a/0_3b319_399517c2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00438"/>
            <a:ext cx="2643188" cy="20002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1930" name="Picture 2" descr="http://img-fotki.yandex.ru/get/5403/dpopovskiy.1a/0_3b302_ed69b1ec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38" y="428625"/>
            <a:ext cx="3286125" cy="17145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8-конечная звезда 11">
            <a:hlinkClick r:id="rId8" action="ppaction://hlinksldjump"/>
          </p:cNvPr>
          <p:cNvSpPr/>
          <p:nvPr/>
        </p:nvSpPr>
        <p:spPr>
          <a:xfrm>
            <a:off x="6000750" y="5715000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82947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82948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Прямоугольник 5"/>
          <p:cNvSpPr>
            <a:spLocks noChangeArrowheads="1"/>
          </p:cNvSpPr>
          <p:nvPr/>
        </p:nvSpPr>
        <p:spPr bwMode="auto">
          <a:xfrm>
            <a:off x="3127375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50" name="Rectangle 1"/>
          <p:cNvSpPr>
            <a:spLocks noChangeArrowheads="1"/>
          </p:cNvSpPr>
          <p:nvPr/>
        </p:nvSpPr>
        <p:spPr bwMode="auto">
          <a:xfrm>
            <a:off x="214313" y="1357313"/>
            <a:ext cx="86439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Вопрос №1. </a:t>
            </a:r>
            <a:r>
              <a:rPr lang="ru-RU" b="1">
                <a:cs typeface="Times New Roman" pitchFamily="18" charset="0"/>
              </a:rPr>
              <a:t>Перечислите районные центры, которые являются</a:t>
            </a:r>
          </a:p>
          <a:p>
            <a:pPr algn="just"/>
            <a:r>
              <a:rPr lang="ru-RU" b="1">
                <a:cs typeface="Times New Roman" pitchFamily="18" charset="0"/>
              </a:rPr>
              <a:t>                                поселками городского типа.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           </a:t>
            </a:r>
            <a:r>
              <a:rPr lang="ru-RU" i="1">
                <a:cs typeface="Times New Roman" pitchFamily="18" charset="0"/>
              </a:rPr>
              <a:t>( Ижморский, Крапивинский,Промышленновский, Тисульский,  </a:t>
            </a:r>
          </a:p>
          <a:p>
            <a:pPr eaLnBrk="0" hangingPunct="0"/>
            <a:r>
              <a:rPr lang="ru-RU" i="1">
                <a:cs typeface="Times New Roman" pitchFamily="18" charset="0"/>
              </a:rPr>
              <a:t>                     Тяжинский,  Верх-Чебула,   Яя, Яшкино)</a:t>
            </a:r>
          </a:p>
          <a:p>
            <a:pPr algn="just" eaLnBrk="0" hangingPunct="0"/>
            <a:endParaRPr lang="ru-RU" b="1"/>
          </a:p>
          <a:p>
            <a:pPr algn="just" eaLnBrk="0" hangingPunct="0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 Вопрос №2  </a:t>
            </a:r>
            <a:r>
              <a:rPr lang="ru-RU" b="1">
                <a:cs typeface="Times New Roman" pitchFamily="18" charset="0"/>
              </a:rPr>
              <a:t>Какие города нашей области имеют районное деление. </a:t>
            </a:r>
            <a:endParaRPr lang="ru-RU" b="1"/>
          </a:p>
          <a:p>
            <a:pPr eaLnBrk="0" hangingPunct="0"/>
            <a:r>
              <a:rPr lang="ru-RU" i="1">
                <a:cs typeface="Times New Roman" pitchFamily="18" charset="0"/>
              </a:rPr>
              <a:t>                         (Кемерово, Ленинск-Кузнецкий, Новокузнецк, Прокопьевск)</a:t>
            </a:r>
          </a:p>
          <a:p>
            <a:pPr eaLnBrk="0" hangingPunct="0"/>
            <a:endParaRPr lang="ru-RU" b="1"/>
          </a:p>
          <a:p>
            <a:pPr algn="just" eaLnBrk="0" hangingPunct="0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 Вопрос №3  </a:t>
            </a:r>
            <a:r>
              <a:rPr lang="ru-RU" b="1">
                <a:cs typeface="Times New Roman" pitchFamily="18" charset="0"/>
              </a:rPr>
              <a:t>Назовите историко-архитектурные музеи городов Кемерово</a:t>
            </a:r>
          </a:p>
          <a:p>
            <a:pPr algn="just" eaLnBrk="0" hangingPunct="0"/>
            <a:r>
              <a:rPr lang="ru-RU" b="1">
                <a:cs typeface="Times New Roman" pitchFamily="18" charset="0"/>
              </a:rPr>
              <a:t>                          и  Новокузнецка.  </a:t>
            </a:r>
            <a:endParaRPr lang="ru-RU" b="1"/>
          </a:p>
          <a:p>
            <a:pPr algn="just" eaLnBrk="0" hangingPunct="0"/>
            <a:r>
              <a:rPr lang="ru-RU" b="1">
                <a:cs typeface="Times New Roman" pitchFamily="18" charset="0"/>
              </a:rPr>
              <a:t>    </a:t>
            </a:r>
            <a:r>
              <a:rPr lang="ru-RU" i="1">
                <a:cs typeface="Times New Roman" pitchFamily="18" charset="0"/>
              </a:rPr>
              <a:t>(« Красная горка» в Кемерово, «Кузнецкая крепость» в Новокузнецке.)</a:t>
            </a:r>
          </a:p>
          <a:p>
            <a:pPr algn="just" eaLnBrk="0" hangingPunct="0"/>
            <a:endParaRPr lang="ru-RU" b="1"/>
          </a:p>
          <a:p>
            <a:pPr algn="just" eaLnBrk="0" hangingPunct="0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Вопрос №4  </a:t>
            </a:r>
            <a:r>
              <a:rPr lang="ru-RU" b="1">
                <a:cs typeface="Times New Roman" pitchFamily="18" charset="0"/>
              </a:rPr>
              <a:t>Перечислите народы, проживающие на территории</a:t>
            </a:r>
          </a:p>
          <a:p>
            <a:pPr algn="just" eaLnBrk="0" hangingPunct="0"/>
            <a:r>
              <a:rPr lang="ru-RU" b="1">
                <a:cs typeface="Times New Roman" pitchFamily="18" charset="0"/>
              </a:rPr>
              <a:t>                                          Кузбасса.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   </a:t>
            </a:r>
            <a:r>
              <a:rPr lang="ru-RU" b="1" i="1">
                <a:cs typeface="Times New Roman" pitchFamily="18" charset="0"/>
              </a:rPr>
              <a:t>( </a:t>
            </a:r>
            <a:r>
              <a:rPr lang="ru-RU" i="1">
                <a:cs typeface="Times New Roman" pitchFamily="18" charset="0"/>
              </a:rPr>
              <a:t>русские, калмыки, татары, чуваши, шорцы, телеуты, украинцы, </a:t>
            </a:r>
          </a:p>
          <a:p>
            <a:pPr eaLnBrk="0" hangingPunct="0"/>
            <a:r>
              <a:rPr lang="ru-RU" i="1">
                <a:cs typeface="Times New Roman" pitchFamily="18" charset="0"/>
              </a:rPr>
              <a:t>                         немцы, белорусы)</a:t>
            </a:r>
            <a:endParaRPr lang="ru-RU"/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52400"/>
            <a:ext cx="9040813" cy="1189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8397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8397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Прямоугольник 5"/>
          <p:cNvSpPr>
            <a:spLocks noChangeArrowheads="1"/>
          </p:cNvSpPr>
          <p:nvPr/>
        </p:nvSpPr>
        <p:spPr bwMode="auto">
          <a:xfrm>
            <a:off x="3127375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1928813"/>
            <a:ext cx="7786687" cy="1819275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3975" name="Rectangle 1"/>
          <p:cNvSpPr>
            <a:spLocks noChangeArrowheads="1"/>
          </p:cNvSpPr>
          <p:nvPr/>
        </p:nvSpPr>
        <p:spPr bwMode="auto">
          <a:xfrm>
            <a:off x="285750" y="500063"/>
            <a:ext cx="8501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Вопрос №5 </a:t>
            </a:r>
            <a:r>
              <a:rPr lang="ru-RU" sz="2000" b="1">
                <a:cs typeface="Times New Roman" pitchFamily="18" charset="0"/>
              </a:rPr>
              <a:t>Назовите имя губернатора Кемеровской области.</a:t>
            </a:r>
            <a:endParaRPr lang="ru-RU" sz="2000" b="1"/>
          </a:p>
          <a:p>
            <a:pPr algn="just" eaLnBrk="0" hangingPunct="0"/>
            <a:r>
              <a:rPr lang="ru-RU" sz="2000" i="1">
                <a:cs typeface="Times New Roman" pitchFamily="18" charset="0"/>
              </a:rPr>
              <a:t>                                       ( А.Г. Тулеев)</a:t>
            </a:r>
          </a:p>
          <a:p>
            <a:pPr algn="just" eaLnBrk="0" hangingPunct="0"/>
            <a:endParaRPr lang="ru-RU" sz="2000" i="1"/>
          </a:p>
          <a:p>
            <a:pPr algn="just" eaLnBrk="0" hangingPunct="0"/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Вопрос №6  </a:t>
            </a:r>
            <a:r>
              <a:rPr lang="ru-RU" sz="2000" b="1">
                <a:cs typeface="Times New Roman" pitchFamily="18" charset="0"/>
              </a:rPr>
              <a:t>Как называется горный массив, расположенный</a:t>
            </a:r>
          </a:p>
          <a:p>
            <a:pPr algn="just" eaLnBrk="0" hangingPunct="0"/>
            <a:r>
              <a:rPr lang="ru-RU" sz="2000" b="1">
                <a:cs typeface="Times New Roman" pitchFamily="18" charset="0"/>
              </a:rPr>
              <a:t>                            на юге    области.</a:t>
            </a:r>
            <a:endParaRPr lang="ru-RU" sz="2000" b="1"/>
          </a:p>
          <a:p>
            <a:pPr algn="ctr" eaLnBrk="0" hangingPunct="0"/>
            <a:r>
              <a:rPr lang="ru-RU" sz="2000" i="1">
                <a:cs typeface="Times New Roman" pitchFamily="18" charset="0"/>
              </a:rPr>
              <a:t>(Горная Шория)</a:t>
            </a:r>
          </a:p>
          <a:p>
            <a:pPr algn="ctr" eaLnBrk="0" hangingPunct="0"/>
            <a:endParaRPr lang="ru-RU" sz="2000" i="1"/>
          </a:p>
          <a:p>
            <a:pPr algn="just" eaLnBrk="0" hangingPunct="0"/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 Вопрос №7 </a:t>
            </a:r>
            <a:r>
              <a:rPr lang="ru-RU" sz="2000" b="1">
                <a:cs typeface="Times New Roman" pitchFamily="18" charset="0"/>
              </a:rPr>
              <a:t>Назовите прежнее название города Кемерово. </a:t>
            </a:r>
            <a:endParaRPr lang="ru-RU" sz="2000" b="1"/>
          </a:p>
          <a:p>
            <a:pPr algn="just" eaLnBrk="0" hangingPunct="0"/>
            <a:r>
              <a:rPr lang="ru-RU" sz="2000" b="1">
                <a:cs typeface="Times New Roman" pitchFamily="18" charset="0"/>
              </a:rPr>
              <a:t>                                      </a:t>
            </a:r>
            <a:r>
              <a:rPr lang="ru-RU" sz="2000" i="1">
                <a:cs typeface="Times New Roman" pitchFamily="18" charset="0"/>
              </a:rPr>
              <a:t>( Щегловск)</a:t>
            </a:r>
          </a:p>
          <a:p>
            <a:pPr algn="just" eaLnBrk="0" hangingPunct="0"/>
            <a:endParaRPr lang="ru-RU" sz="2000"/>
          </a:p>
          <a:p>
            <a:pPr algn="just" eaLnBrk="0" hangingPunct="0"/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Вопрос №8 </a:t>
            </a:r>
            <a:r>
              <a:rPr lang="ru-RU" sz="2000" b="1">
                <a:cs typeface="Times New Roman" pitchFamily="18" charset="0"/>
              </a:rPr>
              <a:t>На юге Кемеровская область граничит с … </a:t>
            </a:r>
            <a:endParaRPr lang="ru-RU" sz="2000" b="1"/>
          </a:p>
          <a:p>
            <a:pPr algn="just" eaLnBrk="0" hangingPunct="0"/>
            <a:r>
              <a:rPr lang="ru-RU" sz="2000" b="1" i="1">
                <a:cs typeface="Times New Roman" pitchFamily="18" charset="0"/>
              </a:rPr>
              <a:t>                              ( </a:t>
            </a:r>
            <a:r>
              <a:rPr lang="ru-RU" sz="2000" i="1">
                <a:cs typeface="Times New Roman" pitchFamily="18" charset="0"/>
              </a:rPr>
              <a:t>Республикой Алтай</a:t>
            </a:r>
            <a:r>
              <a:rPr lang="ru-RU" sz="2000" b="1" i="1">
                <a:cs typeface="Times New Roman" pitchFamily="18" charset="0"/>
              </a:rPr>
              <a:t>)</a:t>
            </a:r>
            <a:endParaRPr lang="ru-RU" sz="2000" b="1"/>
          </a:p>
          <a:p>
            <a:pPr eaLnBrk="0" hangingPunct="0"/>
            <a:endParaRPr lang="ru-RU" sz="2000" b="1"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Вопрос № 9  </a:t>
            </a:r>
            <a:r>
              <a:rPr lang="ru-RU" sz="2000" b="1">
                <a:cs typeface="Times New Roman" pitchFamily="18" charset="0"/>
              </a:rPr>
              <a:t>Кемеровская область на юго-востоке граничит…</a:t>
            </a:r>
            <a:endParaRPr lang="ru-RU" sz="2000" b="1"/>
          </a:p>
          <a:p>
            <a:pPr algn="just" eaLnBrk="0" hangingPunct="0"/>
            <a:r>
              <a:rPr lang="ru-RU" sz="2000" b="1" i="1">
                <a:cs typeface="Times New Roman" pitchFamily="18" charset="0"/>
              </a:rPr>
              <a:t>                              </a:t>
            </a:r>
            <a:r>
              <a:rPr lang="ru-RU" sz="2000" i="1">
                <a:cs typeface="Times New Roman" pitchFamily="18" charset="0"/>
              </a:rPr>
              <a:t>    (с республикой Хакасией)</a:t>
            </a:r>
          </a:p>
          <a:p>
            <a:pPr algn="just" eaLnBrk="0" hangingPunct="0"/>
            <a:endParaRPr lang="ru-RU" sz="2000"/>
          </a:p>
          <a:p>
            <a:pPr algn="just" eaLnBrk="0" hangingPunct="0"/>
            <a:r>
              <a:rPr lang="ru-RU" sz="2000" b="1" i="1">
                <a:solidFill>
                  <a:srgbClr val="FF0000"/>
                </a:solidFill>
                <a:cs typeface="Times New Roman" pitchFamily="18" charset="0"/>
              </a:rPr>
              <a:t>Вопрос № 10 </a:t>
            </a:r>
            <a:r>
              <a:rPr lang="ru-RU" sz="2000" b="1">
                <a:cs typeface="Times New Roman" pitchFamily="18" charset="0"/>
              </a:rPr>
              <a:t>Кемеровская область образовалась….  </a:t>
            </a:r>
          </a:p>
          <a:p>
            <a:pPr algn="just" eaLnBrk="0" hangingPunct="0"/>
            <a:r>
              <a:rPr lang="ru-RU" sz="2000" i="1">
                <a:cs typeface="Times New Roman" pitchFamily="18" charset="0"/>
              </a:rPr>
              <a:t>                                  ( 26 января 1943 года)</a:t>
            </a:r>
            <a:endParaRPr lang="ru-RU" sz="20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84995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84996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Прямоугольник 5"/>
          <p:cNvSpPr>
            <a:spLocks noChangeArrowheads="1"/>
          </p:cNvSpPr>
          <p:nvPr/>
        </p:nvSpPr>
        <p:spPr bwMode="auto">
          <a:xfrm>
            <a:off x="3127375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1928813"/>
            <a:ext cx="7786687" cy="1819275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8-конечная звезда 11">
            <a:hlinkClick r:id="rId3" action="ppaction://hlinksldjump"/>
          </p:cNvPr>
          <p:cNvSpPr/>
          <p:nvPr/>
        </p:nvSpPr>
        <p:spPr>
          <a:xfrm>
            <a:off x="6000750" y="5715000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000" name="Rectangle 1"/>
          <p:cNvSpPr>
            <a:spLocks noChangeArrowheads="1"/>
          </p:cNvSpPr>
          <p:nvPr/>
        </p:nvSpPr>
        <p:spPr bwMode="auto">
          <a:xfrm>
            <a:off x="285750" y="642938"/>
            <a:ext cx="7858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  <a:cs typeface="Times New Roman" pitchFamily="18" charset="0"/>
              </a:rPr>
              <a:t>Вопрос № 11 </a:t>
            </a:r>
            <a:r>
              <a:rPr lang="ru-RU" sz="2000" b="1">
                <a:cs typeface="Times New Roman" pitchFamily="18" charset="0"/>
              </a:rPr>
              <a:t>Самый маленький по численности населения</a:t>
            </a:r>
          </a:p>
          <a:p>
            <a:r>
              <a:rPr lang="ru-RU" sz="2000" b="1">
                <a:cs typeface="Times New Roman" pitchFamily="18" charset="0"/>
              </a:rPr>
              <a:t>                         город Кемеровской области </a:t>
            </a:r>
            <a:endParaRPr lang="ru-RU" sz="2000" b="1"/>
          </a:p>
          <a:p>
            <a:pPr algn="ctr" eaLnBrk="0" hangingPunct="0"/>
            <a:r>
              <a:rPr lang="ru-RU" sz="2000" i="1">
                <a:cs typeface="Times New Roman" pitchFamily="18" charset="0"/>
              </a:rPr>
              <a:t>( Салаир)</a:t>
            </a:r>
          </a:p>
          <a:p>
            <a:pPr algn="ctr" eaLnBrk="0" hangingPunct="0"/>
            <a:endParaRPr lang="ru-RU" sz="2000" i="1"/>
          </a:p>
          <a:p>
            <a:pPr eaLnBrk="0" hangingPunct="0"/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Вопрос № 12  </a:t>
            </a:r>
            <a:r>
              <a:rPr lang="ru-RU" sz="2000" b="1">
                <a:cs typeface="Times New Roman" pitchFamily="18" charset="0"/>
              </a:rPr>
              <a:t>Рудознатец, открывший уголь в районе  </a:t>
            </a:r>
          </a:p>
          <a:p>
            <a:pPr eaLnBrk="0" hangingPunct="0"/>
            <a:r>
              <a:rPr lang="ru-RU" sz="2000" b="1">
                <a:cs typeface="Times New Roman" pitchFamily="18" charset="0"/>
              </a:rPr>
              <a:t>                           нынешнего города Кемерово.</a:t>
            </a:r>
            <a:endParaRPr lang="ru-RU" sz="2000" b="1"/>
          </a:p>
          <a:p>
            <a:pPr algn="ctr" eaLnBrk="0" hangingPunct="0"/>
            <a:r>
              <a:rPr lang="ru-RU" sz="2000" i="1">
                <a:cs typeface="Times New Roman" pitchFamily="18" charset="0"/>
              </a:rPr>
              <a:t>     ( Михайло Волклв, 1721 год)</a:t>
            </a:r>
          </a:p>
          <a:p>
            <a:pPr algn="ctr" eaLnBrk="0" hangingPunct="0"/>
            <a:endParaRPr lang="ru-RU" sz="2000" i="1"/>
          </a:p>
          <a:p>
            <a:pPr eaLnBrk="0" hangingPunct="0"/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Вопрос № 13  </a:t>
            </a:r>
            <a:r>
              <a:rPr lang="ru-RU" sz="2000" b="1">
                <a:cs typeface="Times New Roman" pitchFamily="18" charset="0"/>
              </a:rPr>
              <a:t>На севере Кузбасс граничит ….</a:t>
            </a:r>
          </a:p>
          <a:p>
            <a:pPr algn="ctr" eaLnBrk="0" hangingPunct="0"/>
            <a:r>
              <a:rPr lang="ru-RU" sz="2000" b="1">
                <a:cs typeface="Times New Roman" pitchFamily="18" charset="0"/>
              </a:rPr>
              <a:t> </a:t>
            </a:r>
            <a:r>
              <a:rPr lang="ru-RU" sz="2000" i="1">
                <a:cs typeface="Times New Roman" pitchFamily="18" charset="0"/>
              </a:rPr>
              <a:t>( с Томской областью)</a:t>
            </a:r>
          </a:p>
          <a:p>
            <a:pPr algn="ctr" eaLnBrk="0" hangingPunct="0"/>
            <a:endParaRPr lang="ru-RU" sz="2000" i="1"/>
          </a:p>
          <a:p>
            <a:pPr eaLnBrk="0" hangingPunct="0"/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Вопрос № 14 </a:t>
            </a:r>
            <a:r>
              <a:rPr lang="ru-RU" sz="2000" b="1">
                <a:cs typeface="Times New Roman" pitchFamily="18" charset="0"/>
              </a:rPr>
              <a:t>Главный центр черной металлургии Кузбасса </a:t>
            </a:r>
          </a:p>
          <a:p>
            <a:pPr algn="ctr" eaLnBrk="0" hangingPunct="0"/>
            <a:r>
              <a:rPr lang="ru-RU" sz="2000" i="1">
                <a:cs typeface="Times New Roman" pitchFamily="18" charset="0"/>
              </a:rPr>
              <a:t>( Новокузнецк)</a:t>
            </a:r>
            <a:endParaRPr lang="ru-RU" sz="2000" i="1"/>
          </a:p>
          <a:p>
            <a:pPr eaLnBrk="0" hangingPunct="0"/>
            <a:endParaRPr lang="ru-RU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86019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86020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Прямоугольник 5"/>
          <p:cNvSpPr>
            <a:spLocks noChangeArrowheads="1"/>
          </p:cNvSpPr>
          <p:nvPr/>
        </p:nvSpPr>
        <p:spPr bwMode="auto">
          <a:xfrm>
            <a:off x="3127375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1928813"/>
            <a:ext cx="7786687" cy="1819275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765175"/>
            <a:ext cx="8496300" cy="41036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Л. И. Соловьёв География Кемеровской области. Природа. – Кемерово.: «СКИФ» – «КУЗБАСС», 2006 г.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Л. И. Соловьёв География Кемеровской области.   Экономика. – Кемерово.: «СКИФ» – «КУЗБАСС», 2009 г.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3.  Шаблон для презентации: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4" name="Прямоугольник 8"/>
          <p:cNvSpPr>
            <a:spLocks noChangeArrowheads="1"/>
          </p:cNvSpPr>
          <p:nvPr/>
        </p:nvSpPr>
        <p:spPr bwMode="auto">
          <a:xfrm>
            <a:off x="4787900" y="3429000"/>
            <a:ext cx="288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20484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0" y="500063"/>
            <a:ext cx="657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Самая крупная дикая </a:t>
            </a:r>
          </a:p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кошка Кузбасса </a:t>
            </a:r>
          </a:p>
        </p:txBody>
      </p:sp>
      <p:pic>
        <p:nvPicPr>
          <p:cNvPr id="7" name="Рисунок 6" descr="C:\Users\User\Desktop\рыс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571750"/>
            <a:ext cx="3357562" cy="35004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076" name="Picture 4" descr="wild-cats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857375"/>
            <a:ext cx="4071937" cy="3000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8-конечная звезда 8">
            <a:hlinkClick r:id="rId5" action="ppaction://hlinksldjump"/>
          </p:cNvPr>
          <p:cNvSpPr/>
          <p:nvPr/>
        </p:nvSpPr>
        <p:spPr>
          <a:xfrm>
            <a:off x="6286500" y="550068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4214813" y="5786438"/>
            <a:ext cx="1500187" cy="571500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Рысь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Прямоугольник 2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21508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428625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Самый искусный инженер – строитель среди зверей  Кузбасса</a:t>
            </a:r>
          </a:p>
        </p:txBody>
      </p:sp>
      <p:sp>
        <p:nvSpPr>
          <p:cNvPr id="21510" name="AutoShape 2" descr="data:image/jpeg;base64,/9j/4AAQSkZJRgABAQAAAQABAAD/2wCEAAkGBhQSERUUExQUFBQWFxYUFRUVGBcYFhYXGBYXFxgaFRQYHCYfGB0lGRgXHy8hIygpLCwsGh4xNTAqNSYrLCkBCQoKDgwOGg8PGikkHCQsLCwsLCopLCwsLCksLCwpLCwsKSwsLCwsKSwsLCwpLCksLCwsKSksLCwsLCwpLCwsLP/AABEIALoBDgMBIgACEQEDEQH/xAAbAAACAwEBAQAAAAAAAAAAAAACAwEEBQAGB//EAD4QAAECBQIEBAUCBAUDBQEAAAECEQADEiExBEEiUWFxBTKBkQYTQqGxwfAUUoLRI2Jy4fEzkrIHFVNjojT/xAAZAQADAQEBAAAAAAAAAAAAAAAAAQIDBAX/xAAhEQACAgEFAQEBAQAAAAAAAAAAAQIRIQMSEzFBUQRhFP/aAAwDAQACEQMRAD8A9a8cIiOqjpMQo4GBjoADqjqoUYkKgAamDSISlUMSuAaYxokxAMTCGLKIimGxBgsAQImJaJgsDgYIGBMEEwgCiHjnjjABIVBhULAgxAMYFRLwIEEBAMYgwcCiDBiWBzRwETEGEBMSDARLwAFVHVQMTABNUFCokQAGDEvARNUAGBAwUcUxqZgvBAxFMRAASoFol46mACBBiBpjoBoaDBgwgKggqAY6qIgQuCChCAKOqha1QDwUBZTBxWSuHJMIA4KBSIMwDOEGmABggYncvpST+BRIEQ2Ov79YYlPOEpLqxuLXgwCIMSTAvASTHRDxEABPHQMdAAUS8BHQAFHAxAMc8ABxDxEdABh1QLwFcS8akMJ4JKoCuOCoADIggmASqGCAZEdEmIJgAgiBaJqiYAOEEkQLRIgAkxDwUQUxIATJoSHMY8/4sSFUpBfmWIP3B/MZvxJ8R0qMtBoAspYao2wk7fvEYKJxR5QxYYzfmS7D87AxzT1G3UTq09NJXM9cr4toZ3Uo2pAAbqSoC0VtV8ZL2ZuZNuxYX948rrJ4A4rHkgj7kgj7QlUwUgOQD9Spr35AJA/ERb9ZrUUelV8SzVipSVAj+Skj/wDd74tCZPxMuslSZiQ4YuCWfk1/+5/xHmwBehSSbcSsB+bp+5gppmfUUIH8yZcz3CglvvE7UPcz2cnxyo/9RYTkFSrHHUMfV/xGlK+IFy6QSF1OAoF0kg2s4Dtya+8fMpnikwKZNSiRcICeLFyFpIP2h+kVNANIKEEgKJWkIc2skoZQBAulJbETsGpn2SX4zLIuqnLhiWbI5g9+nOLstNXlvHzLwvxCUUJE4pVhlJWQCzgghSi7XFgOwj0mk8RCG+WupjmoVBO9iBZvxvBzOIcEZdHpyYkGMad8SJSHmKAS9lLFINti9+zRR1fxvp071AAOQDgh3HPuIr/SqwiH+VrtnpjNSMqHbf2iULCvK5F72ax6GPJD42lBDlCy5soS1lAb+ZSkpI9AWeKyvjIFRB4sGmWUtzyqWG9SGieXUuyuLTSpnuFBoFRjzui+JJdBU65bODVgN2JHXbEaun8bklgtQc4IIIJtjn2vGy1m+0Yy0l4y68TEFQIqSQpPMfr7RDxspJmDTQVUc8Q1n6tHVQ7CjAESTAiJEakEx0REgwASDDAuFGOAgAd8yOeFxwVAAcTAPEvAATxLwuqIKoAGvFLxvXCVIWslrMLtxGwHvnpDiuPnvxn48ZsyhJdCCwHM2cmM5ukXBWyimaSSsluoIH3Nh2BftAzZ24qIc+SznorI65iiCCQSbDyoSCSSMtj3MN/i1i/Ckl3zWeVyXb2Ec9UdNtitRNKcBKLdz3JOertFNOsSosy1k7VOD/Qlmzzhs/WIJ/xFsT9KQbc7qN/cQMmeAaZaKifppKXcfUAsk9zFEhTJ8oWppIJuJaSR6qU/tFjSzkJ8i632QtKbjnLNx6RyvGJqU0qMpD7gkKA/0oIfHKKFSVPUtUxX+aX+ruPWExpmhP8AEFCxCzex+YARuwBS6m6vByZwU6lhaXGVAGwvgMW9LRR0/iCBZNIJP0hbHuA7EcocjUrAChStL4FJT1dDAv8AeIaLVGxptRKCiRPSki3EKkEtsWIFucXjqkqtXLUBhlLFt24e0ZkjXzeFQC1pLVIUkmnmxa45Ox5xbnz6RdLPcVIWLbeYUxk0aqVmT8W6tRTwg0pDDkC4di9y0d8K1zZdTsJdnG7/AEtj3iZmmmahQYkAfVwgX6WB7CPV+GeF/LlJlBylLl+puSOQ64AinJbdpCi9+4wdRIXW9bk2pRUwGwJCgH7Qet8PmfLaWc5cvbbL3eN2VoalKOWwVG3dvxvlrOYPUqCSxKQByv6lvxnqIanQOCZieD+AzESlGapJJZmJOO27N7RaleHLSrJCXdRs3Ozn7jmIvyprO9g29yOT3DF9heOCQo4JLuXAJw7AqLD0EVGdsicaWBfhfxb8qeuUVqdlqB+i218g4xvH0L4f1Z1UhE1qCp3Di7FiRsRaPEaP4dkTj8xQLgvm1urn9iPd+CaxA06AimlBWk9ne3vC1ntjaIjl5LRQxZ7EWxc7Z9YhUtewBFr+gMTP06XKj5rKF3ZgwAHqYHUT1AMAWexABsdmeOHn1F6W4I808GkxXTBpVHunEWAY4woGDBgAl4IGBjjCAN454CqOrgAOqOqhRVEBcFgNqiHgQuCeADK+JfFPkyCR5lcKe539hHyudqCpRzcsOZD/APEeu/8AUTXPMRLBuElR5B+foPvHjQXYPduzA7k9Y5pu5HTBVEeJQpIBD2CmcA91i6rekUl+GB3tyDB+7AZ7nHMxooT9KWYNbuGdewJ68u8WZapZ83EACOC6X2dR4fuO5hDpemRp0JTgHqqkrV3ATZJ9TGrK0JWKUInhJyEoDrL3rWtd3PIH0g5Ze6XSnYDU1Ef0pVSPUQEtwakicDmpSFqJ/wC2YwH9MKxoqkIBpTWhYN/OKT2lO8FM0QSalTVn+tD35oUl/eJmmeoeVNAOQUy2NvMXse4g5c4S2CEyTMJPlKphJ/1tb0tCGAhCh9SUDYpar/tSsJI6NHGQFGmXMRNU44VpTLfs8wkegEGvw0sVzCG3daEptsE3J7qAxiDk6MrLlCaDYGtKAu2EE3NuTCCxtMNXivyhQpJQ3D8tVSgknPy18jlrH8wRlFitCFpRlRIcC12FRI9W77Roafw2hKlGWUpZv+oozeXCwIA9U/pGVPSkKDlTO6QQtS1cmQcerRPYK0X/AAqWyqk1McqLge5BfsPu8eplq4HF7sBckqHT6j0wN48inUOpqSGap+JZP8rJ3OWBtuQI9B4frgAFG9iE3FzggU2CUhyabWZzcxm1RpZfBZyTU2R9KVHmBlXTpiM+dOAdww3bIOb7A93PURq6jTJDCqkPanPIsLM5/s8ZfiukZJuU3elhSDkBzdw35hMdmeZ7HZs3P39o0fC/EZdxMZhcbl2sAOf6xkTtGteRtf8A36n7R6D4W8NQkfMUzh89N/3zioYdkz6GaD4gRMCZSUFAWpKTisgm7bCPV+Hz0SR8uzAKZLZHN/Y/8R5AeGolzhNRKUnJQHtu6qTbYsOf309NPBYg3PEB68THZrnO5iNW5YsytLw9RL8USlICSLhNLku2z8jmCHiqkAZLv5e73zhxHlZ+rImIThzz+nrywf2YYnVqWGJpYuC4+q7G+cfaObb4TyB1waTFdMMSY945h4VBgwkGCCoVgNqiK4XXEFcADHiKoWFRJVAAyIgUmCBhAdVB1QIDxR+IZ5laWarBCSkdarC3O5iZS2qyorc6Plfjmt+dOmTHsoln5YH2AirpQ5tkm2LXyTzhawNs2HR9odo10uAGs1TXCenJ45l9Oo1NPJBFLAte9kDqs464OwDxdFCDUmXLmKb/AKk9+G30S0+UNzc9U7ZsmY7JBoS91EAqLcgbO/tzjQSiliApKQPOsutZ/mOyeX6XiiWVPFZyZlP+GbN/09OpCD1AK7+kVDOQLCUsFrulJU/ZQV7PG0nw90GZ8sKBNlrVdyeEBK0Fxe1IuxaMWboZkslFU1Km4qUzHbsSlI7EA9ICbCmFJAKg7bLkJVM/pSGH5hydeyeCSoPZ/llBO2U2HtFRYpaqYoKGAtNDdlBYS8Viok8SqifLLlgKKg9qpidnsQCfSEykzV0mjBNRSgJTdSipSlf6UKdiebAN1i3ppBJUZZMt7k0pAA2qJBWfVoShBBFdJWkOWQ6ZYbCdrWdR9ItyZZoC6Vsoshw5Uv8A+uSkt1c3x3iGX0XJGlRQSETJyvqWQlCFEdAoEh9gIWZS1AlQRLQX47JA2LOSpRbkRDpekKmQUqBD5NRAT/8AJMUyAqp3CezmFSAn5pK0rmH6R8wqUdsMUpa1hU2wgQCdTKlr0ykywssqwlMCouAy1gUgPyfmTE6FZQtCXY2AYOWt5JeQgMLquq3V7+p15TKpKEg/RIkvTVgfMXmat9wWGHzGZo9eJZKJaAuetQClgcEpIdw485uSfQPuWxJ0es006hIJyoMkKuUpw5VuWqUT1EVtRrUKZIwO376RnCd8xVCHIA+WCWc2BmKHJ79qo7TeGElzZ1W3IDf8RhK/DVOza0mjKxSi9j9yH/Vo9V4J4JJko+ZNLgcQBBpDZLB+QvFTwiQmSlzbDn8XjzfxV8SqVVLpUyS4KbMSlgQRjnYse0Tluht0sF/4j8ckIWpRnS1yVEGWUmpScOLXG5Y/rCtIlXyvnIWibKUaULll0gm5qBAUhVvKefSPk65VE3iuhd6gbgcxtu7HOI9R8HTzLUr5blE2h0g8JTWEqFO5f7HtG601VnM05M9alRCxuzu4cpAKjUSext1iylAWojYd84/SKxlMuoXrQpx1Khkc+IiJGnU7KLZPUm3PbMcskQrRbComqFo/QmJBj2jEclcHVCUpf/m/3hiEkXIqHQ+mREt0Msykg2J7G3s/J4P+DcHZh1Z+/aG6OYgZSFBnxjO25feK+r8TWQooISkNwkByNxHFqfp2ukaKBdleClg4YqAZRLC/5hZ8IIDkg3Nn2F/XeMPWeOTEgp3YKA29Xxv942fCNQQgFboL1B8XfB3sHGMxgv1Tv+DUUxk7QEYFycduXd4rjSK5E9v7RtpWFWyQHccuogkSwtqS2CFWvf79jFr9ckGwy5fhUxwWDWOWJ6R5n/1Q8RaUiQCHPG5upgGAt1JN+Qj3qpSSASQ9nbLtltjb7x8q+P5om6sgXpCUWN7OSXbcmMZarnLJ0aUPaPBlAf8Ae8MpCd+rb26bQeq07dOgxf8AeYLTyBm1xkZ6+jR0p4JfZOl1YSoFgog1AHyhtz9rfs62l1ClF1EAlmLeXkz+UYxctaM7+GA4rethbmB+ItJ1ZsSGBwCM7Or+3pFJhRoolKWrhVNWvLmYpNhdRyWH3xFPXaetRC1LnBOESytSU/61zFO5L2BxsI0JfiHBSDS91PuP8xG27Bh1MN02qQWsk5YsCMNYXSn+l/SK3E7TyE/RIcshSQl6iVp5YKgDT2AJMNkTfli0tcuryoQkAkt5ipRJs9j3xeNzxDw8J4x5XICXAA7BIH2jMWADWEVHZJFKSTYOHNsd2EF2Kh+lCVlIJBSHWrzGWnZgSP8AEU73PUgR6XSyQG4nVSQEiwlygB5li8tJ3biUGuA8eZSkiYCeIfT/ACnZ/wDT265aPY/DslJknjUqaSFKBDufpSxsNy1g9ziI9NBmploShJpC6WCUAUy1FIYK+WGAQlnAfY3sYpaZKqZq1UIQkhAUw4mNyqzAPtckvfD3f4cuFEC/CSSSVFJDsMhFQAs2LRTmSwtSSoshDsE+Vy9wME3fv6wrCjP1GldBIWojZ2SVOd0j6d2J74jO02nKCaPKACTusuWZOyQXLbsCcW3tQtIIYeUMAWewtfn+sZviM4pbkQ6jfPJ92x/zBaFTNXwUJSQuYdnCUubve/Yi3aI8R1ykOpASpKRUBUAS1w3P/ePPK8VbgDk3Zhd7NYdRAo8B1c8hkpSCo0hRIDku1hiE3D0VtAI8fmatRXPXdPkQ4ShJfPN/vG74N8SGcoS5pkLU4vRMM4AMHExEtlAB7KZucZEz4V1NVHy0B2KlWKTf6HYn2j0/wp8OydMSVEqmKYBRppHoMe/rBPUgo0hRbs0dL8EaNYCJ4KmVxLDp5kgFJ8rFt4lHwvL00wIlDyEgtfuX32Mak07gmqwCWLWfbp1h0vX1ykLIukhEyogkMHQTZw4qF/5RGKk6yF07M2ulT3YAMA9PT0cEv0gdQkghyRYgqTmoNb2i9q+ZLWx+LO0QrRomJAUaU2IIDsQGYk7sR7RNkNUU5arK9PyIgRpL8KLCjyqd381jyLWwWH3hf/tJZyb/AKWAv0JuI9Pmh9M9jfRSSziLmj1JSccw/QgFJIG9iPSFLlniJcrwAEkjcXYRXmaaaSDSQUhI/lSoDZyQ9mEcP6NZvEDWEHFXIZ4n4mKhYpNQDhwCCSliGwxF4z0+LWDJAS4/q2ZSjsxZh+giwrweYv8AluxPEbXuHD2xvD5fgTCyqbEF72/y4G5yI5OPUk7NG0Zenlhw5KgCVOCKgkOQLlxY3N8NvGnL8VQxSpTEmyjtewPYWY8hEo8DSl6pqiVM7U7XIu/T2gv4CWkYUpruTfG6rcm9+Uax0JkOl0ael11ZuoYHl5DAf3DNFw+IJluAHNnAYKTvu2xjCM8JZsGzPt2itO8TSSwVZ/tGi/M32xqaRf8AENc0pSxVY2uoE3cC1m3aPn81ZUTzJKie/WPaeKTBMkoALDPPJ/2jy2oQx4Q4e5OCNwIyentdHXptbTKn6cFrD/n9YrzpITc4ZgGwI35GiJliYQCXPYXb2dg8LHhqbA3WTY3/AAMAQ26HSZ56fYfe977e1vV4TMukuW7ZNh9mP5j0Wu8GGA5AZ+T3sC97R5fxHTKRa7PkYsf7sI1izGSdDlzwWJukZtltg+bb4zDJfiJNyBbZs9HOwDRXkzQ9v3ZP9z9olcsEDmOeCdsZu/tGhkel0Mv5yCVbEAE3NvpSn98y0BrNMEilgki9wPc09Ou0eZk69SSwNurbZ+/vG7o/E3DEVKJceuSX3x9ooExo0xKeEXSwAxwgN6MCT3PSNHw6aULZNgqzm2UpHuB7cZidKqgBbEAsSB7+0O+S9JGWx1s9vf3MZtmiLviBZLjL0ps7IGLnf8uOsZGqWQSHs+H8xHNvWNVaGTxXP7/2jC8RVT7wm0xrBOp1YAsd/uxf0jG1EtU0gB2/3+8XNNoFzlECyBxE3wAcNn/aPQ6DwVEtKSkvMAANXNn4VWbm3Xs2cpUS5EfDvw8kIQUjjPEX34i2QGsNz1jZnTglQYpsXUWYXIISGsz3Kt2gdBKCVIdwosove3flGjM8CUoqdC+JjUlmsLF1W2uCR/fH22QzpE0KCSLIUCD3DJItcAw0JrJHyUtbyikEXfixhsv/AGV4dpygcSkt/KwVfi+kFhvg7RbGtCVFRSVEBgoXCg1+FxcPcEnsYKoSwwf4R2SgpD2I8xHQEA9OUWNJoglKgsku1kpDhSXKdyxs3E0KX4jU54gC4JHAHO7Dd8P0g1awO9zTfOKT9XO4buIakrC0VzrkqUUpSElQcLVxqBazpalPt6wxEuYSXKi7kG5LAseEOwJvYQnVBBUoJKg4Kr8SQCAQWcEMGGNocueHashgkBNRT9Icsu3IRYYNVfCDUFBIFzdiNxh2333hcicmYKpagoc0kHk+D2iuibMcOCxaqlxsXLZB2Yjth4o6zw6WtBUy0LsFTAVJV/lUACLi3I8+UTp6uxZQ3ZrzJBLXcvz/AEhH8I2x57cXUWfkPUc7Y8zV6pBSZcypKvpmBKiM3CiXO4pJ2szmCk+PagJeZJQbhilUwcABqJCkFiORA3vvHXHVgyGX5kkNuX69jgbf79HWuURhIFg29zl3O3OMed8VTAklWjmBv/sSXvkWB2O3KK8j40WpS0CRTSWJK7HZIFnuWTfmORjVSiSX5+qWBsna4v8A2y+3frn6mbMU7KD7bcrg7d229Yy9T8YahSEEaMpqJDObsw/NvRor67xDWuWlIDKWkptXwmm4OATTc/zDDxe6JNDKndySaS3JwXx2f7emNr/FKXuB2z6+0TK0+pmockJXkIKkpDBlJLpy/J3sYbL+GSVOpXy9zQErZw7gksBtb0Z2ByxRNGv4H4t83TpsCpNQYjZ7ERGpngG9wLd+f7EVvCvDvkrrlqUWtxAEqQeask1A8gHh+uSFB0gG4qsNh5R/VtHJqNSdnVpTpUxh16VlkDhFkCzJdh6ln6b8oV4j4hQaZZBVirqTl+TvYRnp00wq2SHIOarPdtgTaC1UiavjpTYAUdRYMR6ZiKNORFCZr1CsTFKJHmLln29+mGho8TkzCmWE3YOQ4SkdObDO5MTrvB5qrJoNR8pe+GL9j+Ixx4fOl0mxKT5R3Aur0Bi0l6Q5g+I+DqluZeBnml7kHlgj0MZsrXFwT6dsX9/zHptLIWAlwSOJSkqAu1wWJIU7Nu1op+IeEfNVwIUkhJJA5pIf82EUn4zOUk+jLQpNVzsm5NhfHa3eNTQTFVJ3vZjcqezje4ZsRjTfB5oS7OFOQ39uwMFo56pakkpOVPa9w2Y0wybo914dq0qMtycB73dRDv6CNI6hEp1FQAcnOATjpv8AaPI6CatIqWGlqSKVBrn5dmGbkN3gdVrkLQyZc0gkB8py4N+ZiFH6zTkXhoeKfHMv6AV9sYbMYsvx+bMLhGOgP2Ii0nw1SaQJBL81JT6B7nY+ohup0U2jhlMk+UOzkZqUDYYvzfkYtRgjNzbGzPG5yZUtLqRUStVKEpJAVSlyP8yVn0Eep8J8TlzwVmuo01OtClVOzsukqued/WFJ8FrSEqBCkgpl3JSUpSEp+YAXLmpVriznl0v4aHCEqATVUyiUzKw4da3ZVyltrHcmMZyh1Q1KzUnBaaUEcySxGWYu52I22N41ZK10hCk2DsQSxdiAXw72/tCkoZgplJs5IQVJB6pHT3MW5MwU2TdOQAwCSHAZzm/vtmOarNKu6M2TPKqnBHFS96XuSzcx23gkSVpPFUlIu5JYs3lL3D27RonUpSslKVByxbAOC6WvYjPS8MVpSpwCUqe9SSAlmelhgm73NuV4KwRKLMmSkqCqVKqukpDBrPk2Ng8N080sXJcWLsGSAL8sPn7RoLFVQd6XFn9UqBDbG/Z3tFBbFhkhjuNgcnm2+1olIKLh1IlkKF1EABhgBrJb1vu4beM+fp5NRSamDMzF83Hv+IevSqUAVFKUjYqATyDJJvgbwcvRSycqUprhCCpnYvUaXcEc+8WJnDVlKSEqYWteyRlwXLWPPfGYhXiJIdhUHuXOLm4bljp0jOnaZVqE19QQVJtYhQLEFNi97+sHp5ak0jCgVEPszvURnZi1/YCNoNv0vjUBgVJYpYEkN/2n0eBmKDuSVVCpXV6dnDZuBywweKU+caASAQC5AfLu2HJ4k3isnULJSpTkOwIs4TkqAs7OexHKFtE5GrPlSwCmkBANXA/CagXO9zf1hU6WhQuAm9QUEi9qWUSOn5xHfKChXUygCCMXKWJUeT1ON+5hEmWpCVUEFLmx2cEW3swF/wDeLVoP6WJmpSV2pSlSXNkgEVEOOG2Sc3Y+tXWa1D1qFk2SrNLsi7MPI2OURPQS6gsJBAHUgO4SXcdG64zATQHLAKJFQSRwukXHWxfsIdP1gJCCyiw/zA+YDoTzt+zAr1ALpDkh0u4FLg78nL2/WLE+cbmkAbgG2wDAvt1/MZkzSAKrexAqSr6iW37c2vzil/CWxaZRALtUqwOc3ud7AD1iEyjxLYlJN2G91DboccodIKSMkFhSGwAMEksUnry6w1ZINlAuPL0vZ8FiY0onsUJdTmxyHAdjZjUP3aCMlVNtzwm1LmzdLwE2cCWATxMpIJLOKd8WEMlTlEVK5uAwY2sG52EOkUmAvTM4bLMwIYbsebg93MSnTJTT5CHvYh2LYGC1rdItSJFbKcAvSCrDG9iDkeghFBB4hgsHJIwA2Pvyh0MBOmrWLhJpIuGCqSSWIDBTEd3hCdClBZRAN2wLs+b7hNvsN7CdQtBUEl2ILqwcgs3QxYnhJSL8YN0lQZu9uuwhUZ9sqK0hIuLEKA4iWHJ3w43vFJXhMst/hgXTs7pALCxy255xtqkJYqCgzjiB7lT2YctxzirO0aiwYYqDPhJsCNs+0UUVxoBQyEsAnqGbFt8Z6Xi5pdLKQhPDd/payh/lIAYg/torTdOUhwCWOzsFMeEtcGwbvFhaa0GsgMRSpTO7XJVnO9+cSx2MUgqCgwALcRySS/5LvaOk6VJUBxWyMFsjNjcKPO8cktLualJwoBiS7fgv2+9vQAqLkJIU9hna6Ws46kbC0SF28nJlqZYLhRAIKVEOxCiQoXZRKOflD8oUlF+IsPMpRVxMSMWpIzzy8Nm8aQkJIUDgPYnDpJsCGyfWEfNSAylivklVRC2vxJsPUva4hMrBdl61CZglhnJZJBYMUlg+OXW8X9JqeJgpNmqBAJs+E5LAdrdIoGX9QRdg4QLu3U05fZ7RKZBUVKylVgAwIVYi2GoCtt+kRhhbRfk60LSFpUFkOaRUN1G4f+UDliLM2eJiykgLyQQVJ4gQ2DYteMnSyqa6nTYpDlvNYG/ma7tyGbmLKiwV9TPTm75zl2TcDtmFRSk+zQTPSXqJJAcEC4wq7bguNt7RWQ7D5akuzUuEq63UA55XtFGSskgUlNKnLBwQ54iSTulm5xofwoUyk83s9yS7F/QDscGF2Ft5K69CVJNSSoMDUDUFMmwquQWGOr72QdMJliz+akqUnueG9z2A5c7MzTqBIScPlg1mDbkYxiHSZ8xSiCVW3GDyYKNmuD6c4KEzJk6gJSxUo2Kars1rqOCL4DxCpygoIcKe9glQVkcL7s2DFueEKKVUpAcAAlRYcLu6sXJ6PDZUlDKshVnKRXe5DWUWY7CKVfCzJOmKnBTUzFyTS5a7F2N4fJQulmUQW4yfMS5Dg2LJa+bi+I19SlIcISEk2LqscF2IfIwDnrCZmnFypnsXNqehAsWNnPL2dqjNxKctYSkqdqhgVF3sp3u9NujdIhKxdV3ZktcqID2/HcwlUxizs3E+MjFna7d7Q2WkKJSQQTdVJIqN7AX/AGkQkTZyZ1bAcTFQZidzYKG1wPSELSym2c9GYP3dlG0PkaJwbnZRBZhg2csfq+8DpNAAQ68OWFxysQ/J2PvGmxsLKytOVIB4bq3a5YHJsbFm79YpqkDCgFAGlki7tm5cBrRtTtKhCDSSEFRVwIJsTUPMobBuTkxVK5RvSpbWCVFCN8hi/wB94p/CWVNPpwEqSipRLJDDcp5epPZPSO+SqqlSgAA+xJSH9hjJBzF069BDISlL/S5ANI+oqJvjzXhadaEqP+HYfzKscOPKWy2cGHj6GCkjQm52s6cqzlyNwDFiV4aoVkClD4XwscByoNdj94YfFZTCpE2nkFBOOiEcXrBjXymZH+FThkPdTXf5oLnm0GOx2ISpKVEPQDkkfqncHpteAm6BWUAFhakXDdid/wAQydqTZlBV3cmYM9SSNxvCZ+uJYESzlyBi25BG4/Bh2gC1PhSky7Ck7CpIDuGdyzEVQv8A9jK7lnShQsakqLsACklrKa/IR07xRaVBIKZZJIChlgXcuS3PlcQCxMJSVLLvcE3BBLp9x0hWhUmWJPh0wJp4Rd3UtIFxcuTyTZv0iwnR8dRmSqUilgtwgAMaqUndz3huj0rpBLFDk/ypAY4J3cqaHSNEiXNAcqUCtSqWYtUwJLcg5vd/VFUVZWjKSoghgniTSWKeFwpJABuoci/UGKknR/MSEy/mML3SFJFyfOVgjo5ja0+vYrUAElXGQXLuyyDs/oziFIlLmJc0mggAvhKhYpGLsccxaH2OijL0QBShSxdnATUwCblRcpYXJv8AiLU0pJSkBNIsK1LDJT5lABKUvksSbnoBDVSEUqACgbpUQHHJViwL4fJcxKpYQhSnuE0BwbEqAcAvslQD7QY9HQmfJMxNJcpDqQENTsWCE9uUUh4axUFJYuki4F2YgCzPf7Nzi3Kk8IVMDqdqk2JIcu9rNZiHh0/SKYHJe+x6dj0e20Q38JJ0sopJKnSLFKRS+wVwgskYPru0M0WpDkMGsmoXpLM5wbFjdrd46WoPQpiMVHINrOcX2PLF4ESEoWxBSomkO4cO1JcgEgnfn6QFDJkqx4LVJJyWLlJdxs0I1cxykpAUUAJpB4VAJA4ldQAnfb009KmtZSsWXg4vU7YfN3PMwhMgfMps9LFNrEK3AHPPrC7wFFaWoEPxBkkXIO4a938wHb1gE6sJmUEgo+oEXuNiA5Ni2XdmFoaNOCUhX01G+HuWULAjJ7vCvkiWXJCwikoJUCpLi96nHIbWtmFtUhtUy5NUsgF3CCpFaQXoUBSe93ta2xZlyp3D5nv5rkGw2B6Z6QqdqqFgS3pDADOS1NW/btvFrTfLUaduJQSwtcc7DOx9IpxVh7gz63W6XUlBKUqA4RVh3Aq4bRc0800g1tLS3l7uQxueTWxmK0lR+Vn6T/5pH4tBoSLW3SPStNoxsfRYlpD8SVBNiXvVbNW4GWxb1Kl6wgkJSCDUp2LkuHs3Mv8A8QpCy4DlrBvQwsBlkCwC2AGzhDtDbpBdhSgkoekBTlVt2HA3MeY+3KHCZLXwlQBAIrQVBXJ7oCTh3BGDyiohXH/UseyC0PKeH+hf/iYuLshBJlMQqUuoWLi17jiSQ4cgj1tAqXckOCxbuS19rfoOcZemP/T7AenD/cxuIH/ifyofiLvwdFNWpIUUO4qDvcYt2Bce/SBnaJISWAcAKGQacDLl8m+LiLC5YpVYftCj+QPYQucXAJuSVAk5IpMNd0yfpnq8OquCQL3uTci1hnhb3vAL8LmoB23KXsebAXbv0PWNZCfL7+pUoH3AETPQOMsHZN+4MCigSVGUnw1Tg3pwAQouTlI5nNmiJXhC6izBOTffDH7f25WcIS26g/Xhe/rHImmh3L0pLvd73fnD2oraIVpawxSBSUtSLC1wWDZuO5ixL8KNTlCkkhxUTLGAG2quepvG/oUD+HWthWKwF/UGqZlZDRh6u9ajdVS777bxMkoguyZUoAELJVUkksKXJd+NQHIWpglHLJSgpdnFSrkOXVk26RMy0xLWxjvGfPnqMiWSpRN7kl/Md4blgTdmho9QKmJfCVFwqxUxzsxTcQ4aQVmocdawsvjvdxkn27RQ0A4ln/T91XjToHzRYeeV98+8LwaWLFjTqlmpvJa4ykLIIfBYv2LZBizokFJG4BF1KLAZG9i52y0Jn2ROa3+I3pSbfc+5h2qP+HJ6gE+jtCk6KXYvX6g1PZQTwMRzYClrub72L9IdL1LpSluIqpAJFgygOfLfDE5ivpUhWQ/HvfYRvy5CQQQlINKrgAYx+TCWcjXZjCYCzuS5ZyFA47dGBbbrByk8+JV0kDcWyBlhb/a8H4/NKFGklLKtSWbh2aEy9bMLArWQw+o8u8PI3hEzfDyLqDthgoNYuKw5As1yWaxjv4QB3SoeXKXvsXpY2HKJTOUNMtQUQoIJCgS44k4MaM2UBOlAAcQRVbzOq9XOAhsyQKSCSwaoCoim4waXd+XrGgZdTKpYrJIUMkl1WOw3LdYpTP8A+n0mflf9hF0IDEMGCQQNgaV3HWKiNMrjTOmnzXIUTUlzY3SMG56HIsYqTAUEKpIZTFS7AsB5TZxsOZe1gDt6Xb3/ADCdV5l9EkDoKxj3MJMszdTICmIAanjKrG5cEMM4YHkbjMGiRTxJLIU5IDlRXubta/uY2JQuTuJI/QfiK3i0sfLwMy/vLLw07Ckf/9k="/>
          <p:cNvSpPr>
            <a:spLocks noChangeAspect="1" noChangeArrowheads="1"/>
          </p:cNvSpPr>
          <p:nvPr/>
        </p:nvSpPr>
        <p:spPr bwMode="auto">
          <a:xfrm>
            <a:off x="155575" y="-846138"/>
            <a:ext cx="2571750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AutoShape 4" descr="data:image/jpeg;base64,/9j/4AAQSkZJRgABAQAAAQABAAD/2wCEAAkGBhQSERUUExQUFBQWFxYUFRUVGBcYFhYXGBYXFxgaFRQYHCYfGB0lGRgXHy8hIygpLCwsGh4xNTAqNSYrLCkBCQoKDgwOGg8PGikkHCQsLCwsLCopLCwsLCksLCwpLCwsKSwsLCwsKSwsLCwpLCksLCwsKSksLCwsLCwpLCwsLP/AABEIALoBDgMBIgACEQEDEQH/xAAbAAACAwEBAQAAAAAAAAAAAAACAwEEBQAGB//EAD4QAAECBQIEBAUCBAUDBQEAAAECEQADEiExBEEiUWFxBTKBkQYTQqGxwfAUUoLRI2Jy4fEzkrIHFVNjojT/xAAZAQADAQEBAAAAAAAAAAAAAAAAAQIDBAX/xAAhEQACAgEFAQEBAQAAAAAAAAAAAQIRIQMSEzFBUQRhFP/aAAwDAQACEQMRAD8A9a8cIiOqjpMQo4GBjoADqjqoUYkKgAamDSISlUMSuAaYxokxAMTCGLKIimGxBgsAQImJaJgsDgYIGBMEEwgCiHjnjjABIVBhULAgxAMYFRLwIEEBAMYgwcCiDBiWBzRwETEGEBMSDARLwAFVHVQMTABNUFCokQAGDEvARNUAGBAwUcUxqZgvBAxFMRAASoFol46mACBBiBpjoBoaDBgwgKggqAY6qIgQuCChCAKOqha1QDwUBZTBxWSuHJMIA4KBSIMwDOEGmABggYncvpST+BRIEQ2Ov79YYlPOEpLqxuLXgwCIMSTAvASTHRDxEABPHQMdAAUS8BHQAFHAxAMc8ABxDxEdABh1QLwFcS8akMJ4JKoCuOCoADIggmASqGCAZEdEmIJgAgiBaJqiYAOEEkQLRIgAkxDwUQUxIATJoSHMY8/4sSFUpBfmWIP3B/MZvxJ8R0qMtBoAspYao2wk7fvEYKJxR5QxYYzfmS7D87AxzT1G3UTq09NJXM9cr4toZ3Uo2pAAbqSoC0VtV8ZL2ZuZNuxYX948rrJ4A4rHkgj7kgj7QlUwUgOQD9Spr35AJA/ERb9ZrUUelV8SzVipSVAj+Skj/wDd74tCZPxMuslSZiQ4YuCWfk1/+5/xHmwBehSSbcSsB+bp+5gppmfUUIH8yZcz3CglvvE7UPcz2cnxyo/9RYTkFSrHHUMfV/xGlK+IFy6QSF1OAoF0kg2s4Dtya+8fMpnikwKZNSiRcICeLFyFpIP2h+kVNANIKEEgKJWkIc2skoZQBAulJbETsGpn2SX4zLIuqnLhiWbI5g9+nOLstNXlvHzLwvxCUUJE4pVhlJWQCzgghSi7XFgOwj0mk8RCG+WupjmoVBO9iBZvxvBzOIcEZdHpyYkGMad8SJSHmKAS9lLFINti9+zRR1fxvp071AAOQDgh3HPuIr/SqwiH+VrtnpjNSMqHbf2iULCvK5F72ax6GPJD42lBDlCy5soS1lAb+ZSkpI9AWeKyvjIFRB4sGmWUtzyqWG9SGieXUuyuLTSpnuFBoFRjzui+JJdBU65bODVgN2JHXbEaun8bklgtQc4IIIJtjn2vGy1m+0Yy0l4y68TEFQIqSQpPMfr7RDxspJmDTQVUc8Q1n6tHVQ7CjAESTAiJEakEx0REgwASDDAuFGOAgAd8yOeFxwVAAcTAPEvAATxLwuqIKoAGvFLxvXCVIWslrMLtxGwHvnpDiuPnvxn48ZsyhJdCCwHM2cmM5ukXBWyimaSSsluoIH3Nh2BftAzZ24qIc+SznorI65iiCCQSbDyoSCSSMtj3MN/i1i/Ckl3zWeVyXb2Ec9UdNtitRNKcBKLdz3JOertFNOsSosy1k7VOD/Qlmzzhs/WIJ/xFsT9KQbc7qN/cQMmeAaZaKifppKXcfUAsk9zFEhTJ8oWppIJuJaSR6qU/tFjSzkJ8i632QtKbjnLNx6RyvGJqU0qMpD7gkKA/0oIfHKKFSVPUtUxX+aX+ruPWExpmhP8AEFCxCzex+YARuwBS6m6vByZwU6lhaXGVAGwvgMW9LRR0/iCBZNIJP0hbHuA7EcocjUrAChStL4FJT1dDAv8AeIaLVGxptRKCiRPSki3EKkEtsWIFucXjqkqtXLUBhlLFt24e0ZkjXzeFQC1pLVIUkmnmxa45Ox5xbnz6RdLPcVIWLbeYUxk0aqVmT8W6tRTwg0pDDkC4di9y0d8K1zZdTsJdnG7/AEtj3iZmmmahQYkAfVwgX6WB7CPV+GeF/LlJlBylLl+puSOQ64AinJbdpCi9+4wdRIXW9bk2pRUwGwJCgH7Qet8PmfLaWc5cvbbL3eN2VoalKOWwVG3dvxvlrOYPUqCSxKQByv6lvxnqIanQOCZieD+AzESlGapJJZmJOO27N7RaleHLSrJCXdRs3Ozn7jmIvyprO9g29yOT3DF9heOCQo4JLuXAJw7AqLD0EVGdsicaWBfhfxb8qeuUVqdlqB+i218g4xvH0L4f1Z1UhE1qCp3Di7FiRsRaPEaP4dkTj8xQLgvm1urn9iPd+CaxA06AimlBWk9ne3vC1ntjaIjl5LRQxZ7EWxc7Z9YhUtewBFr+gMTP06XKj5rKF3ZgwAHqYHUT1AMAWexABsdmeOHn1F6W4I808GkxXTBpVHunEWAY4woGDBgAl4IGBjjCAN454CqOrgAOqOqhRVEBcFgNqiHgQuCeADK+JfFPkyCR5lcKe539hHyudqCpRzcsOZD/APEeu/8AUTXPMRLBuElR5B+foPvHjQXYPduzA7k9Y5pu5HTBVEeJQpIBD2CmcA91i6rekUl+GB3tyDB+7AZ7nHMxooT9KWYNbuGdewJ68u8WZapZ83EACOC6X2dR4fuO5hDpemRp0JTgHqqkrV3ATZJ9TGrK0JWKUInhJyEoDrL3rWtd3PIH0g5Ze6XSnYDU1Ef0pVSPUQEtwakicDmpSFqJ/wC2YwH9MKxoqkIBpTWhYN/OKT2lO8FM0QSalTVn+tD35oUl/eJmmeoeVNAOQUy2NvMXse4g5c4S2CEyTMJPlKphJ/1tb0tCGAhCh9SUDYpar/tSsJI6NHGQFGmXMRNU44VpTLfs8wkegEGvw0sVzCG3daEptsE3J7qAxiDk6MrLlCaDYGtKAu2EE3NuTCCxtMNXivyhQpJQ3D8tVSgknPy18jlrH8wRlFitCFpRlRIcC12FRI9W77Roafw2hKlGWUpZv+oozeXCwIA9U/pGVPSkKDlTO6QQtS1cmQcerRPYK0X/AAqWyqk1McqLge5BfsPu8eplq4HF7sBckqHT6j0wN48inUOpqSGap+JZP8rJ3OWBtuQI9B4frgAFG9iE3FzggU2CUhyabWZzcxm1RpZfBZyTU2R9KVHmBlXTpiM+dOAdww3bIOb7A93PURq6jTJDCqkPanPIsLM5/s8ZfiukZJuU3elhSDkBzdw35hMdmeZ7HZs3P39o0fC/EZdxMZhcbl2sAOf6xkTtGteRtf8A36n7R6D4W8NQkfMUzh89N/3zioYdkz6GaD4gRMCZSUFAWpKTisgm7bCPV+Hz0SR8uzAKZLZHN/Y/8R5AeGolzhNRKUnJQHtu6qTbYsOf309NPBYg3PEB68THZrnO5iNW5YsytLw9RL8USlICSLhNLku2z8jmCHiqkAZLv5e73zhxHlZ+rImIThzz+nrywf2YYnVqWGJpYuC4+q7G+cfaObb4TyB1waTFdMMSY945h4VBgwkGCCoVgNqiK4XXEFcADHiKoWFRJVAAyIgUmCBhAdVB1QIDxR+IZ5laWarBCSkdarC3O5iZS2qyorc6Plfjmt+dOmTHsoln5YH2AirpQ5tkm2LXyTzhawNs2HR9odo10uAGs1TXCenJ45l9Oo1NPJBFLAte9kDqs464OwDxdFCDUmXLmKb/AKk9+G30S0+UNzc9U7ZsmY7JBoS91EAqLcgbO/tzjQSiliApKQPOsutZ/mOyeX6XiiWVPFZyZlP+GbN/09OpCD1AK7+kVDOQLCUsFrulJU/ZQV7PG0nw90GZ8sKBNlrVdyeEBK0Fxe1IuxaMWboZkslFU1Km4qUzHbsSlI7EA9ICbCmFJAKg7bLkJVM/pSGH5hydeyeCSoPZ/llBO2U2HtFRYpaqYoKGAtNDdlBYS8Viok8SqifLLlgKKg9qpidnsQCfSEykzV0mjBNRSgJTdSipSlf6UKdiebAN1i3ppBJUZZMt7k0pAA2qJBWfVoShBBFdJWkOWQ6ZYbCdrWdR9ItyZZoC6Vsoshw5Uv8A+uSkt1c3x3iGX0XJGlRQSETJyvqWQlCFEdAoEh9gIWZS1AlQRLQX47JA2LOSpRbkRDpekKmQUqBD5NRAT/8AJMUyAqp3CezmFSAn5pK0rmH6R8wqUdsMUpa1hU2wgQCdTKlr0ykywssqwlMCouAy1gUgPyfmTE6FZQtCXY2AYOWt5JeQgMLquq3V7+p15TKpKEg/RIkvTVgfMXmat9wWGHzGZo9eJZKJaAuetQClgcEpIdw485uSfQPuWxJ0es006hIJyoMkKuUpw5VuWqUT1EVtRrUKZIwO376RnCd8xVCHIA+WCWc2BmKHJ79qo7TeGElzZ1W3IDf8RhK/DVOza0mjKxSi9j9yH/Vo9V4J4JJko+ZNLgcQBBpDZLB+QvFTwiQmSlzbDn8XjzfxV8SqVVLpUyS4KbMSlgQRjnYse0Tluht0sF/4j8ckIWpRnS1yVEGWUmpScOLXG5Y/rCtIlXyvnIWibKUaULll0gm5qBAUhVvKefSPk65VE3iuhd6gbgcxtu7HOI9R8HTzLUr5blE2h0g8JTWEqFO5f7HtG601VnM05M9alRCxuzu4cpAKjUSext1iylAWojYd84/SKxlMuoXrQpx1Khkc+IiJGnU7KLZPUm3PbMcskQrRbComqFo/QmJBj2jEclcHVCUpf/m/3hiEkXIqHQ+mREt0Msykg2J7G3s/J4P+DcHZh1Z+/aG6OYgZSFBnxjO25feK+r8TWQooISkNwkByNxHFqfp2ukaKBdleClg4YqAZRLC/5hZ8IIDkg3Nn2F/XeMPWeOTEgp3YKA29Xxv942fCNQQgFboL1B8XfB3sHGMxgv1Tv+DUUxk7QEYFycduXd4rjSK5E9v7RtpWFWyQHccuogkSwtqS2CFWvf79jFr9ckGwy5fhUxwWDWOWJ6R5n/1Q8RaUiQCHPG5upgGAt1JN+Qj3qpSSASQ9nbLtltjb7x8q+P5om6sgXpCUWN7OSXbcmMZarnLJ0aUPaPBlAf8Ae8MpCd+rb26bQeq07dOgxf8AeYLTyBm1xkZ6+jR0p4JfZOl1YSoFgog1AHyhtz9rfs62l1ClF1EAlmLeXkz+UYxctaM7+GA4rethbmB+ItJ1ZsSGBwCM7Or+3pFJhRoolKWrhVNWvLmYpNhdRyWH3xFPXaetRC1LnBOESytSU/61zFO5L2BxsI0JfiHBSDS91PuP8xG27Bh1MN02qQWsk5YsCMNYXSn+l/SK3E7TyE/RIcshSQl6iVp5YKgDT2AJMNkTfli0tcuryoQkAkt5ipRJs9j3xeNzxDw8J4x5XICXAA7BIH2jMWADWEVHZJFKSTYOHNsd2EF2Kh+lCVlIJBSHWrzGWnZgSP8AEU73PUgR6XSyQG4nVSQEiwlygB5li8tJ3biUGuA8eZSkiYCeIfT/ACnZ/wDT265aPY/DslJknjUqaSFKBDufpSxsNy1g9ziI9NBmploShJpC6WCUAUy1FIYK+WGAQlnAfY3sYpaZKqZq1UIQkhAUw4mNyqzAPtckvfD3f4cuFEC/CSSSVFJDsMhFQAs2LRTmSwtSSoshDsE+Vy9wME3fv6wrCjP1GldBIWojZ2SVOd0j6d2J74jO02nKCaPKACTusuWZOyQXLbsCcW3tQtIIYeUMAWewtfn+sZviM4pbkQ6jfPJ92x/zBaFTNXwUJSQuYdnCUubve/Yi3aI8R1ykOpASpKRUBUAS1w3P/ePPK8VbgDk3Zhd7NYdRAo8B1c8hkpSCo0hRIDku1hiE3D0VtAI8fmatRXPXdPkQ4ShJfPN/vG74N8SGcoS5pkLU4vRMM4AMHExEtlAB7KZucZEz4V1NVHy0B2KlWKTf6HYn2j0/wp8OydMSVEqmKYBRppHoMe/rBPUgo0hRbs0dL8EaNYCJ4KmVxLDp5kgFJ8rFt4lHwvL00wIlDyEgtfuX32Mak07gmqwCWLWfbp1h0vX1ykLIukhEyogkMHQTZw4qF/5RGKk6yF07M2ulT3YAMA9PT0cEv0gdQkghyRYgqTmoNb2i9q+ZLWx+LO0QrRomJAUaU2IIDsQGYk7sR7RNkNUU5arK9PyIgRpL8KLCjyqd381jyLWwWH3hf/tJZyb/AKWAv0JuI9Pmh9M9jfRSSziLmj1JSccw/QgFJIG9iPSFLlniJcrwAEkjcXYRXmaaaSDSQUhI/lSoDZyQ9mEcP6NZvEDWEHFXIZ4n4mKhYpNQDhwCCSliGwxF4z0+LWDJAS4/q2ZSjsxZh+giwrweYv8AluxPEbXuHD2xvD5fgTCyqbEF72/y4G5yI5OPUk7NG0Zenlhw5KgCVOCKgkOQLlxY3N8NvGnL8VQxSpTEmyjtewPYWY8hEo8DSl6pqiVM7U7XIu/T2gv4CWkYUpruTfG6rcm9+Uax0JkOl0ael11ZuoYHl5DAf3DNFw+IJluAHNnAYKTvu2xjCM8JZsGzPt2itO8TSSwVZ/tGi/M32xqaRf8AENc0pSxVY2uoE3cC1m3aPn81ZUTzJKie/WPaeKTBMkoALDPPJ/2jy2oQx4Q4e5OCNwIyentdHXptbTKn6cFrD/n9YrzpITc4ZgGwI35GiJliYQCXPYXb2dg8LHhqbA3WTY3/AAMAQ26HSZ56fYfe977e1vV4TMukuW7ZNh9mP5j0Wu8GGA5AZ+T3sC97R5fxHTKRa7PkYsf7sI1izGSdDlzwWJukZtltg+bb4zDJfiJNyBbZs9HOwDRXkzQ9v3ZP9z9olcsEDmOeCdsZu/tGhkel0Mv5yCVbEAE3NvpSn98y0BrNMEilgki9wPc09Ou0eZk69SSwNurbZ+/vG7o/E3DEVKJceuSX3x9ooExo0xKeEXSwAxwgN6MCT3PSNHw6aULZNgqzm2UpHuB7cZidKqgBbEAsSB7+0O+S9JGWx1s9vf3MZtmiLviBZLjL0ps7IGLnf8uOsZGqWQSHs+H8xHNvWNVaGTxXP7/2jC8RVT7wm0xrBOp1YAsd/uxf0jG1EtU0gB2/3+8XNNoFzlECyBxE3wAcNn/aPQ6DwVEtKSkvMAANXNn4VWbm3Xs2cpUS5EfDvw8kIQUjjPEX34i2QGsNz1jZnTglQYpsXUWYXIISGsz3Kt2gdBKCVIdwosove3flGjM8CUoqdC+JjUlmsLF1W2uCR/fH22QzpE0KCSLIUCD3DJItcAw0JrJHyUtbyikEXfixhsv/AGV4dpygcSkt/KwVfi+kFhvg7RbGtCVFRSVEBgoXCg1+FxcPcEnsYKoSwwf4R2SgpD2I8xHQEA9OUWNJoglKgsku1kpDhSXKdyxs3E0KX4jU54gC4JHAHO7Dd8P0g1awO9zTfOKT9XO4buIakrC0VzrkqUUpSElQcLVxqBazpalPt6wxEuYSXKi7kG5LAseEOwJvYQnVBBUoJKg4Kr8SQCAQWcEMGGNocueHashgkBNRT9Icsu3IRYYNVfCDUFBIFzdiNxh2333hcicmYKpagoc0kHk+D2iuibMcOCxaqlxsXLZB2Yjth4o6zw6WtBUy0LsFTAVJV/lUACLi3I8+UTp6uxZQ3ZrzJBLXcvz/AEhH8I2x57cXUWfkPUc7Y8zV6pBSZcypKvpmBKiM3CiXO4pJ2szmCk+PagJeZJQbhilUwcABqJCkFiORA3vvHXHVgyGX5kkNuX69jgbf79HWuURhIFg29zl3O3OMed8VTAklWjmBv/sSXvkWB2O3KK8j40WpS0CRTSWJK7HZIFnuWTfmORjVSiSX5+qWBsna4v8A2y+3frn6mbMU7KD7bcrg7d229Yy9T8YahSEEaMpqJDObsw/NvRor67xDWuWlIDKWkptXwmm4OATTc/zDDxe6JNDKndySaS3JwXx2f7emNr/FKXuB2z6+0TK0+pmockJXkIKkpDBlJLpy/J3sYbL+GSVOpXy9zQErZw7gksBtb0Z2ByxRNGv4H4t83TpsCpNQYjZ7ERGpngG9wLd+f7EVvCvDvkrrlqUWtxAEqQeask1A8gHh+uSFB0gG4qsNh5R/VtHJqNSdnVpTpUxh16VlkDhFkCzJdh6ln6b8oV4j4hQaZZBVirqTl+TvYRnp00wq2SHIOarPdtgTaC1UiavjpTYAUdRYMR6ZiKNORFCZr1CsTFKJHmLln29+mGho8TkzCmWE3YOQ4SkdObDO5MTrvB5qrJoNR8pe+GL9j+Ixx4fOl0mxKT5R3Aur0Bi0l6Q5g+I+DqluZeBnml7kHlgj0MZsrXFwT6dsX9/zHptLIWAlwSOJSkqAu1wWJIU7Nu1op+IeEfNVwIUkhJJA5pIf82EUn4zOUk+jLQpNVzsm5NhfHa3eNTQTFVJ3vZjcqezje4ZsRjTfB5oS7OFOQ39uwMFo56pakkpOVPa9w2Y0wybo914dq0qMtycB73dRDv6CNI6hEp1FQAcnOATjpv8AaPI6CatIqWGlqSKVBrn5dmGbkN3gdVrkLQyZc0gkB8py4N+ZiFH6zTkXhoeKfHMv6AV9sYbMYsvx+bMLhGOgP2Ii0nw1SaQJBL81JT6B7nY+ohup0U2jhlMk+UOzkZqUDYYvzfkYtRgjNzbGzPG5yZUtLqRUStVKEpJAVSlyP8yVn0Eep8J8TlzwVmuo01OtClVOzsukqued/WFJ8FrSEqBCkgpl3JSUpSEp+YAXLmpVriznl0v4aHCEqATVUyiUzKw4da3ZVyltrHcmMZyh1Q1KzUnBaaUEcySxGWYu52I22N41ZK10hCk2DsQSxdiAXw72/tCkoZgplJs5IQVJB6pHT3MW5MwU2TdOQAwCSHAZzm/vtmOarNKu6M2TPKqnBHFS96XuSzcx23gkSVpPFUlIu5JYs3lL3D27RonUpSslKVByxbAOC6WvYjPS8MVpSpwCUqe9SSAlmelhgm73NuV4KwRKLMmSkqCqVKqukpDBrPk2Ng8N080sXJcWLsGSAL8sPn7RoLFVQd6XFn9UqBDbG/Z3tFBbFhkhjuNgcnm2+1olIKLh1IlkKF1EABhgBrJb1vu4beM+fp5NRSamDMzF83Hv+IevSqUAVFKUjYqATyDJJvgbwcvRSycqUprhCCpnYvUaXcEc+8WJnDVlKSEqYWteyRlwXLWPPfGYhXiJIdhUHuXOLm4bljp0jOnaZVqE19QQVJtYhQLEFNi97+sHp5ak0jCgVEPszvURnZi1/YCNoNv0vjUBgVJYpYEkN/2n0eBmKDuSVVCpXV6dnDZuBywweKU+caASAQC5AfLu2HJ4k3isnULJSpTkOwIs4TkqAs7OexHKFtE5GrPlSwCmkBANXA/CagXO9zf1hU6WhQuAm9QUEi9qWUSOn5xHfKChXUygCCMXKWJUeT1ON+5hEmWpCVUEFLmx2cEW3swF/wDeLVoP6WJmpSV2pSlSXNkgEVEOOG2Sc3Y+tXWa1D1qFk2SrNLsi7MPI2OURPQS6gsJBAHUgO4SXcdG64zATQHLAKJFQSRwukXHWxfsIdP1gJCCyiw/zA+YDoTzt+zAr1ALpDkh0u4FLg78nL2/WLE+cbmkAbgG2wDAvt1/MZkzSAKrexAqSr6iW37c2vzil/CWxaZRALtUqwOc3ud7AD1iEyjxLYlJN2G91DboccodIKSMkFhSGwAMEksUnry6w1ZINlAuPL0vZ8FiY0onsUJdTmxyHAdjZjUP3aCMlVNtzwm1LmzdLwE2cCWATxMpIJLOKd8WEMlTlEVK5uAwY2sG52EOkUmAvTM4bLMwIYbsebg93MSnTJTT5CHvYh2LYGC1rdItSJFbKcAvSCrDG9iDkeghFBB4hgsHJIwA2Pvyh0MBOmrWLhJpIuGCqSSWIDBTEd3hCdClBZRAN2wLs+b7hNvsN7CdQtBUEl2ILqwcgs3QxYnhJSL8YN0lQZu9uuwhUZ9sqK0hIuLEKA4iWHJ3w43vFJXhMst/hgXTs7pALCxy255xtqkJYqCgzjiB7lT2YctxzirO0aiwYYqDPhJsCNs+0UUVxoBQyEsAnqGbFt8Z6Xi5pdLKQhPDd/payh/lIAYg/torTdOUhwCWOzsFMeEtcGwbvFhaa0GsgMRSpTO7XJVnO9+cSx2MUgqCgwALcRySS/5LvaOk6VJUBxWyMFsjNjcKPO8cktLualJwoBiS7fgv2+9vQAqLkJIU9hna6Ws46kbC0SF28nJlqZYLhRAIKVEOxCiQoXZRKOflD8oUlF+IsPMpRVxMSMWpIzzy8Nm8aQkJIUDgPYnDpJsCGyfWEfNSAylivklVRC2vxJsPUva4hMrBdl61CZglhnJZJBYMUlg+OXW8X9JqeJgpNmqBAJs+E5LAdrdIoGX9QRdg4QLu3U05fZ7RKZBUVKylVgAwIVYi2GoCtt+kRhhbRfk60LSFpUFkOaRUN1G4f+UDliLM2eJiykgLyQQVJ4gQ2DYteMnSyqa6nTYpDlvNYG/ma7tyGbmLKiwV9TPTm75zl2TcDtmFRSk+zQTPSXqJJAcEC4wq7bguNt7RWQ7D5akuzUuEq63UA55XtFGSskgUlNKnLBwQ54iSTulm5xofwoUyk83s9yS7F/QDscGF2Ft5K69CVJNSSoMDUDUFMmwquQWGOr72QdMJliz+akqUnueG9z2A5c7MzTqBIScPlg1mDbkYxiHSZ8xSiCVW3GDyYKNmuD6c4KEzJk6gJSxUo2Kars1rqOCL4DxCpygoIcKe9glQVkcL7s2DFueEKKVUpAcAAlRYcLu6sXJ6PDZUlDKshVnKRXe5DWUWY7CKVfCzJOmKnBTUzFyTS5a7F2N4fJQulmUQW4yfMS5Dg2LJa+bi+I19SlIcISEk2LqscF2IfIwDnrCZmnFypnsXNqehAsWNnPL2dqjNxKctYSkqdqhgVF3sp3u9NujdIhKxdV3ZktcqID2/HcwlUxizs3E+MjFna7d7Q2WkKJSQQTdVJIqN7AX/AGkQkTZyZ1bAcTFQZidzYKG1wPSELSym2c9GYP3dlG0PkaJwbnZRBZhg2csfq+8DpNAAQ68OWFxysQ/J2PvGmxsLKytOVIB4bq3a5YHJsbFm79YpqkDCgFAGlki7tm5cBrRtTtKhCDSSEFRVwIJsTUPMobBuTkxVK5RvSpbWCVFCN8hi/wB94p/CWVNPpwEqSipRLJDDcp5epPZPSO+SqqlSgAA+xJSH9hjJBzF069BDISlL/S5ANI+oqJvjzXhadaEqP+HYfzKscOPKWy2cGHj6GCkjQm52s6cqzlyNwDFiV4aoVkClD4XwscByoNdj94YfFZTCpE2nkFBOOiEcXrBjXymZH+FThkPdTXf5oLnm0GOx2ISpKVEPQDkkfqncHpteAm6BWUAFhakXDdid/wAQydqTZlBV3cmYM9SSNxvCZ+uJYESzlyBi25BG4/Bh2gC1PhSky7Ck7CpIDuGdyzEVQv8A9jK7lnShQsakqLsACklrKa/IR07xRaVBIKZZJIChlgXcuS3PlcQCxMJSVLLvcE3BBLp9x0hWhUmWJPh0wJp4Rd3UtIFxcuTyTZv0iwnR8dRmSqUilgtwgAMaqUndz3huj0rpBLFDk/ypAY4J3cqaHSNEiXNAcqUCtSqWYtUwJLcg5vd/VFUVZWjKSoghgniTSWKeFwpJABuoci/UGKknR/MSEy/mML3SFJFyfOVgjo5ja0+vYrUAElXGQXLuyyDs/oziFIlLmJc0mggAvhKhYpGLsccxaH2OijL0QBShSxdnATUwCblRcpYXJv8AiLU0pJSkBNIsK1LDJT5lABKUvksSbnoBDVSEUqACgbpUQHHJViwL4fJcxKpYQhSnuE0BwbEqAcAvslQD7QY9HQmfJMxNJcpDqQENTsWCE9uUUh4axUFJYuki4F2YgCzPf7Nzi3Kk8IVMDqdqk2JIcu9rNZiHh0/SKYHJe+x6dj0e20Q38JJ0sopJKnSLFKRS+wVwgskYPru0M0WpDkMGsmoXpLM5wbFjdrd46WoPQpiMVHINrOcX2PLF4ESEoWxBSomkO4cO1JcgEgnfn6QFDJkqx4LVJJyWLlJdxs0I1cxykpAUUAJpB4VAJA4ldQAnfb009KmtZSsWXg4vU7YfN3PMwhMgfMps9LFNrEK3AHPPrC7wFFaWoEPxBkkXIO4a938wHb1gE6sJmUEgo+oEXuNiA5Ni2XdmFoaNOCUhX01G+HuWULAjJ7vCvkiWXJCwikoJUCpLi96nHIbWtmFtUhtUy5NUsgF3CCpFaQXoUBSe93ta2xZlyp3D5nv5rkGw2B6Z6QqdqqFgS3pDADOS1NW/btvFrTfLUaduJQSwtcc7DOx9IpxVh7gz63W6XUlBKUqA4RVh3Aq4bRc0800g1tLS3l7uQxueTWxmK0lR+Vn6T/5pH4tBoSLW3SPStNoxsfRYlpD8SVBNiXvVbNW4GWxb1Kl6wgkJSCDUp2LkuHs3Mv8A8QpCy4DlrBvQwsBlkCwC2AGzhDtDbpBdhSgkoekBTlVt2HA3MeY+3KHCZLXwlQBAIrQVBXJ7oCTh3BGDyiohXH/UseyC0PKeH+hf/iYuLshBJlMQqUuoWLi17jiSQ4cgj1tAqXckOCxbuS19rfoOcZemP/T7AenD/cxuIH/ifyofiLvwdFNWpIUUO4qDvcYt2Bce/SBnaJISWAcAKGQacDLl8m+LiLC5YpVYftCj+QPYQucXAJuSVAk5IpMNd0yfpnq8OquCQL3uTci1hnhb3vAL8LmoB23KXsebAXbv0PWNZCfL7+pUoH3AETPQOMsHZN+4MCigSVGUnw1Tg3pwAQouTlI5nNmiJXhC6izBOTffDH7f25WcIS26g/Xhe/rHImmh3L0pLvd73fnD2oraIVpawxSBSUtSLC1wWDZuO5ixL8KNTlCkkhxUTLGAG2quepvG/oUD+HWthWKwF/UGqZlZDRh6u9ajdVS777bxMkoguyZUoAELJVUkksKXJd+NQHIWpglHLJSgpdnFSrkOXVk26RMy0xLWxjvGfPnqMiWSpRN7kl/Md4blgTdmho9QKmJfCVFwqxUxzsxTcQ4aQVmocdawsvjvdxkn27RQ0A4ln/T91XjToHzRYeeV98+8LwaWLFjTqlmpvJa4ykLIIfBYv2LZBizokFJG4BF1KLAZG9i52y0Jn2ROa3+I3pSbfc+5h2qP+HJ6gE+jtCk6KXYvX6g1PZQTwMRzYClrub72L9IdL1LpSluIqpAJFgygOfLfDE5ivpUhWQ/HvfYRvy5CQQQlINKrgAYx+TCWcjXZjCYCzuS5ZyFA47dGBbbrByk8+JV0kDcWyBlhb/a8H4/NKFGklLKtSWbh2aEy9bMLArWQw+o8u8PI3hEzfDyLqDthgoNYuKw5As1yWaxjv4QB3SoeXKXvsXpY2HKJTOUNMtQUQoIJCgS44k4MaM2UBOlAAcQRVbzOq9XOAhsyQKSCSwaoCoim4waXd+XrGgZdTKpYrJIUMkl1WOw3LdYpTP8A+n0mflf9hF0IDEMGCQQNgaV3HWKiNMrjTOmnzXIUTUlzY3SMG56HIsYqTAUEKpIZTFS7AsB5TZxsOZe1gDt6Xb3/ADCdV5l9EkDoKxj3MJMszdTICmIAanjKrG5cEMM4YHkbjMGiRTxJLIU5IDlRXubta/uY2JQuTuJI/QfiK3i0sfLwMy/vLLw07Ckf/9k="/>
          <p:cNvSpPr>
            <a:spLocks noChangeAspect="1" noChangeArrowheads="1"/>
          </p:cNvSpPr>
          <p:nvPr/>
        </p:nvSpPr>
        <p:spPr bwMode="auto">
          <a:xfrm>
            <a:off x="155575" y="-846138"/>
            <a:ext cx="2571750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4" name="Picture 6" descr="http://www.origins.org.ua/pictures/bober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4857750"/>
            <a:ext cx="3400425" cy="17145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1513" name="AutoShape 8" descr="data:image/jpeg;base64,/9j/4AAQSkZJRgABAQAAAQABAAD/2wCEAAkGBhMSERQUEhQWFRQUFRQUFBQUFBYVFRQUFRQVFBUUFRQXHCYeFxkkGRQUHy8gIycpLCwsFR4xNTAqNSYrLCkBCQoKDgwOFw8PGiwcHBwsLCwsKSwsLCwsLCwsLCwpLCwsLCksLCwsKSwsKSksLCwsKSksLCwsLCwsLCksKSwpLP/AABEIAMIBAwMBIgACEQEDEQH/xAAbAAACAwEBAQAAAAAAAAAAAAADBAECBQAGB//EAEMQAAEDAgQDBgMEBwcDBQAAAAEAAhEDIQQSMUEFUWEGEyJxgZEyobEUQsHRFVJigpLh8AcjM3Ki0vFTY9MWNEOTsv/EABoBAAIDAQEAAAAAAAAAAAAAAAABAgMEBQb/xAAoEQACAgEEAQQCAgMAAAAAAAAAAQIRAwQSITFBMlFhcQUiE4EzkfD/2gAMAwEAAhEDEQA/APJNR2JVr0VtRehs444xyJmSYqqRWTCg7yhyo7xRmTJBWogal2vR2VEAWyqrgrmohOcgDsq7KoUoAsCrtegErgUwHGuUl6XBUFyQBy5VzIBeuzJgMEqjiqZ1UuQAQPU96gEqECDmqu71LldKBhnVFTOhqpKADZ1GZBlSCgC7kIhXlVIQBRcrQqwkByhWhQgAAplSAUUOUKNCOAVg1S0q4KYyA1dlV+8VHPTA4NRWtQ2uRA9AyZUgqpKhAF5XKkIrGoAorBqIWqIQIjKqlqYZTlX7hAxPIrQmHUlBppiFyohFcxS1iABZVGVH7tSaaAFXBVCZdTUd2gAICgtR+7UOYgBbKpDUw2krd2gAAYoLExlVSxAACxRkRjCqkAPKpV1CAEGq6lrVYhRIkNKklcrQpDKZlKnIuCBnBWBVmhTCBkAqwK4NVu7KAIBRGqndlXhAFpXBUzKcyYhhlSFJxCVcVLEgD94rtQmhEa5MCxCuxqGaitTM6XSAvCtlCJS4ZWfdtN5/dKIeD1xY03c9lW8kPdE9kvYTe1CKarYOo34mOHUgx7pXKppp9EWmuyYXIjGKKrExFCUJz1DnoZcmIK1yuTZBDlYPSAHUVQrVCoaUDLZVy7vFyAEQoJXByIAkIFdWBKPThFLGpgK5lwamQ0KHEIGCCs0IjaauKSQygKKx6g4dS3DpgW1V8qgMhQ9IDnU0PIiNerm6aABCkBHFFcKaQgQK4o7qarZMBPGYxlJmZ+Y7BrYEnzOi9X2YpU3YdlcNLc+aS9wJZeAJEC8aa3Cy+G8Op4iqylUbmY4weYkGCOoXssRwSkygWF2Vht4WQ2WwSQQPikbu0k815/8AJZpxnsvhnW0WOLjurlGLjce5xcGWa2wcDMncjy681mnHty3PKTBk/NW4xjcPgMM27iHZgyfE51s2Z5tra68RW7UkfFlI3GX8rgrFjto1TaR6XEcZyFsGZNiSeehvp00VuJ49jWGo4G0TDRMxoWz1bfruvNYig2sxrmOLQ4y0kTBmPr9Vs0MBnpNY4gtgiTaHCS3eXfe0bAsFqhkljdxZRKKnw0RgeMMqzkm0EyI10+iZfWlKs4U3DyxojQnqSB8leF3cLcoJy7ZysiSk0ir1EK4apyq4rKKMqs5cAUADIUqXKhQB0rlELkDFsqK3RS5qnKEEARKswkqCwIjKaBkBX7tSyipLCgZdr0WmlxTKJTdCBhftFMPYx9QNc8w0QTc6SRpK9VQ4VTpNzPGYzEkSDMfC3exK89wzs/TrVm1S3xU8sjNAdJIaTa0eEenmtzG1+8caQBaKUmYhpmzLR1kX22XntXqcqySg3wjr6fDjcFOgL+JsaYc0BpNwIDjBnlF9ErxDjWe4YxgJsIB0HiJOpHLT53xsfRcx0AE7jqOaxK+KdeRcqiLb8lrpG6/FNuYa63IgyYiC2Lzf87rExfaotflDAAAbmSSR9LJPDYxxiWxlsLX6eYWjgKTXlj7Ag3tBzXIdpGseasWSUOm0VuKn2j0OGrS1pIiQCRykTC6oQh92bknc367qhYZXoYNSimjkSTTphCq92iNYU5gsNJzO0Ggg+J0SG2UcuWOKDlLwPHjc5KK8m/2Q4ZD2zqTLtJDdcsbTbzXqa9GTkfGW55yGnNldaI+G3/JzeBvyjPznpfkJMWjyv0KF2r40aeTSHAiLguLnw0t3sGkzuvGZcrzTc32z0UILHFRXSPM/2i4qi+C3LNMwSYidRI3br0t0XzFlGm9ziIc6ZOYmCNyATdafHnVALlrw45yeciQC3QQCNN1hOoEEmPCdOlrXWrFxEoycs9nwLB0XMyPvmBjkDE25HRaeEpEM7sfvt+8YEBzDo9pMGDI8tF4fh2NeSDIAGRoIAt91pIiDrvrAmV6XAcSAcGkx8Ub3gi3MztvY85sZFM1+PUjnBO7QD0LRBHPreNVlgLXxFRrmMn4hPIiCQREagyTPkl6mEtK9BpZXijZyc6rIxQssgucmoVXUwtRQKyiU3QmBSCq6nKAAPMqMiK6lCq4IGCIC5dC5AjgQhOpckFjkzTxDRqgQIUVIMKz642QiUDGqdYKzncko2kiBxCBjIaSqtF4UMeSi0qZm5AA319huUnwNHpuyzhkq2sCwRpY5tdiZ5+hCHxHind031XMzhgkNkAuIMQSPKd9PNN9jaQe6owiA5mphx8JB0jK220HUKna+pSZThwAzW6t0G29xovK621qHfmju6WnhSPmHFe073vc/xszHwtPhhugAGwslqPEnVLPBHIkeIx/QU8SxINSXmTpe5AiPzQhiG6zPp+HsrIvggxhryHAHTXT8RdaXD8TGcCwv0J6k6lJU61Mg9flrtr/W5mJZX0Ag8rgZh/m28jz1lRlyNG/hccDAno7XMP1TETH5p0NhYoe0WkDQ6wWk202G0x5rV4XiQ9+R1x90jy0I239lv0Wo2P8Ajl14M2pxblvXYxmTjsT4WMHxEjQTALgOeukDc8t64rCNaCZgBY9LiV5F3AmOQJkExvAkep03PyeS4qC+xaGP7OTPYYHGw65DWuLQNC0Gcp6ODQQANyHHkELtKHYhjKjplgIIJk5qgc5gOwimcxPVo2Cxf0loDepDQG6hphxaCOZ5ftmy0cTxExTY4+GnmzjXMGMZHqSZ9fNcBRpnWbs8Xj8OXSw/dLwPNtvoG+xSNTAvLCCT4YaB0BmOu/yW1UEFgePESC5wMhx8ZqP8pgx6JavUcTJsT8W7bgunraR6g7LVEzsw2UXMt1J9iPyWpwWn4w7WPEGnchwBHsQVNRmZ1hrt1JgD+FFw2EcA10GQcvLZjm++U+xVrKjba6adOJ315ZrI/eyIV6bw5reTRlExoCeSv3A5r0Gmr+KP0crN/kYq7DoJw5Wi7BdUE0I3WmykVLbIRMJ0YIm8rhw47myLCjOLyi0nDdEqYXkqHBnVMCphcijCDmuQBmfZ3BV7nmhCo5XDzugiWbTI2RnU7IJeea6D1QMM1TkPJBDSEwHGNQgYRthopbXOwVm2Elw8lb7Qf6CVgei7HvGaoQTnY3vA2LOaLPiPvBpJE2181btJh++70EZgzIRGsEkkti4OnsEDhmEe3C1a7dXscwRqGZm946PIET5rQp4vKWvNwQxxJsSHBoFjzIMei83+WhUlkX0dr8e7Tg/s+MY6iWktOoJvFwGuykTvofdJ1T4QIvPyiPrK+h9oOHtYXucGiGF0fESchLnnpmZB815mthGghpaGw6nGaxAfTzQejSRPRwWbHk3IunCmZbTsOgjzE/j8hyT2FYdNz89p85181drBGZojSAdo8JBHKSP4lYN5jyHqbeW06iyt7KuguUkZhmkA5hoRFiQefyO6qMYGkEEg28QEEdT9dNfdWymRcidDe4+G/W41SRxLADOxg+IAzPLl9NNgnQ7NfjParNSYwHxEAv8AwHylLcNxJPpePr6fmvP4ojPLTIPkfpqtPhzyAQBrH/Hl+Ep5G58sUKjwj1PD6kEPJiJJcb5RDi538LTHWOaZbxATMgy65JALaZkim0WAMueCep6LIGMbq8wCLtH6rC9wzeZa0nz6IFWsw03PGjbmbEl7nkAfutHus2zku3BeJcTLi0iBlzNkbgmSfUrIxOPdDbyYIPkfx/ki4uqcjWxpJPWYj5rOfqFcolMmb+EeXCd4HKXRA9CWt91t0Z7k5jmALQDEG5JbMbiD+K8jh6wyxeTA8tI+crcxByBgJO+cbZsoEHqMp90MEa+CrZ2hxgEmeU9SNjt5gpq6yOEtLmki4zO5e/rrHOea0GTou/pFWKNnLzu8jHBRJ3VP0W8/eCC+m7Y+qp3rhYkrSUDbeHnQvQqtKLZ0NrTEl3ouODGuY+yABtwxOhV3UTF3IIoPFxPsrfZnOix9ipCI7t36wXJj9GHkVKLQzMwTr6A+icrcQgQGN5SQF50cXYNGHzzK9HjcA/3UnYyT7pWiNDlRxOyjvzul2cXc4HwtB2AYTKgY3EOFqZ9Kc/gi0Mfw9Rps6Y6CVNLDB78lN7XOsMuYTf1S+H+2gEtpVPECJFI6aGLWWv2R/s8c2s2q9xHhBAhzCJBzBwcAbWBFweZCwazUywpOJs02GOR0zSZ2Yp0cv2hxc5wPgpmGttPidBJ9I9UdzcE0eJjjAic7oA9SY9ELH4puAa9+JqmpnIa0akESb33J1jSLak+Hx/bAvDi4U8rhYBpFjpBnNPWVylqM03bZveHHDij0nG+2mQs+zuY2mxjmBhbIg6gzN9fcrBwfbh76pFWC2oC2QAA2QMsAREOa0ryVR0+ITBvr1VAw2Lb8556qE471UuSUZbXaPonHsS54Nz4sxAGhDq2o6ANaB1lYOJYTULiLFznQTzaG+0Ni2kBKYnjlVxb3kEEQNYykyepJDQPIBXbxGQQdW7cwGkuM/uuHlUHJUQg4l0pbi7MM4yDY392DKT5+En0KvUbBJI/Vlo1JgB2U8wQE3hsI7wze5jzgwfWL+ZSvEJBuYbLNNS14EG25YHFT3c0V7fJn4is50EvhofEtGkjMHC0xrblPJJuOU3DnGb5ov1gn5/mrvcQATI/Z3NoOvlUjzSdQz8R9SRJFudydFYiDOqObMj18ua1sI60tjQ6+/wCA9lilu1jroj8Nx3dug6KdET0VDDZ4BIG0RrAAHoAHeZnmrfo1x2sfpH5JanjM1m8gJ3/rVMjFuJIDiDeADqAGiPcqDRKxfiQOpG3uSS4n+uQWY960WYmGljht87n/AGhZ5EpoiwrTlDYN7H3MJ+hUa4uDpA8LgSb6nc6mDHqssaDz/JGfXy5Qb+dswkW+QulQHvexmMwtOm/7QROZpZY3BbqvR4jiXD4s5oJ2gykux/ZGhUwVOpVpFz6mZ+YuI8Jccn+kBbo7F4WP/bg2/wCoRPuuzhcYwSdnOyJuTaMynxnBQPG0eiL+ksJtUp9E1S7C4N4vQc08sx+oQn/2d4efCwx/mk/NXb4fJXtkTh+I4XUup38kc1sPmHip35ObZZz+wVBs5WF3m6CD+8QFVvYKhuyoCdy+3oRIRcfcVM2arKQIylp9kN3hEgtifFbbos5vYXDhsONcEbzI8/DKE/sZh5s+sP3pCE4+4cm43FNI2+SlYDexWHj/ABan8cfJcj9R8ifD8LgWGBRknTPScSQAJOWSY9vVbjOIYdgOUNohsXOGqwZuYOUAfNeKdx+o0NLQHxByhj2i/wCy6nlI6XTeD7YObUDaj3Ak3pNpBxjYDMzUydGqTVkFZ60Yhjwe6rUnujNlAgRt8LPkSFDOLOaRHd59w8PAn30Kysbx3D1KZzisIIMyKTxaPhbRFr7rMwxwxIIquDT+u/MeoDWtDgfNQak+ixUuz2OF43V+9Spkm0sY6Jn5iFr03ktzO8OaxuRAE3v0n5ry5dSMNpYYPgT33eupEkRJiCu4txTFGmW920ZhEB7S5oiIDnAfTfVc7WYZZYpRXk2afIoPkx+39OjUa2CLSIBkAgkGR6H59SPncU3VHSwE7fqwOkrb4xwmuwFxu7drsogEEeUARovON4PXIltFx6wSJHUeSxw0+SCpo0Tyxk7RGLcwArLpVonqLD+tFo/oqpBD6NXN4csNOhcM+17WCWOHirLqbmt8RDd9DlF/S6s2tdoVoo7GywNHxXHlaFsUGipBsPCQQDqc4LtdSbekLz2RwMgRB+YT+AxhY0hwm8gj8Z9fdQcPYkpHteAvc1jSYkta0HWJYCCedwLJPGwxxBJcGljSYuQ3uAHRzjOPVI8O48GNMscZjL4gAOswdoQ8V2g7x58IYC9rsxObKGgGItIJaPfZU/xystWSNCfE68h0CIJcCBEtcTfosVo9PSVo16wdUfLjlDSGCRc7DqJJt80IU2hoGYTEumLOv4RBM/irkqKpMVYyNP69FSoy6cY5uQ5iQdW2BmMwO8j7vus8uKmkQZpU8fkbAJnoBYrqHEC54Ljf9brzS2EcwB2cONjly7OgweomFoUW0gwOd4jA8MRvcAgKLXwCHuJVMxBtdoJjmdUrUqNFONzBnodQgNrsg+ExmloLoIbN2mBE31tpPRKVydJtzQosG0TUx8CAPNVp4lwLXOMgzA5X36SubhHFshpLZiQLZo58+iIeH1HEAU3S20Bp2v4uqkosVo+4dnv7TMMxjMIWPNWmwMDGhuR2URFN2eHWGlpjSbL0D+0FA0adZgdVa/4DTBcIO5i4jSD7L49wLsfi6ldlVlMQC4l2ZkNnUEZpaRNrcl9Z7K4OnQoCkXMJc+o8BtQPAa58yNOpuN94WzGpL1IzTcfAxw/jVNwc5zazQ0yIomCPckpnB8RFVr/jbEQX08rYM6HNrYJpz26B400AB310JXd6IgOzDSJb7x+CsuyBT7ZTAIkiOronzuqNx7IsT1h0RyEXurjDtvlANtsv5IEMDomDyyiZ84T4I8g34yNIDtsz7nlMN+SOxziAAGkb5WmAeZmLI3ciHEEO8zLR7aIYAAEloMwQABJ2gnKi0FM77BTNyxl/2R+S5JPxdQGBTbbnUaD7QY91ylTFaPluD4fjmEmlUok75K+HbPmczSfVaVZ3F8t6IeOYZRq/MErz1R4OjJ8i4wrUsUwfcPmHOB+q2uJnTNodouLMEd09oH/aLR8oC5vbHie7AR1p/wA1mDixGjqgHIPd+aZHHXAWq1xy8Rj18V0tiHbHB2wxv3qLef8Ag6LY4TxalXbLntFXdgiADpG+my847tLWIgvzj/usa+D5OkJngXaKasPbRPX7OxpFubQs+dUlXBoxPnkF2m4y+j8L2XEaA7zH0leZHapxP95RoPgauZ4ombOmQvXcWrMqgltKi6Nf7p+kcmuC88WUN8PQPSMQ0+4q2VCU/cte32Ff/VrIvhmwNMlaoz5SQVl47jNGpGSg5ka5sQ94PkHCy1amEw7taDG/5a1YfUvWXieHUs0MGUDX+9Dh7lgKryOVc0SglfAhVe3ZpE9ZXZSdI9U9WwsEbW2IO6t9lHX2H5rOkWsphcKSBZnmQZ0Q6zHA6ixHzj81pUqbQNT7DkeqXq0Wzq7bYbR1UmmKxHvmCc7Xu2MVIn/SUMOoEf8AygxYSwgcpOUSmjhaZF3P9Gt/3IYwdL9ep/8AW3/yKSv4ItoWrMpBvgc8k6ywNH/6PMpUNE2+Y/mtb9G0SP8AGcD1o/iHlczhzNqwPmx4/BDi37f7DchfDBos4HLvlMfWRz90WsymHeAuI/agH5JtvDxtUZ7P/wBqk4H9tv8Aq/2ocWFiVT1057cku4WT9TCH9Zvv/JLHCHm33UWh2BDkejVIMhxB6Eg/JWGBNvEz+IJ6hhi0TNI30JBJ+X4pxixNn0r+y3ipNNzajvhNnOqEHndu/nI9V7g8Uw7SIxFNtrtz07j1MrxPYXj1BlLLVc1jp1gER0LRb1XsKPFsMQQX03N5Hxfgtjj9szWMU8fS2qscdspad+gU1cVTuGvb1AI18gZSdTimDgtz0oP3fu+oj8EJtfBfd7hp6NZPvFkKPwwbHTjaZsHs9Q59/JUw+LYLd6HHWWtdpy+EkpOo7CEeJ1Mj0P1EfJQeJ4OIHdkDUEtMeYywpbfsVj9XEMgnORGtrN8xH1QKeKZmgvzReSwCBtJjX1QjxTBEAF1GBzDSB5AtsqDiWBiz6RPSIHsEV8MVhDxykfvt9CY+QhcijjmG2qgDkNFyK+H/AN/Qf2fH31D91sD1+agU3chfqqOxBV6dcbiVtM5JaQfyKkNMa/irl9tIXMA3TAqA0f8ACawmIDLgCebmgn3S71alTJ0j1KTSZJNo0aeNF9JOuw9l1Sowi8e0pM03C9vQqKeI6BRUUiW5su3hzX54jwsLjAAsI6LJHCm5p6SvQYXGHJVAgZmhpjlKo6mAT0AHyWDV8I14OTz/ABFkf11/kknVLwtLipBJg8/qsupr6/gsaL2XbV381FQSqCwV2qdWQsAaaq2jKdFFOYbhJImRHmpxhZFyMepStqVakxa+M4Z+qNueqQbSMpyg4iTsinCvmbyRBhvohPpQCokhesIFkqU3WSzlFgWG3omaQgmyBTYn20k4oTNjg7QWeL0Jn2Wm2mB96PI/kl+Dd2GDM0EzutN9WmRIDfKIXVx+lGKfqYi+mf2r83IbrWM+dyivoEmYEdCi4l4+6zLGpzaq0gKsp38M/wAJN/ZDdXiQ4OB32/BaWHxIt4nCEQ9242Pq/VJsZk0cYwG4PvH0TrMWwtuCeXi/BWr0GCC1uYdGpRxbOmXzED6I7EXL27UrdXn81yoXsG7T7rkAImm1VgDQIbguuN0ES+ZEDR1VWO3KL9ocUxkdwYmDCtTF9ESnVJtPoiCr0QMD3YnSyPRw1OJJIKGHFdk6FAxvA0fFDTI3VeIHKX+YT3BKQ8R5JHjo1XM1P7SN2HiJ5PFVZJSjim61C6CcOVRtJORCKxq4UkxRoqaRGw1HDlNtwvIx6o2HwMiUz9lA0WrHjKpSoWdgZ3+f80rV4XlvIW3TpnSJQcRgTPwp5oIWOTMdrLqlSmTstQ0uiHiKcfNYjQYGIYlSFo4gaJZzEgJY2yfo05ak2p3D1dFNIizXwoDWtlyZlpHxIFBjcvNVJGgC6mP0oxz7Zdzsu/zRKTSecILaZ3bKcpF0QGfIqZAvflPourU3EfCFLXVW6wPQqj2PdfMB8kgKU6z2Wy+6vUzVB4nBvoPzQatFwuXA+v8AJUdij0QBY8Lb/wBQey5QMa79ULkAZJQiVC5AkEYU7QULkDKk+JN7KFykBSkLpmk0cly5AzS4N8L/ADSHG9CoXLmZfWzbD0I8vV1UEWUrlFCZzQmKGoXLlLyBt4c2CJUXLltxmeYxhnFMvN1y5Ry9Dxma/UoHEtB5fguXLnPs2GBV1CDUXLlFESEzR2XLlZEieh4UbeicOq5culD0mWXYWlqj1nGNVy5SIGNjHmdT7oLXmNSuXKQgzHSq1QuXIAs0WXLlyBn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4" name="AutoShape 10" descr="data:image/jpeg;base64,/9j/4AAQSkZJRgABAQAAAQABAAD/2wCEAAkGBhMSERQUEhQWFRQUFRQUFBQUFBYVFRQUFRQVFBUUFRQXHCYeFxkkGRQUHy8gIycpLCwsFR4xNTAqNSYrLCkBCQoKDgwOFw8PGiwcHBwsLCwsKSwsLCwsLCwsLCwpLCwsLCksLCwsKSwsKSksLCwsKSksLCwsLCwsLCksKSwpLP/AABEIAMIBAwMBIgACEQEDEQH/xAAbAAACAwEBAQAAAAAAAAAAAAADBAECBQAGB//EAEMQAAEDAgQDBgMEBwcDBQAAAAEAAhEDIQQSMUEFUWEGEyJxgZEyobEUQsHRFVJigpLh8AcjM3Ki0vFTY9MWNEOTsv/EABoBAAIDAQEAAAAAAAAAAAAAAAABAgMEBQb/xAAoEQACAgEEAQQCAgMAAAAAAAAAAQIRAwQSITFBMlFhcQUiE4EzkfD/2gAMAwEAAhEDEQA/APJNR2JVr0VtRehs444xyJmSYqqRWTCg7yhyo7xRmTJBWogal2vR2VEAWyqrgrmohOcgDsq7KoUoAsCrtegErgUwHGuUl6XBUFyQBy5VzIBeuzJgMEqjiqZ1UuQAQPU96gEqECDmqu71LldKBhnVFTOhqpKADZ1GZBlSCgC7kIhXlVIQBRcrQqwkByhWhQgAAplSAUUOUKNCOAVg1S0q4KYyA1dlV+8VHPTA4NRWtQ2uRA9AyZUgqpKhAF5XKkIrGoAorBqIWqIQIjKqlqYZTlX7hAxPIrQmHUlBppiFyohFcxS1iABZVGVH7tSaaAFXBVCZdTUd2gAICgtR+7UOYgBbKpDUw2krd2gAAYoLExlVSxAACxRkRjCqkAPKpV1CAEGq6lrVYhRIkNKklcrQpDKZlKnIuCBnBWBVmhTCBkAqwK4NVu7KAIBRGqndlXhAFpXBUzKcyYhhlSFJxCVcVLEgD94rtQmhEa5MCxCuxqGaitTM6XSAvCtlCJS4ZWfdtN5/dKIeD1xY03c9lW8kPdE9kvYTe1CKarYOo34mOHUgx7pXKppp9EWmuyYXIjGKKrExFCUJz1DnoZcmIK1yuTZBDlYPSAHUVQrVCoaUDLZVy7vFyAEQoJXByIAkIFdWBKPThFLGpgK5lwamQ0KHEIGCCs0IjaauKSQygKKx6g4dS3DpgW1V8qgMhQ9IDnU0PIiNerm6aABCkBHFFcKaQgQK4o7qarZMBPGYxlJmZ+Y7BrYEnzOi9X2YpU3YdlcNLc+aS9wJZeAJEC8aa3Cy+G8Op4iqylUbmY4weYkGCOoXssRwSkygWF2Vht4WQ2WwSQQPikbu0k815/8AJZpxnsvhnW0WOLjurlGLjce5xcGWa2wcDMncjy681mnHty3PKTBk/NW4xjcPgMM27iHZgyfE51s2Z5tra68RW7UkfFlI3GX8rgrFjto1TaR6XEcZyFsGZNiSeehvp00VuJ49jWGo4G0TDRMxoWz1bfruvNYig2sxrmOLQ4y0kTBmPr9Vs0MBnpNY4gtgiTaHCS3eXfe0bAsFqhkljdxZRKKnw0RgeMMqzkm0EyI10+iZfWlKs4U3DyxojQnqSB8leF3cLcoJy7ZysiSk0ir1EK4apyq4rKKMqs5cAUADIUqXKhQB0rlELkDFsqK3RS5qnKEEARKswkqCwIjKaBkBX7tSyipLCgZdr0WmlxTKJTdCBhftFMPYx9QNc8w0QTc6SRpK9VQ4VTpNzPGYzEkSDMfC3exK89wzs/TrVm1S3xU8sjNAdJIaTa0eEenmtzG1+8caQBaKUmYhpmzLR1kX22XntXqcqySg3wjr6fDjcFOgL+JsaYc0BpNwIDjBnlF9ErxDjWe4YxgJsIB0HiJOpHLT53xsfRcx0AE7jqOaxK+KdeRcqiLb8lrpG6/FNuYa63IgyYiC2Lzf87rExfaotflDAAAbmSSR9LJPDYxxiWxlsLX6eYWjgKTXlj7Ag3tBzXIdpGseasWSUOm0VuKn2j0OGrS1pIiQCRykTC6oQh92bknc367qhYZXoYNSimjkSTTphCq92iNYU5gsNJzO0Ggg+J0SG2UcuWOKDlLwPHjc5KK8m/2Q4ZD2zqTLtJDdcsbTbzXqa9GTkfGW55yGnNldaI+G3/JzeBvyjPznpfkJMWjyv0KF2r40aeTSHAiLguLnw0t3sGkzuvGZcrzTc32z0UILHFRXSPM/2i4qi+C3LNMwSYidRI3br0t0XzFlGm9ziIc6ZOYmCNyATdafHnVALlrw45yeciQC3QQCNN1hOoEEmPCdOlrXWrFxEoycs9nwLB0XMyPvmBjkDE25HRaeEpEM7sfvt+8YEBzDo9pMGDI8tF4fh2NeSDIAGRoIAt91pIiDrvrAmV6XAcSAcGkx8Ub3gi3MztvY85sZFM1+PUjnBO7QD0LRBHPreNVlgLXxFRrmMn4hPIiCQREagyTPkl6mEtK9BpZXijZyc6rIxQssgucmoVXUwtRQKyiU3QmBSCq6nKAAPMqMiK6lCq4IGCIC5dC5AjgQhOpckFjkzTxDRqgQIUVIMKz642QiUDGqdYKzncko2kiBxCBjIaSqtF4UMeSi0qZm5AA319huUnwNHpuyzhkq2sCwRpY5tdiZ5+hCHxHind031XMzhgkNkAuIMQSPKd9PNN9jaQe6owiA5mphx8JB0jK220HUKna+pSZThwAzW6t0G29xovK621qHfmju6WnhSPmHFe073vc/xszHwtPhhugAGwslqPEnVLPBHIkeIx/QU8SxINSXmTpe5AiPzQhiG6zPp+HsrIvggxhryHAHTXT8RdaXD8TGcCwv0J6k6lJU61Mg9flrtr/W5mJZX0Ag8rgZh/m28jz1lRlyNG/hccDAno7XMP1TETH5p0NhYoe0WkDQ6wWk202G0x5rV4XiQ9+R1x90jy0I239lv0Wo2P8Ajl14M2pxblvXYxmTjsT4WMHxEjQTALgOeukDc8t64rCNaCZgBY9LiV5F3AmOQJkExvAkep03PyeS4qC+xaGP7OTPYYHGw65DWuLQNC0Gcp6ODQQANyHHkELtKHYhjKjplgIIJk5qgc5gOwimcxPVo2Cxf0loDepDQG6hphxaCOZ5ftmy0cTxExTY4+GnmzjXMGMZHqSZ9fNcBRpnWbs8Xj8OXSw/dLwPNtvoG+xSNTAvLCCT4YaB0BmOu/yW1UEFgePESC5wMhx8ZqP8pgx6JavUcTJsT8W7bgunraR6g7LVEzsw2UXMt1J9iPyWpwWn4w7WPEGnchwBHsQVNRmZ1hrt1JgD+FFw2EcA10GQcvLZjm++U+xVrKjba6adOJ315ZrI/eyIV6bw5reTRlExoCeSv3A5r0Gmr+KP0crN/kYq7DoJw5Wi7BdUE0I3WmykVLbIRMJ0YIm8rhw47myLCjOLyi0nDdEqYXkqHBnVMCphcijCDmuQBmfZ3BV7nmhCo5XDzugiWbTI2RnU7IJeea6D1QMM1TkPJBDSEwHGNQgYRthopbXOwVm2Elw8lb7Qf6CVgei7HvGaoQTnY3vA2LOaLPiPvBpJE2181btJh++70EZgzIRGsEkkti4OnsEDhmEe3C1a7dXscwRqGZm946PIET5rQp4vKWvNwQxxJsSHBoFjzIMei83+WhUlkX0dr8e7Tg/s+MY6iWktOoJvFwGuykTvofdJ1T4QIvPyiPrK+h9oOHtYXucGiGF0fESchLnnpmZB815mthGghpaGw6nGaxAfTzQejSRPRwWbHk3IunCmZbTsOgjzE/j8hyT2FYdNz89p85181drBGZojSAdo8JBHKSP4lYN5jyHqbeW06iyt7KuguUkZhmkA5hoRFiQefyO6qMYGkEEg28QEEdT9dNfdWymRcidDe4+G/W41SRxLADOxg+IAzPLl9NNgnQ7NfjParNSYwHxEAv8AwHylLcNxJPpePr6fmvP4ojPLTIPkfpqtPhzyAQBrH/Hl+Ep5G58sUKjwj1PD6kEPJiJJcb5RDi538LTHWOaZbxATMgy65JALaZkim0WAMueCep6LIGMbq8wCLtH6rC9wzeZa0nz6IFWsw03PGjbmbEl7nkAfutHus2zku3BeJcTLi0iBlzNkbgmSfUrIxOPdDbyYIPkfx/ki4uqcjWxpJPWYj5rOfqFcolMmb+EeXCd4HKXRA9CWt91t0Z7k5jmALQDEG5JbMbiD+K8jh6wyxeTA8tI+crcxByBgJO+cbZsoEHqMp90MEa+CrZ2hxgEmeU9SNjt5gpq6yOEtLmki4zO5e/rrHOea0GTou/pFWKNnLzu8jHBRJ3VP0W8/eCC+m7Y+qp3rhYkrSUDbeHnQvQqtKLZ0NrTEl3ouODGuY+yABtwxOhV3UTF3IIoPFxPsrfZnOix9ipCI7t36wXJj9GHkVKLQzMwTr6A+icrcQgQGN5SQF50cXYNGHzzK9HjcA/3UnYyT7pWiNDlRxOyjvzul2cXc4HwtB2AYTKgY3EOFqZ9Kc/gi0Mfw9Rps6Y6CVNLDB78lN7XOsMuYTf1S+H+2gEtpVPECJFI6aGLWWv2R/s8c2s2q9xHhBAhzCJBzBwcAbWBFweZCwazUywpOJs02GOR0zSZ2Yp0cv2hxc5wPgpmGttPidBJ9I9UdzcE0eJjjAic7oA9SY9ELH4puAa9+JqmpnIa0akESb33J1jSLak+Hx/bAvDi4U8rhYBpFjpBnNPWVylqM03bZveHHDij0nG+2mQs+zuY2mxjmBhbIg6gzN9fcrBwfbh76pFWC2oC2QAA2QMsAREOa0ryVR0+ITBvr1VAw2Lb8556qE471UuSUZbXaPonHsS54Nz4sxAGhDq2o6ANaB1lYOJYTULiLFznQTzaG+0Ni2kBKYnjlVxb3kEEQNYykyepJDQPIBXbxGQQdW7cwGkuM/uuHlUHJUQg4l0pbi7MM4yDY392DKT5+En0KvUbBJI/Vlo1JgB2U8wQE3hsI7wze5jzgwfWL+ZSvEJBuYbLNNS14EG25YHFT3c0V7fJn4is50EvhofEtGkjMHC0xrblPJJuOU3DnGb5ov1gn5/mrvcQATI/Z3NoOvlUjzSdQz8R9SRJFudydFYiDOqObMj18ua1sI60tjQ6+/wCA9lilu1jroj8Nx3dug6KdET0VDDZ4BIG0RrAAHoAHeZnmrfo1x2sfpH5JanjM1m8gJ3/rVMjFuJIDiDeADqAGiPcqDRKxfiQOpG3uSS4n+uQWY960WYmGljht87n/AGhZ5EpoiwrTlDYN7H3MJ+hUa4uDpA8LgSb6nc6mDHqssaDz/JGfXy5Qb+dswkW+QulQHvexmMwtOm/7QROZpZY3BbqvR4jiXD4s5oJ2gykux/ZGhUwVOpVpFz6mZ+YuI8Jccn+kBbo7F4WP/bg2/wCoRPuuzhcYwSdnOyJuTaMynxnBQPG0eiL+ksJtUp9E1S7C4N4vQc08sx+oQn/2d4efCwx/mk/NXb4fJXtkTh+I4XUup38kc1sPmHip35ObZZz+wVBs5WF3m6CD+8QFVvYKhuyoCdy+3oRIRcfcVM2arKQIylp9kN3hEgtifFbbos5vYXDhsONcEbzI8/DKE/sZh5s+sP3pCE4+4cm43FNI2+SlYDexWHj/ABan8cfJcj9R8ifD8LgWGBRknTPScSQAJOWSY9vVbjOIYdgOUNohsXOGqwZuYOUAfNeKdx+o0NLQHxByhj2i/wCy6nlI6XTeD7YObUDaj3Ak3pNpBxjYDMzUydGqTVkFZ60Yhjwe6rUnujNlAgRt8LPkSFDOLOaRHd59w8PAn30Kysbx3D1KZzisIIMyKTxaPhbRFr7rMwxwxIIquDT+u/MeoDWtDgfNQak+ixUuz2OF43V+9Spkm0sY6Jn5iFr03ktzO8OaxuRAE3v0n5ry5dSMNpYYPgT33eupEkRJiCu4txTFGmW920ZhEB7S5oiIDnAfTfVc7WYZZYpRXk2afIoPkx+39OjUa2CLSIBkAgkGR6H59SPncU3VHSwE7fqwOkrb4xwmuwFxu7drsogEEeUARovON4PXIltFx6wSJHUeSxw0+SCpo0Tyxk7RGLcwArLpVonqLD+tFo/oqpBD6NXN4csNOhcM+17WCWOHirLqbmt8RDd9DlF/S6s2tdoVoo7GywNHxXHlaFsUGipBsPCQQDqc4LtdSbekLz2RwMgRB+YT+AxhY0hwm8gj8Z9fdQcPYkpHteAvc1jSYkta0HWJYCCedwLJPGwxxBJcGljSYuQ3uAHRzjOPVI8O48GNMscZjL4gAOswdoQ8V2g7x58IYC9rsxObKGgGItIJaPfZU/xystWSNCfE68h0CIJcCBEtcTfosVo9PSVo16wdUfLjlDSGCRc7DqJJt80IU2hoGYTEumLOv4RBM/irkqKpMVYyNP69FSoy6cY5uQ5iQdW2BmMwO8j7vus8uKmkQZpU8fkbAJnoBYrqHEC54Ljf9brzS2EcwB2cONjly7OgweomFoUW0gwOd4jA8MRvcAgKLXwCHuJVMxBtdoJjmdUrUqNFONzBnodQgNrsg+ExmloLoIbN2mBE31tpPRKVydJtzQosG0TUx8CAPNVp4lwLXOMgzA5X36SubhHFshpLZiQLZo58+iIeH1HEAU3S20Bp2v4uqkosVo+4dnv7TMMxjMIWPNWmwMDGhuR2URFN2eHWGlpjSbL0D+0FA0adZgdVa/4DTBcIO5i4jSD7L49wLsfi6ldlVlMQC4l2ZkNnUEZpaRNrcl9Z7K4OnQoCkXMJc+o8BtQPAa58yNOpuN94WzGpL1IzTcfAxw/jVNwc5zazQ0yIomCPckpnB8RFVr/jbEQX08rYM6HNrYJpz26B400AB310JXd6IgOzDSJb7x+CsuyBT7ZTAIkiOronzuqNx7IsT1h0RyEXurjDtvlANtsv5IEMDomDyyiZ84T4I8g34yNIDtsz7nlMN+SOxziAAGkb5WmAeZmLI3ciHEEO8zLR7aIYAAEloMwQABJ2gnKi0FM77BTNyxl/2R+S5JPxdQGBTbbnUaD7QY91ylTFaPluD4fjmEmlUok75K+HbPmczSfVaVZ3F8t6IeOYZRq/MErz1R4OjJ8i4wrUsUwfcPmHOB+q2uJnTNodouLMEd09oH/aLR8oC5vbHie7AR1p/wA1mDixGjqgHIPd+aZHHXAWq1xy8Rj18V0tiHbHB2wxv3qLef8Ag6LY4TxalXbLntFXdgiADpG+my847tLWIgvzj/usa+D5OkJngXaKasPbRPX7OxpFubQs+dUlXBoxPnkF2m4y+j8L2XEaA7zH0leZHapxP95RoPgauZ4ombOmQvXcWrMqgltKi6Nf7p+kcmuC88WUN8PQPSMQ0+4q2VCU/cte32Ff/VrIvhmwNMlaoz5SQVl47jNGpGSg5ka5sQ94PkHCy1amEw7taDG/5a1YfUvWXieHUs0MGUDX+9Dh7lgKryOVc0SglfAhVe3ZpE9ZXZSdI9U9WwsEbW2IO6t9lHX2H5rOkWsphcKSBZnmQZ0Q6zHA6ixHzj81pUqbQNT7DkeqXq0Wzq7bYbR1UmmKxHvmCc7Xu2MVIn/SUMOoEf8AygxYSwgcpOUSmjhaZF3P9Gt/3IYwdL9ep/8AW3/yKSv4ItoWrMpBvgc8k6ywNH/6PMpUNE2+Y/mtb9G0SP8AGcD1o/iHlczhzNqwPmx4/BDi37f7DchfDBos4HLvlMfWRz90WsymHeAuI/agH5JtvDxtUZ7P/wBqk4H9tv8Aq/2ocWFiVT1057cku4WT9TCH9Zvv/JLHCHm33UWh2BDkejVIMhxB6Eg/JWGBNvEz+IJ6hhi0TNI30JBJ+X4pxixNn0r+y3ipNNzajvhNnOqEHndu/nI9V7g8Uw7SIxFNtrtz07j1MrxPYXj1BlLLVc1jp1gER0LRb1XsKPFsMQQX03N5Hxfgtjj9szWMU8fS2qscdspad+gU1cVTuGvb1AI18gZSdTimDgtz0oP3fu+oj8EJtfBfd7hp6NZPvFkKPwwbHTjaZsHs9Q59/JUw+LYLd6HHWWtdpy+EkpOo7CEeJ1Mj0P1EfJQeJ4OIHdkDUEtMeYywpbfsVj9XEMgnORGtrN8xH1QKeKZmgvzReSwCBtJjX1QjxTBEAF1GBzDSB5AtsqDiWBiz6RPSIHsEV8MVhDxykfvt9CY+QhcijjmG2qgDkNFyK+H/AN/Qf2fH31D91sD1+agU3chfqqOxBV6dcbiVtM5JaQfyKkNMa/irl9tIXMA3TAqA0f8ACawmIDLgCebmgn3S71alTJ0j1KTSZJNo0aeNF9JOuw9l1Sowi8e0pM03C9vQqKeI6BRUUiW5su3hzX54jwsLjAAsI6LJHCm5p6SvQYXGHJVAgZmhpjlKo6mAT0AHyWDV8I14OTz/ABFkf11/kknVLwtLipBJg8/qsupr6/gsaL2XbV381FQSqCwV2qdWQsAaaq2jKdFFOYbhJImRHmpxhZFyMepStqVakxa+M4Z+qNueqQbSMpyg4iTsinCvmbyRBhvohPpQCokhesIFkqU3WSzlFgWG3omaQgmyBTYn20k4oTNjg7QWeL0Jn2Wm2mB96PI/kl+Dd2GDM0EzutN9WmRIDfKIXVx+lGKfqYi+mf2r83IbrWM+dyivoEmYEdCi4l4+6zLGpzaq0gKsp38M/wAJN/ZDdXiQ4OB32/BaWHxIt4nCEQ9242Pq/VJsZk0cYwG4PvH0TrMWwtuCeXi/BWr0GCC1uYdGpRxbOmXzED6I7EXL27UrdXn81yoXsG7T7rkAImm1VgDQIbguuN0ES+ZEDR1VWO3KL9ocUxkdwYmDCtTF9ESnVJtPoiCr0QMD3YnSyPRw1OJJIKGHFdk6FAxvA0fFDTI3VeIHKX+YT3BKQ8R5JHjo1XM1P7SN2HiJ5PFVZJSjim61C6CcOVRtJORCKxq4UkxRoqaRGw1HDlNtwvIx6o2HwMiUz9lA0WrHjKpSoWdgZ3+f80rV4XlvIW3TpnSJQcRgTPwp5oIWOTMdrLqlSmTstQ0uiHiKcfNYjQYGIYlSFo4gaJZzEgJY2yfo05ak2p3D1dFNIizXwoDWtlyZlpHxIFBjcvNVJGgC6mP0oxz7Zdzsu/zRKTSecILaZ3bKcpF0QGfIqZAvflPourU3EfCFLXVW6wPQqj2PdfMB8kgKU6z2Wy+6vUzVB4nBvoPzQatFwuXA+v8AJUdij0QBY8Lb/wBQey5QMa79ULkAZJQiVC5AkEYU7QULkDKk+JN7KFykBSkLpmk0cly5AzS4N8L/ADSHG9CoXLmZfWzbD0I8vV1UEWUrlFCZzQmKGoXLlLyBt4c2CJUXLltxmeYxhnFMvN1y5Ry9Dxma/UoHEtB5fguXLnPs2GBV1CDUXLlFESEzR2XLlZEieh4UbeicOq5culD0mWXYWlqj1nGNVy5SIGNjHmdT7oLXmNSuXKQgzHSq1QuXIAs0WXLlyBn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5" name="AutoShape 12" descr="data:image/jpeg;base64,/9j/4AAQSkZJRgABAQAAAQABAAD/2wCEAAkGBhMSERQUEhQWFRQUFRQUFBQUFBYVFRQUFRQVFBUUFRQXHCYeFxkkGRQUHy8gIycpLCwsFR4xNTAqNSYrLCkBCQoKDgwOFw8PGiwcHBwsLCwsKSwsLCwsLCwsLCwpLCwsLCksLCwsKSwsKSksLCwsKSksLCwsLCwsLCksKSwpLP/AABEIAMIBAwMBIgACEQEDEQH/xAAbAAACAwEBAQAAAAAAAAAAAAADBAECBQAGB//EAEMQAAEDAgQDBgMEBwcDBQAAAAEAAhEDIQQSMUEFUWEGEyJxgZEyobEUQsHRFVJigpLh8AcjM3Ki0vFTY9MWNEOTsv/EABoBAAIDAQEAAAAAAAAAAAAAAAABAgMEBQb/xAAoEQACAgEEAQQCAgMAAAAAAAAAAQIRAwQSITFBMlFhcQUiE4EzkfD/2gAMAwEAAhEDEQA/APJNR2JVr0VtRehs444xyJmSYqqRWTCg7yhyo7xRmTJBWogal2vR2VEAWyqrgrmohOcgDsq7KoUoAsCrtegErgUwHGuUl6XBUFyQBy5VzIBeuzJgMEqjiqZ1UuQAQPU96gEqECDmqu71LldKBhnVFTOhqpKADZ1GZBlSCgC7kIhXlVIQBRcrQqwkByhWhQgAAplSAUUOUKNCOAVg1S0q4KYyA1dlV+8VHPTA4NRWtQ2uRA9AyZUgqpKhAF5XKkIrGoAorBqIWqIQIjKqlqYZTlX7hAxPIrQmHUlBppiFyohFcxS1iABZVGVH7tSaaAFXBVCZdTUd2gAICgtR+7UOYgBbKpDUw2krd2gAAYoLExlVSxAACxRkRjCqkAPKpV1CAEGq6lrVYhRIkNKklcrQpDKZlKnIuCBnBWBVmhTCBkAqwK4NVu7KAIBRGqndlXhAFpXBUzKcyYhhlSFJxCVcVLEgD94rtQmhEa5MCxCuxqGaitTM6XSAvCtlCJS4ZWfdtN5/dKIeD1xY03c9lW8kPdE9kvYTe1CKarYOo34mOHUgx7pXKppp9EWmuyYXIjGKKrExFCUJz1DnoZcmIK1yuTZBDlYPSAHUVQrVCoaUDLZVy7vFyAEQoJXByIAkIFdWBKPThFLGpgK5lwamQ0KHEIGCCs0IjaauKSQygKKx6g4dS3DpgW1V8qgMhQ9IDnU0PIiNerm6aABCkBHFFcKaQgQK4o7qarZMBPGYxlJmZ+Y7BrYEnzOi9X2YpU3YdlcNLc+aS9wJZeAJEC8aa3Cy+G8Op4iqylUbmY4weYkGCOoXssRwSkygWF2Vht4WQ2WwSQQPikbu0k815/8AJZpxnsvhnW0WOLjurlGLjce5xcGWa2wcDMncjy681mnHty3PKTBk/NW4xjcPgMM27iHZgyfE51s2Z5tra68RW7UkfFlI3GX8rgrFjto1TaR6XEcZyFsGZNiSeehvp00VuJ49jWGo4G0TDRMxoWz1bfruvNYig2sxrmOLQ4y0kTBmPr9Vs0MBnpNY4gtgiTaHCS3eXfe0bAsFqhkljdxZRKKnw0RgeMMqzkm0EyI10+iZfWlKs4U3DyxojQnqSB8leF3cLcoJy7ZysiSk0ir1EK4apyq4rKKMqs5cAUADIUqXKhQB0rlELkDFsqK3RS5qnKEEARKswkqCwIjKaBkBX7tSyipLCgZdr0WmlxTKJTdCBhftFMPYx9QNc8w0QTc6SRpK9VQ4VTpNzPGYzEkSDMfC3exK89wzs/TrVm1S3xU8sjNAdJIaTa0eEenmtzG1+8caQBaKUmYhpmzLR1kX22XntXqcqySg3wjr6fDjcFOgL+JsaYc0BpNwIDjBnlF9ErxDjWe4YxgJsIB0HiJOpHLT53xsfRcx0AE7jqOaxK+KdeRcqiLb8lrpG6/FNuYa63IgyYiC2Lzf87rExfaotflDAAAbmSSR9LJPDYxxiWxlsLX6eYWjgKTXlj7Ag3tBzXIdpGseasWSUOm0VuKn2j0OGrS1pIiQCRykTC6oQh92bknc367qhYZXoYNSimjkSTTphCq92iNYU5gsNJzO0Ggg+J0SG2UcuWOKDlLwPHjc5KK8m/2Q4ZD2zqTLtJDdcsbTbzXqa9GTkfGW55yGnNldaI+G3/JzeBvyjPznpfkJMWjyv0KF2r40aeTSHAiLguLnw0t3sGkzuvGZcrzTc32z0UILHFRXSPM/2i4qi+C3LNMwSYidRI3br0t0XzFlGm9ziIc6ZOYmCNyATdafHnVALlrw45yeciQC3QQCNN1hOoEEmPCdOlrXWrFxEoycs9nwLB0XMyPvmBjkDE25HRaeEpEM7sfvt+8YEBzDo9pMGDI8tF4fh2NeSDIAGRoIAt91pIiDrvrAmV6XAcSAcGkx8Ub3gi3MztvY85sZFM1+PUjnBO7QD0LRBHPreNVlgLXxFRrmMn4hPIiCQREagyTPkl6mEtK9BpZXijZyc6rIxQssgucmoVXUwtRQKyiU3QmBSCq6nKAAPMqMiK6lCq4IGCIC5dC5AjgQhOpckFjkzTxDRqgQIUVIMKz642QiUDGqdYKzncko2kiBxCBjIaSqtF4UMeSi0qZm5AA319huUnwNHpuyzhkq2sCwRpY5tdiZ5+hCHxHind031XMzhgkNkAuIMQSPKd9PNN9jaQe6owiA5mphx8JB0jK220HUKna+pSZThwAzW6t0G29xovK621qHfmju6WnhSPmHFe073vc/xszHwtPhhugAGwslqPEnVLPBHIkeIx/QU8SxINSXmTpe5AiPzQhiG6zPp+HsrIvggxhryHAHTXT8RdaXD8TGcCwv0J6k6lJU61Mg9flrtr/W5mJZX0Ag8rgZh/m28jz1lRlyNG/hccDAno7XMP1TETH5p0NhYoe0WkDQ6wWk202G0x5rV4XiQ9+R1x90jy0I239lv0Wo2P8Ajl14M2pxblvXYxmTjsT4WMHxEjQTALgOeukDc8t64rCNaCZgBY9LiV5F3AmOQJkExvAkep03PyeS4qC+xaGP7OTPYYHGw65DWuLQNC0Gcp6ODQQANyHHkELtKHYhjKjplgIIJk5qgc5gOwimcxPVo2Cxf0loDepDQG6hphxaCOZ5ftmy0cTxExTY4+GnmzjXMGMZHqSZ9fNcBRpnWbs8Xj8OXSw/dLwPNtvoG+xSNTAvLCCT4YaB0BmOu/yW1UEFgePESC5wMhx8ZqP8pgx6JavUcTJsT8W7bgunraR6g7LVEzsw2UXMt1J9iPyWpwWn4w7WPEGnchwBHsQVNRmZ1hrt1JgD+FFw2EcA10GQcvLZjm++U+xVrKjba6adOJ315ZrI/eyIV6bw5reTRlExoCeSv3A5r0Gmr+KP0crN/kYq7DoJw5Wi7BdUE0I3WmykVLbIRMJ0YIm8rhw47myLCjOLyi0nDdEqYXkqHBnVMCphcijCDmuQBmfZ3BV7nmhCo5XDzugiWbTI2RnU7IJeea6D1QMM1TkPJBDSEwHGNQgYRthopbXOwVm2Elw8lb7Qf6CVgei7HvGaoQTnY3vA2LOaLPiPvBpJE2181btJh++70EZgzIRGsEkkti4OnsEDhmEe3C1a7dXscwRqGZm946PIET5rQp4vKWvNwQxxJsSHBoFjzIMei83+WhUlkX0dr8e7Tg/s+MY6iWktOoJvFwGuykTvofdJ1T4QIvPyiPrK+h9oOHtYXucGiGF0fESchLnnpmZB815mthGghpaGw6nGaxAfTzQejSRPRwWbHk3IunCmZbTsOgjzE/j8hyT2FYdNz89p85181drBGZojSAdo8JBHKSP4lYN5jyHqbeW06iyt7KuguUkZhmkA5hoRFiQefyO6qMYGkEEg28QEEdT9dNfdWymRcidDe4+G/W41SRxLADOxg+IAzPLl9NNgnQ7NfjParNSYwHxEAv8AwHylLcNxJPpePr6fmvP4ojPLTIPkfpqtPhzyAQBrH/Hl+Ep5G58sUKjwj1PD6kEPJiJJcb5RDi538LTHWOaZbxATMgy65JALaZkim0WAMueCep6LIGMbq8wCLtH6rC9wzeZa0nz6IFWsw03PGjbmbEl7nkAfutHus2zku3BeJcTLi0iBlzNkbgmSfUrIxOPdDbyYIPkfx/ki4uqcjWxpJPWYj5rOfqFcolMmb+EeXCd4HKXRA9CWt91t0Z7k5jmALQDEG5JbMbiD+K8jh6wyxeTA8tI+crcxByBgJO+cbZsoEHqMp90MEa+CrZ2hxgEmeU9SNjt5gpq6yOEtLmki4zO5e/rrHOea0GTou/pFWKNnLzu8jHBRJ3VP0W8/eCC+m7Y+qp3rhYkrSUDbeHnQvQqtKLZ0NrTEl3ouODGuY+yABtwxOhV3UTF3IIoPFxPsrfZnOix9ipCI7t36wXJj9GHkVKLQzMwTr6A+icrcQgQGN5SQF50cXYNGHzzK9HjcA/3UnYyT7pWiNDlRxOyjvzul2cXc4HwtB2AYTKgY3EOFqZ9Kc/gi0Mfw9Rps6Y6CVNLDB78lN7XOsMuYTf1S+H+2gEtpVPECJFI6aGLWWv2R/s8c2s2q9xHhBAhzCJBzBwcAbWBFweZCwazUywpOJs02GOR0zSZ2Yp0cv2hxc5wPgpmGttPidBJ9I9UdzcE0eJjjAic7oA9SY9ELH4puAa9+JqmpnIa0akESb33J1jSLak+Hx/bAvDi4U8rhYBpFjpBnNPWVylqM03bZveHHDij0nG+2mQs+zuY2mxjmBhbIg6gzN9fcrBwfbh76pFWC2oC2QAA2QMsAREOa0ryVR0+ITBvr1VAw2Lb8556qE471UuSUZbXaPonHsS54Nz4sxAGhDq2o6ANaB1lYOJYTULiLFznQTzaG+0Ni2kBKYnjlVxb3kEEQNYykyepJDQPIBXbxGQQdW7cwGkuM/uuHlUHJUQg4l0pbi7MM4yDY392DKT5+En0KvUbBJI/Vlo1JgB2U8wQE3hsI7wze5jzgwfWL+ZSvEJBuYbLNNS14EG25YHFT3c0V7fJn4is50EvhofEtGkjMHC0xrblPJJuOU3DnGb5ov1gn5/mrvcQATI/Z3NoOvlUjzSdQz8R9SRJFudydFYiDOqObMj18ua1sI60tjQ6+/wCA9lilu1jroj8Nx3dug6KdET0VDDZ4BIG0RrAAHoAHeZnmrfo1x2sfpH5JanjM1m8gJ3/rVMjFuJIDiDeADqAGiPcqDRKxfiQOpG3uSS4n+uQWY960WYmGljht87n/AGhZ5EpoiwrTlDYN7H3MJ+hUa4uDpA8LgSb6nc6mDHqssaDz/JGfXy5Qb+dswkW+QulQHvexmMwtOm/7QROZpZY3BbqvR4jiXD4s5oJ2gykux/ZGhUwVOpVpFz6mZ+YuI8Jccn+kBbo7F4WP/bg2/wCoRPuuzhcYwSdnOyJuTaMynxnBQPG0eiL+ksJtUp9E1S7C4N4vQc08sx+oQn/2d4efCwx/mk/NXb4fJXtkTh+I4XUup38kc1sPmHip35ObZZz+wVBs5WF3m6CD+8QFVvYKhuyoCdy+3oRIRcfcVM2arKQIylp9kN3hEgtifFbbos5vYXDhsONcEbzI8/DKE/sZh5s+sP3pCE4+4cm43FNI2+SlYDexWHj/ABan8cfJcj9R8ifD8LgWGBRknTPScSQAJOWSY9vVbjOIYdgOUNohsXOGqwZuYOUAfNeKdx+o0NLQHxByhj2i/wCy6nlI6XTeD7YObUDaj3Ak3pNpBxjYDMzUydGqTVkFZ60Yhjwe6rUnujNlAgRt8LPkSFDOLOaRHd59w8PAn30Kysbx3D1KZzisIIMyKTxaPhbRFr7rMwxwxIIquDT+u/MeoDWtDgfNQak+ixUuz2OF43V+9Spkm0sY6Jn5iFr03ktzO8OaxuRAE3v0n5ry5dSMNpYYPgT33eupEkRJiCu4txTFGmW920ZhEB7S5oiIDnAfTfVc7WYZZYpRXk2afIoPkx+39OjUa2CLSIBkAgkGR6H59SPncU3VHSwE7fqwOkrb4xwmuwFxu7drsogEEeUARovON4PXIltFx6wSJHUeSxw0+SCpo0Tyxk7RGLcwArLpVonqLD+tFo/oqpBD6NXN4csNOhcM+17WCWOHirLqbmt8RDd9DlF/S6s2tdoVoo7GywNHxXHlaFsUGipBsPCQQDqc4LtdSbekLz2RwMgRB+YT+AxhY0hwm8gj8Z9fdQcPYkpHteAvc1jSYkta0HWJYCCedwLJPGwxxBJcGljSYuQ3uAHRzjOPVI8O48GNMscZjL4gAOswdoQ8V2g7x58IYC9rsxObKGgGItIJaPfZU/xystWSNCfE68h0CIJcCBEtcTfosVo9PSVo16wdUfLjlDSGCRc7DqJJt80IU2hoGYTEumLOv4RBM/irkqKpMVYyNP69FSoy6cY5uQ5iQdW2BmMwO8j7vus8uKmkQZpU8fkbAJnoBYrqHEC54Ljf9brzS2EcwB2cONjly7OgweomFoUW0gwOd4jA8MRvcAgKLXwCHuJVMxBtdoJjmdUrUqNFONzBnodQgNrsg+ExmloLoIbN2mBE31tpPRKVydJtzQosG0TUx8CAPNVp4lwLXOMgzA5X36SubhHFshpLZiQLZo58+iIeH1HEAU3S20Bp2v4uqkosVo+4dnv7TMMxjMIWPNWmwMDGhuR2URFN2eHWGlpjSbL0D+0FA0adZgdVa/4DTBcIO5i4jSD7L49wLsfi6ldlVlMQC4l2ZkNnUEZpaRNrcl9Z7K4OnQoCkXMJc+o8BtQPAa58yNOpuN94WzGpL1IzTcfAxw/jVNwc5zazQ0yIomCPckpnB8RFVr/jbEQX08rYM6HNrYJpz26B400AB310JXd6IgOzDSJb7x+CsuyBT7ZTAIkiOronzuqNx7IsT1h0RyEXurjDtvlANtsv5IEMDomDyyiZ84T4I8g34yNIDtsz7nlMN+SOxziAAGkb5WmAeZmLI3ciHEEO8zLR7aIYAAEloMwQABJ2gnKi0FM77BTNyxl/2R+S5JPxdQGBTbbnUaD7QY91ylTFaPluD4fjmEmlUok75K+HbPmczSfVaVZ3F8t6IeOYZRq/MErz1R4OjJ8i4wrUsUwfcPmHOB+q2uJnTNodouLMEd09oH/aLR8oC5vbHie7AR1p/wA1mDixGjqgHIPd+aZHHXAWq1xy8Rj18V0tiHbHB2wxv3qLef8Ag6LY4TxalXbLntFXdgiADpG+my847tLWIgvzj/usa+D5OkJngXaKasPbRPX7OxpFubQs+dUlXBoxPnkF2m4y+j8L2XEaA7zH0leZHapxP95RoPgauZ4ombOmQvXcWrMqgltKi6Nf7p+kcmuC88WUN8PQPSMQ0+4q2VCU/cte32Ff/VrIvhmwNMlaoz5SQVl47jNGpGSg5ka5sQ94PkHCy1amEw7taDG/5a1YfUvWXieHUs0MGUDX+9Dh7lgKryOVc0SglfAhVe3ZpE9ZXZSdI9U9WwsEbW2IO6t9lHX2H5rOkWsphcKSBZnmQZ0Q6zHA6ixHzj81pUqbQNT7DkeqXq0Wzq7bYbR1UmmKxHvmCc7Xu2MVIn/SUMOoEf8AygxYSwgcpOUSmjhaZF3P9Gt/3IYwdL9ep/8AW3/yKSv4ItoWrMpBvgc8k6ywNH/6PMpUNE2+Y/mtb9G0SP8AGcD1o/iHlczhzNqwPmx4/BDi37f7DchfDBos4HLvlMfWRz90WsymHeAuI/agH5JtvDxtUZ7P/wBqk4H9tv8Aq/2ocWFiVT1057cku4WT9TCH9Zvv/JLHCHm33UWh2BDkejVIMhxB6Eg/JWGBNvEz+IJ6hhi0TNI30JBJ+X4pxixNn0r+y3ipNNzajvhNnOqEHndu/nI9V7g8Uw7SIxFNtrtz07j1MrxPYXj1BlLLVc1jp1gER0LRb1XsKPFsMQQX03N5Hxfgtjj9szWMU8fS2qscdspad+gU1cVTuGvb1AI18gZSdTimDgtz0oP3fu+oj8EJtfBfd7hp6NZPvFkKPwwbHTjaZsHs9Q59/JUw+LYLd6HHWWtdpy+EkpOo7CEeJ1Mj0P1EfJQeJ4OIHdkDUEtMeYywpbfsVj9XEMgnORGtrN8xH1QKeKZmgvzReSwCBtJjX1QjxTBEAF1GBzDSB5AtsqDiWBiz6RPSIHsEV8MVhDxykfvt9CY+QhcijjmG2qgDkNFyK+H/AN/Qf2fH31D91sD1+agU3chfqqOxBV6dcbiVtM5JaQfyKkNMa/irl9tIXMA3TAqA0f8ACawmIDLgCebmgn3S71alTJ0j1KTSZJNo0aeNF9JOuw9l1Sowi8e0pM03C9vQqKeI6BRUUiW5su3hzX54jwsLjAAsI6LJHCm5p6SvQYXGHJVAgZmhpjlKo6mAT0AHyWDV8I14OTz/ABFkf11/kknVLwtLipBJg8/qsupr6/gsaL2XbV381FQSqCwV2qdWQsAaaq2jKdFFOYbhJImRHmpxhZFyMepStqVakxa+M4Z+qNueqQbSMpyg4iTsinCvmbyRBhvohPpQCokhesIFkqU3WSzlFgWG3omaQgmyBTYn20k4oTNjg7QWeL0Jn2Wm2mB96PI/kl+Dd2GDM0EzutN9WmRIDfKIXVx+lGKfqYi+mf2r83IbrWM+dyivoEmYEdCi4l4+6zLGpzaq0gKsp38M/wAJN/ZDdXiQ4OB32/BaWHxIt4nCEQ9242Pq/VJsZk0cYwG4PvH0TrMWwtuCeXi/BWr0GCC1uYdGpRxbOmXzED6I7EXL27UrdXn81yoXsG7T7rkAImm1VgDQIbguuN0ES+ZEDR1VWO3KL9ocUxkdwYmDCtTF9ESnVJtPoiCr0QMD3YnSyPRw1OJJIKGHFdk6FAxvA0fFDTI3VeIHKX+YT3BKQ8R5JHjo1XM1P7SN2HiJ5PFVZJSjim61C6CcOVRtJORCKxq4UkxRoqaRGw1HDlNtwvIx6o2HwMiUz9lA0WrHjKpSoWdgZ3+f80rV4XlvIW3TpnSJQcRgTPwp5oIWOTMdrLqlSmTstQ0uiHiKcfNYjQYGIYlSFo4gaJZzEgJY2yfo05ak2p3D1dFNIizXwoDWtlyZlpHxIFBjcvNVJGgC6mP0oxz7Zdzsu/zRKTSecILaZ3bKcpF0QGfIqZAvflPourU3EfCFLXVW6wPQqj2PdfMB8kgKU6z2Wy+6vUzVB4nBvoPzQatFwuXA+v8AJUdij0QBY8Lb/wBQey5QMa79ULkAZJQiVC5AkEYU7QULkDKk+JN7KFykBSkLpmk0cly5AzS4N8L/ADSHG9CoXLmZfWzbD0I8vV1UEWUrlFCZzQmKGoXLlLyBt4c2CJUXLltxmeYxhnFMvN1y5Ry9Dxma/UoHEtB5fguXLnPs2GBV1CDUXLlFESEzR2XLlZEieh4UbeicOq5culD0mWXYWlqj1nGNVy5SIGNjHmdT7oLXmNSuXKQgzHSq1QuXIAs0WXLlyBn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6" name="AutoShape 14" descr="data:image/jpeg;base64,/9j/4AAQSkZJRgABAQAAAQABAAD/2wCEAAkGBhMSERQUEhQWFRQUFRQUFBQUFBYVFRQUFRQVFBUUFRQXHCYeFxkkGRQUHy8gIycpLCwsFR4xNTAqNSYrLCkBCQoKDgwOFw8PGiwcHBwsLCwsKSwsLCwsLCwsLCwpLCwsLCksLCwsKSwsKSksLCwsKSksLCwsLCwsLCksKSwpLP/AABEIAMIBAwMBIgACEQEDEQH/xAAbAAACAwEBAQAAAAAAAAAAAAADBAECBQAGB//EAEMQAAEDAgQDBgMEBwcDBQAAAAEAAhEDIQQSMUEFUWEGEyJxgZEyobEUQsHRFVJigpLh8AcjM3Ki0vFTY9MWNEOTsv/EABoBAAIDAQEAAAAAAAAAAAAAAAABAgMEBQb/xAAoEQACAgEEAQQCAgMAAAAAAAAAAQIRAwQSITFBMlFhcQUiE4EzkfD/2gAMAwEAAhEDEQA/APJNR2JVr0VtRehs444xyJmSYqqRWTCg7yhyo7xRmTJBWogal2vR2VEAWyqrgrmohOcgDsq7KoUoAsCrtegErgUwHGuUl6XBUFyQBy5VzIBeuzJgMEqjiqZ1UuQAQPU96gEqECDmqu71LldKBhnVFTOhqpKADZ1GZBlSCgC7kIhXlVIQBRcrQqwkByhWhQgAAplSAUUOUKNCOAVg1S0q4KYyA1dlV+8VHPTA4NRWtQ2uRA9AyZUgqpKhAF5XKkIrGoAorBqIWqIQIjKqlqYZTlX7hAxPIrQmHUlBppiFyohFcxS1iABZVGVH7tSaaAFXBVCZdTUd2gAICgtR+7UOYgBbKpDUw2krd2gAAYoLExlVSxAACxRkRjCqkAPKpV1CAEGq6lrVYhRIkNKklcrQpDKZlKnIuCBnBWBVmhTCBkAqwK4NVu7KAIBRGqndlXhAFpXBUzKcyYhhlSFJxCVcVLEgD94rtQmhEa5MCxCuxqGaitTM6XSAvCtlCJS4ZWfdtN5/dKIeD1xY03c9lW8kPdE9kvYTe1CKarYOo34mOHUgx7pXKppp9EWmuyYXIjGKKrExFCUJz1DnoZcmIK1yuTZBDlYPSAHUVQrVCoaUDLZVy7vFyAEQoJXByIAkIFdWBKPThFLGpgK5lwamQ0KHEIGCCs0IjaauKSQygKKx6g4dS3DpgW1V8qgMhQ9IDnU0PIiNerm6aABCkBHFFcKaQgQK4o7qarZMBPGYxlJmZ+Y7BrYEnzOi9X2YpU3YdlcNLc+aS9wJZeAJEC8aa3Cy+G8Op4iqylUbmY4weYkGCOoXssRwSkygWF2Vht4WQ2WwSQQPikbu0k815/8AJZpxnsvhnW0WOLjurlGLjce5xcGWa2wcDMncjy681mnHty3PKTBk/NW4xjcPgMM27iHZgyfE51s2Z5tra68RW7UkfFlI3GX8rgrFjto1TaR6XEcZyFsGZNiSeehvp00VuJ49jWGo4G0TDRMxoWz1bfruvNYig2sxrmOLQ4y0kTBmPr9Vs0MBnpNY4gtgiTaHCS3eXfe0bAsFqhkljdxZRKKnw0RgeMMqzkm0EyI10+iZfWlKs4U3DyxojQnqSB8leF3cLcoJy7ZysiSk0ir1EK4apyq4rKKMqs5cAUADIUqXKhQB0rlELkDFsqK3RS5qnKEEARKswkqCwIjKaBkBX7tSyipLCgZdr0WmlxTKJTdCBhftFMPYx9QNc8w0QTc6SRpK9VQ4VTpNzPGYzEkSDMfC3exK89wzs/TrVm1S3xU8sjNAdJIaTa0eEenmtzG1+8caQBaKUmYhpmzLR1kX22XntXqcqySg3wjr6fDjcFOgL+JsaYc0BpNwIDjBnlF9ErxDjWe4YxgJsIB0HiJOpHLT53xsfRcx0AE7jqOaxK+KdeRcqiLb8lrpG6/FNuYa63IgyYiC2Lzf87rExfaotflDAAAbmSSR9LJPDYxxiWxlsLX6eYWjgKTXlj7Ag3tBzXIdpGseasWSUOm0VuKn2j0OGrS1pIiQCRykTC6oQh92bknc367qhYZXoYNSimjkSTTphCq92iNYU5gsNJzO0Ggg+J0SG2UcuWOKDlLwPHjc5KK8m/2Q4ZD2zqTLtJDdcsbTbzXqa9GTkfGW55yGnNldaI+G3/JzeBvyjPznpfkJMWjyv0KF2r40aeTSHAiLguLnw0t3sGkzuvGZcrzTc32z0UILHFRXSPM/2i4qi+C3LNMwSYidRI3br0t0XzFlGm9ziIc6ZOYmCNyATdafHnVALlrw45yeciQC3QQCNN1hOoEEmPCdOlrXWrFxEoycs9nwLB0XMyPvmBjkDE25HRaeEpEM7sfvt+8YEBzDo9pMGDI8tF4fh2NeSDIAGRoIAt91pIiDrvrAmV6XAcSAcGkx8Ub3gi3MztvY85sZFM1+PUjnBO7QD0LRBHPreNVlgLXxFRrmMn4hPIiCQREagyTPkl6mEtK9BpZXijZyc6rIxQssgucmoVXUwtRQKyiU3QmBSCq6nKAAPMqMiK6lCq4IGCIC5dC5AjgQhOpckFjkzTxDRqgQIUVIMKz642QiUDGqdYKzncko2kiBxCBjIaSqtF4UMeSi0qZm5AA319huUnwNHpuyzhkq2sCwRpY5tdiZ5+hCHxHind031XMzhgkNkAuIMQSPKd9PNN9jaQe6owiA5mphx8JB0jK220HUKna+pSZThwAzW6t0G29xovK621qHfmju6WnhSPmHFe073vc/xszHwtPhhugAGwslqPEnVLPBHIkeIx/QU8SxINSXmTpe5AiPzQhiG6zPp+HsrIvggxhryHAHTXT8RdaXD8TGcCwv0J6k6lJU61Mg9flrtr/W5mJZX0Ag8rgZh/m28jz1lRlyNG/hccDAno7XMP1TETH5p0NhYoe0WkDQ6wWk202G0x5rV4XiQ9+R1x90jy0I239lv0Wo2P8Ajl14M2pxblvXYxmTjsT4WMHxEjQTALgOeukDc8t64rCNaCZgBY9LiV5F3AmOQJkExvAkep03PyeS4qC+xaGP7OTPYYHGw65DWuLQNC0Gcp6ODQQANyHHkELtKHYhjKjplgIIJk5qgc5gOwimcxPVo2Cxf0loDepDQG6hphxaCOZ5ftmy0cTxExTY4+GnmzjXMGMZHqSZ9fNcBRpnWbs8Xj8OXSw/dLwPNtvoG+xSNTAvLCCT4YaB0BmOu/yW1UEFgePESC5wMhx8ZqP8pgx6JavUcTJsT8W7bgunraR6g7LVEzsw2UXMt1J9iPyWpwWn4w7WPEGnchwBHsQVNRmZ1hrt1JgD+FFw2EcA10GQcvLZjm++U+xVrKjba6adOJ315ZrI/eyIV6bw5reTRlExoCeSv3A5r0Gmr+KP0crN/kYq7DoJw5Wi7BdUE0I3WmykVLbIRMJ0YIm8rhw47myLCjOLyi0nDdEqYXkqHBnVMCphcijCDmuQBmfZ3BV7nmhCo5XDzugiWbTI2RnU7IJeea6D1QMM1TkPJBDSEwHGNQgYRthopbXOwVm2Elw8lb7Qf6CVgei7HvGaoQTnY3vA2LOaLPiPvBpJE2181btJh++70EZgzIRGsEkkti4OnsEDhmEe3C1a7dXscwRqGZm946PIET5rQp4vKWvNwQxxJsSHBoFjzIMei83+WhUlkX0dr8e7Tg/s+MY6iWktOoJvFwGuykTvofdJ1T4QIvPyiPrK+h9oOHtYXucGiGF0fESchLnnpmZB815mthGghpaGw6nGaxAfTzQejSRPRwWbHk3IunCmZbTsOgjzE/j8hyT2FYdNz89p85181drBGZojSAdo8JBHKSP4lYN5jyHqbeW06iyt7KuguUkZhmkA5hoRFiQefyO6qMYGkEEg28QEEdT9dNfdWymRcidDe4+G/W41SRxLADOxg+IAzPLl9NNgnQ7NfjParNSYwHxEAv8AwHylLcNxJPpePr6fmvP4ojPLTIPkfpqtPhzyAQBrH/Hl+Ep5G58sUKjwj1PD6kEPJiJJcb5RDi538LTHWOaZbxATMgy65JALaZkim0WAMueCep6LIGMbq8wCLtH6rC9wzeZa0nz6IFWsw03PGjbmbEl7nkAfutHus2zku3BeJcTLi0iBlzNkbgmSfUrIxOPdDbyYIPkfx/ki4uqcjWxpJPWYj5rOfqFcolMmb+EeXCd4HKXRA9CWt91t0Z7k5jmALQDEG5JbMbiD+K8jh6wyxeTA8tI+crcxByBgJO+cbZsoEHqMp90MEa+CrZ2hxgEmeU9SNjt5gpq6yOEtLmki4zO5e/rrHOea0GTou/pFWKNnLzu8jHBRJ3VP0W8/eCC+m7Y+qp3rhYkrSUDbeHnQvQqtKLZ0NrTEl3ouODGuY+yABtwxOhV3UTF3IIoPFxPsrfZnOix9ipCI7t36wXJj9GHkVKLQzMwTr6A+icrcQgQGN5SQF50cXYNGHzzK9HjcA/3UnYyT7pWiNDlRxOyjvzul2cXc4HwtB2AYTKgY3EOFqZ9Kc/gi0Mfw9Rps6Y6CVNLDB78lN7XOsMuYTf1S+H+2gEtpVPECJFI6aGLWWv2R/s8c2s2q9xHhBAhzCJBzBwcAbWBFweZCwazUywpOJs02GOR0zSZ2Yp0cv2hxc5wPgpmGttPidBJ9I9UdzcE0eJjjAic7oA9SY9ELH4puAa9+JqmpnIa0akESb33J1jSLak+Hx/bAvDi4U8rhYBpFjpBnNPWVylqM03bZveHHDij0nG+2mQs+zuY2mxjmBhbIg6gzN9fcrBwfbh76pFWC2oC2QAA2QMsAREOa0ryVR0+ITBvr1VAw2Lb8556qE471UuSUZbXaPonHsS54Nz4sxAGhDq2o6ANaB1lYOJYTULiLFznQTzaG+0Ni2kBKYnjlVxb3kEEQNYykyepJDQPIBXbxGQQdW7cwGkuM/uuHlUHJUQg4l0pbi7MM4yDY392DKT5+En0KvUbBJI/Vlo1JgB2U8wQE3hsI7wze5jzgwfWL+ZSvEJBuYbLNNS14EG25YHFT3c0V7fJn4is50EvhofEtGkjMHC0xrblPJJuOU3DnGb5ov1gn5/mrvcQATI/Z3NoOvlUjzSdQz8R9SRJFudydFYiDOqObMj18ua1sI60tjQ6+/wCA9lilu1jroj8Nx3dug6KdET0VDDZ4BIG0RrAAHoAHeZnmrfo1x2sfpH5JanjM1m8gJ3/rVMjFuJIDiDeADqAGiPcqDRKxfiQOpG3uSS4n+uQWY960WYmGljht87n/AGhZ5EpoiwrTlDYN7H3MJ+hUa4uDpA8LgSb6nc6mDHqssaDz/JGfXy5Qb+dswkW+QulQHvexmMwtOm/7QROZpZY3BbqvR4jiXD4s5oJ2gykux/ZGhUwVOpVpFz6mZ+YuI8Jccn+kBbo7F4WP/bg2/wCoRPuuzhcYwSdnOyJuTaMynxnBQPG0eiL+ksJtUp9E1S7C4N4vQc08sx+oQn/2d4efCwx/mk/NXb4fJXtkTh+I4XUup38kc1sPmHip35ObZZz+wVBs5WF3m6CD+8QFVvYKhuyoCdy+3oRIRcfcVM2arKQIylp9kN3hEgtifFbbos5vYXDhsONcEbzI8/DKE/sZh5s+sP3pCE4+4cm43FNI2+SlYDexWHj/ABan8cfJcj9R8ifD8LgWGBRknTPScSQAJOWSY9vVbjOIYdgOUNohsXOGqwZuYOUAfNeKdx+o0NLQHxByhj2i/wCy6nlI6XTeD7YObUDaj3Ak3pNpBxjYDMzUydGqTVkFZ60Yhjwe6rUnujNlAgRt8LPkSFDOLOaRHd59w8PAn30Kysbx3D1KZzisIIMyKTxaPhbRFr7rMwxwxIIquDT+u/MeoDWtDgfNQak+ixUuz2OF43V+9Spkm0sY6Jn5iFr03ktzO8OaxuRAE3v0n5ry5dSMNpYYPgT33eupEkRJiCu4txTFGmW920ZhEB7S5oiIDnAfTfVc7WYZZYpRXk2afIoPkx+39OjUa2CLSIBkAgkGR6H59SPncU3VHSwE7fqwOkrb4xwmuwFxu7drsogEEeUARovON4PXIltFx6wSJHUeSxw0+SCpo0Tyxk7RGLcwArLpVonqLD+tFo/oqpBD6NXN4csNOhcM+17WCWOHirLqbmt8RDd9DlF/S6s2tdoVoo7GywNHxXHlaFsUGipBsPCQQDqc4LtdSbekLz2RwMgRB+YT+AxhY0hwm8gj8Z9fdQcPYkpHteAvc1jSYkta0HWJYCCedwLJPGwxxBJcGljSYuQ3uAHRzjOPVI8O48GNMscZjL4gAOswdoQ8V2g7x58IYC9rsxObKGgGItIJaPfZU/xystWSNCfE68h0CIJcCBEtcTfosVo9PSVo16wdUfLjlDSGCRc7DqJJt80IU2hoGYTEumLOv4RBM/irkqKpMVYyNP69FSoy6cY5uQ5iQdW2BmMwO8j7vus8uKmkQZpU8fkbAJnoBYrqHEC54Ljf9brzS2EcwB2cONjly7OgweomFoUW0gwOd4jA8MRvcAgKLXwCHuJVMxBtdoJjmdUrUqNFONzBnodQgNrsg+ExmloLoIbN2mBE31tpPRKVydJtzQosG0TUx8CAPNVp4lwLXOMgzA5X36SubhHFshpLZiQLZo58+iIeH1HEAU3S20Bp2v4uqkosVo+4dnv7TMMxjMIWPNWmwMDGhuR2URFN2eHWGlpjSbL0D+0FA0adZgdVa/4DTBcIO5i4jSD7L49wLsfi6ldlVlMQC4l2ZkNnUEZpaRNrcl9Z7K4OnQoCkXMJc+o8BtQPAa58yNOpuN94WzGpL1IzTcfAxw/jVNwc5zazQ0yIomCPckpnB8RFVr/jbEQX08rYM6HNrYJpz26B400AB310JXd6IgOzDSJb7x+CsuyBT7ZTAIkiOronzuqNx7IsT1h0RyEXurjDtvlANtsv5IEMDomDyyiZ84T4I8g34yNIDtsz7nlMN+SOxziAAGkb5WmAeZmLI3ciHEEO8zLR7aIYAAEloMwQABJ2gnKi0FM77BTNyxl/2R+S5JPxdQGBTbbnUaD7QY91ylTFaPluD4fjmEmlUok75K+HbPmczSfVaVZ3F8t6IeOYZRq/MErz1R4OjJ8i4wrUsUwfcPmHOB+q2uJnTNodouLMEd09oH/aLR8oC5vbHie7AR1p/wA1mDixGjqgHIPd+aZHHXAWq1xy8Rj18V0tiHbHB2wxv3qLef8Ag6LY4TxalXbLntFXdgiADpG+my847tLWIgvzj/usa+D5OkJngXaKasPbRPX7OxpFubQs+dUlXBoxPnkF2m4y+j8L2XEaA7zH0leZHapxP95RoPgauZ4ombOmQvXcWrMqgltKi6Nf7p+kcmuC88WUN8PQPSMQ0+4q2VCU/cte32Ff/VrIvhmwNMlaoz5SQVl47jNGpGSg5ka5sQ94PkHCy1amEw7taDG/5a1YfUvWXieHUs0MGUDX+9Dh7lgKryOVc0SglfAhVe3ZpE9ZXZSdI9U9WwsEbW2IO6t9lHX2H5rOkWsphcKSBZnmQZ0Q6zHA6ixHzj81pUqbQNT7DkeqXq0Wzq7bYbR1UmmKxHvmCc7Xu2MVIn/SUMOoEf8AygxYSwgcpOUSmjhaZF3P9Gt/3IYwdL9ep/8AW3/yKSv4ItoWrMpBvgc8k6ywNH/6PMpUNE2+Y/mtb9G0SP8AGcD1o/iHlczhzNqwPmx4/BDi37f7DchfDBos4HLvlMfWRz90WsymHeAuI/agH5JtvDxtUZ7P/wBqk4H9tv8Aq/2ocWFiVT1057cku4WT9TCH9Zvv/JLHCHm33UWh2BDkejVIMhxB6Eg/JWGBNvEz+IJ6hhi0TNI30JBJ+X4pxixNn0r+y3ipNNzajvhNnOqEHndu/nI9V7g8Uw7SIxFNtrtz07j1MrxPYXj1BlLLVc1jp1gER0LRb1XsKPFsMQQX03N5Hxfgtjj9szWMU8fS2qscdspad+gU1cVTuGvb1AI18gZSdTimDgtz0oP3fu+oj8EJtfBfd7hp6NZPvFkKPwwbHTjaZsHs9Q59/JUw+LYLd6HHWWtdpy+EkpOo7CEeJ1Mj0P1EfJQeJ4OIHdkDUEtMeYywpbfsVj9XEMgnORGtrN8xH1QKeKZmgvzReSwCBtJjX1QjxTBEAF1GBzDSB5AtsqDiWBiz6RPSIHsEV8MVhDxykfvt9CY+QhcijjmG2qgDkNFyK+H/AN/Qf2fH31D91sD1+agU3chfqqOxBV6dcbiVtM5JaQfyKkNMa/irl9tIXMA3TAqA0f8ACawmIDLgCebmgn3S71alTJ0j1KTSZJNo0aeNF9JOuw9l1Sowi8e0pM03C9vQqKeI6BRUUiW5su3hzX54jwsLjAAsI6LJHCm5p6SvQYXGHJVAgZmhpjlKo6mAT0AHyWDV8I14OTz/ABFkf11/kknVLwtLipBJg8/qsupr6/gsaL2XbV381FQSqCwV2qdWQsAaaq2jKdFFOYbhJImRHmpxhZFyMepStqVakxa+M4Z+qNueqQbSMpyg4iTsinCvmbyRBhvohPpQCokhesIFkqU3WSzlFgWG3omaQgmyBTYn20k4oTNjg7QWeL0Jn2Wm2mB96PI/kl+Dd2GDM0EzutN9WmRIDfKIXVx+lGKfqYi+mf2r83IbrWM+dyivoEmYEdCi4l4+6zLGpzaq0gKsp38M/wAJN/ZDdXiQ4OB32/BaWHxIt4nCEQ9242Pq/VJsZk0cYwG4PvH0TrMWwtuCeXi/BWr0GCC1uYdGpRxbOmXzED6I7EXL27UrdXn81yoXsG7T7rkAImm1VgDQIbguuN0ES+ZEDR1VWO3KL9ocUxkdwYmDCtTF9ESnVJtPoiCr0QMD3YnSyPRw1OJJIKGHFdk6FAxvA0fFDTI3VeIHKX+YT3BKQ8R5JHjo1XM1P7SN2HiJ5PFVZJSjim61C6CcOVRtJORCKxq4UkxRoqaRGw1HDlNtwvIx6o2HwMiUz9lA0WrHjKpSoWdgZ3+f80rV4XlvIW3TpnSJQcRgTPwp5oIWOTMdrLqlSmTstQ0uiHiKcfNYjQYGIYlSFo4gaJZzEgJY2yfo05ak2p3D1dFNIizXwoDWtlyZlpHxIFBjcvNVJGgC6mP0oxz7Zdzsu/zRKTSecILaZ3bKcpF0QGfIqZAvflPourU3EfCFLXVW6wPQqj2PdfMB8kgKU6z2Wy+6vUzVB4nBvoPzQatFwuXA+v8AJUdij0QBY8Lb/wBQey5QMa79ULkAZJQiVC5AkEYU7QULkDKk+JN7KFykBSkLpmk0cly5AzS4N8L/ADSHG9CoXLmZfWzbD0I8vV1UEWUrlFCZzQmKGoXLlLyBt4c2CJUXLltxmeYxhnFMvN1y5Ry9Dxma/UoHEtB5fguXLnPs2GBV1CDUXLlFESEzR2XLlZEieh4UbeicOq5culD0mWXYWlqj1nGNVy5SIGNjHmdT7oLXmNSuXKQgzHSq1QuXIAs0WXLlyBn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7" name="AutoShape 18" descr="data:image/jpeg;base64,/9j/4AAQSkZJRgABAQAAAQABAAD/2wCEAAkGBhQSERUUEhQVFRQVGBYYGBgYGBccGBocGBUWFxcYFxwYHCYeGBkmGhQXHy8gIycpLCwtFR4xNTAqNScrLCkBCQoKDgwOGg8PGikcHBwpKSkpKSkpKSkpKSkpKSwpKSkpKSkpKSkpKSkpKSwpLCksKSwpKSwsLSwpKSwpLCksKf/AABEIALcBEwMBIgACEQEDEQH/xAAcAAABBQEBAQAAAAAAAAAAAAAFAAIDBAYBBwj/xABAEAACAQMDAgMGAwUFCAMBAAABAhEAAyEEEjEFQSJRYQYTMnGBkUKhsRRSYsHwByNy0eEVJDNDgpLC8WOislP/xAAZAQADAQEBAAAAAAAAAAAAAAAAAQIDBAX/xAAkEQACAgICAgMAAwEAAAAAAAAAAQIREiEDMUFREyJhBDJxFP/aAAwDAQACEQMRAD8A9cW0KetmnIakBrQgj91Ui266KdNJjEErvu6W6ub6BDhbFKBTC1LdQA4mlNRO1MLmmBPNNqD9o9DUR1X3oAugxS97Q79uExn7Vx9Xxt5PpxTxsAk12BJ4qruZjDSg7Zyfme3yqkuolzuMwBGDE96se/NKii5bsqvAA+VSG5VIXDUiMadUST76W6mLbqXbSAbXdtOApAUgFFdC0ppTQM7FLbXJpTQNkbWaabIqYmuUCIhZp+2nUqBDdtdC10ikKRSFspjJTy1caixjNlKlNKiwGolSqtRWzUm+nZI+KVMmuzQDZ2aRpUqBHNtdpUqdgcK1w2xTqVFgRe7FMNoVYimRRYEJtzTxaqQYp00rAjNgTMVG1v0qb610rTsZWVck1Kq1KLdd2U7HRwV0GubK6RUiocK4abvio7moC5YgDzJgfnQBNNdFAdZ7Y6a3G68ucQM+syBU9v2p0xJAv25weYGRiii6DEVwrUNjUh1BUggjkGf0p++kB2KUUi1cmmS0KuxSFKgKO0prgrtIYqje4B8Rjy86Y90klU7ct2Hy8z6fepLNoDjJ7nv96kZD+0/wt9qVW93rSoCiM2xXAtLdXQaszO7K5ApwNVnO947IQT6t+EfTvSGWYpRTqVAhsUttOpUANK1wrTzQP2j9q7OkADkM54tg5P8Ai/dHrQVQYihmu9o7Flwty4qlpAE9xEjHBzXlfVfba/qGO99loH4bZwP8QkEj1rOdSusmMsQ27cDPbJM5Mx3NMpRPd9D7S6a8Stu8jEQInOeI86KqtfLumv3VYQzDIYREiMggggivUfYr+1ABhZ1ZMkwLpOJMQGEY+cnmgMUepe6p22m2roYAggg8EHB+1Ompsmhba5Tia5RYzhqK5eCgljAAJJ8gBJ+VSTXlPt/7aG6xsWT/AHKmGIJG45BmPwgn6kemSxov9d/tQwV0qHz948ceaqf1M/KvPOqe0t3UMTcukSDJY4MrHBMKfoKEdS1WQFbcI7E4ketCXYwfIRJ7mpyGEb+tumZZvQAHb9KrIxGSzjzz2qa0j2tpMLIBG+4M+oUcjtMVzXuymWA8QnwwR9wc0rYwx0n2q1GlIazd3KDkMxPbiPrzXrPsv/aXY1BCXSLVxuJkK38Kk4BrwzS3FfkbSO37317VauIEIZWJAiRziYJPlFWnYj6c/r+dR3mOFHLfkPOsH7A+3HvIsahxIB2XCeQuCreZzg1v7CzLHBPAPIHYH1piZKogRXaUUy5cCiTgfSgQ+Kg1N7aOQO3ynvPaqz9Vl9lpC7D4jMKv+Kcz6c1Da6UzNuvn3zcjMKvoqkfmaVgS6fqlrbCEvH7oZiT3JgedSBrr/h92P3mgsfkowv1Jp6kDneI+f/ic1NajhSMdpz9Zo7Ag/YR6n1LNJ+eKVW4/rFdp0OyqLlPF79DVE65PUf8ASab+1KeGWe3iE07Qmi3f1ByiRv7nss9z6+Q71PYtBQAJ+vc9yfWg2gW4pJZkcsZYgjOBnHoBj0osmoGMikJIs0qr3dYqiWIA8zQo+1tsbiQSFONnin7cTUOSRSi30Ha4zVn7XX3uruTZbTzYkv8A9i5+9CvaDqY06pcF57t4kgL+DIgkoOI7Usx4F32u9r/2Ye7SDdI57Jjkz+Q+deS3tQ95yzeNicljkn+YqbqGpe4WLtuYkzz385qre07C2YYKx48vUA9zFNzSNow9ktnRsSxBUAjbAiRPaT3mfTNULvSt2C/p34VSIq10os42XJVVXL7RnJIyWXMHmYo29gw3eMM6jE7QYMeGSM4NZfI/BpjFmabocIYKQDk/i4wPECAI+9DLlyDEAEd/h/KaO6i8SIyOxjk+hoFrNMUYmIWrjJrsznFLo2/9nft/+ysLN9j7lsD+A+efwf0K9rs3gyhlIKkSCOCDXyo5HAJn+or0T+zf29fTsunvHdZaAh7oTjE9icR2p2Z4ntVNZomcd/8A3UTalRyw+445oHqeprdBdmC6cByQDlwgyzH9zdiBzTsVAT269tlW0bNlpd4lhOFmGifPgH615Ncvs7EHwjknsB3iOcCrPWetPevO7CGaSB5KfhAjiIiO1VjcJAJ44Mfp94pWUolO/aGwsAS5HhH8A8Mx6tEf4qj0+nCgM+FkYPcDI4zRVrATc5w7ABV42gGS7HsPKat9L0Ycm4FuX3XytD3QBxCh8cAcgkeQpBRVZdoOwMWbaYxubHO5/DbH8IkjvFDOti4NourBIkHfbYx5E2xFGdZeebgdlSTkgKxJ8gT3/wBTQy/pAbQKIZ43MZLMTAW2o7fvMfyoEBLbZxP2n/1Vy1c5MlWwYIwwYkEHzxSsWtgmNwBInIknEDPiYmePKpm07MSWVTtxsDH5TzxTJLemvAqpAIwAQP4ZOPmQK9O9kP7SfCE1hIOIuGIiMByOPVq8r6RchykMAZ8MEkH0ogmrKlt42qPi3DI+n8vWqTHVn0AdQCoY3VVCJ8JWCD/EeR6iqKXPez7pWFucvEM5H7hfhP4+T2rx/R9YuFItkhJBiBtxwfNflWl0n9od+2qgkMAwJlSWImdoIwMYoseB6bp7TKAFVEHlJJ+Zjk+tSm2x5ZvoAP1zQbS+19pgCZVSAQTgNPO3cAG+lEk6jbIncB88frRryTiWDb9W/wC4/wAqaunWZiT5nJofrevrbwSJPBkH8hWdb2svzIRo4wpIPkeOTU5rwKja+6HkKVY5+vXQcBzx+E9xNKjIeJFpDeJP96x4BySRAMkfWrCm8oY7veMBMNGR6TzUfVgtld22NxWSCRA3CTjvFVtPpbl0OSbi2obaRAuR6l8KPzNcuDumdF0PTq91yyqiO4WdsKFXtO4TuOePSorVvUEiVlp4thBz5z8Pr5VF0+2dOQm+dqr2wdzEksRgNEflV4dfssQbgJYQRwTgeVDVOnZSd9It/sN0Af7ujR+8wY/djH2qe29+B/dWl8gQI/KR96pXvaa4sMto7GmN7RPltA4qK31/U3kzb05WSDvDAfQSSG/0rSoIz+3ksXumXXk7NOp4wdrccyAPpWQ6sG3NLKxWQPiMQPMjij2n6jeYQHNkCSUfAjglHc7gD22zzWav6oeLxfExkEz6R6/OolJV9TTiVvYIsWtzweAfLk+VbjpmjRQzXAzDAVX2kLHMVmrVrxgggKczIHaO+JzWiR1XTjy4+LcSfpxXPyTcqRuo0R2GVma2ltSsYVbbOfptIAoN7S6hrClktsn4YZiN23O4gTkHzPYU68jTOVn91isDuSwPy4pun6qSQq2kCgj8Mk/ukyZB9DWsXSImtg2/ZlFZluLuUHxDiRP29fWgequLcBUyCsspEYjsQfOtf1XWTh4KBXLL3n5dvpWN1ttFurtffgGCO2TB+9dCeSMaBW6MAg+lXNMp27pIPbn8vWqigXLwVQFk/QZ7elaLWaX3drbOMxmQfOG/nUZDgtWek+zNixd01t2N93IHvdtx4BjPBHl+tUvbj3dvSkWhcAbauXaAJJYQScFVH2rG+zPtEFItPdKAiBIJyOAY4HPiqP271jXPdLbbww7QDjAH34qPkeVUZvsD3BHiM8KZxMyMD/vJ+lTgBznOIyRgkiDgc8/nVG9a3WlWZaTPc5zwPT9KluK1uOwPBUT2ifmJ4NdQGivWLfuQlu57+44BMOVRNp4JAEt6HFZgatrbkFmGcjewB+cYohoOqbGmUxkAqCT6x/qKk6/a96PelwT+7s2iY9JH35pDLWnsWI36gXSI8JBXavmAw58p9a7oVsNeiDc2o20PdFsCfh8RwAATnk0P9nNXbEq9kHBypjbjnaTRAXhbJi2GLL8UhSv3wcek0kJorayN7O/u1MFURGGxMAeGDM7QFAknEk9qp2NBMgIrCIgkgFjk5BXjzY1zR3UW5CKAW5lfeAc5g5UzNWBpiCskknLAcEjsB35HNFhguwU2mUOAxC8cM7fbtH3qz1HpF0bRDHcfLMYIB8xzRbT6IXLoYlsHdLNO5Qe5iAOMADOeBWy1VsKTG8sOSCAJjz5GD+VYcvK46RrDitGRsezjJaa5cuiyeVESSCfhPEfeq+juNDQVYdiSe3yBrQX0D+FgSY7EHt+NmIVRHzoXqOglwdjB17xO0EDgMIDH5SPWiEn5HKK6CvTOrXLYClvDxuInYCROCSCPpNazT+zV0NNu8oB+Lazj/wCsbSftXnln3li3tIMkrBOe8Enyr0L2Q9o0S2bN8jdbnY3JdDx8yOK6E09sxkmgrb9lwSC9248eiLPzgYFG9mwKO0qM+Uc+tCdf1l0Vm9w+yAT47SmPXc0gVBcv33KP7k7f+Wu8ZLKZZsdhP5GjKJlTZogwPf8AWu0K/wBr3hj9n4AH/Fs9hnvSqrQYsxV+5bCgMzl2MjxEyo8gR+9Gau6jqt9/iYpjCxMxgmBj6yagv9H0zs6FrJZYZAqKrFW47T6Y/nQfTaVrl1rFom4wiVJYmJE7ewhZEsfrXLNy9nVaWwzf01p7exnL3I8SsHcZM/EqkLwO04qzoumXn3BLwthc7VN3k8bg4Ge5HetFo9faK7bYCsuPdAw4I/CVAmYIzUevs3HAuJZdbixmU8S915n1HcGfM1rDjpbdmMuV3ozl7+z+6x3HVNu5HhMfTOPpTrPQr9sg3Xu3G7FRblj2LSdzAeorR29T2d2st3DEyZwImVGfU1IVdSUt7dxAYs/xgZhmzE8wP0rVpCzb7MizOZFy5cuKpwCSoED4m8Mc+pFYjqOqYMRHi3kYzM5Ar2U2ES09sHaYufEctIlSScE/WvJvbnRbLpKRBVMK3MgSccNMz6VlKCRrCdlnp2s2plZZsEHIB9YyIgCBkk1Z0mtJ/uyfDn5AxOI5++eKw+h6m1swTutgxgZGcmBxAJz5xRbT9cXUe83t7u5EC5tkAYABUZgkEz2maxlw30aR5K0zQPrRBDwQAATIEMTuKx28IB+tct2lChyOxLMZ5MEExI9M+dZ57hsH+8DQGUsSwaA2VII7GByO9c0ntiVJBIAQYUrIkdjHrJ+tQoSTKlNUFNbdttvuszEqGG0FSMxnzrF3rnjYlpJ7jvgf6VzqnWTedngZM4EfrVAvNdSVHK5b0EeiuUuhyMKYM+pq51/X7pG4z9wR2P8AKhNu8QIFV7jyf8uKVIM3VE4BORzAmiPTC1yVJwo+0nNBa0Gm0sohAyymfRvT6CaGkTHbLV7oLWwXG5STtn4d2JG3byfnio9JZtlDDXA4mYgg+YMn5fatHe0rXECqSBcIEkeS4I9cGsdrNDcsXNrNgnJ7cjyppltEZUqZGUYxu4+mJn7VoOldRVZUmV4bwkc8DPeherAdSy5HoeIOSI7mqFrVkyFAAyT5xPc96YJ6LvUNL7q+ODu8iCfmaIOGUieCMAwJPbazCBVW9q0uqA3xgEK45x86rtqpCi4w3RhgTn5xQvY5NBe4TCSgVlxMr4h5HaTMGc4rl674z3OI++DPPImhmnfaIMnAMHaRM85II+hpr9Vi6SexWR2AHl60qHkgyNXtKEfF4vuIAPkB8q0qXSbKsYPh+I/i5g+iznHasBpddLyecwMefea0ep6yloKrEMCigL+EMTkvHIjMVhyx6NIyRIdaByREHlo5PfyAPMcmB3q5orzuwG12QcFiASSI4nJ9TP0oBa6hbCs8iVA/6p3iPTkH61NY67bs21V1Ny5EE+kM0D0LFR8pp0GQc6hpx7yCA3GCTIHBGcf61S9mOn++1sO02rO9m8UkxwF7ACgGr6yGYm3utIe0vA860Xs91TTWhbXapKg7nDR73dwGJjaBznuK244+zNz8mxtWLd22QgulxLKJSFHnn4zAz25qF3beilnZZkhd7kd1RhgE+YxJxT2vlxtVJY7grrctLdz8OUMknyYetRdOtNam5c3rEe8JOy43k7BT4vPchPlUx41FkuVhxNBZYT+z3zPc7lPricUqEL7c2FxuumCRPvbvn86VaXAVmJ691E+9VLdvbdJG02W8RK+bdvnW39mtCyf8U3ELkMVuEqlxzjmAXHkJEntXltizqnvb/dPEzA2yAAe4bEmJrRabqV9GwupAMEuyswHnG5SABxiskn2+ypPJ/Xo9Xu3FHihVK4DK4UY5EgEjn4WHeiOn6gHGDnyIg/Y5ryrUe1Vv3oa/aU7yoLKoBwZkwAQTA75zV/qnXrKWguneGHiBRWKicjLtEeoq/lXon4meiatQROJWT4vhjuGnEevas1r+oWnINu5dsp4ifdFhcuxAItovIE/GcZx3rzxfanVX7u17hSyo3MwG8+ESfDPi47488VGNfi7d91duNGXdAwUH4AxB2Hw5IH7wE4puT9BGC8s3l3WaOyG3C2xgw1zc10GPxCSd2ZxH0rKanQtdUm7ct2grbVCoPeNLj+82oN20DueScedENDcCAaj3EW2QBJ91uLMMbhGAYML96E9T6572SFvK/a5vCQJJgKBjPr2qU23vovHHoyWuRtPcm7bcIxYruUpIiJ+fpQ+1ftkyxIjOOcfyoz1BmuXAbu91AiWcu0ek8Cguo6e2SiPBJyY8vL61RG0aw2LdxFdxcJZQGXlG2gRA5xIPyPpQfS9GXUah1WQiDxRyMxHqZiotL15ktG24ZXtwysQfiDRtcfulNyEg0V6Y3ukvaqWt72QWkjIld6knyHYfKl0jW8gD1zo62GAVw2MjuDOQfI/6+VDKkv3izFmMsxJPzNRgUznfZ1nmmgUjXN1IB9jLAeZitgqbYUNuhUaePiVhHzxQH2dsq19WfhAWgeYGJ/h86k1XUmZyQABcI2HOIJ4JxGTmpb+1G0YpQvybv2evqvxBmIEjmRQj2w0KS8YZgrLPrzH5UK6dqrqT7u6SMyfyx6Vd1F1roX3h3FRAPfmc1Veg7AdgthThATJgD1g/ODVfWKNzfEogEjyMDFGr7FVYGGRzudTiSowZ9PKgtvbtBBDAnaxJPJ8QJntEj50GbWyPcQoxMjB/Wqu7tx6/yonqrbWhHIBAB9Csx/i7jzBqXpHQhq7hAdbQCksXPftFAqsCq2fP7n9KkvXPIFTA7VtNNqNHoCdpW9fiAYlQe5ny9KzPVNWL1wu7FSSZ8Mj5mO1MbjopWiQZHNLUagucmePyEUW6R7PPfs3rtsg+4hmWPEUPLL8vKqdvpL3H221yZgEgdpAk4kg/rSckKmS6rVLeW2qWyjBQpCCdxB5qE6aJMksOQTtYf9LQftR3R+xtwFCt5bbKAbjw5iZO1QFO5gMQO/pSXqtwFhctDVWtwXddtw5HoZkfelkiqfkAreIImQD2nn5+lXbWoDHNsEEBYxIPmG/CKL6TQ6bVeG176yzztU2/e2/CCTDKAwAieDABptzol/Tq7Itm+hAi4vjUR+ILyP8AqEUZeiaom6b159ODZVbLCdxWNp8sOvin1BrQXdt9BvuFtwghiYUf/GThxmJ86odM6MFvNvhtu0LwcvbRyTA4lyPpR/pumltgVQ6+IlVVQsdySDtEDtI75rOU0nQ0O03s5Y2Cblw47sD/ADrlXtCloW1H+8tz4kA2kyZ2z2maVL5UOjMWulfsjQAqsS2JHy2yPlMGr466xkITIWbhmPTEQCaz7+JpFwrj+ItH8LMG/wA6mtaABQzEHIIIMk+XhYx+VU1J6s6FiglqOoboYhbmRIYErwO/nVr/AGhbIUC1bWI43FZ+S/zI+VDtNp2ZzJMSeQsRAwuMfIefrV+xYRRCBiPTufXFEeNp7E5pvRT1F94O2zZJJj4FBE9wSw4qkvTdqxvMEydsqJHpMUU1B29gP67eVUbupPYj9a6FV7Ixs4XIXaCQvMTieJ+dUdQ/mw+lPusTzn61Wu2cUnIpRIZFSgqcsMrkN3EZ+o9DikLQxJEflRHpet09xPdM4DYVRBO8seST4QAPOs1b0NpIfodYbjlXthgRMKiszlnXEMIBOccCZ86rdc0/v9unseBAb7LJ8J90oDkE/Eu5dqnkhaSaW9ZN4EsQqMLYWCV28MJjgFvq3pWY6p1hjdtvblVtoq259AN5PmCxNVVEtqgSh+pNKD+nzzgR/nVjSaJrxOzbv52EgSMksPl+dFdN0AyWNyCjAkhWKec8cY/SplKjCMGyvb9mrwf3dy1cRiMHbPOQeciiaewl9GYugKpBJ3hcRPiByBRez19rrKLrl7W6A8h7gO38IwB/hPyFVNCGs3ve7/fAb/H4idvw4ExAJHhNc65ZP8OlcK8Ayz0wKwVke57wSdqshKmfgUyYPnxngVb1D3HX3ToEW23hTZEH1kkzHcmtTqOq6q9cOzTorWgCVQHxLBgQZEQTgZ8XpQbVW5dm2lMztblfTmr45ZS2KUaRSWzFShgK6GngUmTM966TITjB70L0qWt9y3dbaGGcZ3BZQiMjIAHzNFgKEdYXYwKpuZxs9QZBBFTIrwMv2WKBckQNu6DA7iQMREkc1XOldQQFdjHi25A8iT5EU23qbgZSzQMsJEgEHv6HvUxVVbwnbKQQGIJBBKieI7TSJof07pILKxuJuByro5BjtPBOeD9K0NrWaYkWdWitbYqy3EVl93I2+EqTCk5gj50Atao2yhdY8MGIbdJyw82BIGKJW7+5TwCGHxCEZWgMPRhg47nFZy2apaNT0Po/uNSt7T3Fe0h2OhUhyhPjlRi6pVS0jvQ7X9HOn1T6e1b94txyBtB3qsb0I7RteD8qp9LW/dvFbdu4UBBYqZ2AgqChJAQxmO/etVqesu/93pkNzUsiq7NtBRUAVWuN8IeN2AajpiqjPDT/ALFc92QrE24MDw84LTwR3Heg2p6kWthLoL294bagMJByoK43Rn5VorgT3+03FYAHezwJjtwd3f1gDtVPW9T3hbdi1ctpuBIB934eCxVQBuPnPGK0tEydjrHSEs6WQWFy/JTcQTYRWzcUKQxDkxjhRxV3o3TtTMlwq7m/3hTtgwY3q4BA7QPQ1Y0zuSQlu3btjwqWZnbBmZaQPpUmo6UHSLzFgYjcdsAjsJ/Ks5T3omzlzVKpa5eVLaMTsurc2XnC92VZUk7YEjOJpazqabXtK7ujlCIUKskiHuspIa2BEDA3HIgUMY2rC+4uCbbwEYHDKTBDkTtK9jFBtHprtq8TbZfdXPFF0fEOSGkGIjsKUY5P/BZB27Z1MwLF0AAABdpXAAkFWiDE4xmlQ+51rT2yUaw4K8i3fIt+fhBMxmlRX4GYaTp7F4Cr5EQAWHkDn+hVh+nlLYgEbR+KTEnEDvRHRacLET8p9KuLcMYB+prqx9oeRn26Q8SBuU5JXEGOR3U+lQf7Ie58V5gY4DeL17DNabY0yAfFzBMfX1pl3SMWAYYHLKpMHywQaag0PNeQJa9nyskMxMCCSSI+RPPrUR6NdI/5YbtKfqd38q1+nv20DBWFxvJgJHz7gfeorVwvKqmN0bmG0kYyBzBz9q0UDJ8jRirns/qckBYHkuPU96qW+kXP+Yzr8sfqK9BuFoKiFX4TgyQeYPE+tVtXaS0puFxhI4BOMRPc4pYFfIzCnpKEwUPzYk1fHTbcAQF+WCD5jFRdT6j7153YBO3tx6Dmm/7RIGCPn3/KsRr9JddrSxTTsRthjLD/AIk42s0z9ooV1DoqPAbhSYAAGD2wKdeuNcY7jMCf/XlUG64D4mYjy+fFS2yl+k/TtBpw4F1HjADqApX1jhh2IwfWpv2G3p91wNZ1Ab4GG7dbIPOx/TEGaH3M8kkeRP6iognIxnzz9vKs3G3ZeSQU6fbfUbYWypRW3XnC+FZkkQAiZkDwljIo5c12nt2UGmt5DYLSbh2nxXLrYJYsZC8Dn0GNRYIIzBBPqRxNHuqdXTUD3gUW2XLJGC0QXnniofCpCtFLU6vUXWPvblxgW8RB2d8YGDxUd8wzBSzA+YA5+VHtLojc0261bG8OysQTtIKqyt4vnQLXXjbYi5hlMR5GK044+Q+TwRqpHFSWxTLWqB71x28q2spYltEGSaEe0aHYCDw4yPXy8qJW7+KEe0GpEKs5LAn0igJpYlT9h2geIOGIIHJ57r9eJq11DSRbXbtIEkg9hMQCDn5VU01i3M+8AI9DzRorYYKCQxj+Ifp29awnJxZmpEXT7BS2bpQe6VkYAiQW7bYIM+fEgirlqwzq7kqFtrJ3kTLA5xySSOKdea2ECQCFzAdo+kgz96G37WlfGy6MCQLiAT6gr+tZrk2WpBXVe05aytnSh7YZQWnuyiGg/ECR867f6yX04tBhYtAMGW2PFwMMx+N2IMz28oocmn05I/4ixGdttuOwKsInjFS3NAtxi9m5bDEiEbcsj1kRJ+dN8i6G1aD+k6PaWyAokeHxMZbIEw3lxiIwIqbp+gCL+E7iQN3Jg4AEkwSe9Z9NBeaUYlbawYmQDPYAnFGWdQow+3C8HGZnHGczWUp4sxxY/qftI1l4NpioDEMNmZkLI+YrM+0PtT7+2qqrAghpByGiCPUelWfaRRd2FUO4BpYjbyZ7/M1njoW2wzLA7Hn5SK1gk9iphbqnWhet2YMOsKwI8OABJ7frQfT6V9+0NjggEtH0P+dWbfS5ByQB3DgD7EfrTrKPtWHubeJkwTyO+PrWqXoaj7LrdF243IY7gf6c+frSqiy3P/6N9zSqh4nrSamwMSxnMmB9icVdRA8G2qY7tcBHzITn61T1HRLbgASkDtmn6fp7rhru5eIgj/yrtxldMwdFq7YTcGuXAI7KQo+wOf1qexqtwO0EKOGYnM91EfDUGn0ltPhRV74AmfOTJqxI9a0USWwdd6LKrDQ6ktJAiSe44/OanvdSZAd2SB2FwSR5Yj7VbJpIRPrSxa6Jsp9P1y31JDGfxLMx2E1nvaTWw7IRIWPoaLdc0twsLlvYdsErkM0HuVGawfXuol3ds2y0mOfoc4rHkbSNYIranUiTGar2uoDgiPrVUWrlxZUbl74BIj0GaI6Xo1q4s27iNc/cb+7efJRd8Dn6g+lcjlTNaJLWpDTnJH3qNtSAQxM4jnyp17pwUhWZrTCJ97aI59ULbvpTdR0rwcg+GC0ho8XYpMCIwalyRSKo1Kyd8gV2xrLZPi3wONoUn7EgVRvEJ4ShI7NJBPqOxFc0bsbgRAzEyAB8vzNDiOkEzftngXB6nYJ/Ko9DrVW9bL5QMAwPJEwc1FY1Y27Td8Q8wSPy/lV3pOme5cQNcRl3AkrDQPP3ZhifpQvrthR6x0zSW7enYWxCypXucrB+YwKwPt/0wC8HGBcUcckq2Z9ePvXpGldGtlRu3GGlrbIMYMfYVhv7QNMHNn+/tp4XwxaJLKMAKa3UoTg2mYpVIxI0kD8QPMkgY+XlUS6qPxnHpIogek4xf05wP+Yw/VapjokkzesfS8n8zWSdGmyA69uznPpVU2vxEyVzzP0oi/RHAwbZ8ou2j/5VCvRr0EbT9Ib/APJNXaFZVS9syJH0n8qcOokle/nj9PKprnSbne2/2qudMyEQjKfVTFTV6FRataotJQsu3nxL+VOt2pMqzhfxEspBqk+sOYgHEn+v6zU2quXNsFSqsAZjvUOD8CWiU9SCBkQrLNm5tyBHA7fWjOi6Zba2Ll2+yorj4l2hgACShbJPiI8Pes4mqCiAgY9mPI+nen73Yh3HvBI8LEmfkCYA+X0ppUx2zU6mwbfisLcdLrBbdyVliRJXaCSIHc8kVbXRaojFtlVAdzOx3HzIAyD9RTula23qLluwwSxAm1btkw1wfEXMTkSAO01oLXSV92V05ZVuyWBJJSRBjccR5Z4rb/nhJ2D5GjLpYdifGxRSFOZtknxHbAxA855pp9ndzsyWiEk7YgAg99q49cVrujaHbpwgjxFjB8t45+0/WKs6HROikXSHMkKRPwSSJE4ImMdgK0X8ZLsHyNmItaAvIAgqIIJALfIfKrWh0Fu0ye8smHJU4LBcbkI28+VbezoVJHhVT2O0fryPzqO/oCt07lEOF2nkEjBC+sfzrSPFFGbnIpJ0bTACba/9prlWf2BP4vzpVWEQ+SROLtO97UCmpBW9GLJg9OD1DTg1NEkhMVz3tN31yaYWSe9mvIOvXQNTdjgMw+xr1i5wflXk3X7f965Jk7p/OsOZXE1gyiL8CVbbnifSam03UCMOikHBJCt+X8+arWtGO557f18q6JQeFeDO5vLyjyrhcEzbJo2uhu3hZOwrqbIgm0JaIIlQp8aKAZJBoN1EWgv7VpnZSxK3bJaWUg4Kscsh9aD2faC4rKVCqQcEBhHyzVvXe0Vy7JuLaZ+N5VSxPqSM1j8TvReZV6rrrjQrkTg+EgjPAEYHyqpZ1bICUMFvCYGYMY/1qtceeeZnAAH5V2y5BxWqjRDkX9MrzGSCcn6SamKFcpjPPBqpZvbTIx3g/wAq0vs10QazfNz3YSMbSWM08Mi8lRvvYy+37Pa3YnEjGPM+uaof2j6BoS4LaXLaSLgJMqSwIOMlTHPaaMaTThECLwqgepjvQ723sXb+mPu2IKCYn4hHiHrXTPieOjFcm7PPC1tud9k9grC4p9I+IV1ulMylrRW6B+5Bb6q0EfnQfVNBA9IHnTDc8gZ8+/0NcuDXk2c01ZYa/DAAnOGnj6Rg1FbsgkbRE9hUItyc8GiUbbRZoG7Aq10Z3ZBqL0PsUmAeQTMfOaa2tuIfDccH/Eah0QO4kVNdsGNzGI4pUgLFvr7BDuUPcPFx4JUfwg4n1INUf2m9cb4mYkk89+ZqRLAkE96jcZxjyjz70JUBI2qJbazSe/Ak+QNde+yGQQVHlBj0/wBaYiGeARgn+dWWt5iAox9vKpkkNEvS+rlL4uhFO3JwR6ZIOK9G6H1xLo2qG3BTkCYnPnXmO6ZVcDIIHfPermjHu1L2yUY8eKOJyPtVR5HAThkev2mMAwQIgSINONziTE1hPZ/22YsEund23QS3/wBBn61t7dwNBE/UQfseK7YyUtmbVMfu8jNO9420gH1E5APp5fSmIgXAwP6NcM02gRImqtkSyhW7iRz3jHE8HuIpVDBpUqCiupqVDSpVqQPDU7FKlQA41wClSoA4KyPtb7Pu5N1YPhyDzg5iaVKlKKcXZUDIInhIBH9fpTfcHaVjI884ieaVKvMl2bg/9lMzx3q6ulwMKZGfmfOlSqiEC7ggkR9K7bSlSpy7GTWVG4SYEiflOT9q9l6dYRUX3YXaVUghQpIjBIHelSrf+ORMtRXGHn9fKlSrqZkeSe01jZqboKBAWJABkQe4Pr5UNsacOwWJ3EDmO4rtKuCX9jZF7VWhZuNtUQMQSZzg5ofc05JJ4AIxM88ZpUqTLD1mwLdrNsTHxeH9KpvYQ2gxYkk5XMTBPypUql9DRUs3ARwCQAAsHiOZp3uixwAIBn6c80qVShsdprUtC4IyeP8AKry6gqrcx34z9/n+dKlWXL2XxlXS6drhOwZHlA+/FS/siEeI4HIiY8/nXKVUgCnspYDXiogJDFpEk7ciPKtl7NalLlmUIMMZgECTmMjypUq7uLo55dhY1xxSpVqIZnzpUqVAH/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68" name="Picture 20" descr="http://www.huntingsib.ru/files/image/211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857375"/>
            <a:ext cx="3929062" cy="27908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70" name="Picture 22" descr="http://www.mochaloff.ru/serpuhov/1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857375"/>
            <a:ext cx="3867150" cy="27860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" name="8-конечная звезда 16">
            <a:hlinkClick r:id="rId6" action="ppaction://hlinksldjump"/>
          </p:cNvPr>
          <p:cNvSpPr/>
          <p:nvPr/>
        </p:nvSpPr>
        <p:spPr>
          <a:xfrm>
            <a:off x="6786563" y="5286375"/>
            <a:ext cx="857250" cy="785813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подготовка 17"/>
          <p:cNvSpPr/>
          <p:nvPr/>
        </p:nvSpPr>
        <p:spPr>
          <a:xfrm>
            <a:off x="642938" y="5857875"/>
            <a:ext cx="1785937" cy="571500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Бобр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3127375" y="3244850"/>
            <a:ext cx="288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http://pedsovet.su/load/321</a:t>
            </a:r>
            <a:endParaRPr lang="ru-RU">
              <a:latin typeface="Calibri" pitchFamily="34" charset="0"/>
            </a:endParaRPr>
          </a:p>
        </p:txBody>
      </p:sp>
      <p:pic>
        <p:nvPicPr>
          <p:cNvPr id="22532" name="Picture 2" descr="C:\Documents and Settings\Admin\Рабочий стол\Шаблоны для презентаций 1\16996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71500" y="214313"/>
            <a:ext cx="8075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Самый многочисленный грызун </a:t>
            </a:r>
          </a:p>
          <a:p>
            <a:pPr algn="ctr"/>
            <a:r>
              <a:rPr lang="ru-RU" sz="3600" b="1">
                <a:latin typeface="Tahoma" pitchFamily="34" charset="0"/>
                <a:cs typeface="Tahoma" pitchFamily="34" charset="0"/>
              </a:rPr>
              <a:t>наших лесов </a:t>
            </a:r>
          </a:p>
        </p:txBody>
      </p:sp>
      <p:pic>
        <p:nvPicPr>
          <p:cNvPr id="7" name="Рисунок 6" descr="C:\Users\User\Desktop\бел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500188"/>
            <a:ext cx="2357437" cy="24288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6" name="Picture 2" descr="http://bestanimalfacts.com/ru/wp-content/uploads/2010/10/s640x48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4214813"/>
            <a:ext cx="2428875" cy="2214562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8" name="Picture 4" descr="http://upload.wikimedia.org/wikipedia/commons/thumb/a/a8/Streifenhoernchen.jpg/275px-Streifenhoernch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1500188"/>
            <a:ext cx="2476500" cy="2500312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8-конечная звезда 9">
            <a:hlinkClick r:id="rId6" action="ppaction://hlinksldjump"/>
          </p:cNvPr>
          <p:cNvSpPr/>
          <p:nvPr/>
        </p:nvSpPr>
        <p:spPr>
          <a:xfrm>
            <a:off x="6429375" y="5214938"/>
            <a:ext cx="857250" cy="785812"/>
          </a:xfrm>
          <a:prstGeom prst="star8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642938" y="5857875"/>
            <a:ext cx="1785937" cy="571500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Белка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1250</Words>
  <Application>Microsoft Office PowerPoint</Application>
  <PresentationFormat>Экран (4:3)</PresentationFormat>
  <Paragraphs>314</Paragraphs>
  <Slides>70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5" baseType="lpstr">
      <vt:lpstr>Calibri</vt:lpstr>
      <vt:lpstr>Arial</vt:lpstr>
      <vt:lpstr>Times New Roman</vt:lpstr>
      <vt:lpstr>Tahoma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99</cp:revision>
  <dcterms:modified xsi:type="dcterms:W3CDTF">2013-12-25T12:37:24Z</dcterms:modified>
</cp:coreProperties>
</file>