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66" r:id="rId3"/>
    <p:sldId id="257" r:id="rId4"/>
    <p:sldId id="263" r:id="rId5"/>
    <p:sldId id="261" r:id="rId6"/>
    <p:sldId id="265" r:id="rId7"/>
    <p:sldId id="268" r:id="rId8"/>
    <p:sldId id="259" r:id="rId9"/>
    <p:sldId id="262" r:id="rId10"/>
    <p:sldId id="290" r:id="rId11"/>
    <p:sldId id="267" r:id="rId12"/>
    <p:sldId id="270" r:id="rId13"/>
    <p:sldId id="274" r:id="rId14"/>
    <p:sldId id="275" r:id="rId15"/>
    <p:sldId id="276" r:id="rId16"/>
    <p:sldId id="277" r:id="rId17"/>
    <p:sldId id="278" r:id="rId18"/>
    <p:sldId id="279" r:id="rId19"/>
    <p:sldId id="281" r:id="rId20"/>
    <p:sldId id="280" r:id="rId21"/>
    <p:sldId id="295" r:id="rId22"/>
    <p:sldId id="296" r:id="rId23"/>
    <p:sldId id="297" r:id="rId24"/>
    <p:sldId id="299" r:id="rId25"/>
    <p:sldId id="300" r:id="rId26"/>
    <p:sldId id="282" r:id="rId27"/>
    <p:sldId id="284" r:id="rId28"/>
    <p:sldId id="286" r:id="rId29"/>
    <p:sldId id="285" r:id="rId30"/>
    <p:sldId id="287" r:id="rId31"/>
    <p:sldId id="288" r:id="rId32"/>
    <p:sldId id="292" r:id="rId33"/>
    <p:sldId id="294" r:id="rId34"/>
    <p:sldId id="301" r:id="rId35"/>
    <p:sldId id="302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23" autoAdjust="0"/>
    <p:restoredTop sz="94660"/>
  </p:normalViewPr>
  <p:slideViewPr>
    <p:cSldViewPr>
      <p:cViewPr varScale="1">
        <p:scale>
          <a:sx n="69" d="100"/>
          <a:sy n="69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4803343 w 1000"/>
              <a:gd name="T3" fmla="*/ 0 h 1000"/>
              <a:gd name="T4" fmla="*/ 4803343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77724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9358E-1D5F-46E5-BB70-560F11C334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7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7D38C-3284-4A3D-9EAA-362BEB1BBC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517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4D167-EF15-4402-85F2-D125ED48F1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01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90351-E888-47B9-B8C5-9C1BDB2C31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849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B02EF-57C7-4D24-82DE-188AF8A1FE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194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1BF5A-58DE-4FB8-8021-F2CCDC536D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228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39CA9-0EFC-4FCB-A6AD-5BA28BC334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149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05435-81BE-445C-9785-825C93577E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554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A9389-F520-4A73-B504-9C1C173C0A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6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C3F6-AE68-42E1-842A-02FE4255E9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701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FDAAB-7DB8-46AF-A55F-66E20F8F5C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936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4655511 w 1000"/>
              <a:gd name="T3" fmla="*/ 0 h 1000"/>
              <a:gd name="T4" fmla="*/ 4655511 w 1000"/>
              <a:gd name="T5" fmla="*/ 109537 h 1000"/>
              <a:gd name="T6" fmla="*/ 0 w 1000"/>
              <a:gd name="T7" fmla="*/ 109537 h 1000"/>
              <a:gd name="T8" fmla="*/ 0 w 1000"/>
              <a:gd name="T9" fmla="*/ 0 h 1000"/>
              <a:gd name="T10" fmla="*/ 7958138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0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2B707A8-D80F-4D35-840F-DC7899D546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smiles.33b.ru/smile.109456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gi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76250"/>
            <a:ext cx="9144000" cy="1947863"/>
          </a:xfrm>
        </p:spPr>
        <p:txBody>
          <a:bodyPr/>
          <a:lstStyle/>
          <a:p>
            <a:pPr algn="ctr" eaLnBrk="1" hangingPunct="1"/>
            <a:r>
              <a:rPr lang="ru-RU" sz="4200" b="1" dirty="0" smtClean="0"/>
              <a:t>Стилистически окрашенная </a:t>
            </a:r>
            <a:br>
              <a:rPr lang="ru-RU" sz="4200" b="1" dirty="0" smtClean="0"/>
            </a:br>
            <a:r>
              <a:rPr lang="ru-RU" sz="4200" b="1" dirty="0" smtClean="0"/>
              <a:t>и </a:t>
            </a:r>
            <a:br>
              <a:rPr lang="ru-RU" sz="4200" b="1" dirty="0" smtClean="0"/>
            </a:br>
            <a:r>
              <a:rPr lang="ru-RU" sz="4200" b="1" dirty="0" smtClean="0"/>
              <a:t>нейтральная  лексика</a:t>
            </a:r>
            <a:endParaRPr lang="ru-RU" sz="42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708275"/>
            <a:ext cx="8497887" cy="3384550"/>
          </a:xfrm>
        </p:spPr>
        <p:txBody>
          <a:bodyPr/>
          <a:lstStyle/>
          <a:p>
            <a:pPr algn="just" eaLnBrk="1" hangingPunct="1"/>
            <a:r>
              <a:rPr lang="ru-RU" b="1" dirty="0" smtClean="0">
                <a:latin typeface="Bookman Old Style" pitchFamily="18" charset="0"/>
              </a:rPr>
              <a:t>Книжная и разговорная лексика. Функционально-стилистическая окраска слова.</a:t>
            </a:r>
          </a:p>
          <a:p>
            <a:pPr algn="just" eaLnBrk="1" hangingPunct="1"/>
            <a:r>
              <a:rPr lang="ru-RU" b="1" dirty="0" smtClean="0">
                <a:latin typeface="Bookman Old Style" pitchFamily="18" charset="0"/>
              </a:rPr>
              <a:t>Общеупотребительная </a:t>
            </a:r>
            <a:r>
              <a:rPr lang="ru-RU" b="1" dirty="0" err="1" smtClean="0">
                <a:latin typeface="Bookman Old Style" pitchFamily="18" charset="0"/>
              </a:rPr>
              <a:t>межстилевая</a:t>
            </a:r>
            <a:r>
              <a:rPr lang="ru-RU" b="1" dirty="0" smtClean="0">
                <a:latin typeface="Bookman Old Style" pitchFamily="18" charset="0"/>
              </a:rPr>
              <a:t> лексика. Нейтральная лексика. Стилистические синонимы.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250" y="341313"/>
            <a:ext cx="8001000" cy="927447"/>
          </a:xfrm>
        </p:spPr>
        <p:txBody>
          <a:bodyPr/>
          <a:lstStyle/>
          <a:p>
            <a:pPr eaLnBrk="1" hangingPunct="1"/>
            <a:r>
              <a:rPr lang="ru-RU" sz="3600" b="1" dirty="0" smtClean="0"/>
              <a:t>Александр Иванович Герцен</a:t>
            </a:r>
            <a:endParaRPr lang="ru-RU" sz="36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52600"/>
            <a:ext cx="8640960" cy="4267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ru-RU" sz="3200" dirty="0" smtClean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600" dirty="0" smtClean="0">
                <a:latin typeface="Bookman Old Style" pitchFamily="18" charset="0"/>
              </a:rPr>
              <a:t>  </a:t>
            </a:r>
            <a:r>
              <a:rPr lang="ru-RU" sz="3200" dirty="0" smtClean="0">
                <a:latin typeface="Bookman Old Style" pitchFamily="18" charset="0"/>
              </a:rPr>
              <a:t>(1812 – 1870) –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200" dirty="0" smtClean="0">
                <a:latin typeface="Bookman Old Style" pitchFamily="18" charset="0"/>
              </a:rPr>
              <a:t> русский публицист,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200" dirty="0" smtClean="0">
                <a:latin typeface="Bookman Old Style" pitchFamily="18" charset="0"/>
              </a:rPr>
              <a:t>писатель, философ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 dirty="0" smtClean="0"/>
          </a:p>
        </p:txBody>
      </p:sp>
      <p:pic>
        <p:nvPicPr>
          <p:cNvPr id="4" name="Picture 2" descr="C:\Users\Елена Юминова\Downloads\gercen_a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4612" y="1573750"/>
            <a:ext cx="3671887" cy="4608512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800"/>
          </a:xfrm>
        </p:spPr>
        <p:txBody>
          <a:bodyPr/>
          <a:lstStyle/>
          <a:p>
            <a:pPr algn="ctr" eaLnBrk="1" hangingPunct="1"/>
            <a:r>
              <a:rPr lang="ru-RU" sz="4800" b="1" dirty="0" smtClean="0"/>
              <a:t>Сравните</a:t>
            </a:r>
          </a:p>
        </p:txBody>
      </p:sp>
      <p:sp>
        <p:nvSpPr>
          <p:cNvPr id="12291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ru-RU" sz="3600" b="1" dirty="0" smtClean="0">
                <a:latin typeface="Bookman Old Style" pitchFamily="18" charset="0"/>
              </a:rPr>
              <a:t>давать  </a:t>
            </a:r>
          </a:p>
          <a:p>
            <a:pPr eaLnBrk="1" hangingPunct="1"/>
            <a:r>
              <a:rPr lang="ru-RU" sz="3600" b="1" dirty="0" smtClean="0">
                <a:latin typeface="Bookman Old Style" pitchFamily="18" charset="0"/>
              </a:rPr>
              <a:t>есть</a:t>
            </a:r>
          </a:p>
          <a:p>
            <a:pPr eaLnBrk="1" hangingPunct="1"/>
            <a:r>
              <a:rPr lang="ru-RU" sz="3600" b="1" dirty="0" smtClean="0">
                <a:latin typeface="Bookman Old Style" pitchFamily="18" charset="0"/>
              </a:rPr>
              <a:t>спать</a:t>
            </a:r>
          </a:p>
          <a:p>
            <a:pPr eaLnBrk="1" hangingPunct="1"/>
            <a:r>
              <a:rPr lang="ru-RU" sz="3600" b="1" dirty="0" smtClean="0">
                <a:latin typeface="Bookman Old Style" pitchFamily="18" charset="0"/>
              </a:rPr>
              <a:t>рубашка</a:t>
            </a:r>
          </a:p>
          <a:p>
            <a:pPr eaLnBrk="1" hangingPunct="1"/>
            <a:endParaRPr lang="ru-RU" sz="3200" b="1" dirty="0" smtClean="0">
              <a:latin typeface="Bookman Old Style" pitchFamily="18" charset="0"/>
            </a:endParaRPr>
          </a:p>
        </p:txBody>
      </p:sp>
      <p:sp>
        <p:nvSpPr>
          <p:cNvPr id="12293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latin typeface="Bookman Old Style" pitchFamily="18" charset="0"/>
              </a:rPr>
              <a:t>жаловать</a:t>
            </a:r>
          </a:p>
          <a:p>
            <a:pPr eaLnBrk="1" hangingPunct="1">
              <a:defRPr/>
            </a:pPr>
            <a:r>
              <a:rPr lang="ru-RU" sz="3600" b="1" dirty="0" smtClean="0">
                <a:latin typeface="Bookman Old Style" pitchFamily="18" charset="0"/>
              </a:rPr>
              <a:t>кушать</a:t>
            </a:r>
          </a:p>
          <a:p>
            <a:pPr eaLnBrk="1" hangingPunct="1">
              <a:defRPr/>
            </a:pPr>
            <a:r>
              <a:rPr lang="ru-RU" sz="3600" b="1" dirty="0" smtClean="0">
                <a:latin typeface="Bookman Old Style" pitchFamily="18" charset="0"/>
              </a:rPr>
              <a:t>почивать</a:t>
            </a:r>
          </a:p>
          <a:p>
            <a:pPr eaLnBrk="1" hangingPunct="1">
              <a:defRPr/>
            </a:pPr>
            <a:r>
              <a:rPr lang="ru-RU" sz="3600" b="1" dirty="0" smtClean="0">
                <a:latin typeface="Bookman Old Style" pitchFamily="18" charset="0"/>
              </a:rPr>
              <a:t>сорочка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200" b="1" dirty="0" smtClean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200" b="1" dirty="0">
              <a:latin typeface="Bookman Old Style" pitchFamily="18" charset="0"/>
            </a:endParaRPr>
          </a:p>
        </p:txBody>
      </p:sp>
      <p:sp>
        <p:nvSpPr>
          <p:cNvPr id="12295" name="AutoShape 6"/>
          <p:cNvSpPr>
            <a:spLocks noChangeArrowheads="1"/>
          </p:cNvSpPr>
          <p:nvPr/>
        </p:nvSpPr>
        <p:spPr bwMode="auto">
          <a:xfrm>
            <a:off x="1042988" y="549275"/>
            <a:ext cx="7632700" cy="935038"/>
          </a:xfrm>
          <a:prstGeom prst="curvedDownArrow">
            <a:avLst>
              <a:gd name="adj1" fmla="val 369413"/>
              <a:gd name="adj2" fmla="val 298743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2800" b="1">
              <a:latin typeface="Bookman Old Style" pitchFamily="18" charset="0"/>
            </a:endParaRPr>
          </a:p>
        </p:txBody>
      </p:sp>
      <p:sp>
        <p:nvSpPr>
          <p:cNvPr id="12296" name="AutoShape 6"/>
          <p:cNvSpPr>
            <a:spLocks noChangeArrowheads="1"/>
          </p:cNvSpPr>
          <p:nvPr/>
        </p:nvSpPr>
        <p:spPr bwMode="auto">
          <a:xfrm rot="10800000">
            <a:off x="395287" y="4869160"/>
            <a:ext cx="7632700" cy="935038"/>
          </a:xfrm>
          <a:prstGeom prst="curvedDownArrow">
            <a:avLst>
              <a:gd name="adj1" fmla="val 184725"/>
              <a:gd name="adj2" fmla="val 369375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4000" b="1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Слова</a:t>
            </a:r>
            <a:r>
              <a:rPr lang="ru-RU" sz="4800" b="1" dirty="0" smtClean="0">
                <a:solidFill>
                  <a:schemeClr val="tx1"/>
                </a:solidFill>
                <a:latin typeface="Bookman Old Style" pitchFamily="18" charset="0"/>
              </a:rPr>
              <a:t>,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  <a:latin typeface="Bookman Old Style" pitchFamily="18" charset="0"/>
              </a:rPr>
              <a:t>помимо</a:t>
            </a:r>
            <a:endParaRPr lang="ru-RU" sz="4800" b="1" dirty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52600"/>
            <a:ext cx="8820472" cy="42672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4800" b="1" dirty="0" smtClean="0">
                <a:latin typeface="Bookman Old Style" pitchFamily="18" charset="0"/>
              </a:rPr>
              <a:t>лексического значения,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4800" b="1" dirty="0">
                <a:latin typeface="Bookman Old Style" pitchFamily="18" charset="0"/>
              </a:rPr>
              <a:t>м</a:t>
            </a:r>
            <a:r>
              <a:rPr lang="ru-RU" sz="4800" b="1" dirty="0" smtClean="0">
                <a:latin typeface="Bookman Old Style" pitchFamily="18" charset="0"/>
              </a:rPr>
              <a:t>огут нести 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48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дополнительную информацию</a:t>
            </a:r>
            <a:r>
              <a:rPr lang="ru-RU" sz="4800" b="1" dirty="0" smtClean="0">
                <a:latin typeface="Bookman Old Style" pitchFamily="18" charset="0"/>
              </a:rPr>
              <a:t>.</a:t>
            </a:r>
            <a:endParaRPr lang="ru-RU" sz="4800" b="1" u="sng" dirty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5" y="1752600"/>
            <a:ext cx="4680520" cy="42672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  <a:defRPr/>
            </a:pPr>
            <a:r>
              <a:rPr lang="ru-RU" sz="3600" b="1" i="1" dirty="0" smtClean="0">
                <a:latin typeface="Bookman Old Style" pitchFamily="18" charset="0"/>
              </a:rPr>
              <a:t>влезать;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ru-RU" sz="3600" b="1" i="1" dirty="0" smtClean="0">
                <a:latin typeface="Bookman Old Style" pitchFamily="18" charset="0"/>
              </a:rPr>
              <a:t>высыпать;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ru-RU" sz="3600" b="1" i="1" dirty="0" smtClean="0">
                <a:latin typeface="Bookman Old Style" pitchFamily="18" charset="0"/>
              </a:rPr>
              <a:t>застрять;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ru-RU" sz="3600" b="1" i="1" dirty="0" smtClean="0">
                <a:latin typeface="Bookman Old Style" pitchFamily="18" charset="0"/>
              </a:rPr>
              <a:t>натянуть;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ru-RU" sz="3600" b="1" i="1" dirty="0">
                <a:latin typeface="Bookman Old Style" pitchFamily="18" charset="0"/>
              </a:rPr>
              <a:t>о</a:t>
            </a:r>
            <a:r>
              <a:rPr lang="ru-RU" sz="3600" b="1" i="1" dirty="0" smtClean="0">
                <a:latin typeface="Bookman Old Style" pitchFamily="18" charset="0"/>
              </a:rPr>
              <a:t>твязаться;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ru-RU" sz="3600" b="1" i="1" dirty="0" smtClean="0">
                <a:latin typeface="Bookman Old Style" pitchFamily="18" charset="0"/>
              </a:rPr>
              <a:t>примоститься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endParaRPr lang="ru-RU" sz="3200" b="1" i="1" dirty="0" smtClean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200" b="1" i="1" dirty="0">
              <a:latin typeface="Bookman Old Style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0" y="1752600"/>
            <a:ext cx="4572000" cy="42672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ru-RU" sz="3600" b="1" i="1" dirty="0" smtClean="0">
                <a:latin typeface="Bookman Old Style" pitchFamily="18" charset="0"/>
              </a:rPr>
              <a:t>возложить;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u-RU" sz="3600" b="1" i="1" dirty="0" smtClean="0">
                <a:latin typeface="Bookman Old Style" pitchFamily="18" charset="0"/>
              </a:rPr>
              <a:t>ибо;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u-RU" sz="3600" b="1" i="1" dirty="0" smtClean="0">
                <a:latin typeface="Bookman Old Style" pitchFamily="18" charset="0"/>
              </a:rPr>
              <a:t>конфигурация;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u-RU" sz="3600" b="1" i="1" dirty="0" smtClean="0">
                <a:latin typeface="Bookman Old Style" pitchFamily="18" charset="0"/>
              </a:rPr>
              <a:t>потреблять;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u-RU" sz="3600" b="1" i="1" dirty="0" smtClean="0">
                <a:latin typeface="Bookman Old Style" pitchFamily="18" charset="0"/>
              </a:rPr>
              <a:t>с тем чтобы;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ru-RU" sz="3600" b="1" i="1" dirty="0" smtClean="0">
                <a:latin typeface="Bookman Old Style" pitchFamily="18" charset="0"/>
              </a:rPr>
              <a:t>супруги</a:t>
            </a:r>
          </a:p>
          <a:p>
            <a:pPr eaLnBrk="1" hangingPunct="1">
              <a:buFont typeface="Wingdings" pitchFamily="2" charset="2"/>
              <a:buChar char="q"/>
            </a:pPr>
            <a:endParaRPr lang="ru-RU" sz="3200" b="1" i="1" dirty="0" smtClean="0">
              <a:latin typeface="Bookman Old Style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endParaRPr lang="ru-RU" sz="3200" b="1" i="1" dirty="0" smtClean="0">
              <a:latin typeface="Bookman Old Style" pitchFamily="18" charset="0"/>
            </a:endParaRPr>
          </a:p>
          <a:p>
            <a:pPr eaLnBrk="1" hangingPunct="1"/>
            <a:endParaRPr lang="ru-RU" dirty="0" smtClean="0"/>
          </a:p>
        </p:txBody>
      </p:sp>
      <p:sp>
        <p:nvSpPr>
          <p:cNvPr id="5" name="AutoShape 6"/>
          <p:cNvSpPr>
            <a:spLocks noGrp="1" noChangeArrowheads="1"/>
          </p:cNvSpPr>
          <p:nvPr>
            <p:ph type="title"/>
          </p:nvPr>
        </p:nvSpPr>
        <p:spPr>
          <a:prstGeom prst="curvedDownArrow">
            <a:avLst>
              <a:gd name="adj1" fmla="val 369130"/>
              <a:gd name="adj2" fmla="val 298520"/>
              <a:gd name="adj3" fmla="val 33333"/>
            </a:avLst>
          </a:prstGeom>
          <a:solidFill>
            <a:schemeClr val="accent2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ru-RU" dirty="0" smtClean="0"/>
              <a:t>           </a:t>
            </a:r>
            <a:r>
              <a:rPr lang="ru-RU" sz="4800" b="1" dirty="0" smtClean="0"/>
              <a:t>Сравните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     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Слово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ru-RU" sz="4400" dirty="0" smtClean="0">
              <a:latin typeface="Bookman Old Style" pitchFamily="18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latin typeface="Bookman Old Style" pitchFamily="18" charset="0"/>
              </a:rPr>
              <a:t>может сообщить о </a:t>
            </a: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002060"/>
                </a:solidFill>
                <a:latin typeface="Bookman Old Style" pitchFamily="18" charset="0"/>
              </a:rPr>
              <a:t>  </a:t>
            </a:r>
            <a:r>
              <a:rPr lang="ru-RU" sz="4800" b="1" u="sng" dirty="0" smtClean="0">
                <a:solidFill>
                  <a:srgbClr val="002060"/>
                </a:solidFill>
                <a:latin typeface="Bookman Old Style" pitchFamily="18" charset="0"/>
              </a:rPr>
              <a:t>сфере употребления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Книжная   лексика</a:t>
            </a:r>
            <a:b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ru-RU" sz="4000" b="1" dirty="0" err="1" smtClean="0">
                <a:solidFill>
                  <a:schemeClr val="accent2">
                    <a:lumMod val="75000"/>
                  </a:schemeClr>
                </a:solidFill>
              </a:rPr>
              <a:t>книжно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-письменная) </a:t>
            </a:r>
            <a:r>
              <a:rPr lang="ru-RU" sz="4000" b="1" dirty="0">
                <a:solidFill>
                  <a:schemeClr val="accent2">
                    <a:lumMod val="75000"/>
                  </a:schemeClr>
                </a:solidFill>
              </a:rPr>
              <a:t>–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ru-RU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738" y="1752600"/>
            <a:ext cx="8037512" cy="426720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слова, употребляющиеся в </a:t>
            </a:r>
            <a:r>
              <a:rPr lang="ru-RU" sz="3600" b="1" u="sng" dirty="0" err="1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книжно</a:t>
            </a: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-письменной сфере</a:t>
            </a:r>
            <a:r>
              <a:rPr lang="ru-RU" sz="3600" b="1" dirty="0" smtClean="0">
                <a:latin typeface="Bookman Old Style" pitchFamily="18" charset="0"/>
              </a:rPr>
              <a:t> русского языка, в </a:t>
            </a:r>
            <a:r>
              <a:rPr lang="ru-RU" sz="3600" b="1" u="sng" dirty="0" err="1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книжно</a:t>
            </a: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-литературном языке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</a:t>
            </a:r>
          </a:p>
          <a:p>
            <a:pPr marL="0" indent="0" algn="just" eaLnBrk="1" hangingPunct="1">
              <a:buNone/>
              <a:defRPr/>
            </a:pPr>
            <a:endParaRPr lang="ru-RU" sz="3200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 algn="just" eaLnBrk="1" hangingPunct="1">
              <a:buNone/>
              <a:defRPr/>
            </a:pPr>
            <a:r>
              <a:rPr lang="ru-RU" sz="3200" i="1" dirty="0" smtClean="0">
                <a:solidFill>
                  <a:srgbClr val="002060"/>
                </a:solidFill>
                <a:latin typeface="Bookman Old Style" pitchFamily="18" charset="0"/>
              </a:rPr>
              <a:t>(</a:t>
            </a:r>
            <a:r>
              <a:rPr lang="ru-RU" sz="3200" i="1" dirty="0">
                <a:solidFill>
                  <a:srgbClr val="002060"/>
                </a:solidFill>
                <a:latin typeface="Bookman Old Style" pitchFamily="18" charset="0"/>
              </a:rPr>
              <a:t>указанный, опознать, </a:t>
            </a:r>
            <a:r>
              <a:rPr lang="ru-RU" sz="3200" i="1" dirty="0" smtClean="0">
                <a:solidFill>
                  <a:srgbClr val="002060"/>
                </a:solidFill>
                <a:latin typeface="Bookman Old Style" pitchFamily="18" charset="0"/>
              </a:rPr>
              <a:t>изъявлять, предумышленно, вследствие того что, ковроткачество и др.)</a:t>
            </a:r>
            <a:r>
              <a:rPr lang="ru-RU" sz="3200" b="1" i="1" dirty="0" smtClean="0">
                <a:latin typeface="Bookman Old Style" pitchFamily="18" charset="0"/>
              </a:rPr>
              <a:t>.</a:t>
            </a:r>
            <a:endParaRPr lang="ru-RU" sz="3200" b="1" dirty="0"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endParaRPr lang="ru-RU" sz="3200" i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Разговорная лексика</a:t>
            </a: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(устно-разговорная</a:t>
            </a: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) – 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772816"/>
            <a:ext cx="8326437" cy="426720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слова</a:t>
            </a:r>
            <a:r>
              <a:rPr lang="ru-RU" sz="3600" b="1" dirty="0">
                <a:latin typeface="Bookman Old Style" pitchFamily="18" charset="0"/>
              </a:rPr>
              <a:t>, употребляющиеся в </a:t>
            </a: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устно-разговорной </a:t>
            </a:r>
            <a:r>
              <a:rPr lang="ru-RU" sz="3600" b="1" u="sng" dirty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сфере</a:t>
            </a:r>
            <a:r>
              <a:rPr lang="ru-RU" sz="3600" b="1" dirty="0">
                <a:latin typeface="Bookman Old Style" pitchFamily="18" charset="0"/>
              </a:rPr>
              <a:t> русского языка, </a:t>
            </a:r>
            <a:r>
              <a:rPr lang="ru-RU" sz="3600" b="1" dirty="0" smtClean="0">
                <a:latin typeface="Bookman Old Style" pitchFamily="18" charset="0"/>
              </a:rPr>
              <a:t>в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разговорной речи</a:t>
            </a:r>
            <a:r>
              <a:rPr lang="ru-RU" sz="3600" b="1" dirty="0" smtClean="0">
                <a:latin typeface="Bookman Old Style" pitchFamily="18" charset="0"/>
              </a:rPr>
              <a:t>, при общении, в обиходе</a:t>
            </a:r>
            <a:r>
              <a:rPr lang="ru-RU" sz="3600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endParaRPr lang="ru-RU" sz="3200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sz="3200" i="1" dirty="0" smtClean="0">
                <a:solidFill>
                  <a:srgbClr val="002060"/>
                </a:solidFill>
                <a:latin typeface="Bookman Old Style" pitchFamily="18" charset="0"/>
              </a:rPr>
              <a:t>(болтать</a:t>
            </a:r>
            <a:r>
              <a:rPr lang="ru-RU" sz="3200" i="1" dirty="0">
                <a:solidFill>
                  <a:srgbClr val="002060"/>
                </a:solidFill>
                <a:latin typeface="Bookman Old Style" pitchFamily="18" charset="0"/>
              </a:rPr>
              <a:t>, бац, </a:t>
            </a:r>
            <a:r>
              <a:rPr lang="ru-RU" sz="3200" i="1" dirty="0" smtClean="0">
                <a:solidFill>
                  <a:srgbClr val="002060"/>
                </a:solidFill>
                <a:latin typeface="Bookman Old Style" pitchFamily="18" charset="0"/>
              </a:rPr>
              <a:t>грохнуть, ледышка, раздевалка, вихрастый, прыткий, втихомолку, многовато, ага и др.)</a:t>
            </a:r>
            <a:r>
              <a:rPr lang="ru-RU" sz="3200" b="1" dirty="0" smtClean="0">
                <a:latin typeface="Bookman Old Style" pitchFamily="18" charset="0"/>
              </a:rPr>
              <a:t>.</a:t>
            </a:r>
            <a:endParaRPr lang="ru-RU" sz="32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4" y="304800"/>
            <a:ext cx="8569325" cy="1216025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Общеупотребительная лексика (</a:t>
            </a:r>
            <a:r>
              <a:rPr lang="ru-RU" sz="4400" b="1" dirty="0" err="1" smtClean="0">
                <a:solidFill>
                  <a:schemeClr val="accent2">
                    <a:lumMod val="75000"/>
                  </a:schemeClr>
                </a:solidFill>
              </a:rPr>
              <a:t>межстилевая</a:t>
            </a: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)–</a:t>
            </a:r>
            <a:endParaRPr lang="ru-RU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52600"/>
            <a:ext cx="8640960" cy="426720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</a:pPr>
            <a:r>
              <a:rPr lang="ru-RU" sz="3550" b="1" dirty="0" smtClean="0">
                <a:latin typeface="Bookman Old Style" pitchFamily="18" charset="0"/>
              </a:rPr>
              <a:t>слова, используемые независимо от стиля, не имеющие стилистических синонимов</a:t>
            </a:r>
          </a:p>
          <a:p>
            <a:pPr marL="0" indent="0" algn="just" eaLnBrk="1" hangingPunct="1">
              <a:buFont typeface="Wingdings" pitchFamily="2" charset="2"/>
              <a:buNone/>
            </a:pPr>
            <a:endParaRPr lang="ru-RU" sz="3500" b="1" dirty="0" smtClean="0"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3200" i="1" dirty="0" smtClean="0">
                <a:solidFill>
                  <a:srgbClr val="002060"/>
                </a:solidFill>
                <a:latin typeface="Bookman Old Style" pitchFamily="18" charset="0"/>
              </a:rPr>
              <a:t>(овраг, книга, читать, клеить, сверху, письменный, убеждённо, для, когда, потому что, не и др.)</a:t>
            </a:r>
            <a:r>
              <a:rPr lang="ru-RU" sz="3200" b="1" dirty="0" smtClean="0">
                <a:latin typeface="Bookman Old Style" pitchFamily="18" charset="0"/>
              </a:rPr>
              <a:t>.</a:t>
            </a:r>
            <a:endParaRPr lang="ru-RU" sz="3200" i="1" dirty="0" smtClean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dirty="0" smtClean="0"/>
          </a:p>
          <a:p>
            <a:pPr marL="0" indent="0" eaLnBrk="1" hangingPunct="1">
              <a:buFont typeface="Wingdings" pitchFamily="2" charset="2"/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Стилистически нейтральная лексика </a:t>
            </a: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–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52600"/>
            <a:ext cx="8496944" cy="426720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</a:pPr>
            <a:r>
              <a:rPr lang="ru-RU" sz="3600" b="1" dirty="0" smtClean="0">
                <a:latin typeface="Bookman Old Style" pitchFamily="18" charset="0"/>
              </a:rPr>
              <a:t>слова, которые могут использоваться </a:t>
            </a: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в различных сферах, стилях и условиях общения</a:t>
            </a:r>
            <a:r>
              <a:rPr lang="ru-RU" sz="3600" b="1" dirty="0" smtClean="0">
                <a:latin typeface="Bookman Old Style" pitchFamily="18" charset="0"/>
              </a:rPr>
              <a:t>, не привнося особого стилистического оттенка </a:t>
            </a:r>
            <a:endParaRPr lang="ru-RU" sz="36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3600" i="1" dirty="0" smtClean="0">
                <a:solidFill>
                  <a:srgbClr val="002060"/>
                </a:solidFill>
                <a:latin typeface="Bookman Old Style" pitchFamily="18" charset="0"/>
              </a:rPr>
              <a:t>(идти, обмануть, будущий, душистый, глаза, надежда и др.)</a:t>
            </a:r>
            <a:r>
              <a:rPr lang="ru-RU" sz="3600" b="1" i="1" dirty="0" smtClean="0">
                <a:latin typeface="Bookman Old Style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04801"/>
            <a:ext cx="8748464" cy="1107976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Стилистическая окраска </a:t>
            </a: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–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dirty="0" smtClean="0"/>
              <a:t> 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4000" b="1" dirty="0" smtClean="0">
                <a:latin typeface="Bookman Old Style" pitchFamily="18" charset="0"/>
              </a:rPr>
              <a:t>свойства языковой единицы, </a:t>
            </a:r>
            <a:r>
              <a:rPr lang="ru-RU" sz="4000" b="1" u="sng" dirty="0" smtClean="0">
                <a:solidFill>
                  <a:srgbClr val="002060"/>
                </a:solidFill>
                <a:latin typeface="Bookman Old Style" pitchFamily="18" charset="0"/>
              </a:rPr>
              <a:t>дополняющие</a:t>
            </a:r>
            <a:r>
              <a:rPr lang="ru-RU" sz="4000" b="1" dirty="0" smtClean="0">
                <a:latin typeface="Bookman Old Style" pitchFamily="18" charset="0"/>
              </a:rPr>
              <a:t> её основное, предметно-логическое значение.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400" b="1" dirty="0" smtClean="0"/>
              <a:t>Какую роль в языке играют слова?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1773238"/>
            <a:ext cx="9036050" cy="4627562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800" b="1" dirty="0" smtClean="0">
                <a:latin typeface="Bookman Old Style" pitchFamily="18" charset="0"/>
              </a:rPr>
              <a:t>      Слова называют</a:t>
            </a:r>
            <a:r>
              <a:rPr lang="ru-RU" sz="2800" dirty="0" smtClean="0">
                <a:latin typeface="Bookman Old Style" pitchFamily="18" charset="0"/>
              </a:rPr>
              <a:t> </a:t>
            </a:r>
          </a:p>
          <a:p>
            <a:pPr marL="0" indent="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           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  <a:hlinkClick r:id="rId2" action="ppaction://hlinksldjump"/>
              </a:rPr>
              <a:t>предмет,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            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  <a:hlinkClick r:id="rId3" action="ppaction://hlinksldjump"/>
              </a:rPr>
              <a:t>действие как предмет,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            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  <a:hlinkClick r:id="rId4" action="ppaction://hlinksldjump"/>
              </a:rPr>
              <a:t>признак как предмет,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            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  <a:hlinkClick r:id="rId5" action="ppaction://hlinksldjump"/>
              </a:rPr>
              <a:t>явление,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           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  <a:hlinkClick r:id="rId6" action="ppaction://hlinksldjump"/>
              </a:rPr>
              <a:t>признак предмета,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            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  <a:hlinkClick r:id="rId7" action="ppaction://hlinksldjump"/>
              </a:rPr>
              <a:t>действие предмета,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            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hlinkClick r:id="rId8" action="ppaction://hlinksldjump"/>
              </a:rPr>
              <a:t>количество, порядок предметов</a:t>
            </a:r>
            <a:r>
              <a:rPr lang="ru-RU" sz="2800" b="1" dirty="0" smtClean="0">
                <a:latin typeface="Bookman Old Style" pitchFamily="18" charset="0"/>
              </a:rPr>
              <a:t>,</a:t>
            </a:r>
            <a:endParaRPr lang="ru-RU" sz="2800" b="1" dirty="0" smtClean="0">
              <a:solidFill>
                <a:schemeClr val="accent6">
                  <a:lumMod val="75000"/>
                </a:schemeClr>
              </a:solidFill>
              <a:latin typeface="Bookman Old Style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latin typeface="Bookman Old Style" pitchFamily="18" charset="0"/>
              </a:rPr>
              <a:t>     выполняют грамматические функции.</a:t>
            </a:r>
            <a:endParaRPr lang="ru-RU" sz="28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Стилистически </a:t>
            </a: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нейтральные слова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738" y="1752600"/>
            <a:ext cx="8253412" cy="4267200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</a:pPr>
            <a:endParaRPr lang="ru-RU" sz="3200" b="1" dirty="0" smtClean="0"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4000" b="1" dirty="0" smtClean="0">
                <a:latin typeface="Bookman Old Style" pitchFamily="18" charset="0"/>
              </a:rPr>
              <a:t>помогают выявить  стилистически окрашенные единицы языка, имеют </a:t>
            </a:r>
            <a:r>
              <a:rPr lang="ru-RU" sz="4000" b="1" dirty="0" smtClean="0">
                <a:solidFill>
                  <a:srgbClr val="002060"/>
                </a:solidFill>
                <a:latin typeface="Bookman Old Style" pitchFamily="18" charset="0"/>
              </a:rPr>
              <a:t>стилистические синонимы</a:t>
            </a:r>
            <a:r>
              <a:rPr lang="ru-RU" sz="4000" b="1" dirty="0" smtClean="0">
                <a:latin typeface="Bookman Old Style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Стилистические     </a:t>
            </a:r>
            <a:b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              парадигмы</a:t>
            </a:r>
            <a:endParaRPr lang="ru-RU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Высокая окраска</a:t>
            </a: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Нулевая окраска</a:t>
            </a:r>
            <a:endParaRPr lang="ru-RU" sz="3600" b="1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Низкая окраска</a:t>
            </a:r>
            <a:endParaRPr lang="ru-RU" sz="3600" b="1" dirty="0">
              <a:latin typeface="Bookman Old Style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55672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очи</a:t>
            </a:r>
          </a:p>
          <a:p>
            <a:pPr marL="0" indent="0">
              <a:buNone/>
            </a:pP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глаза</a:t>
            </a:r>
          </a:p>
          <a:p>
            <a:pPr>
              <a:buFont typeface="Wingdings" pitchFamily="2" charset="2"/>
              <a:buChar char="v"/>
            </a:pPr>
            <a:endParaRPr lang="ru-RU" sz="3600" b="1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гляделки</a:t>
            </a:r>
          </a:p>
          <a:p>
            <a:pPr marL="0" indent="0">
              <a:buNone/>
            </a:pPr>
            <a:r>
              <a:rPr lang="ru-RU" sz="3600" b="1" i="1" dirty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  шары</a:t>
            </a:r>
          </a:p>
          <a:p>
            <a:pPr marL="0" indent="0">
              <a:buNone/>
            </a:pPr>
            <a:r>
              <a:rPr lang="ru-RU" sz="3600" b="1" i="1" dirty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  бельма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4028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Стилистические     </a:t>
            </a:r>
            <a:b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              парадигмы</a:t>
            </a:r>
            <a:endParaRPr lang="ru-RU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Высокая окраска</a:t>
            </a: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Нулевая окраска</a:t>
            </a:r>
            <a:endParaRPr lang="ru-RU" sz="3600" b="1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Низкая окраска</a:t>
            </a:r>
            <a:endParaRPr lang="ru-RU" sz="3600" b="1" dirty="0">
              <a:latin typeface="Bookman Old Style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55672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200" b="1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лик</a:t>
            </a:r>
          </a:p>
          <a:p>
            <a:pPr>
              <a:buFont typeface="Wingdings" pitchFamily="2" charset="2"/>
              <a:buChar char="v"/>
            </a:pP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лицо</a:t>
            </a:r>
          </a:p>
          <a:p>
            <a:pPr>
              <a:buFont typeface="Wingdings" pitchFamily="2" charset="2"/>
              <a:buChar char="v"/>
            </a:pP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рожа</a:t>
            </a:r>
          </a:p>
          <a:p>
            <a:pPr marL="0" indent="0">
              <a:buNone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   морда</a:t>
            </a:r>
          </a:p>
          <a:p>
            <a:pPr marL="0" indent="0">
              <a:buNone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   рыло</a:t>
            </a:r>
          </a:p>
          <a:p>
            <a:pPr>
              <a:buFont typeface="Wingdings" pitchFamily="2" charset="2"/>
              <a:buChar char="v"/>
            </a:pPr>
            <a:endParaRPr lang="ru-RU" sz="3200" b="1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>
              <a:buNone/>
            </a:pPr>
            <a:endParaRPr lang="ru-RU" sz="32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3200" b="1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>
              <a:buNone/>
            </a:pPr>
            <a:r>
              <a:rPr lang="ru-RU" sz="3200" b="1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806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Стилистические     </a:t>
            </a:r>
            <a:b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              парадигмы</a:t>
            </a:r>
            <a:endParaRPr lang="ru-RU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Высокая окраска</a:t>
            </a: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Нулевая окраска</a:t>
            </a:r>
            <a:endParaRPr lang="ru-RU" sz="3600" b="1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Низкая окраска</a:t>
            </a:r>
            <a:endParaRPr lang="ru-RU" sz="3600" b="1" dirty="0">
              <a:latin typeface="Bookman Old Style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200" b="1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длань</a:t>
            </a:r>
          </a:p>
          <a:p>
            <a:pPr>
              <a:buFont typeface="Wingdings" pitchFamily="2" charset="2"/>
              <a:buChar char="v"/>
            </a:pP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рука</a:t>
            </a: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лапа</a:t>
            </a:r>
          </a:p>
          <a:p>
            <a:pPr marL="0" indent="0">
              <a:buNone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  клешня</a:t>
            </a:r>
          </a:p>
          <a:p>
            <a:pPr marL="0" indent="0">
              <a:buNone/>
            </a:pPr>
            <a:endParaRPr lang="ru-RU" sz="32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3200" b="1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>
              <a:buNone/>
            </a:pPr>
            <a:r>
              <a:rPr lang="ru-RU" sz="3200" b="1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6918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Стилистические     </a:t>
            </a:r>
            <a:b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              парадигмы</a:t>
            </a:r>
            <a:endParaRPr lang="ru-RU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Высокая окраска</a:t>
            </a: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Нулевая окраска</a:t>
            </a:r>
            <a:endParaRPr lang="ru-RU" sz="3600" b="1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Низкая окраска</a:t>
            </a:r>
            <a:endParaRPr lang="ru-RU" sz="3600" b="1" dirty="0">
              <a:latin typeface="Bookman Old Style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200" b="1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кара </a:t>
            </a:r>
          </a:p>
          <a:p>
            <a:pPr marL="0" indent="0">
              <a:buNone/>
            </a:pP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наказание</a:t>
            </a:r>
          </a:p>
          <a:p>
            <a:pPr marL="0" indent="0">
              <a:buNone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 </a:t>
            </a: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нагоняй</a:t>
            </a:r>
            <a:endParaRPr lang="ru-RU" sz="32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endParaRPr lang="ru-RU" sz="3200" b="1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>
              <a:buNone/>
            </a:pPr>
            <a:r>
              <a:rPr lang="ru-RU" sz="3200" b="1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638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Стилистические     </a:t>
            </a:r>
            <a:b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              парадигмы</a:t>
            </a:r>
            <a:endParaRPr lang="ru-RU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Высокая окраска</a:t>
            </a: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Нулевая окраска</a:t>
            </a:r>
            <a:endParaRPr lang="ru-RU" sz="3600" b="1" dirty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dirty="0" smtClean="0">
                <a:latin typeface="Bookman Old Style" pitchFamily="18" charset="0"/>
              </a:rPr>
              <a:t>Низкая окраска</a:t>
            </a:r>
            <a:endParaRPr lang="ru-RU" sz="3600" b="1" dirty="0">
              <a:latin typeface="Bookman Old Style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55672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3200" b="1" i="1" dirty="0" smtClean="0">
                <a:solidFill>
                  <a:srgbClr val="002060"/>
                </a:solidFill>
                <a:latin typeface="Bookman Old Style" pitchFamily="18" charset="0"/>
              </a:rPr>
              <a:t> вкушать</a:t>
            </a:r>
          </a:p>
          <a:p>
            <a:pPr marL="0" indent="0">
              <a:buNone/>
            </a:pP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есть </a:t>
            </a:r>
          </a:p>
          <a:p>
            <a:pPr marL="0" indent="0">
              <a:buNone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уплетать</a:t>
            </a:r>
          </a:p>
          <a:p>
            <a:pPr marL="0" indent="0">
              <a:buNone/>
            </a:pPr>
            <a:r>
              <a:rPr lang="ru-RU" sz="3600" b="1" i="1" dirty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  жрать</a:t>
            </a:r>
          </a:p>
          <a:p>
            <a:pPr marL="0" indent="0">
              <a:buNone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   </a:t>
            </a:r>
            <a:r>
              <a:rPr lang="ru-RU" sz="3600" b="1" i="1" dirty="0" err="1" smtClean="0">
                <a:solidFill>
                  <a:srgbClr val="002060"/>
                </a:solidFill>
                <a:latin typeface="Bookman Old Style" pitchFamily="18" charset="0"/>
              </a:rPr>
              <a:t>шамать</a:t>
            </a:r>
            <a:endParaRPr lang="ru-RU" sz="3200" b="1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>
              <a:buNone/>
            </a:pPr>
            <a:r>
              <a:rPr lang="ru-RU" sz="3200" b="1" i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63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Стилистически </a:t>
            </a: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окрашенные </a:t>
            </a: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</a:rPr>
              <a:t>слова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ru-RU" dirty="0" smtClean="0"/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4000" b="1" dirty="0" smtClean="0">
                <a:latin typeface="Bookman Old Style" pitchFamily="18" charset="0"/>
              </a:rPr>
              <a:t>употребляются </a:t>
            </a:r>
            <a:r>
              <a:rPr lang="ru-RU" sz="4000" b="1" dirty="0" smtClean="0">
                <a:latin typeface="Bookman Old Style" pitchFamily="18" charset="0"/>
              </a:rPr>
              <a:t>только при </a:t>
            </a:r>
            <a:r>
              <a:rPr lang="ru-RU" sz="4000" b="1" u="sng" dirty="0" smtClean="0">
                <a:solidFill>
                  <a:srgbClr val="002060"/>
                </a:solidFill>
                <a:latin typeface="Bookman Old Style" pitchFamily="18" charset="0"/>
              </a:rPr>
              <a:t>определённых</a:t>
            </a:r>
            <a:r>
              <a:rPr lang="ru-RU" sz="4000" b="1" dirty="0" smtClean="0">
                <a:latin typeface="Bookman Old Style" pitchFamily="18" charset="0"/>
              </a:rPr>
              <a:t> условиях.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891951"/>
          </a:xfrm>
        </p:spPr>
        <p:txBody>
          <a:bodyPr/>
          <a:lstStyle/>
          <a:p>
            <a:pPr algn="ctr" eaLnBrk="1" hangingPunct="1"/>
            <a:r>
              <a:rPr lang="ru-RU" sz="4400" b="1" dirty="0" smtClean="0"/>
              <a:t>Сравните предложения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1773238"/>
            <a:ext cx="5256659" cy="4267200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3200" b="1" dirty="0" smtClean="0">
                <a:latin typeface="Bookman Old Style" pitchFamily="18" charset="0"/>
              </a:rPr>
              <a:t>Мой друг совершил </a:t>
            </a: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путешествие</a:t>
            </a:r>
            <a:r>
              <a:rPr lang="ru-RU" sz="3200" b="1" dirty="0" smtClean="0">
                <a:latin typeface="Bookman Old Style" pitchFamily="18" charset="0"/>
              </a:rPr>
              <a:t> в Египет.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3200" b="1" dirty="0" smtClean="0">
                <a:latin typeface="Bookman Old Style" pitchFamily="18" charset="0"/>
              </a:rPr>
              <a:t>Мой друг совершил </a:t>
            </a: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поездку </a:t>
            </a:r>
            <a:r>
              <a:rPr lang="ru-RU" sz="3200" b="1" dirty="0" smtClean="0">
                <a:latin typeface="Bookman Old Style" pitchFamily="18" charset="0"/>
              </a:rPr>
              <a:t>в Египет.</a:t>
            </a:r>
            <a:endParaRPr lang="ru-RU" sz="3200" b="1" dirty="0">
              <a:latin typeface="Bookman Old Style" pitchFamily="18" charset="0"/>
            </a:endParaRP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ru-RU" sz="3200" b="1" dirty="0" smtClean="0">
                <a:latin typeface="Bookman Old Style" pitchFamily="18" charset="0"/>
              </a:rPr>
              <a:t>Мой друг совершил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200" b="1" dirty="0" smtClean="0">
                <a:latin typeface="Bookman Old Style" pitchFamily="18" charset="0"/>
              </a:rPr>
              <a:t>    </a:t>
            </a:r>
            <a:r>
              <a:rPr lang="ru-RU" sz="3200" b="1" dirty="0" smtClean="0">
                <a:solidFill>
                  <a:srgbClr val="002060"/>
                </a:solidFill>
                <a:latin typeface="Bookman Old Style" pitchFamily="18" charset="0"/>
              </a:rPr>
              <a:t>вояж </a:t>
            </a:r>
            <a:r>
              <a:rPr lang="ru-RU" sz="3200" b="1" dirty="0" smtClean="0">
                <a:latin typeface="Bookman Old Style" pitchFamily="18" charset="0"/>
              </a:rPr>
              <a:t>в Египет.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2400" b="1" dirty="0" smtClean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400" b="1" dirty="0" smtClean="0">
                <a:latin typeface="Bookman Old Style" pitchFamily="18" charset="0"/>
              </a:rPr>
              <a:t>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2400" b="1" dirty="0">
              <a:latin typeface="Bookman Old Style" pitchFamily="18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20072" y="1556792"/>
            <a:ext cx="3816350" cy="3171825"/>
          </a:xfrm>
          <a:ln w="19050">
            <a:solidFill>
              <a:schemeClr val="accent2"/>
            </a:solidFill>
          </a:ln>
        </p:spPr>
      </p:pic>
      <p:pic>
        <p:nvPicPr>
          <p:cNvPr id="6" name="Picture 20" descr="c758c58aa4b2f66a44af30bd07026798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869160"/>
            <a:ext cx="1439862" cy="13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    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Слово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738" y="1752600"/>
            <a:ext cx="8181975" cy="42672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ru-RU" sz="4400" dirty="0" smtClean="0"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4400" b="1" dirty="0" smtClean="0">
                <a:latin typeface="Bookman Old Style" pitchFamily="18" charset="0"/>
              </a:rPr>
              <a:t>  может сообщить об 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Bookman Old Style" pitchFamily="18" charset="0"/>
              </a:rPr>
              <a:t>  </a:t>
            </a:r>
            <a:r>
              <a:rPr lang="ru-RU" sz="4400" b="1" u="sng" dirty="0" smtClean="0">
                <a:solidFill>
                  <a:srgbClr val="002060"/>
                </a:solidFill>
                <a:latin typeface="Bookman Old Style" pitchFamily="18" charset="0"/>
              </a:rPr>
              <a:t>отношении говорящего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Bookman Old Style" pitchFamily="18" charset="0"/>
              </a:rPr>
              <a:t>  </a:t>
            </a:r>
            <a:r>
              <a:rPr lang="ru-RU" sz="4400" b="1" u="sng" dirty="0" smtClean="0">
                <a:solidFill>
                  <a:srgbClr val="002060"/>
                </a:solidFill>
                <a:latin typeface="Bookman Old Style" pitchFamily="18" charset="0"/>
              </a:rPr>
              <a:t>к предмету речи</a:t>
            </a:r>
            <a:r>
              <a:rPr lang="ru-RU" sz="4400" b="1" dirty="0" smtClean="0">
                <a:latin typeface="Bookman Old Style" pitchFamily="18" charset="0"/>
              </a:rPr>
              <a:t>.</a:t>
            </a:r>
            <a:endParaRPr lang="ru-RU" sz="4400" b="1" u="sng" dirty="0" smtClean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5400" b="1" dirty="0" smtClean="0">
                <a:solidFill>
                  <a:schemeClr val="tx1"/>
                </a:solidFill>
              </a:rPr>
              <a:t>Крик о помощи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750" y="1773238"/>
            <a:ext cx="8280400" cy="4267200"/>
          </a:xfrm>
          <a:solidFill>
            <a:schemeClr val="accent5">
              <a:lumMod val="90000"/>
            </a:schemeClr>
          </a:solidFill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endParaRPr lang="ru-RU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Расскажите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случай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, в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котором </a:t>
            </a:r>
            <a:r>
              <a:rPr lang="ru-RU" sz="3600" b="1" dirty="0" err="1">
                <a:solidFill>
                  <a:schemeClr val="accent6">
                    <a:lumMod val="50000"/>
                  </a:schemeClr>
                </a:solidFill>
              </a:rPr>
              <a:t>мона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 употребить: по речи узнают человека. </a:t>
            </a:r>
            <a:r>
              <a:rPr lang="ru-RU" sz="3600" b="1" dirty="0" err="1">
                <a:solidFill>
                  <a:schemeClr val="accent6">
                    <a:lumMod val="50000"/>
                  </a:schemeClr>
                </a:solidFill>
              </a:rPr>
              <a:t>Плииз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!!!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b="1" dirty="0"/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3200" b="1" u="sng" dirty="0" smtClean="0">
                <a:solidFill>
                  <a:srgbClr val="FF0000"/>
                </a:solidFill>
              </a:rPr>
              <a:t>Кто поможет Ане Татариновой?</a:t>
            </a:r>
            <a:endParaRPr lang="ru-RU" sz="3200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400" b="1" dirty="0" smtClean="0"/>
              <a:t>Какую роль в языке играют слова?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1752600"/>
            <a:ext cx="87122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>
                <a:latin typeface="Bookman Old Style" pitchFamily="18" charset="0"/>
              </a:rPr>
              <a:t> </a:t>
            </a:r>
            <a:r>
              <a:rPr lang="ru-RU" sz="3600" b="1" dirty="0" smtClean="0">
                <a:latin typeface="Bookman Old Style" pitchFamily="18" charset="0"/>
              </a:rPr>
              <a:t>Имена существительные</a:t>
            </a:r>
            <a:endParaRPr lang="ru-RU" sz="3600" b="1" i="1" dirty="0" smtClean="0">
              <a:latin typeface="Bookman Old Style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latin typeface="Bookman Old Style" pitchFamily="18" charset="0"/>
              </a:rPr>
              <a:t>  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>
                <a:latin typeface="Bookman Old Style" pitchFamily="18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стул, урок, ученик, тетрадь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3600" b="1" i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называют 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предмет</a:t>
            </a:r>
            <a:r>
              <a:rPr lang="ru-RU" sz="3600" b="1" dirty="0" smtClean="0">
                <a:latin typeface="Bookman Old Style" pitchFamily="18" charset="0"/>
              </a:rPr>
              <a:t>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      </a:t>
            </a:r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Слово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738" y="1752600"/>
            <a:ext cx="8181975" cy="42672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ru-RU" sz="4400" dirty="0" smtClean="0"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4400" b="1" dirty="0" smtClean="0">
                <a:latin typeface="Bookman Old Style" pitchFamily="18" charset="0"/>
              </a:rPr>
              <a:t> может </a:t>
            </a:r>
            <a:r>
              <a:rPr lang="ru-RU" sz="4400" b="1" u="sng" dirty="0" smtClean="0">
                <a:solidFill>
                  <a:srgbClr val="002060"/>
                </a:solidFill>
                <a:latin typeface="Bookman Old Style" pitchFamily="18" charset="0"/>
              </a:rPr>
              <a:t>характеризовать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4400" b="1" u="sng" dirty="0" smtClean="0">
                <a:solidFill>
                  <a:srgbClr val="002060"/>
                </a:solidFill>
                <a:latin typeface="Bookman Old Style" pitchFamily="18" charset="0"/>
              </a:rPr>
              <a:t>говорящего</a:t>
            </a:r>
            <a:r>
              <a:rPr lang="ru-RU" sz="4400" b="1" dirty="0" smtClean="0">
                <a:latin typeface="Bookman Old Style" pitchFamily="18" charset="0"/>
              </a:rPr>
              <a:t>.</a:t>
            </a:r>
            <a:endParaRPr lang="ru-RU" sz="4400" b="1" u="sng" dirty="0" smtClean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0"/>
            <a:ext cx="8001000" cy="1484313"/>
          </a:xfrm>
        </p:spPr>
        <p:txBody>
          <a:bodyPr/>
          <a:lstStyle/>
          <a:p>
            <a:pPr algn="ctr" eaLnBrk="1" hangingPunct="1"/>
            <a:r>
              <a:rPr lang="ru-RU" sz="4800" b="1" dirty="0" err="1" smtClean="0"/>
              <a:t>Лу́ций</a:t>
            </a:r>
            <a:r>
              <a:rPr lang="ru-RU" sz="4800" b="1" dirty="0" smtClean="0"/>
              <a:t> </a:t>
            </a:r>
            <a:r>
              <a:rPr lang="ru-RU" sz="4800" b="1" dirty="0" err="1" smtClean="0"/>
              <a:t>А́нней</a:t>
            </a:r>
            <a:r>
              <a:rPr lang="ru-RU" sz="4800" b="1" dirty="0" smtClean="0"/>
              <a:t> </a:t>
            </a:r>
            <a:r>
              <a:rPr lang="ru-RU" sz="4800" b="1" dirty="0" err="1" smtClean="0"/>
              <a:t>Се́не́ка</a:t>
            </a:r>
            <a:r>
              <a:rPr lang="ru-RU" sz="4800" b="1" dirty="0" smtClean="0"/>
              <a:t> </a:t>
            </a:r>
            <a:r>
              <a:rPr lang="ru-RU" sz="4400" b="1" dirty="0" smtClean="0"/>
              <a:t/>
            </a:r>
            <a:br>
              <a:rPr lang="ru-RU" sz="4400" b="1" dirty="0" smtClean="0"/>
            </a:br>
            <a:r>
              <a:rPr lang="ru-RU" sz="2800" dirty="0" smtClean="0"/>
              <a:t>(4 г. до н.э.- 65 г. н.э.)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752600"/>
            <a:ext cx="8351837" cy="498951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3300" b="1" dirty="0" smtClean="0">
                <a:latin typeface="Bookman Old Style" pitchFamily="18" charset="0"/>
              </a:rPr>
              <a:t>«</a:t>
            </a:r>
            <a:r>
              <a:rPr lang="en-US" sz="3300" b="1" dirty="0" err="1" smtClean="0">
                <a:latin typeface="Bookman Old Style" pitchFamily="18" charset="0"/>
              </a:rPr>
              <a:t>Qualis</a:t>
            </a:r>
            <a:r>
              <a:rPr lang="en-US" sz="3300" b="1" dirty="0" smtClean="0">
                <a:latin typeface="Bookman Old Style" pitchFamily="18" charset="0"/>
              </a:rPr>
              <a:t> </a:t>
            </a:r>
            <a:r>
              <a:rPr lang="en-US" sz="3300" b="1" dirty="0" err="1" smtClean="0">
                <a:latin typeface="Bookman Old Style" pitchFamily="18" charset="0"/>
              </a:rPr>
              <a:t>vir</a:t>
            </a:r>
            <a:r>
              <a:rPr lang="en-US" sz="3300" b="1" dirty="0" smtClean="0">
                <a:latin typeface="Bookman Old Style" pitchFamily="18" charset="0"/>
              </a:rPr>
              <a:t>, </a:t>
            </a:r>
            <a:endParaRPr lang="ru-RU" sz="3300" b="1" dirty="0" smtClean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300" b="1" dirty="0" smtClean="0">
                <a:latin typeface="Bookman Old Style" pitchFamily="18" charset="0"/>
              </a:rPr>
              <a:t>          </a:t>
            </a:r>
            <a:r>
              <a:rPr lang="en-US" sz="3300" b="1" dirty="0" err="1" smtClean="0">
                <a:latin typeface="Bookman Old Style" pitchFamily="18" charset="0"/>
              </a:rPr>
              <a:t>talis</a:t>
            </a:r>
            <a:r>
              <a:rPr lang="en-US" sz="3300" b="1" dirty="0" smtClean="0">
                <a:latin typeface="Bookman Old Style" pitchFamily="18" charset="0"/>
              </a:rPr>
              <a:t> </a:t>
            </a:r>
            <a:r>
              <a:rPr lang="en-US" sz="3300" b="1" dirty="0" err="1" smtClean="0">
                <a:latin typeface="Bookman Old Style" pitchFamily="18" charset="0"/>
              </a:rPr>
              <a:t>oratio</a:t>
            </a:r>
            <a:r>
              <a:rPr lang="en-US" sz="3300" b="1" dirty="0" smtClean="0">
                <a:latin typeface="Bookman Old Style" pitchFamily="18" charset="0"/>
              </a:rPr>
              <a:t>! </a:t>
            </a:r>
            <a:r>
              <a:rPr lang="ru-RU" sz="3300" b="1" dirty="0" smtClean="0">
                <a:latin typeface="Bookman Old Style" pitchFamily="18" charset="0"/>
              </a:rPr>
              <a:t>–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300" b="1" dirty="0" smtClean="0">
                <a:latin typeface="Bookman Old Style" pitchFamily="18" charset="0"/>
              </a:rPr>
              <a:t>Каков человек,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300" b="1" dirty="0" smtClean="0">
                <a:latin typeface="Bookman Old Style" pitchFamily="18" charset="0"/>
              </a:rPr>
              <a:t>такова и его речь!»</a:t>
            </a:r>
          </a:p>
          <a:p>
            <a:pPr marL="0" indent="0" algn="just" eaLnBrk="1" hangingPunct="1">
              <a:buFont typeface="Wingdings" pitchFamily="2" charset="2"/>
              <a:buNone/>
            </a:pPr>
            <a:endParaRPr lang="ru-RU" sz="2400" dirty="0" smtClean="0"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(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Сенека</a:t>
            </a: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– римский философ,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государственный деятель и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поэт, воспитатель Нерона.)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3200" b="1" dirty="0" smtClean="0"/>
          </a:p>
        </p:txBody>
      </p:sp>
      <p:pic>
        <p:nvPicPr>
          <p:cNvPr id="2052" name="Picture 4" descr="C:\Users\Елена Юминова\Downloads\ph08261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595433"/>
            <a:ext cx="3455987" cy="45720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0"/>
            <a:ext cx="8001000" cy="1412875"/>
          </a:xfrm>
        </p:spPr>
        <p:txBody>
          <a:bodyPr/>
          <a:lstStyle/>
          <a:p>
            <a:pPr algn="ctr" eaLnBrk="1" hangingPunct="1"/>
            <a:r>
              <a:rPr lang="ru-RU" sz="4800" b="1" dirty="0" smtClean="0"/>
              <a:t>Сократ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800" dirty="0" smtClean="0"/>
              <a:t>(469—399 гг. до н. э.)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752600"/>
            <a:ext cx="8675687" cy="4989513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                                       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                                      </a:t>
            </a:r>
            <a:r>
              <a:rPr lang="ru-RU" sz="3600" b="1" dirty="0" smtClean="0">
                <a:solidFill>
                  <a:schemeClr val="tx2"/>
                </a:solidFill>
                <a:latin typeface="Bookman Old Style" pitchFamily="18" charset="0"/>
              </a:rPr>
              <a:t>«Заговори, чтоб я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3600" b="1" dirty="0">
                <a:solidFill>
                  <a:schemeClr val="tx2"/>
                </a:solidFill>
                <a:latin typeface="Bookman Old Style" pitchFamily="18" charset="0"/>
              </a:rPr>
              <a:t> </a:t>
            </a:r>
            <a:r>
              <a:rPr lang="ru-RU" sz="3600" b="1" dirty="0" smtClean="0">
                <a:solidFill>
                  <a:schemeClr val="tx2"/>
                </a:solidFill>
                <a:latin typeface="Bookman Old Style" pitchFamily="18" charset="0"/>
              </a:rPr>
              <a:t>                        тебя увидел».</a:t>
            </a:r>
            <a:r>
              <a:rPr lang="ru-RU" sz="3200" b="1" dirty="0" smtClean="0">
                <a:solidFill>
                  <a:schemeClr val="tx2"/>
                </a:solidFill>
                <a:latin typeface="Bookman Old Style" pitchFamily="18" charset="0"/>
              </a:rPr>
              <a:t>        </a:t>
            </a:r>
            <a:endParaRPr lang="ru-RU" sz="2400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                                       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                                     (</a:t>
            </a:r>
            <a:r>
              <a:rPr lang="ru-RU" sz="2400" b="1" dirty="0" smtClean="0">
                <a:solidFill>
                  <a:srgbClr val="002060"/>
                </a:solidFill>
                <a:latin typeface="Bookman Old Style" pitchFamily="18" charset="0"/>
              </a:rPr>
              <a:t>Сократ</a:t>
            </a: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– древнегреческий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                                      философ, учитель Платона,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                                      </a:t>
            </a:r>
            <a:r>
              <a:rPr lang="ru-RU" sz="2400" dirty="0" err="1" smtClean="0">
                <a:solidFill>
                  <a:srgbClr val="002060"/>
                </a:solidFill>
                <a:latin typeface="Bookman Old Style" pitchFamily="18" charset="0"/>
              </a:rPr>
              <a:t>Ксенофонта</a:t>
            </a: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и других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                                      великих философов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ru-RU" sz="2400" dirty="0" smtClean="0">
                <a:solidFill>
                  <a:srgbClr val="002060"/>
                </a:solidFill>
                <a:latin typeface="Bookman Old Style" pitchFamily="18" charset="0"/>
              </a:rPr>
              <a:t>                                       античности.)                  </a:t>
            </a:r>
          </a:p>
          <a:p>
            <a:pPr marL="0" indent="0" algn="just" eaLnBrk="1" hangingPunct="1">
              <a:buFont typeface="Wingdings" pitchFamily="2" charset="2"/>
              <a:buNone/>
            </a:pPr>
            <a:endParaRPr lang="ru-RU" sz="2400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3200" b="1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3384550" cy="4471987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1035968"/>
          </a:xfrm>
        </p:spPr>
        <p:txBody>
          <a:bodyPr/>
          <a:lstStyle/>
          <a:p>
            <a:pPr algn="ctr" eaLnBrk="1" hangingPunct="1"/>
            <a:r>
              <a:rPr lang="ru-RU" sz="4800" b="1" dirty="0" smtClean="0">
                <a:solidFill>
                  <a:srgbClr val="002060"/>
                </a:solidFill>
              </a:rPr>
              <a:t>Народная мудрость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738" y="1752600"/>
            <a:ext cx="8577262" cy="4267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У худого человека худые речи.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Каков муж, таковы и речи.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Какова речь, таков и склад.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Гнило слово от гнила сердца.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0724" name="AutoShape 2" descr="http://www.rusvelikaia.ru/upload/iblock/260/174f5b2f7337f723db86f310e8e9b55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4437063"/>
            <a:ext cx="35242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sz="4800" b="1" dirty="0" smtClean="0">
                <a:solidFill>
                  <a:srgbClr val="FF0000"/>
                </a:solidFill>
              </a:rPr>
              <a:t>Слово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52600"/>
            <a:ext cx="8640960" cy="4267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endParaRPr lang="ru-RU" sz="3200" b="1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Bookman Old Style" pitchFamily="18" charset="0"/>
              </a:rPr>
              <a:t>передаёт информацию с помощью </a:t>
            </a:r>
          </a:p>
          <a:p>
            <a:pPr marL="0" indent="0">
              <a:buNone/>
            </a:pPr>
            <a:r>
              <a:rPr lang="ru-RU" sz="3200" b="1" dirty="0">
                <a:latin typeface="Bookman Old Style" pitchFamily="18" charset="0"/>
              </a:rPr>
              <a:t> </a:t>
            </a:r>
            <a:r>
              <a:rPr lang="ru-RU" sz="3200" b="1" dirty="0" smtClean="0">
                <a:latin typeface="Bookman Old Style" pitchFamily="18" charset="0"/>
              </a:rPr>
              <a:t>  </a:t>
            </a:r>
            <a:r>
              <a:rPr lang="ru-RU" sz="3200" b="1" u="sng" dirty="0" smtClean="0">
                <a:solidFill>
                  <a:srgbClr val="FF0000"/>
                </a:solidFill>
                <a:latin typeface="Bookman Old Style" pitchFamily="18" charset="0"/>
              </a:rPr>
              <a:t>лексического значения</a:t>
            </a:r>
            <a:r>
              <a:rPr lang="ru-RU" sz="3200" b="1" dirty="0" smtClean="0">
                <a:latin typeface="Bookman Old Style" pitchFamily="18" charset="0"/>
              </a:rPr>
              <a:t>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>
                <a:latin typeface="Bookman Old Style" pitchFamily="18" charset="0"/>
              </a:rPr>
              <a:t> </a:t>
            </a:r>
            <a:r>
              <a:rPr lang="ru-RU" sz="3200" b="1" dirty="0" smtClean="0">
                <a:latin typeface="Bookman Old Style" pitchFamily="18" charset="0"/>
              </a:rPr>
              <a:t>указывает на </a:t>
            </a:r>
            <a:r>
              <a:rPr lang="ru-RU" sz="3200" b="1" u="sng" dirty="0" smtClean="0">
                <a:solidFill>
                  <a:srgbClr val="FF0000"/>
                </a:solidFill>
                <a:latin typeface="Bookman Old Style" pitchFamily="18" charset="0"/>
              </a:rPr>
              <a:t>сферу применения</a:t>
            </a:r>
            <a:r>
              <a:rPr lang="ru-RU" sz="3200" b="1" dirty="0" smtClean="0">
                <a:latin typeface="Bookman Old Style" pitchFamily="18" charset="0"/>
              </a:rPr>
              <a:t>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 smtClean="0">
                <a:latin typeface="Bookman Old Style" pitchFamily="18" charset="0"/>
              </a:rPr>
              <a:t>оценивает </a:t>
            </a:r>
            <a:r>
              <a:rPr lang="ru-RU" sz="3200" b="1" u="sng" dirty="0" smtClean="0">
                <a:solidFill>
                  <a:srgbClr val="FF0000"/>
                </a:solidFill>
                <a:latin typeface="Bookman Old Style" pitchFamily="18" charset="0"/>
              </a:rPr>
              <a:t>предмет речи</a:t>
            </a:r>
            <a:r>
              <a:rPr lang="ru-RU" sz="3200" b="1" dirty="0" smtClean="0">
                <a:latin typeface="Bookman Old Style" pitchFamily="18" charset="0"/>
              </a:rPr>
              <a:t>;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>
                <a:latin typeface="Bookman Old Style" pitchFamily="18" charset="0"/>
              </a:rPr>
              <a:t> </a:t>
            </a:r>
            <a:r>
              <a:rPr lang="ru-RU" sz="3200" b="1" dirty="0" smtClean="0">
                <a:latin typeface="Bookman Old Style" pitchFamily="18" charset="0"/>
              </a:rPr>
              <a:t>характеризует </a:t>
            </a:r>
            <a:r>
              <a:rPr lang="ru-RU" sz="3200" b="1" u="sng" dirty="0" smtClean="0">
                <a:solidFill>
                  <a:srgbClr val="FF0000"/>
                </a:solidFill>
                <a:latin typeface="Bookman Old Style" pitchFamily="18" charset="0"/>
              </a:rPr>
              <a:t>говорящего</a:t>
            </a:r>
            <a:r>
              <a:rPr lang="ru-RU" sz="3200" b="1" dirty="0" smtClean="0">
                <a:latin typeface="Bookman Old Style" pitchFamily="18" charset="0"/>
              </a:rPr>
              <a:t>.</a:t>
            </a:r>
          </a:p>
          <a:p>
            <a:pPr>
              <a:buFont typeface="Wingdings" pitchFamily="2" charset="2"/>
              <a:buChar char="q"/>
            </a:pPr>
            <a:endParaRPr lang="ru-RU" sz="3200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32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94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   </a:t>
            </a:r>
            <a:r>
              <a:rPr lang="ru-RU" sz="3600" b="1" dirty="0" smtClean="0">
                <a:solidFill>
                  <a:srgbClr val="002060"/>
                </a:solidFill>
                <a:latin typeface="Bookman Old Style" pitchFamily="18" charset="0"/>
              </a:rPr>
              <a:t>«Важнейший способ узнать человека, его умственное развитие, его моральный облик, его характер – прислушаться к тому, КАК он говорит».</a:t>
            </a:r>
          </a:p>
          <a:p>
            <a:pPr marL="0" indent="0" algn="just">
              <a:buNone/>
            </a:pPr>
            <a:r>
              <a:rPr lang="ru-RU" sz="3600" b="1" dirty="0">
                <a:latin typeface="Bookman Old Style" pitchFamily="18" charset="0"/>
              </a:rPr>
              <a:t> </a:t>
            </a:r>
            <a:r>
              <a:rPr lang="ru-RU" sz="3600" b="1" dirty="0" smtClean="0">
                <a:latin typeface="Bookman Old Style" pitchFamily="18" charset="0"/>
              </a:rPr>
              <a:t>                        </a:t>
            </a:r>
            <a:r>
              <a:rPr lang="ru-RU" sz="3600" b="1" i="1" dirty="0" err="1" smtClean="0">
                <a:solidFill>
                  <a:srgbClr val="002060"/>
                </a:solidFill>
                <a:latin typeface="Bookman Old Style" pitchFamily="18" charset="0"/>
              </a:rPr>
              <a:t>Д.С.Лихачёв</a:t>
            </a:r>
            <a:r>
              <a:rPr lang="ru-RU" sz="3600" b="1" dirty="0" smtClean="0">
                <a:solidFill>
                  <a:srgbClr val="002060"/>
                </a:solidFill>
                <a:latin typeface="Bookman Old Style" pitchFamily="18" charset="0"/>
              </a:rPr>
              <a:t>    </a:t>
            </a:r>
            <a:r>
              <a:rPr lang="ru-RU" sz="3600" b="1" dirty="0" smtClean="0">
                <a:latin typeface="Bookman Old Style" pitchFamily="18" charset="0"/>
              </a:rPr>
              <a:t>  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275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400" b="1" dirty="0" smtClean="0"/>
              <a:t>Какую роль в языке играют слова?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752600"/>
            <a:ext cx="9577064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200" b="1" dirty="0" smtClean="0">
                <a:latin typeface="Bookman Old Style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200" b="1" dirty="0">
                <a:latin typeface="Bookman Old Style" pitchFamily="18" charset="0"/>
              </a:rPr>
              <a:t> </a:t>
            </a:r>
            <a:r>
              <a:rPr lang="ru-RU" sz="3200" b="1" dirty="0" smtClean="0">
                <a:latin typeface="Bookman Old Style" pitchFamily="18" charset="0"/>
              </a:rPr>
              <a:t>  </a:t>
            </a:r>
            <a:r>
              <a:rPr lang="ru-RU" sz="3600" b="1" dirty="0" smtClean="0">
                <a:latin typeface="Bookman Old Style" pitchFamily="18" charset="0"/>
              </a:rPr>
              <a:t>Имена существительные</a:t>
            </a:r>
            <a:endParaRPr lang="ru-RU" sz="3600" b="1" i="1" dirty="0" smtClean="0">
              <a:latin typeface="Bookman Old Style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latin typeface="Bookman Old Style" pitchFamily="18" charset="0"/>
              </a:rPr>
              <a:t> 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latin typeface="Bookman Old Style" pitchFamily="18" charset="0"/>
              </a:rPr>
              <a:t>  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борьба, пение, расчистка, вход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latin typeface="Bookman Old Style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</a:t>
            </a:r>
            <a:r>
              <a:rPr lang="ru-RU" sz="3600" b="1" dirty="0">
                <a:latin typeface="Bookman Old Style" pitchFamily="18" charset="0"/>
              </a:rPr>
              <a:t> </a:t>
            </a:r>
            <a:r>
              <a:rPr lang="ru-RU" sz="3600" b="1" dirty="0" smtClean="0">
                <a:latin typeface="Bookman Old Style" pitchFamily="18" charset="0"/>
              </a:rPr>
              <a:t>называют 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действие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                               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как предмет</a:t>
            </a:r>
            <a:r>
              <a:rPr lang="ru-RU" sz="3600" b="1" dirty="0" smtClean="0">
                <a:latin typeface="Bookman Old Style" pitchFamily="18" charset="0"/>
              </a:rPr>
              <a:t>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001000" cy="1216025"/>
          </a:xfrm>
        </p:spPr>
        <p:txBody>
          <a:bodyPr/>
          <a:lstStyle/>
          <a:p>
            <a:pPr algn="ctr" eaLnBrk="1" hangingPunct="1"/>
            <a:r>
              <a:rPr lang="ru-RU" sz="4400" b="1" dirty="0" smtClean="0"/>
              <a:t>Какую роль в языке играют слова?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52600"/>
            <a:ext cx="8784976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>
                <a:latin typeface="Bookman Old Style" pitchFamily="18" charset="0"/>
              </a:rPr>
              <a:t> </a:t>
            </a:r>
            <a:r>
              <a:rPr lang="ru-RU" sz="3600" b="1" dirty="0" smtClean="0">
                <a:latin typeface="Bookman Old Style" pitchFamily="18" charset="0"/>
              </a:rPr>
              <a:t>Имена существительные</a:t>
            </a:r>
            <a:endParaRPr lang="ru-RU" sz="3600" b="1" i="1" dirty="0" smtClean="0">
              <a:latin typeface="Bookman Old Style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3600" b="1" i="1" dirty="0" smtClean="0">
              <a:latin typeface="Bookman Old Style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 синева, мудрость, высота, ширь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называют </a:t>
            </a: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признак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как предмет</a:t>
            </a:r>
            <a:r>
              <a:rPr lang="ru-RU" sz="3600" b="1" dirty="0" smtClean="0">
                <a:latin typeface="Bookman Old Style" pitchFamily="18" charset="0"/>
              </a:rPr>
              <a:t>.</a:t>
            </a:r>
            <a:endParaRPr lang="ru-RU" sz="36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400" b="1" dirty="0" smtClean="0"/>
              <a:t>Какую роль в языке играют слова?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endParaRPr lang="ru-RU" sz="3600" b="1" dirty="0" smtClean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Имена существительные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>
                <a:latin typeface="Bookman Old Style" pitchFamily="18" charset="0"/>
              </a:rPr>
              <a:t> </a:t>
            </a:r>
            <a:r>
              <a:rPr lang="ru-RU" sz="3600" b="1" dirty="0" smtClean="0">
                <a:latin typeface="Bookman Old Style" pitchFamily="18" charset="0"/>
              </a:rPr>
              <a:t> 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снег, град, гром, молния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600" b="1" i="1" dirty="0">
              <a:solidFill>
                <a:srgbClr val="002060"/>
              </a:solidFill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называют </a:t>
            </a: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явление</a:t>
            </a:r>
            <a:r>
              <a:rPr lang="ru-RU" sz="3600" b="1" dirty="0" smtClean="0">
                <a:latin typeface="Bookman Old Style" pitchFamily="18" charset="0"/>
              </a:rPr>
              <a:t>.</a:t>
            </a:r>
            <a:endParaRPr lang="ru-RU" sz="3600" b="1" dirty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400" b="1" dirty="0" smtClean="0"/>
              <a:t>Какую роль в языке играют слова?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200" b="1" dirty="0" smtClean="0">
                <a:latin typeface="Bookman Old Style" pitchFamily="18" charset="0"/>
              </a:rPr>
              <a:t>  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Имена прилагательные</a:t>
            </a:r>
            <a:endParaRPr lang="ru-RU" sz="3600" b="1" dirty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>
                <a:latin typeface="Bookman Old Style" pitchFamily="18" charset="0"/>
              </a:rPr>
              <a:t>  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лёгкий, пушистый, здоровый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600" b="1" i="1" dirty="0">
              <a:latin typeface="Bookman Old Style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называют </a:t>
            </a: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признак предмета</a:t>
            </a:r>
            <a:r>
              <a:rPr lang="ru-RU" sz="3600" b="1" dirty="0" smtClean="0">
                <a:latin typeface="Bookman Old Style" pitchFamily="18" charset="0"/>
              </a:rPr>
              <a:t>.</a:t>
            </a:r>
            <a:endParaRPr lang="ru-RU" sz="3600" b="1" dirty="0">
              <a:latin typeface="Bookman Old Style" pitchFamily="18" charset="0"/>
            </a:endParaRPr>
          </a:p>
          <a:p>
            <a:pPr eaLnBrk="1" hangingPunct="1">
              <a:defRPr/>
            </a:pPr>
            <a:endParaRPr lang="ru-RU" sz="32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400" b="1" dirty="0" smtClean="0"/>
              <a:t>Какую роль в языке играют слова?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738" y="1752600"/>
            <a:ext cx="8577262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200" b="1" dirty="0" smtClean="0">
                <a:latin typeface="Bookman Old Style" pitchFamily="18" charset="0"/>
              </a:rPr>
              <a:t>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Глаголы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latin typeface="Bookman Old Style" pitchFamily="18" charset="0"/>
              </a:rPr>
              <a:t>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писать, учиться, найти, </a:t>
            </a:r>
            <a:r>
              <a:rPr lang="ru-RU" sz="3600" b="1" i="1" dirty="0">
                <a:solidFill>
                  <a:srgbClr val="002060"/>
                </a:solidFill>
                <a:latin typeface="Bookman Old Style" pitchFamily="18" charset="0"/>
              </a:rPr>
              <a:t>с</a:t>
            </a: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петь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latin typeface="Bookman Old Style" pitchFamily="18" charset="0"/>
              </a:rPr>
              <a:t>           </a:t>
            </a:r>
            <a:r>
              <a:rPr lang="ru-RU" sz="3600" b="1" dirty="0" smtClean="0">
                <a:latin typeface="Bookman Old Style" pitchFamily="18" charset="0"/>
              </a:rPr>
              <a:t>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называют</a:t>
            </a: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действие предмета</a:t>
            </a:r>
            <a:r>
              <a:rPr lang="ru-RU" sz="3600" b="1" dirty="0" smtClean="0">
                <a:latin typeface="Bookman Old Style" pitchFamily="18" charset="0"/>
              </a:rPr>
              <a:t>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400" b="1" dirty="0" smtClean="0"/>
              <a:t>Какую роль в языке играют слова?</a:t>
            </a:r>
            <a:endParaRPr lang="ru-RU" sz="44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200" b="1" dirty="0" smtClean="0">
                <a:latin typeface="Bookman Old Style" pitchFamily="18" charset="0"/>
              </a:rPr>
              <a:t>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Имена числительные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i="1" dirty="0" smtClean="0">
                <a:solidFill>
                  <a:srgbClr val="002060"/>
                </a:solidFill>
                <a:latin typeface="Bookman Old Style" pitchFamily="18" charset="0"/>
              </a:rPr>
              <a:t>три, двадцать восемь, пятый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        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называют 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количество,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dirty="0" smtClean="0">
                <a:latin typeface="Bookman Old Style" pitchFamily="18" charset="0"/>
              </a:rPr>
              <a:t>                 </a:t>
            </a:r>
            <a:r>
              <a:rPr lang="ru-RU" sz="3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порядок предметов</a:t>
            </a:r>
            <a:r>
              <a:rPr lang="ru-RU" sz="3600" b="1" dirty="0" smtClean="0">
                <a:latin typeface="Bookman Old Style" pitchFamily="18" charset="0"/>
              </a:rPr>
              <a:t>.</a:t>
            </a:r>
            <a:endParaRPr lang="ru-RU" sz="3600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852</TotalTime>
  <Words>797</Words>
  <Application>Microsoft Office PowerPoint</Application>
  <PresentationFormat>Экран (4:3)</PresentationFormat>
  <Paragraphs>247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Профиль</vt:lpstr>
      <vt:lpstr>Стилистически окрашенная  и  нейтральная  лексика</vt:lpstr>
      <vt:lpstr>Какую роль в языке играют слова?</vt:lpstr>
      <vt:lpstr>Какую роль в языке играют слова?</vt:lpstr>
      <vt:lpstr>Какую роль в языке играют слова?</vt:lpstr>
      <vt:lpstr>Какую роль в языке играют слова?</vt:lpstr>
      <vt:lpstr>Какую роль в языке играют слова?</vt:lpstr>
      <vt:lpstr>Какую роль в языке играют слова?</vt:lpstr>
      <vt:lpstr>Какую роль в языке играют слова?</vt:lpstr>
      <vt:lpstr>Какую роль в языке играют слова?</vt:lpstr>
      <vt:lpstr>Александр Иванович Герцен</vt:lpstr>
      <vt:lpstr>Сравните</vt:lpstr>
      <vt:lpstr>Слова, помимо</vt:lpstr>
      <vt:lpstr>           Сравните</vt:lpstr>
      <vt:lpstr>      Слово</vt:lpstr>
      <vt:lpstr>Книжная   лексика (книжно-письменная) – </vt:lpstr>
      <vt:lpstr>Разговорная лексика (устно-разговорная) – </vt:lpstr>
      <vt:lpstr>Общеупотребительная лексика (межстилевая)–</vt:lpstr>
      <vt:lpstr>Стилистически нейтральная лексика –</vt:lpstr>
      <vt:lpstr>Стилистическая окраска –</vt:lpstr>
      <vt:lpstr>Стилистически нейтральные слова</vt:lpstr>
      <vt:lpstr>Стилистические                     парадигмы</vt:lpstr>
      <vt:lpstr>Стилистические                     парадигмы</vt:lpstr>
      <vt:lpstr>Стилистические                     парадигмы</vt:lpstr>
      <vt:lpstr>Стилистические                     парадигмы</vt:lpstr>
      <vt:lpstr>Стилистические                     парадигмы</vt:lpstr>
      <vt:lpstr>Стилистически окрашенные слова</vt:lpstr>
      <vt:lpstr>Сравните предложения</vt:lpstr>
      <vt:lpstr>     Слово</vt:lpstr>
      <vt:lpstr>Крик о помощи</vt:lpstr>
      <vt:lpstr>      Слово</vt:lpstr>
      <vt:lpstr>Лу́ций А́нней Се́не́ка  (4 г. до н.э.- 65 г. н.э.) </vt:lpstr>
      <vt:lpstr>Сократ (469—399 гг. до н. э.) </vt:lpstr>
      <vt:lpstr>Народная мудрость</vt:lpstr>
      <vt:lpstr>Слово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аораолыр</dc:title>
  <dc:creator>User</dc:creator>
  <cp:lastModifiedBy>Елена Юминова</cp:lastModifiedBy>
  <cp:revision>61</cp:revision>
  <dcterms:created xsi:type="dcterms:W3CDTF">2013-11-11T13:21:01Z</dcterms:created>
  <dcterms:modified xsi:type="dcterms:W3CDTF">2013-11-18T18:25:55Z</dcterms:modified>
</cp:coreProperties>
</file>