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71" r:id="rId3"/>
    <p:sldId id="260" r:id="rId4"/>
    <p:sldId id="261" r:id="rId5"/>
    <p:sldId id="265" r:id="rId6"/>
    <p:sldId id="273" r:id="rId7"/>
    <p:sldId id="275" r:id="rId8"/>
    <p:sldId id="274" r:id="rId9"/>
    <p:sldId id="276" r:id="rId10"/>
    <p:sldId id="279" r:id="rId11"/>
    <p:sldId id="282" r:id="rId12"/>
    <p:sldId id="281" r:id="rId13"/>
    <p:sldId id="283" r:id="rId14"/>
    <p:sldId id="280" r:id="rId15"/>
    <p:sldId id="257" r:id="rId16"/>
    <p:sldId id="258" r:id="rId17"/>
    <p:sldId id="284" r:id="rId18"/>
    <p:sldId id="290" r:id="rId19"/>
    <p:sldId id="286" r:id="rId20"/>
    <p:sldId id="285" r:id="rId21"/>
    <p:sldId id="266" r:id="rId22"/>
    <p:sldId id="267" r:id="rId23"/>
    <p:sldId id="272" r:id="rId24"/>
    <p:sldId id="269" r:id="rId25"/>
    <p:sldId id="291" r:id="rId26"/>
    <p:sldId id="287" r:id="rId27"/>
    <p:sldId id="268" r:id="rId28"/>
    <p:sldId id="288" r:id="rId29"/>
    <p:sldId id="28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37" autoAdjust="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762BE5-43CB-4522-813B-8390991E5D08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1FE377-36E1-4F4A-B348-C53AB736B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09F90-BD1C-4860-AEEE-A023FD3DDF7A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8EB4D-39E0-4F78-A268-0BEF2DF0C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90286-93CD-4977-B249-EE0A24A644FE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C4F7-AD9F-44FD-B91F-7CC9B10B6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66B39-0DA6-4252-BD06-9393CD9DF7DA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80807-0E5F-420F-A727-A7FFD9C0E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2E604-433A-46D6-BFBD-545DFCC799F4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30B30-72BF-4B64-8E4D-370B71CA3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8CFCA-335F-4C33-B68B-3E7A9C15F4F1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F21E5-7B5D-4D84-B7C3-11C23A57B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F5727-B9C3-4ECD-8836-E8BE217A7F34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6E4B3-FE15-47CD-8EDD-09194BA90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B05D-C064-4130-A8C9-93D560A3048B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3CD76-764C-4EE2-B522-D894963A1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B077-F702-488F-AE62-757B2F7094D7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44A1A-F4BF-4FF5-9BA1-88211532A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1EA3-97A2-4A97-A0AC-FCC376D3F9C1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5F14D-A875-4C3A-ACBE-F9C4A3F1E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3C43D-BC55-4F5E-9190-9B5155F26719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A6760-9C92-4EA1-A72D-2E6F53904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BABF-4207-40E4-8E09-93E636702545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46EF-432A-4BCE-BECB-7028FD30F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347751-5BF0-4A58-A9A1-14070B5618E5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38FBE-67B3-4BF8-AA05-0A78C1E5F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esktop\&#1054;&#1058;&#1050;&#1056;&#1067;&#1058;&#1067;&#1049;%20&#1059;&#1056;&#1054;&#1050;%20&#1060;&#1045;&#1057;&#1058;&#1048;&#1042;&#1040;&#1051;&#1068;\&#1086;&#1090;&#1082;&#1088;&#1099;&#1090;&#1099;&#1081;%20&#1075;&#1077;&#1086;&#1084;&#1077;&#1090;&#1088;&#1080;&#1103;\&#1055;&#1088;&#1080;&#1083;&#1086;&#1078;&#1077;&#1085;&#1080;&#1077;%203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41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9.png"/><Relationship Id="rId1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2.xlsx" TargetMode="External"/><Relationship Id="rId2" Type="http://schemas.openxmlformats.org/officeDocument/2006/relationships/hyperlink" Target="&#1058;&#1077;&#1089;&#1090;%20&#1087;&#1086;%20&#1090;&#1077;&#1084;&#1077;%20.xls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1.xlsx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474913"/>
            <a:ext cx="33115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2113" y="4149725"/>
            <a:ext cx="3671887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140C09"/>
              </a:clrFrom>
              <a:clrTo>
                <a:srgbClr val="140C09">
                  <a:alpha val="0"/>
                </a:srgbClr>
              </a:clrTo>
            </a:clrChange>
          </a:blip>
          <a:srcRect b="7323"/>
          <a:stretch>
            <a:fillRect/>
          </a:stretch>
        </p:blipFill>
        <p:spPr bwMode="auto">
          <a:xfrm>
            <a:off x="250825" y="188913"/>
            <a:ext cx="3744913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130175"/>
            <a:ext cx="3609975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Приложение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02463" y="13128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78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628775"/>
          <a:ext cx="8424862" cy="4206240"/>
        </p:xfrm>
        <a:graphic>
          <a:graphicData uri="http://schemas.openxmlformats.org/drawingml/2006/table">
            <a:tbl>
              <a:tblPr/>
              <a:tblGrid>
                <a:gridCol w="1403350"/>
                <a:gridCol w="1403350"/>
                <a:gridCol w="1404937"/>
                <a:gridCol w="1404938"/>
                <a:gridCol w="1404937"/>
                <a:gridCol w="140335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 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 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Олово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Чугун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870 - 920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 – 9,2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 (сухой)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Сосна (сухая)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Бетон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1800-2800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 – 2,8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Дерево (ель)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Текстолит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1300-1500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813" y="552450"/>
            <a:ext cx="5761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ТЕХНОЛОГИЧЕСКАЯ СЛУЖБА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b="11224"/>
          <a:stretch>
            <a:fillRect/>
          </a:stretch>
        </p:blipFill>
        <p:spPr bwMode="auto">
          <a:xfrm>
            <a:off x="468313" y="333375"/>
            <a:ext cx="347186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8941" y="2780928"/>
            <a:ext cx="7992888" cy="1377493"/>
          </a:xfrm>
          <a:prstGeom prst="rect">
            <a:avLst/>
          </a:prstGeom>
          <a:blipFill rotWithShape="1">
            <a:blip r:embed="rId3"/>
            <a:stretch>
              <a:fillRect l="-762" t="-2212" r="-762" b="-708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" name="Прямоугольник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9946" y="4389676"/>
            <a:ext cx="8345507" cy="1815882"/>
          </a:xfrm>
          <a:prstGeom prst="rect">
            <a:avLst/>
          </a:prstGeom>
          <a:blipFill rotWithShape="1">
            <a:blip r:embed="rId4" cstate="email"/>
            <a:stretch>
              <a:fillRect l="-1534" t="-3356" b="-838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365" name="TextBox 3"/>
          <p:cNvSpPr txBox="1">
            <a:spLocks noChangeArrowheads="1"/>
          </p:cNvSpPr>
          <p:nvPr/>
        </p:nvSpPr>
        <p:spPr bwMode="auto">
          <a:xfrm>
            <a:off x="4572000" y="549275"/>
            <a:ext cx="3679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Служба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РОСПОТРЕБНАДЗОРА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88913"/>
            <a:ext cx="3455987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763963" y="1412875"/>
            <a:ext cx="5199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7030A0"/>
                </a:solidFill>
                <a:latin typeface="Georgia" pitchFamily="18" charset="0"/>
              </a:rPr>
              <a:t>Суточное выпадение осадков составило  20 мм. Сколько воды выпало за сутки на треугольную (правильный треугольник) клумбу со стороной 6м?</a:t>
            </a:r>
          </a:p>
        </p:txBody>
      </p:sp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00928" y="3106788"/>
            <a:ext cx="8735568" cy="3619324"/>
          </a:xfrm>
          <a:prstGeom prst="rect">
            <a:avLst/>
          </a:prstGeom>
          <a:blipFill rotWithShape="1">
            <a:blip r:embed="rId3"/>
            <a:stretch>
              <a:fillRect l="-1396" t="-1686" r="-907" b="-118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3995738" y="404813"/>
            <a:ext cx="3671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Служба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РОСМЕТЕО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628775"/>
          <a:ext cx="8424862" cy="4206240"/>
        </p:xfrm>
        <a:graphic>
          <a:graphicData uri="http://schemas.openxmlformats.org/drawingml/2006/table">
            <a:tbl>
              <a:tblPr/>
              <a:tblGrid>
                <a:gridCol w="1403350"/>
                <a:gridCol w="1403350"/>
                <a:gridCol w="1404937"/>
                <a:gridCol w="1404938"/>
                <a:gridCol w="1404937"/>
                <a:gridCol w="140335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 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 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Олово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Чугун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870 - 920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 – 9,2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 (сухой)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Сосна (сухая)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Бетон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1800-2800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 – 2,8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Дерево (ель)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Текстолит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1300-1500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75" name="TextBox 2"/>
          <p:cNvSpPr txBox="1">
            <a:spLocks noChangeArrowheads="1"/>
          </p:cNvSpPr>
          <p:nvPr/>
        </p:nvSpPr>
        <p:spPr bwMode="auto">
          <a:xfrm>
            <a:off x="1547813" y="552450"/>
            <a:ext cx="5761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ТЕХНОЛОГИЧЕСКАЯ СЛУЖБА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69215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081213"/>
            <a:ext cx="3529012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5364163" y="914400"/>
            <a:ext cx="3475037" cy="2338388"/>
            <a:chOff x="5364088" y="914400"/>
            <a:chExt cx="3475112" cy="2338968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5364088" y="914400"/>
              <a:ext cx="3475112" cy="23389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481" name="TextBox 2"/>
            <p:cNvSpPr txBox="1">
              <a:spLocks noChangeArrowheads="1"/>
            </p:cNvSpPr>
            <p:nvPr/>
          </p:nvSpPr>
          <p:spPr bwMode="auto">
            <a:xfrm>
              <a:off x="5607360" y="1082040"/>
              <a:ext cx="2882280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Круговой цилиндр -  </a:t>
              </a:r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тело, которое состоит из двух равных кругов, лежащих в параллельных плоскостях, и всех  отрезков, соединяющих точки этих кругов</a:t>
              </a:r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5435600" y="3429000"/>
            <a:ext cx="3168650" cy="1079500"/>
            <a:chOff x="5436096" y="3429000"/>
            <a:chExt cx="3168352" cy="108012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436096" y="3429000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479" name="TextBox 4"/>
            <p:cNvSpPr txBox="1">
              <a:spLocks noChangeArrowheads="1"/>
            </p:cNvSpPr>
            <p:nvPr/>
          </p:nvSpPr>
          <p:spPr bwMode="auto">
            <a:xfrm>
              <a:off x="5607360" y="3647653"/>
              <a:ext cx="28822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Основания кругового цилиндра </a:t>
              </a:r>
              <a:r>
                <a:rPr lang="ru-RU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b="1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круги</a:t>
              </a:r>
            </a:p>
          </p:txBody>
        </p: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5257800" y="4724400"/>
            <a:ext cx="3581400" cy="1441450"/>
            <a:chOff x="5257800" y="4725145"/>
            <a:chExt cx="3581400" cy="144016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5257800" y="4725145"/>
              <a:ext cx="3581400" cy="144016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477" name="TextBox 6"/>
            <p:cNvSpPr txBox="1">
              <a:spLocks noChangeArrowheads="1"/>
            </p:cNvSpPr>
            <p:nvPr/>
          </p:nvSpPr>
          <p:spPr bwMode="auto">
            <a:xfrm>
              <a:off x="5436096" y="4830849"/>
              <a:ext cx="331236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Образующие</a:t>
              </a:r>
              <a:r>
                <a:rPr lang="ru-RU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- </a:t>
              </a:r>
              <a:r>
                <a:rPr lang="ru-RU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отрезки, соединяющие соответствующие точки окружностей кругов</a:t>
              </a: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755576" y="406568"/>
            <a:ext cx="4176464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19250" y="1628775"/>
            <a:ext cx="2592388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9750" y="3997325"/>
            <a:ext cx="2592388" cy="7191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>
            <a:stCxn id="9" idx="2"/>
            <a:endCxn id="18" idx="2"/>
          </p:cNvCxnSpPr>
          <p:nvPr/>
        </p:nvCxnSpPr>
        <p:spPr>
          <a:xfrm flipH="1">
            <a:off x="539750" y="1989138"/>
            <a:ext cx="1079500" cy="2366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9" idx="6"/>
            <a:endCxn id="18" idx="6"/>
          </p:cNvCxnSpPr>
          <p:nvPr/>
        </p:nvCxnSpPr>
        <p:spPr>
          <a:xfrm flipH="1">
            <a:off x="3132138" y="1989138"/>
            <a:ext cx="1079500" cy="2366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7950" y="2708275"/>
            <a:ext cx="1619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образующая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9250" y="4646613"/>
            <a:ext cx="13684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основания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2484438" y="4508500"/>
            <a:ext cx="0" cy="3222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 rot="5400000" flipH="1" flipV="1">
            <a:off x="1824038" y="2965450"/>
            <a:ext cx="2554287" cy="576263"/>
          </a:xfrm>
          <a:prstGeom prst="bentConnector3">
            <a:avLst>
              <a:gd name="adj1" fmla="val -92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07950" y="6453188"/>
            <a:ext cx="89281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916238" y="1976438"/>
            <a:ext cx="46037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1779588" y="1916113"/>
            <a:ext cx="1208087" cy="2433637"/>
            <a:chOff x="1780356" y="1916751"/>
            <a:chExt cx="1207468" cy="243257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1835890" y="1988157"/>
              <a:ext cx="1080534" cy="230562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94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1780356" y="4238644"/>
              <a:ext cx="110679" cy="110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7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72000" y="1916751"/>
              <a:ext cx="115824" cy="115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6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503613" y="1104900"/>
            <a:ext cx="542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ось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44475" y="3006725"/>
            <a:ext cx="1020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высота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9597" y="110787"/>
            <a:ext cx="336342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6437313"/>
            <a:ext cx="888365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1393825" y="1219200"/>
            <a:ext cx="2019300" cy="2497138"/>
          </a:xfrm>
          <a:prstGeom prst="flowChartMagneticDisk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343150" y="1595438"/>
            <a:ext cx="0" cy="212090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>
            <a:off x="1349375" y="3105150"/>
            <a:ext cx="2032000" cy="204788"/>
          </a:xfrm>
          <a:custGeom>
            <a:avLst/>
            <a:gdLst>
              <a:gd name="connsiteX0" fmla="*/ 0 w 2129232"/>
              <a:gd name="connsiteY0" fmla="*/ 193096 h 193096"/>
              <a:gd name="connsiteX1" fmla="*/ 1056640 w 2129232"/>
              <a:gd name="connsiteY1" fmla="*/ 56 h 193096"/>
              <a:gd name="connsiteX2" fmla="*/ 2032000 w 2129232"/>
              <a:gd name="connsiteY2" fmla="*/ 172776 h 193096"/>
              <a:gd name="connsiteX3" fmla="*/ 2042160 w 2129232"/>
              <a:gd name="connsiteY3" fmla="*/ 152456 h 19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9232" h="193096">
                <a:moveTo>
                  <a:pt x="0" y="193096"/>
                </a:moveTo>
                <a:cubicBezTo>
                  <a:pt x="358986" y="98269"/>
                  <a:pt x="717973" y="3443"/>
                  <a:pt x="1056640" y="56"/>
                </a:cubicBezTo>
                <a:cubicBezTo>
                  <a:pt x="1395307" y="-3331"/>
                  <a:pt x="1867747" y="147376"/>
                  <a:pt x="2032000" y="172776"/>
                </a:cubicBezTo>
                <a:cubicBezTo>
                  <a:pt x="2196253" y="198176"/>
                  <a:pt x="2119206" y="175316"/>
                  <a:pt x="2042160" y="152456"/>
                </a:cubicBez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5456238" y="238125"/>
            <a:ext cx="3475037" cy="2338388"/>
            <a:chOff x="5456912" y="237835"/>
            <a:chExt cx="3475112" cy="2338968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456912" y="237835"/>
              <a:ext cx="3475112" cy="23389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506" name="TextBox 28"/>
            <p:cNvSpPr txBox="1">
              <a:spLocks noChangeArrowheads="1"/>
            </p:cNvSpPr>
            <p:nvPr/>
          </p:nvSpPr>
          <p:spPr bwMode="auto">
            <a:xfrm>
              <a:off x="5631904" y="423208"/>
              <a:ext cx="3024336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Прямой круговой цилиндр ( или просто цилиндр)</a:t>
              </a:r>
              <a:r>
                <a:rPr lang="ru-RU"/>
                <a:t> </a:t>
              </a:r>
              <a:r>
                <a:rPr lang="ru-RU" sz="20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 круговой цилиндр, образующие которого перпендикулярны основаниям</a:t>
              </a:r>
            </a:p>
          </p:txBody>
        </p:sp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5403850" y="3105150"/>
            <a:ext cx="3508375" cy="1368425"/>
            <a:chOff x="5403944" y="3104646"/>
            <a:chExt cx="3508608" cy="1368152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5403944" y="3104646"/>
              <a:ext cx="3435578" cy="13681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504" name="TextBox 30"/>
            <p:cNvSpPr txBox="1">
              <a:spLocks noChangeArrowheads="1"/>
            </p:cNvSpPr>
            <p:nvPr/>
          </p:nvSpPr>
          <p:spPr bwMode="auto">
            <a:xfrm>
              <a:off x="5476384" y="3148280"/>
              <a:ext cx="343616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Цилиндр может быть получен вращением прямоугольника вокруг его стороны</a:t>
              </a:r>
            </a:p>
          </p:txBody>
        </p:sp>
      </p:grpSp>
      <p:cxnSp>
        <p:nvCxnSpPr>
          <p:cNvPr id="6145" name="Прямая соединительная линия 6144"/>
          <p:cNvCxnSpPr/>
          <p:nvPr/>
        </p:nvCxnSpPr>
        <p:spPr>
          <a:xfrm>
            <a:off x="2365375" y="3716338"/>
            <a:ext cx="0" cy="360362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228600" y="4365625"/>
            <a:ext cx="4919663" cy="1943100"/>
            <a:chOff x="228600" y="4365104"/>
            <a:chExt cx="4919464" cy="1944216"/>
          </a:xfrm>
        </p:grpSpPr>
        <p:sp>
          <p:nvSpPr>
            <p:cNvPr id="6146" name="Скругленный прямоугольник 6145"/>
            <p:cNvSpPr/>
            <p:nvPr/>
          </p:nvSpPr>
          <p:spPr>
            <a:xfrm>
              <a:off x="228600" y="4365104"/>
              <a:ext cx="4919464" cy="19442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47" name="TextBox 6146"/>
            <p:cNvSpPr txBox="1"/>
            <p:nvPr/>
          </p:nvSpPr>
          <p:spPr>
            <a:xfrm>
              <a:off x="228600" y="4447701"/>
              <a:ext cx="4919464" cy="16312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Радиус цилиндра </a:t>
              </a:r>
              <a:r>
                <a:rPr lang="ru-RU" sz="2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lang="ru-RU" sz="20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радиус его оснований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Высота цилиндра </a:t>
              </a:r>
              <a:r>
                <a:rPr lang="ru-RU" sz="2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расстояние между плоскостями оснований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Ось цилиндра </a:t>
              </a:r>
              <a:r>
                <a:rPr lang="ru-RU" sz="2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прямая,  проходящая через центры оснований </a:t>
              </a:r>
            </a:p>
          </p:txBody>
        </p:sp>
      </p:grpSp>
      <p:pic>
        <p:nvPicPr>
          <p:cNvPr id="2049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2038" y="3289300"/>
            <a:ext cx="109537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494" name="Группа 10"/>
          <p:cNvGrpSpPr>
            <a:grpSpLocks/>
          </p:cNvGrpSpPr>
          <p:nvPr/>
        </p:nvGrpSpPr>
        <p:grpSpPr bwMode="auto">
          <a:xfrm>
            <a:off x="2273300" y="1104900"/>
            <a:ext cx="109538" cy="2208213"/>
            <a:chOff x="2273935" y="1104900"/>
            <a:chExt cx="109537" cy="2207419"/>
          </a:xfrm>
        </p:grpSpPr>
        <p:grpSp>
          <p:nvGrpSpPr>
            <p:cNvPr id="20497" name="Группа 8"/>
            <p:cNvGrpSpPr>
              <a:grpSpLocks/>
            </p:cNvGrpSpPr>
            <p:nvPr/>
          </p:nvGrpSpPr>
          <p:grpSpPr bwMode="auto">
            <a:xfrm>
              <a:off x="2322195" y="1104900"/>
              <a:ext cx="42545" cy="2207419"/>
              <a:chOff x="2322195" y="1104900"/>
              <a:chExt cx="42545" cy="2207419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2321560" y="1104900"/>
                <a:ext cx="0" cy="604621"/>
              </a:xfrm>
              <a:prstGeom prst="line">
                <a:avLst/>
              </a:prstGeom>
              <a:ln w="127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321560" y="1554001"/>
                <a:ext cx="42863" cy="1758318"/>
              </a:xfrm>
              <a:prstGeom prst="line">
                <a:avLst/>
              </a:prstGeom>
              <a:ln w="12700">
                <a:solidFill>
                  <a:srgbClr val="FFFF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498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73935" y="1654969"/>
              <a:ext cx="109537" cy="109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159" name="Line 15"/>
          <p:cNvSpPr>
            <a:spLocks noChangeShapeType="1"/>
          </p:cNvSpPr>
          <p:nvPr/>
        </p:nvSpPr>
        <p:spPr bwMode="auto">
          <a:xfrm flipH="1">
            <a:off x="2416175" y="1149350"/>
            <a:ext cx="1358900" cy="406400"/>
          </a:xfrm>
          <a:prstGeom prst="line">
            <a:avLst/>
          </a:prstGeom>
          <a:ln>
            <a:solidFill>
              <a:srgbClr val="FFFF00"/>
            </a:solidFill>
            <a:headEnd/>
            <a:tailEnd type="triangle" w="med" len="med"/>
          </a:ln>
          <a:ex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V="1">
            <a:off x="1249363" y="2468563"/>
            <a:ext cx="1023937" cy="636587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0" grpId="0"/>
      <p:bldP spid="6162" grpId="0"/>
      <p:bldP spid="61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276475"/>
            <a:ext cx="42640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18446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00113" y="115888"/>
            <a:ext cx="6985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ЗНАНИЕ СИЛА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06336"/>
            <a:ext cx="2232248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В11 ЕГЭ - 2013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1800" y="1052513"/>
            <a:ext cx="1727200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Georgia" pitchFamily="18" charset="0"/>
              </a:rPr>
              <a:t>Решение</a:t>
            </a:r>
          </a:p>
        </p:txBody>
      </p:sp>
      <p:sp>
        <p:nvSpPr>
          <p:cNvPr id="22534" name="Прямоугольник 3"/>
          <p:cNvSpPr>
            <a:spLocks noChangeArrowheads="1"/>
          </p:cNvSpPr>
          <p:nvPr/>
        </p:nvSpPr>
        <p:spPr bwMode="auto">
          <a:xfrm>
            <a:off x="2627313" y="255588"/>
            <a:ext cx="64087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Объём первого цилиндра равен 12 м³. </a:t>
            </a:r>
          </a:p>
          <a:p>
            <a:r>
              <a:rPr lang="ru-RU" sz="2400">
                <a:latin typeface="Georgia" pitchFamily="18" charset="0"/>
              </a:rPr>
              <a:t>У второго цилиндра высота в три раза больше, а радиус основания в два раза меньше, чем у первого. Найдите объём второго цилиндра (в м³).</a:t>
            </a:r>
          </a:p>
        </p:txBody>
      </p:sp>
      <p:sp>
        <p:nvSpPr>
          <p:cNvPr id="6" name="Овал 5"/>
          <p:cNvSpPr/>
          <p:nvPr/>
        </p:nvSpPr>
        <p:spPr>
          <a:xfrm>
            <a:off x="7308850" y="115888"/>
            <a:ext cx="792163" cy="738187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00788" y="1628775"/>
            <a:ext cx="647700" cy="56515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19996" y="2420888"/>
            <a:ext cx="1969368" cy="532966"/>
          </a:xfrm>
          <a:prstGeom prst="rect">
            <a:avLst/>
          </a:prstGeom>
          <a:blipFill rotWithShape="1">
            <a:blip r:embed="rId3" cstate="email"/>
            <a:stretch>
              <a:fillRect/>
            </a:stretch>
          </a:blipFill>
          <a:ln w="28575"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179638" y="5013325"/>
          <a:ext cx="425450" cy="942975"/>
        </p:xfrm>
        <a:graphic>
          <a:graphicData uri="http://schemas.openxmlformats.org/presentationml/2006/ole">
            <p:oleObj spid="_x0000_s22538" name="Формула" r:id="rId4" imgW="177646" imgH="393359" progId="Equation.3">
              <p:embed/>
            </p:oleObj>
          </a:graphicData>
        </a:graphic>
      </p:graphicFrame>
      <p:graphicFrame>
        <p:nvGraphicFramePr>
          <p:cNvPr id="22539" name="Объект 17"/>
          <p:cNvGraphicFramePr>
            <a:graphicFrameLocks noChangeAspect="1"/>
          </p:cNvGraphicFramePr>
          <p:nvPr/>
        </p:nvGraphicFramePr>
        <p:xfrm>
          <a:off x="2751138" y="3168650"/>
          <a:ext cx="365125" cy="398463"/>
        </p:xfrm>
        <a:graphic>
          <a:graphicData uri="http://schemas.openxmlformats.org/presentationml/2006/ole">
            <p:oleObj spid="_x0000_s22539" name="Формула" r:id="rId5" imgW="152268" imgH="164957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1308100" y="5300663"/>
          <a:ext cx="455613" cy="425450"/>
        </p:xfrm>
        <a:graphic>
          <a:graphicData uri="http://schemas.openxmlformats.org/presentationml/2006/ole">
            <p:oleObj spid="_x0000_s22540" name="Формула" r:id="rId6" imgW="190335" imgH="177646" progId="Equation.3">
              <p:embed/>
            </p:oleObj>
          </a:graphicData>
        </a:graphic>
      </p:graphicFrame>
      <p:graphicFrame>
        <p:nvGraphicFramePr>
          <p:cNvPr id="22541" name="Объект 19"/>
          <p:cNvGraphicFramePr>
            <a:graphicFrameLocks noChangeAspect="1"/>
          </p:cNvGraphicFramePr>
          <p:nvPr/>
        </p:nvGraphicFramePr>
        <p:xfrm>
          <a:off x="1487488" y="3068638"/>
          <a:ext cx="303212" cy="425450"/>
        </p:xfrm>
        <a:graphic>
          <a:graphicData uri="http://schemas.openxmlformats.org/presentationml/2006/ole">
            <p:oleObj spid="_x0000_s22541" name="Формула" r:id="rId7" imgW="126725" imgH="177415" progId="Equation.3">
              <p:embed/>
            </p:oleObj>
          </a:graphicData>
        </a:graphic>
      </p:graphicFrame>
      <p:sp>
        <p:nvSpPr>
          <p:cNvPr id="32" name="Овал 31"/>
          <p:cNvSpPr/>
          <p:nvPr/>
        </p:nvSpPr>
        <p:spPr>
          <a:xfrm>
            <a:off x="2152650" y="3019425"/>
            <a:ext cx="46038" cy="460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603250" y="2795588"/>
            <a:ext cx="3067050" cy="1174750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 flipH="1" flipV="1">
            <a:off x="2130425" y="3679825"/>
            <a:ext cx="1450975" cy="9525"/>
          </a:xfrm>
          <a:prstGeom prst="line">
            <a:avLst/>
          </a:prstGeom>
          <a:noFill/>
          <a:ln w="28575">
            <a:solidFill>
              <a:srgbClr val="00206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130425" y="3656013"/>
            <a:ext cx="46038" cy="4603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1925638" y="6323013"/>
            <a:ext cx="46037" cy="4603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2547" name="Группа 1038"/>
          <p:cNvGrpSpPr>
            <a:grpSpLocks/>
          </p:cNvGrpSpPr>
          <p:nvPr/>
        </p:nvGrpSpPr>
        <p:grpSpPr bwMode="auto">
          <a:xfrm>
            <a:off x="625475" y="3032125"/>
            <a:ext cx="3052763" cy="3632200"/>
            <a:chOff x="626153" y="3031464"/>
            <a:chExt cx="3052682" cy="3633312"/>
          </a:xfrm>
        </p:grpSpPr>
        <p:sp>
          <p:nvSpPr>
            <p:cNvPr id="13" name="Блок-схема: магнитный диск 12"/>
            <p:cNvSpPr/>
            <p:nvPr/>
          </p:nvSpPr>
          <p:spPr>
            <a:xfrm>
              <a:off x="972219" y="4149406"/>
              <a:ext cx="1908124" cy="2515370"/>
            </a:xfrm>
            <a:prstGeom prst="flowChartMagneticDisk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575" name="Arc 7"/>
            <p:cNvSpPr>
              <a:spLocks noChangeAspect="1"/>
            </p:cNvSpPr>
            <p:nvPr/>
          </p:nvSpPr>
          <p:spPr bwMode="auto">
            <a:xfrm rot="10800000" flipV="1">
              <a:off x="965672" y="5877272"/>
              <a:ext cx="890725" cy="449941"/>
            </a:xfrm>
            <a:custGeom>
              <a:avLst/>
              <a:gdLst>
                <a:gd name="T0" fmla="*/ 926766 w 21600"/>
                <a:gd name="T1" fmla="*/ 0 h 22435"/>
                <a:gd name="T2" fmla="*/ 36703849 w 21600"/>
                <a:gd name="T3" fmla="*/ 9023709 h 22435"/>
                <a:gd name="T4" fmla="*/ 0 w 21600"/>
                <a:gd name="T5" fmla="*/ 8685035 h 224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2435" fill="none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</a:path>
                <a:path w="21600" h="22435" stroke="0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  <a:lnTo>
                    <a:pt x="0" y="21593"/>
                  </a:lnTo>
                  <a:lnTo>
                    <a:pt x="545" y="-1"/>
                  </a:lnTo>
                  <a:close/>
                </a:path>
              </a:pathLst>
            </a:custGeom>
            <a:noFill/>
            <a:ln w="28575">
              <a:solidFill>
                <a:srgbClr val="00B05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6" name="Arc 7"/>
            <p:cNvSpPr>
              <a:spLocks noChangeAspect="1"/>
            </p:cNvSpPr>
            <p:nvPr/>
          </p:nvSpPr>
          <p:spPr bwMode="auto">
            <a:xfrm rot="10800000" flipH="1" flipV="1">
              <a:off x="1856398" y="5877268"/>
              <a:ext cx="983301" cy="449945"/>
            </a:xfrm>
            <a:custGeom>
              <a:avLst/>
              <a:gdLst>
                <a:gd name="T0" fmla="*/ 1129430 w 21600"/>
                <a:gd name="T1" fmla="*/ 0 h 22435"/>
                <a:gd name="T2" fmla="*/ 44729862 w 21600"/>
                <a:gd name="T3" fmla="*/ 9023869 h 22435"/>
                <a:gd name="T4" fmla="*/ 0 w 21600"/>
                <a:gd name="T5" fmla="*/ 8685192 h 224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2435" fill="none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</a:path>
                <a:path w="21600" h="22435" stroke="0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  <a:lnTo>
                    <a:pt x="0" y="21593"/>
                  </a:lnTo>
                  <a:lnTo>
                    <a:pt x="545" y="-1"/>
                  </a:lnTo>
                  <a:close/>
                </a:path>
              </a:pathLst>
            </a:custGeom>
            <a:noFill/>
            <a:ln w="28575">
              <a:solidFill>
                <a:srgbClr val="00B05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7" name="Line 14"/>
            <p:cNvSpPr>
              <a:spLocks noChangeShapeType="1"/>
            </p:cNvSpPr>
            <p:nvPr/>
          </p:nvSpPr>
          <p:spPr bwMode="auto">
            <a:xfrm flipH="1">
              <a:off x="1925706" y="4581128"/>
              <a:ext cx="0" cy="1746085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8" name="Line 14"/>
            <p:cNvSpPr>
              <a:spLocks noChangeShapeType="1"/>
            </p:cNvSpPr>
            <p:nvPr/>
          </p:nvSpPr>
          <p:spPr bwMode="auto">
            <a:xfrm flipH="1">
              <a:off x="1925706" y="6327212"/>
              <a:ext cx="954106" cy="2286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9" name="Arc 7"/>
            <p:cNvSpPr>
              <a:spLocks noChangeAspect="1"/>
            </p:cNvSpPr>
            <p:nvPr/>
          </p:nvSpPr>
          <p:spPr bwMode="auto">
            <a:xfrm rot="10800000" flipV="1">
              <a:off x="626153" y="3501008"/>
              <a:ext cx="1795352" cy="188689"/>
            </a:xfrm>
            <a:custGeom>
              <a:avLst/>
              <a:gdLst>
                <a:gd name="T0" fmla="*/ 3765169 w 21600"/>
                <a:gd name="T1" fmla="*/ 0 h 22435"/>
                <a:gd name="T2" fmla="*/ 149115786 w 21600"/>
                <a:gd name="T3" fmla="*/ 1586964 h 22435"/>
                <a:gd name="T4" fmla="*/ 0 w 21600"/>
                <a:gd name="T5" fmla="*/ 1527401 h 224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2435" fill="none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</a:path>
                <a:path w="21600" h="22435" stroke="0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  <a:lnTo>
                    <a:pt x="0" y="21593"/>
                  </a:lnTo>
                  <a:lnTo>
                    <a:pt x="545" y="-1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80" name="Arc 7"/>
            <p:cNvSpPr>
              <a:spLocks noChangeAspect="1"/>
            </p:cNvSpPr>
            <p:nvPr/>
          </p:nvSpPr>
          <p:spPr bwMode="auto">
            <a:xfrm rot="10800000" flipH="1" flipV="1">
              <a:off x="1763688" y="3493535"/>
              <a:ext cx="1915147" cy="196163"/>
            </a:xfrm>
            <a:custGeom>
              <a:avLst/>
              <a:gdLst>
                <a:gd name="T0" fmla="*/ 4284432 w 21600"/>
                <a:gd name="T1" fmla="*/ 0 h 22435"/>
                <a:gd name="T2" fmla="*/ 169679187 w 21600"/>
                <a:gd name="T3" fmla="*/ 1715174 h 22435"/>
                <a:gd name="T4" fmla="*/ 0 w 21600"/>
                <a:gd name="T5" fmla="*/ 1650803 h 224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2435" fill="none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</a:path>
                <a:path w="21600" h="22435" stroke="0" extrusionOk="0">
                  <a:moveTo>
                    <a:pt x="545" y="-1"/>
                  </a:moveTo>
                  <a:cubicBezTo>
                    <a:pt x="12258" y="295"/>
                    <a:pt x="21600" y="9875"/>
                    <a:pt x="21600" y="21593"/>
                  </a:cubicBezTo>
                  <a:cubicBezTo>
                    <a:pt x="21600" y="21873"/>
                    <a:pt x="21594" y="22154"/>
                    <a:pt x="21583" y="22434"/>
                  </a:cubicBezTo>
                  <a:lnTo>
                    <a:pt x="0" y="21593"/>
                  </a:lnTo>
                  <a:lnTo>
                    <a:pt x="545" y="-1"/>
                  </a:lnTo>
                  <a:close/>
                </a:path>
              </a:pathLst>
            </a:custGeom>
            <a:noFill/>
            <a:ln w="28575">
              <a:solidFill>
                <a:srgbClr val="0070C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81" name="Line 14"/>
            <p:cNvSpPr>
              <a:spLocks noChangeShapeType="1"/>
            </p:cNvSpPr>
            <p:nvPr/>
          </p:nvSpPr>
          <p:spPr bwMode="auto">
            <a:xfrm>
              <a:off x="2159732" y="3031464"/>
              <a:ext cx="11936" cy="670454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1926282" y="4606746"/>
              <a:ext cx="44449" cy="44464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624861" y="3657130"/>
              <a:ext cx="46036" cy="4605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2" name="Овал 41"/>
          <p:cNvSpPr/>
          <p:nvPr/>
        </p:nvSpPr>
        <p:spPr>
          <a:xfrm>
            <a:off x="2816225" y="6303963"/>
            <a:ext cx="46038" cy="4603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4295775" y="2835275"/>
          <a:ext cx="1168400" cy="519113"/>
        </p:xfrm>
        <a:graphic>
          <a:graphicData uri="http://schemas.openxmlformats.org/presentationml/2006/ole">
            <p:oleObj spid="_x0000_s22549" name="Формула" r:id="rId8" imgW="482181" imgH="215713" progId="Equation.3">
              <p:embed/>
            </p:oleObj>
          </a:graphicData>
        </a:graphic>
      </p:graphicFrame>
      <p:sp>
        <p:nvSpPr>
          <p:cNvPr id="45" name="Левая фигурная скобка 44"/>
          <p:cNvSpPr/>
          <p:nvPr/>
        </p:nvSpPr>
        <p:spPr>
          <a:xfrm rot="5400000" flipH="1">
            <a:off x="5274469" y="4960144"/>
            <a:ext cx="179387" cy="71437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TextBox 4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50299" y="5443711"/>
            <a:ext cx="571591" cy="461665"/>
          </a:xfrm>
          <a:prstGeom prst="rect">
            <a:avLst/>
          </a:prstGeom>
          <a:blipFill rotWithShape="1">
            <a:blip r:embed="rId9" cstate="email"/>
            <a:stretch>
              <a:fillRect b="-394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037138" y="5443538"/>
            <a:ext cx="6842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=12</a:t>
            </a: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827463" y="692150"/>
            <a:ext cx="24733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059113" y="1052513"/>
            <a:ext cx="24733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721350" y="1041400"/>
            <a:ext cx="24733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119813" y="1773238"/>
            <a:ext cx="212407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852738" y="1412875"/>
            <a:ext cx="91757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176713" y="1412875"/>
            <a:ext cx="2471737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6948488" y="1412875"/>
            <a:ext cx="1235075" cy="9525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714625" y="1773238"/>
            <a:ext cx="1176338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720975" y="2133600"/>
            <a:ext cx="2471738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25" name="Прямоугольник 102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47843" y="3563921"/>
            <a:ext cx="2700260" cy="781368"/>
          </a:xfrm>
          <a:prstGeom prst="rect">
            <a:avLst/>
          </a:prstGeom>
          <a:blipFill rotWithShape="1">
            <a:blip r:embed="rId10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27" name="Прямоугольник 102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02034" y="3493535"/>
            <a:ext cx="1782283" cy="840486"/>
          </a:xfrm>
          <a:prstGeom prst="rect">
            <a:avLst/>
          </a:prstGeom>
          <a:blipFill rotWithShape="1">
            <a:blip r:embed="rId11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28" name="Прямоугольник 102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95885" y="4581128"/>
            <a:ext cx="1595758" cy="783804"/>
          </a:xfrm>
          <a:prstGeom prst="rect">
            <a:avLst/>
          </a:prstGeom>
          <a:blipFill rotWithShape="1">
            <a:blip r:embed="rId12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29" name="Прямоугольник 102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20981" y="4651999"/>
            <a:ext cx="1926040" cy="783804"/>
          </a:xfrm>
          <a:prstGeom prst="rect">
            <a:avLst/>
          </a:prstGeom>
          <a:blipFill rotWithShape="1">
            <a:blip r:embed="rId13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30" name="Стрелка вправо с вырезом 1029"/>
          <p:cNvSpPr/>
          <p:nvPr/>
        </p:nvSpPr>
        <p:spPr>
          <a:xfrm>
            <a:off x="3311525" y="4778375"/>
            <a:ext cx="865188" cy="449263"/>
          </a:xfrm>
          <a:prstGeom prst="notchedRightArrow">
            <a:avLst/>
          </a:prstGeom>
          <a:blipFill>
            <a:blip r:embed="rId1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1" name="TextBox 1030"/>
          <p:cNvSpPr txBox="1">
            <a:spLocks noChangeArrowheads="1"/>
          </p:cNvSpPr>
          <p:nvPr/>
        </p:nvSpPr>
        <p:spPr bwMode="auto">
          <a:xfrm>
            <a:off x="4572000" y="6102350"/>
            <a:ext cx="1944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76" name="Овал 75"/>
          <p:cNvSpPr/>
          <p:nvPr/>
        </p:nvSpPr>
        <p:spPr>
          <a:xfrm>
            <a:off x="2139950" y="3008313"/>
            <a:ext cx="44450" cy="4603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1925638" y="6303963"/>
            <a:ext cx="46037" cy="4603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0" name="TextBox 103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44641" y="3124384"/>
            <a:ext cx="519694" cy="523220"/>
          </a:xfrm>
          <a:prstGeom prst="rect">
            <a:avLst/>
          </a:prstGeom>
          <a:blipFill rotWithShape="1">
            <a:blip r:embed="rId1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3" name="TextBox 9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05082" y="3267159"/>
            <a:ext cx="598766" cy="523220"/>
          </a:xfrm>
          <a:prstGeom prst="rect">
            <a:avLst/>
          </a:prstGeom>
          <a:blipFill rotWithShape="1">
            <a:blip r:embed="rId16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4" name="TextBox 9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36704" y="5295330"/>
            <a:ext cx="734496" cy="523220"/>
          </a:xfrm>
          <a:prstGeom prst="rect">
            <a:avLst/>
          </a:prstGeom>
          <a:blipFill rotWithShape="1">
            <a:blip r:embed="rId17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41" name="TextBox 104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48644" y="5472119"/>
            <a:ext cx="661871" cy="896143"/>
          </a:xfrm>
          <a:prstGeom prst="rect">
            <a:avLst/>
          </a:prstGeom>
          <a:blipFill rotWithShape="1">
            <a:blip r:embed="rId18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5" grpId="0" animBg="1"/>
      <p:bldP spid="47" grpId="0"/>
      <p:bldP spid="47" grpId="1"/>
      <p:bldP spid="1030" grpId="0" animBg="1"/>
      <p:bldP spid="10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922" y="2067112"/>
            <a:ext cx="4936198" cy="370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628650" y="549275"/>
            <a:ext cx="7200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Найти объем цилиндров </a:t>
            </a:r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теоретически и практически.</a:t>
            </a: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Определить из каких материалов они изготовлены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5693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В сосуд, имеющий форму правильной треугольной призмы, налили воду. Уровень воды достигает 196 см. На какой высоте будет находиться уровень воды, если ее перелить в другой такой же сосуд, у которого сторона основания в 7 раз больше, чем у первого? </a:t>
            </a:r>
          </a:p>
          <a:p>
            <a:pPr algn="just"/>
            <a:r>
              <a:rPr lang="ru-RU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 выразите в сантиметрах.</a:t>
            </a:r>
          </a:p>
        </p:txBody>
      </p:sp>
      <p:pic>
        <p:nvPicPr>
          <p:cNvPr id="7170" name="Picture 2" descr="http://im0-tub-ru.yandex.net/i?id=60135342-52-72&amp;n=2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3212976"/>
            <a:ext cx="2441787" cy="255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0-tub-ru.yandex.net/i?id=60135342-52-72&amp;n=2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27784" y="4077072"/>
            <a:ext cx="5112568" cy="194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971925" y="1196975"/>
            <a:ext cx="470376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87675" y="2060575"/>
            <a:ext cx="3671888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3850" y="2420938"/>
            <a:ext cx="518477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628775"/>
          <a:ext cx="8424862" cy="4206240"/>
        </p:xfrm>
        <a:graphic>
          <a:graphicData uri="http://schemas.openxmlformats.org/drawingml/2006/table">
            <a:tbl>
              <a:tblPr/>
              <a:tblGrid>
                <a:gridCol w="1403350"/>
                <a:gridCol w="1403350"/>
                <a:gridCol w="1404937"/>
                <a:gridCol w="1404938"/>
                <a:gridCol w="1404937"/>
                <a:gridCol w="140335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 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 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Твердое тело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кг/м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ρ, г/см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Олово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7,874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Чугун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870 - 920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 – 9,2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 (сухой)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Сосна (сухая)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Бетон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1800-2800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 – 2,8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Дерево (ель)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Текстолит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1300-1500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188" marR="6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3" name="TextBox 2"/>
          <p:cNvSpPr txBox="1">
            <a:spLocks noChangeArrowheads="1"/>
          </p:cNvSpPr>
          <p:nvPr/>
        </p:nvSpPr>
        <p:spPr bwMode="auto">
          <a:xfrm>
            <a:off x="1547813" y="552450"/>
            <a:ext cx="5761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ПЛОТНОСТЕЙ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 bwMode="auto">
          <a:xfrm>
            <a:off x="355157" y="3478135"/>
            <a:ext cx="2651125" cy="2646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168275" y="765175"/>
            <a:ext cx="8856663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цилиндрическом сосуде уровень жидкости достигает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63 см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На какой высоте будет находится уровень жидкости, если его перелить во второй цилиндрический сосуд, диаметр которого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3 раза больше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диаметра первого? Ответ выразите в сантиметрах.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27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0675" y="188913"/>
            <a:ext cx="7346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УМНИКИ И УМНИЦЫ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31840" y="3356992"/>
            <a:ext cx="5760640" cy="2093971"/>
          </a:xfrm>
          <a:prstGeom prst="rect">
            <a:avLst/>
          </a:prstGeom>
          <a:blipFill rotWithShape="1">
            <a:blip r:embed="rId3"/>
            <a:stretch>
              <a:fillRect l="-1693" t="-2332" b="-5831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19475" y="5629275"/>
            <a:ext cx="2808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4,5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63888" y="980728"/>
            <a:ext cx="5184576" cy="1724639"/>
          </a:xfrm>
          <a:prstGeom prst="rect">
            <a:avLst/>
          </a:prstGeom>
          <a:blipFill rotWithShape="1">
            <a:blip r:embed="rId2"/>
            <a:stretch>
              <a:fillRect l="-1882" t="-2827" r="-1765" b="-706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692696"/>
            <a:ext cx="3102885" cy="309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4437112"/>
            <a:ext cx="7920880" cy="1569660"/>
          </a:xfrm>
          <a:prstGeom prst="rect">
            <a:avLst/>
          </a:prstGeom>
          <a:blipFill rotWithShape="1">
            <a:blip r:embed="rId4"/>
            <a:stretch>
              <a:fillRect l="-1232" t="-3113" r="-1155" b="-8171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846513" y="2736850"/>
            <a:ext cx="1581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200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352800" y="6019800"/>
            <a:ext cx="1273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89981" y="3082320"/>
            <a:ext cx="5328592" cy="2677656"/>
          </a:xfrm>
          <a:prstGeom prst="rect">
            <a:avLst/>
          </a:prstGeom>
          <a:blipFill rotWithShape="1">
            <a:blip r:embed="rId2"/>
            <a:stretch>
              <a:fillRect l="-1831" t="-1822" r="-3089" b="-432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2541" y="3082320"/>
            <a:ext cx="2591719" cy="295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520" y="337880"/>
            <a:ext cx="8280920" cy="1938992"/>
          </a:xfrm>
          <a:prstGeom prst="rect">
            <a:avLst/>
          </a:prstGeom>
          <a:blipFill rotWithShape="1">
            <a:blip r:embed="rId4"/>
            <a:stretch>
              <a:fillRect l="-1104" t="-2508" r="-1104" b="-5956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924300" y="1916113"/>
            <a:ext cx="1733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2250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000500" y="5949950"/>
            <a:ext cx="1581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3933056"/>
            <a:ext cx="7920879" cy="1569660"/>
          </a:xfrm>
          <a:prstGeom prst="rect">
            <a:avLst/>
          </a:prstGeom>
          <a:blipFill rotWithShape="1">
            <a:blip r:embed="rId2"/>
            <a:stretch>
              <a:fillRect l="-1232" t="-3101" r="-1155" b="-775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499950"/>
            <a:ext cx="2690528" cy="213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916238" y="692150"/>
            <a:ext cx="59769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Прямоугольный параллелепипед описан около цилиндра, радиус основания и высота которого равны 1. Найдите объем параллелепипеда.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851275" y="2509838"/>
            <a:ext cx="1273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032250" y="5589588"/>
            <a:ext cx="1427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50403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ЭВРИКА «ТЕСТ»</a:t>
            </a:r>
            <a:endParaRPr lang="ru-RU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113" y="1412875"/>
            <a:ext cx="7343775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4213" y="333375"/>
            <a:ext cx="67675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ПРОСТРАНСТВО ЛИЧНОСТНОГО РОСТА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2320729" y="2135831"/>
            <a:ext cx="1782231" cy="14401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4054475" y="2101552"/>
            <a:ext cx="1709689" cy="14401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586956" y="3553280"/>
            <a:ext cx="1458663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883025" y="1454297"/>
            <a:ext cx="0" cy="2251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067969" y="3395663"/>
            <a:ext cx="214463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180129" y="3395663"/>
            <a:ext cx="20474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876675" y="3541713"/>
            <a:ext cx="0" cy="2159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045619" y="3541713"/>
            <a:ext cx="1640579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6443663" y="3479800"/>
            <a:ext cx="158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</a:rPr>
              <a:t>применял</a:t>
            </a:r>
            <a:endParaRPr lang="ru-RU" sz="2400" b="1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6005513" y="1965325"/>
            <a:ext cx="12874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доволен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3084513" y="1042988"/>
            <a:ext cx="26098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совершенствовал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1577975" y="1743075"/>
            <a:ext cx="173831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исследовал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1084263" y="3429000"/>
            <a:ext cx="11652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учился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1530350" y="5002213"/>
            <a:ext cx="17954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волновался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>
            <a:off x="3519488" y="5848350"/>
            <a:ext cx="14795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повторял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5384800" y="5027613"/>
            <a:ext cx="19415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представлял</a:t>
            </a:r>
            <a:endParaRPr lang="ru-RU" sz="24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91880" y="1383098"/>
            <a:ext cx="5184576" cy="1355499"/>
          </a:xfrm>
          <a:prstGeom prst="rect">
            <a:avLst/>
          </a:prstGeom>
          <a:blipFill rotWithShape="1">
            <a:blip r:embed="rId2"/>
            <a:stretch>
              <a:fillRect l="-1882" t="-3604" b="-360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13315" name="Picture 3" descr="D:\Desktop\GetPicture__picId-2724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" y="1125538"/>
            <a:ext cx="23050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D:\Desktop\GetPicture__picId-2743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889250"/>
            <a:ext cx="2605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D:\Desktop\GetPicture__picId-2742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3825" y="2492375"/>
            <a:ext cx="2201863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214313"/>
            <a:ext cx="3871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Домашнее задание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08013" y="5229225"/>
            <a:ext cx="7705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Написать эссе – «Математика в моей будущей профессии» или по изученной теме.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79512" y="-25345"/>
            <a:ext cx="8964488" cy="2656380"/>
          </a:xfrm>
          <a:prstGeom prst="cloudCallout">
            <a:avLst>
              <a:gd name="adj1" fmla="val -43722"/>
              <a:gd name="adj2" fmla="val 8874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11188" y="685800"/>
            <a:ext cx="77454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«Когда мы стремимся искать неизвестное, то становимся лучше, мужественнее и деятельнее тех, кто считает, что неизвестное нельзя найти и нечего искать» 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88" y="3716338"/>
            <a:ext cx="2457450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331913" y="260350"/>
            <a:ext cx="6119812" cy="1081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Georgia" pitchFamily="18" charset="0"/>
              </a:rPr>
              <a:t>ИСТОЧНИКИ</a:t>
            </a:r>
          </a:p>
        </p:txBody>
      </p:sp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1116013" y="1700213"/>
            <a:ext cx="698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70C0"/>
                </a:solidFill>
              </a:rPr>
              <a:t>http://</a:t>
            </a:r>
            <a:r>
              <a:rPr lang="ru-RU">
                <a:solidFill>
                  <a:srgbClr val="0070C0"/>
                </a:solidFill>
                <a:hlinkClick r:id="rId2"/>
              </a:rPr>
              <a:t>images.yandex.ru</a:t>
            </a:r>
            <a:r>
              <a:rPr lang="ru-RU">
                <a:solidFill>
                  <a:srgbClr val="0070C0"/>
                </a:solidFill>
              </a:rPr>
              <a:t>/#!/yandsearch?text=Сосуд в виде треугольной призмы &amp;uinfo=ww-1265-wh-864-fw-0-fh-598-pd-1</a:t>
            </a:r>
          </a:p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3213100"/>
            <a:ext cx="84963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Статья В.А. Руденко «О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завершеньи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урока замолвите слово» Ж/л «Математика. Все для учителя» №11(23)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Крейдлин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 Е.,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Шмелёв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А. Д. Математика помогает лингвистике: Кн. для учащихся. – М.: Просвещение, 1994.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 Шестаков С. А., Гущин Д. Д. ЕГЭ 2010. Математика. Задачи В11. Рабочая тетрадь / Под ред. А. Л.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Семёнова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В. Ященко, – М.: МЦНМО,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717550"/>
            <a:ext cx="220186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03575" y="1109663"/>
            <a:ext cx="54721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Объем куба равен 8. 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Найдите площадь его поверхности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736975"/>
            <a:ext cx="24844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479800" y="3860800"/>
            <a:ext cx="51244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Найдите объем многогранника, изображенного на рисунке, все двугранные углы которого прямые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392113" y="333375"/>
            <a:ext cx="2513012" cy="2492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419475" y="1009650"/>
            <a:ext cx="54006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Найдите объём многогранника, изображенного на рисунке (все двугранные углы многогранника прямые)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427038" y="3495675"/>
            <a:ext cx="2549525" cy="2498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348038" y="3954463"/>
            <a:ext cx="51847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Найдите объём многогранника, изображенного на рисунке (все двугранные углы многогранника прямые)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348038" y="3500438"/>
            <a:ext cx="56880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В сосуд, имеющий форму правильной треугольной призмы, налили воду. Уровень воды достигает 18 см. На какой высоте будет находиться уровень воды, если ее перелить в другой такой же сосуд, у которого сторона основания в 3 раза меньше, чем у первого?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24544" y="3212976"/>
            <a:ext cx="3024336" cy="2346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48240" y="0"/>
            <a:ext cx="1691680" cy="24710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2150" y="257175"/>
            <a:ext cx="5803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В сосуд, имеющий форму правильной треугольной призмы, налили воду. Уровень воды достигает 80 см. На какой высоте будет находиться уровень воды, если ее перелить в другой такой же сосуд, у которого сторона основания в 4 раза больше, чем у первого?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22" y="1235538"/>
            <a:ext cx="280831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87624" y="3944352"/>
            <a:ext cx="1800200" cy="2346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419475" y="1412875"/>
            <a:ext cx="37687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95963" y="2471738"/>
            <a:ext cx="2471737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951538" y="5732463"/>
            <a:ext cx="24733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375" y="4652963"/>
            <a:ext cx="355282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827088" y="1844675"/>
            <a:ext cx="76327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4000">
                <a:solidFill>
                  <a:srgbClr val="7030A0"/>
                </a:solidFill>
                <a:latin typeface="Georgia" pitchFamily="18" charset="0"/>
              </a:rPr>
              <a:t>«Единственный путь, ведущий к знанию – это деятельность»</a:t>
            </a:r>
          </a:p>
          <a:p>
            <a:pPr algn="r"/>
            <a:r>
              <a:rPr lang="ru-RU" sz="4000">
                <a:latin typeface="Georgia" pitchFamily="18" charset="0"/>
              </a:rPr>
              <a:t>                                                                                                                </a:t>
            </a:r>
            <a:r>
              <a:rPr lang="ru-RU" sz="3600" i="1">
                <a:solidFill>
                  <a:srgbClr val="7030A0"/>
                </a:solidFill>
                <a:latin typeface="Georgia" pitchFamily="18" charset="0"/>
              </a:rPr>
              <a:t>Б.Шоу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8941" y="2780928"/>
            <a:ext cx="7992888" cy="2322367"/>
          </a:xfrm>
          <a:prstGeom prst="rect">
            <a:avLst/>
          </a:prstGeom>
          <a:blipFill rotWithShape="1">
            <a:blip r:embed="rId2"/>
            <a:stretch>
              <a:fillRect l="-1524" t="-2625" r="-1524" b="-656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0" y="549275"/>
            <a:ext cx="3679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Служба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РОСПОТРЕБНАДЗОРА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3" y="333375"/>
            <a:ext cx="33210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88913"/>
            <a:ext cx="3455987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51275" y="981075"/>
            <a:ext cx="51990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7030A0"/>
                </a:solidFill>
                <a:latin typeface="Georgia" pitchFamily="18" charset="0"/>
              </a:rPr>
              <a:t>Суточное выпадение осадков составило  20 мм. Сколько воды выпало за сутки на треугольную (правильный треугольник) клумбу со стороной 6м?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95738" y="404813"/>
            <a:ext cx="3671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Служба</a:t>
            </a:r>
            <a:r>
              <a:rPr lang="ru-RU" sz="2400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РОСМЕТЕО</a:t>
            </a:r>
          </a:p>
        </p:txBody>
      </p:sp>
      <p:pic>
        <p:nvPicPr>
          <p:cNvPr id="12293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99"/>
              </a:clrFrom>
              <a:clrTo>
                <a:srgbClr val="FFFF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8075" y="3106738"/>
            <a:ext cx="3671888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389438"/>
            <a:ext cx="25527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04813"/>
            <a:ext cx="2047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82588"/>
            <a:ext cx="1943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2320919"/>
            <a:ext cx="8568952" cy="1815882"/>
          </a:xfrm>
          <a:prstGeom prst="rect">
            <a:avLst/>
          </a:prstGeom>
          <a:blipFill rotWithShape="1">
            <a:blip r:embed="rId5"/>
            <a:stretch>
              <a:fillRect l="-1494" t="-3356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43213" y="549275"/>
            <a:ext cx="3168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Служба </a:t>
            </a: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РОСТЕХНАДЗОР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938</TotalTime>
  <Words>923</Words>
  <Application>Microsoft Office PowerPoint</Application>
  <PresentationFormat>Экран (4:3)</PresentationFormat>
  <Paragraphs>240</Paragraphs>
  <Slides>29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Trebuchet MS</vt:lpstr>
      <vt:lpstr>Arial</vt:lpstr>
      <vt:lpstr>Georgia</vt:lpstr>
      <vt:lpstr>Calibri</vt:lpstr>
      <vt:lpstr>Times New Roman</vt:lpstr>
      <vt:lpstr>Воздушный 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Tata</cp:lastModifiedBy>
  <cp:revision>64</cp:revision>
  <dcterms:created xsi:type="dcterms:W3CDTF">2013-01-19T04:41:45Z</dcterms:created>
  <dcterms:modified xsi:type="dcterms:W3CDTF">2014-02-06T20:23:14Z</dcterms:modified>
</cp:coreProperties>
</file>