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77" r:id="rId16"/>
    <p:sldId id="278" r:id="rId17"/>
    <p:sldId id="279" r:id="rId18"/>
    <p:sldId id="280" r:id="rId19"/>
    <p:sldId id="281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9C173"/>
    <a:srgbClr val="7B81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95" d="100"/>
          <a:sy n="95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F5384-B09F-452D-BDA3-D18F8F222D52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0543-F04C-4968-8229-19EC2535E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95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0543-F04C-4968-8229-19EC2535E76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03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0543-F04C-4968-8229-19EC2535E76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75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0543-F04C-4968-8229-19EC2535E76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52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0543-F04C-4968-8229-19EC2535E76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768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0543-F04C-4968-8229-19EC2535E76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54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920880" cy="4572099"/>
          </a:xfrm>
        </p:spPr>
        <p:txBody>
          <a:bodyPr>
            <a:normAutofit fontScale="55000" lnSpcReduction="20000"/>
          </a:bodyPr>
          <a:lstStyle/>
          <a:p>
            <a:r>
              <a:rPr lang="ru-RU" sz="4100" b="1" i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4100" b="1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5100" b="1" i="1" dirty="0" smtClean="0">
                <a:solidFill>
                  <a:schemeClr val="tx1">
                    <a:lumMod val="95000"/>
                  </a:schemeClr>
                </a:solidFill>
              </a:rPr>
              <a:t>«Развитие творческих способностей </a:t>
            </a:r>
          </a:p>
          <a:p>
            <a:r>
              <a:rPr lang="ru-RU" sz="5100" b="1" i="1" dirty="0" smtClean="0">
                <a:solidFill>
                  <a:schemeClr val="tx1">
                    <a:lumMod val="95000"/>
                  </a:schemeClr>
                </a:solidFill>
              </a:rPr>
              <a:t>на уроках технологии в технике</a:t>
            </a:r>
          </a:p>
          <a:p>
            <a:r>
              <a:rPr lang="ru-RU" sz="5100" b="1" i="1" dirty="0" smtClean="0">
                <a:solidFill>
                  <a:schemeClr val="tx1">
                    <a:lumMod val="95000"/>
                  </a:schemeClr>
                </a:solidFill>
              </a:rPr>
              <a:t> квиллинг».</a:t>
            </a:r>
            <a:r>
              <a:rPr lang="ru-RU" sz="3600" b="1" i="1" dirty="0">
                <a:solidFill>
                  <a:srgbClr val="C00000"/>
                </a:solidFill>
              </a:rPr>
              <a:t/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                      </a:t>
            </a: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endParaRPr lang="ru-RU" sz="3200" b="1" i="1" dirty="0" smtClean="0">
              <a:solidFill>
                <a:srgbClr val="C00000"/>
              </a:solidFill>
            </a:endParaRPr>
          </a:p>
          <a:p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 smtClean="0">
                <a:solidFill>
                  <a:schemeClr val="tx1"/>
                </a:solidFill>
              </a:rPr>
              <a:t>Авторы: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Давлетшина Гельнур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Адгамовна МБОУ СОШ№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Врублевская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Стелла Леонидовна  МАОУ СОШ№2</a:t>
            </a:r>
            <a:r>
              <a:rPr lang="ru-RU" sz="2900" b="1" dirty="0">
                <a:solidFill>
                  <a:schemeClr val="tx1"/>
                </a:solidFill>
              </a:rPr>
              <a:t/>
            </a:r>
            <a:br>
              <a:rPr lang="ru-RU" sz="2900" b="1" dirty="0">
                <a:solidFill>
                  <a:schemeClr val="tx1"/>
                </a:solidFill>
              </a:rPr>
            </a:br>
            <a:r>
              <a:rPr lang="ru-RU" sz="2900" b="1" dirty="0">
                <a:solidFill>
                  <a:schemeClr val="tx1"/>
                </a:solidFill>
              </a:rPr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         (Учителя </a:t>
            </a:r>
            <a:r>
              <a:rPr lang="ru-RU" sz="2900" b="1" dirty="0">
                <a:solidFill>
                  <a:schemeClr val="tx1"/>
                </a:solidFill>
              </a:rPr>
              <a:t>технологии высшей квалификационной категории)</a:t>
            </a:r>
            <a:br>
              <a:rPr lang="ru-RU" sz="2900" b="1" dirty="0">
                <a:solidFill>
                  <a:schemeClr val="tx1"/>
                </a:solidFill>
              </a:rPr>
            </a:br>
            <a:r>
              <a:rPr lang="ru-RU" sz="2900" b="1" dirty="0">
                <a:solidFill>
                  <a:schemeClr val="tx1"/>
                </a:solidFill>
              </a:rPr>
              <a:t/>
            </a:r>
            <a:br>
              <a:rPr lang="ru-RU" sz="2900" b="1" dirty="0">
                <a:solidFill>
                  <a:schemeClr val="tx1"/>
                </a:solidFill>
              </a:rPr>
            </a:br>
            <a:r>
              <a:rPr lang="ru-RU" sz="2900" b="1" dirty="0">
                <a:solidFill>
                  <a:schemeClr val="tx1"/>
                </a:solidFill>
              </a:rPr>
              <a:t>г.Лениногорск, РТ</a:t>
            </a:r>
            <a:br>
              <a:rPr lang="ru-RU" sz="2900" b="1" dirty="0">
                <a:solidFill>
                  <a:schemeClr val="tx1"/>
                </a:solidFill>
              </a:rPr>
            </a:br>
            <a:r>
              <a:rPr lang="ru-RU" sz="2900" b="1" dirty="0">
                <a:solidFill>
                  <a:schemeClr val="tx1"/>
                </a:solidFill>
              </a:rPr>
              <a:t/>
            </a:r>
            <a:br>
              <a:rPr lang="ru-RU" sz="2900" b="1" dirty="0">
                <a:solidFill>
                  <a:schemeClr val="tx1"/>
                </a:solidFill>
              </a:rPr>
            </a:br>
            <a:r>
              <a:rPr lang="ru-RU" sz="2900" b="1" dirty="0">
                <a:solidFill>
                  <a:schemeClr val="tx1"/>
                </a:solidFill>
              </a:rPr>
              <a:t> 2013 г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4" name="Picture 3" descr="C:\Users\Гельнур\Desktop\для сердца\Анимашки fantasyflach\62554094_59810383_1275493346_48821823_1527894gvxcsdbcp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01" y="793750"/>
            <a:ext cx="83518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Гельнур\Desktop\для сердца\Анимашки fantasyflach\62554094_59810383_1275493346_48821823_1527894gvxcsdbcp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13" y="5732463"/>
            <a:ext cx="83518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05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103244"/>
            <a:ext cx="8229600" cy="1045836"/>
          </a:xfrm>
        </p:spPr>
        <p:txBody>
          <a:bodyPr>
            <a:normAutofit/>
          </a:bodyPr>
          <a:lstStyle/>
          <a:p>
            <a:pPr marL="17462" indent="0" algn="ctr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Последовательность выполнения</a:t>
            </a:r>
            <a:br>
              <a:rPr lang="ru-RU" sz="2400" b="1" dirty="0">
                <a:solidFill>
                  <a:srgbClr val="002060"/>
                </a:solidFill>
                <a:latin typeface="+mj-lt"/>
              </a:rPr>
            </a:br>
            <a:r>
              <a:rPr lang="ru-RU" sz="2400" b="1" dirty="0">
                <a:solidFill>
                  <a:srgbClr val="002060"/>
                </a:solidFill>
                <a:latin typeface="+mj-lt"/>
              </a:rPr>
              <a:t>на примере  формы -- «глаз»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75" y="474005"/>
            <a:ext cx="8229600" cy="11109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Основной принцип выполнения – </a:t>
            </a:r>
            <a:r>
              <a:rPr lang="ru-RU" sz="24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>
                <a:solidFill>
                  <a:srgbClr val="000066"/>
                </a:solidFill>
              </a:rPr>
              <a:t>скручиваем получившуюся полоску в свободную спираль и затем придаем ей форму</a:t>
            </a:r>
            <a:endParaRPr lang="ru-RU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02997"/>
            <a:ext cx="177958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339" y="1698247"/>
            <a:ext cx="18002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9774" y="1598234"/>
            <a:ext cx="17795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C:\Users\Гельнур\Desktop\Новая папка (2)\КОНКУРС  КВИЛЛИНГ Стелла - Москва\глаз\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32" y="3996323"/>
            <a:ext cx="13287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:\Users\Гельнур\Desktop\Новая папка (2)\КОНКУРС  КВИЛЛИНГ Стелла - Москва\глаз\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452" y="5266405"/>
            <a:ext cx="1304708" cy="125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C:\Users\Гельнур\Desktop\Новая папка (2)\КОНКУРС  КВИЛЛИНГ Стелла - Москва\глаз\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878" y="4014579"/>
            <a:ext cx="13287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C:\Users\Гельнур\Desktop\Новая папка (2)\КОНКУРС  КВИЛЛИНГ Стелла - Москва\глаз\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616" y="5299676"/>
            <a:ext cx="13350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Гельнур\Desktop\Новая папка (2)\КОНКУРС  КВИЛЛИНГ Стелла - Москва\глаз\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210" y="3999498"/>
            <a:ext cx="12588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:\Users\Гельнур\Desktop\Новая папка (2)\КОНКУРС  КВИЛЛИНГ Стелла - Москва\глаз\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66405"/>
            <a:ext cx="15128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787481" y="2147287"/>
            <a:ext cx="5016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564826" y="2194912"/>
            <a:ext cx="5016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069974" y="4363607"/>
            <a:ext cx="5016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781328" y="4396705"/>
            <a:ext cx="5016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15969" y="5669341"/>
            <a:ext cx="5016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321741" y="5669341"/>
            <a:ext cx="5016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259774" y="5669341"/>
            <a:ext cx="5016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5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5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75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25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750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288302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dirty="0"/>
              <a:t>Форма </a:t>
            </a:r>
            <a:r>
              <a:rPr lang="ru-RU" dirty="0">
                <a:solidFill>
                  <a:srgbClr val="C00000"/>
                </a:solidFill>
              </a:rPr>
              <a:t>«Глаз». </a:t>
            </a:r>
            <a:r>
              <a:rPr lang="ru-RU" dirty="0"/>
              <a:t>Сожми круглую заготовку с двух сторон одновременно.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Форма </a:t>
            </a:r>
            <a:r>
              <a:rPr lang="ru-RU" dirty="0">
                <a:solidFill>
                  <a:srgbClr val="C00000"/>
                </a:solidFill>
              </a:rPr>
              <a:t>«Квадрат». </a:t>
            </a:r>
            <a:r>
              <a:rPr lang="ru-RU" dirty="0"/>
              <a:t>Выполни форму «Глаз», поверни вертикально и сожми по бокам ещё раз.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Форма </a:t>
            </a:r>
            <a:r>
              <a:rPr lang="ru-RU" dirty="0">
                <a:solidFill>
                  <a:srgbClr val="C00000"/>
                </a:solidFill>
              </a:rPr>
              <a:t>«Ромб». </a:t>
            </a:r>
            <a:r>
              <a:rPr lang="ru-RU" dirty="0"/>
              <a:t>Сделай из «Квадрата».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Форма </a:t>
            </a:r>
            <a:r>
              <a:rPr lang="ru-RU" dirty="0">
                <a:solidFill>
                  <a:srgbClr val="C00000"/>
                </a:solidFill>
              </a:rPr>
              <a:t>«Треугольник». </a:t>
            </a:r>
            <a:r>
              <a:rPr lang="ru-RU" dirty="0"/>
              <a:t>Сделай «Каплю», возьмись за уголок и расплющи основание треугольника.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Форма </a:t>
            </a:r>
            <a:r>
              <a:rPr lang="ru-RU" dirty="0">
                <a:solidFill>
                  <a:srgbClr val="C00000"/>
                </a:solidFill>
              </a:rPr>
              <a:t>«Стрела». </a:t>
            </a:r>
            <a:r>
              <a:rPr lang="ru-RU" dirty="0"/>
              <a:t>Сделай «Треугольник» и концом указательного пальца вдави внутрь середину короткой стороны.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Форма </a:t>
            </a:r>
            <a:r>
              <a:rPr lang="ru-RU" dirty="0">
                <a:solidFill>
                  <a:srgbClr val="C00000"/>
                </a:solidFill>
              </a:rPr>
              <a:t>«Полумесяц». </a:t>
            </a:r>
            <a:r>
              <a:rPr lang="ru-RU" dirty="0"/>
              <a:t>Выполняется почти, как «Глаз», но изогнутой формы. И уголки защипываются не друг напротив друга, а со сдвигом.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64" y="188640"/>
            <a:ext cx="8229600" cy="82292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Элементы, используемые в работе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Гельнур\Desktop\Новая папка (2)\КОНКУРС  КВИЛЛИНГ Стелла - Москва\глаз\гл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2065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Гельнур\Desktop\Новая папка (2)\КОНКУРС  КВИЛЛИНГ Стелла - Москва\капля\капл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492895"/>
            <a:ext cx="14081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Гельнур\Desktop\Новая папка (2)\КОНКУРС  КВИЛЛИНГ Стелла - Москва\квадрат\квадра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196752"/>
            <a:ext cx="12033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Гельнур\Desktop\Новая папка (2)\КОНКУРС  КВИЛЛИНГ Стелла - Москва\ромб\ро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891" y="2465425"/>
            <a:ext cx="11049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Users\Гельнур\Desktop\Новая папка (2)\КОНКУРС  КВИЛЛИНГ Стелла - Москва\треугольник\треугольн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409" y="1140931"/>
            <a:ext cx="89535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Гельнур\Desktop\Новая папка (2)\КОНКУРС  КВИЛЛИНГ Стелла - Москва\стрелка\стрел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7134" y="1942277"/>
            <a:ext cx="100806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Users\Гельнур\Desktop\Новая папка (2)\КОНКУРС  КВИЛЛИНГ Стелла - Москва\полумесяц\полумесяц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2964" y="1385407"/>
            <a:ext cx="11176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52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88302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«Сердечко». </a:t>
            </a:r>
            <a:r>
              <a:rPr lang="ru-RU" dirty="0"/>
              <a:t>Согни полоску в середине. Закрути обе половинки внутрь.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00000"/>
                </a:solidFill>
              </a:rPr>
              <a:t>«Рожки</a:t>
            </a:r>
            <a:r>
              <a:rPr lang="ru-RU" dirty="0"/>
              <a:t>». Согни полоску в середине. Закрути обе половинки наружу.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00000"/>
                </a:solidFill>
              </a:rPr>
              <a:t>«Завиток». </a:t>
            </a:r>
            <a:r>
              <a:rPr lang="ru-RU" dirty="0"/>
              <a:t>Слегка наметь середину полоски, не делая складку. Закрути концы к середине, но в разные стороны.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00000"/>
                </a:solidFill>
              </a:rPr>
              <a:t>«Веточка». </a:t>
            </a:r>
            <a:r>
              <a:rPr lang="ru-RU" dirty="0"/>
              <a:t>Согни полоску в соотношении 1 : 2. Закрути концы в одну сторону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effectLst/>
              </a:rPr>
              <a:t>Открытые формы:</a:t>
            </a:r>
            <a:endParaRPr lang="ru-RU" sz="3200" i="1" dirty="0"/>
          </a:p>
        </p:txBody>
      </p:sp>
      <p:pic>
        <p:nvPicPr>
          <p:cNvPr id="5" name="Picture 5" descr="C:\Users\Гельнур\Desktop\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11" y="1331675"/>
            <a:ext cx="13890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Гельнур\Desktop\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56318"/>
            <a:ext cx="16922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Гельнур\Desktop\3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87225"/>
            <a:ext cx="186531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Гельнур\Desktop\4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51555"/>
            <a:ext cx="1574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32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85" y="2564904"/>
            <a:ext cx="4402832" cy="3891136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3800" b="1" dirty="0">
                <a:solidFill>
                  <a:schemeClr val="tx2">
                    <a:lumMod val="50000"/>
                  </a:schemeClr>
                </a:solidFill>
              </a:rPr>
              <a:t>Упражнения для глаз.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1. Исходное положение – сидя на  стуле. </a:t>
            </a:r>
            <a:r>
              <a:rPr lang="ru-RU" sz="2800" b="1" i="1" dirty="0">
                <a:solidFill>
                  <a:srgbClr val="002060"/>
                </a:solidFill>
              </a:rPr>
              <a:t>Круговые движения глазными  яблоками с открытыми глазами. 25-30 секунд.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2. Исходное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полжение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- - сидя на стуле. </a:t>
            </a:r>
            <a:r>
              <a:rPr lang="ru-RU" sz="2800" b="1" i="1" dirty="0">
                <a:solidFill>
                  <a:srgbClr val="002060"/>
                </a:solidFill>
              </a:rPr>
              <a:t>Самомассаж глаз тремя пальцами, надавливая на верхнее веко, не вызывая боли 30 – 40 секунд.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3. Исходное положение – стоя у окна. </a:t>
            </a:r>
            <a:r>
              <a:rPr lang="ru-RU" sz="2800" b="1" i="1" dirty="0">
                <a:solidFill>
                  <a:srgbClr val="002060"/>
                </a:solidFill>
              </a:rPr>
              <a:t>Медленно переводите взгляд с дальнего предмета на кончик носа и обратно. 30 -40 секунд.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45624" cy="2276872"/>
          </a:xfrm>
        </p:spPr>
        <p:txBody>
          <a:bodyPr>
            <a:noAutofit/>
          </a:bodyPr>
          <a:lstStyle/>
          <a:p>
            <a:pPr marL="17462" indent="0">
              <a:defRPr/>
            </a:pPr>
            <a:r>
              <a:rPr lang="ru-RU" sz="2400" dirty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Бумажная филигрань- кропотливая работа, </a:t>
            </a:r>
            <a:r>
              <a:rPr lang="ru-RU" sz="2000" dirty="0">
                <a:solidFill>
                  <a:srgbClr val="660033"/>
                </a:solidFill>
                <a:latin typeface="Palatino Linotype" pitchFamily="18" charset="0"/>
                <a:cs typeface="Arial" pitchFamily="34" charset="0"/>
              </a:rPr>
              <a:t>требующая внимания и напряжения глаз. Поэтому рабочее место должно быть хорошо освещено. Продолжительность работы недолжна превышать более  1,5 часа с обязательным перерывом на 10-15 минут. </a:t>
            </a:r>
            <a:r>
              <a:rPr lang="ru-RU" sz="2000" dirty="0" smtClean="0">
                <a:solidFill>
                  <a:srgbClr val="660033"/>
                </a:solidFill>
                <a:latin typeface="Palatino Linotype" pitchFamily="18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660033"/>
                </a:solidFill>
                <a:latin typeface="Palatino Linotype" pitchFamily="18" charset="0"/>
                <a:cs typeface="Arial" pitchFamily="34" charset="0"/>
              </a:rPr>
            </a:br>
            <a:r>
              <a:rPr lang="ru-RU" sz="2000" dirty="0">
                <a:solidFill>
                  <a:srgbClr val="660033"/>
                </a:solidFill>
                <a:latin typeface="Palatino Linotype" pitchFamily="18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660033"/>
                </a:solidFill>
                <a:latin typeface="Palatino Linotype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Физкультминутка   </a:t>
            </a:r>
            <a:r>
              <a:rPr lang="ru-RU" sz="2400" dirty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для  глаз</a:t>
            </a:r>
          </a:p>
        </p:txBody>
      </p:sp>
      <p:pic>
        <p:nvPicPr>
          <p:cNvPr id="5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317" y="2204864"/>
            <a:ext cx="4222308" cy="397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Гельнур\Desktop\для сердца\тех\2b5134d5d8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099" y="2928406"/>
            <a:ext cx="2932743" cy="25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203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1728192"/>
          </a:xfrm>
        </p:spPr>
        <p:txBody>
          <a:bodyPr>
            <a:noAutofit/>
          </a:bodyPr>
          <a:lstStyle/>
          <a:p>
            <a:pPr marL="17462" indent="0" algn="ctr">
              <a:buNone/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1. Слово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квиллинг в переводе с англ.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guilling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?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marL="17462" indent="0">
              <a:buNone/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marL="17462" indent="0" algn="ctr">
              <a:buNone/>
              <a:defRPr/>
            </a:pPr>
            <a:r>
              <a:rPr lang="ru-RU" sz="3600" dirty="0">
                <a:solidFill>
                  <a:srgbClr val="000066"/>
                </a:solidFill>
                <a:latin typeface="Palatino Linotype" pitchFamily="18" charset="0"/>
              </a:rPr>
              <a:t> П</a:t>
            </a: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тичье </a:t>
            </a:r>
            <a:r>
              <a:rPr lang="ru-RU" sz="3600" dirty="0">
                <a:solidFill>
                  <a:srgbClr val="000066"/>
                </a:solidFill>
                <a:latin typeface="Palatino Linotype" pitchFamily="18" charset="0"/>
              </a:rPr>
              <a:t>перо – искусство изготовления плоских или объемных </a:t>
            </a: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форм.</a:t>
            </a:r>
            <a:endParaRPr lang="ru-RU" sz="3600" dirty="0">
              <a:solidFill>
                <a:srgbClr val="000066"/>
              </a:solidFill>
              <a:latin typeface="Palatino Linotyp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50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>
                <a:solidFill>
                  <a:srgbClr val="000066"/>
                </a:solidFill>
              </a:rPr>
              <a:t>Мини 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5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2. Когда-же возникло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это искусство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3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72000"/>
          </a:xfrm>
        </p:spPr>
        <p:txBody>
          <a:bodyPr/>
          <a:lstStyle/>
          <a:p>
            <a:pPr marL="17462" indent="0">
              <a:buNone/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3. Использовав эту технику можно 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marL="17462" indent="0">
              <a:buNone/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                        создать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?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marL="17462" indent="0" algn="ctr">
              <a:buNone/>
              <a:defRPr/>
            </a:pPr>
            <a:r>
              <a:rPr lang="ru-RU" sz="3600" dirty="0">
                <a:solidFill>
                  <a:srgbClr val="000066"/>
                </a:solidFill>
                <a:latin typeface="Palatino Linotype" pitchFamily="18" charset="0"/>
              </a:rPr>
              <a:t>Ц</a:t>
            </a: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веты </a:t>
            </a:r>
            <a:r>
              <a:rPr lang="ru-RU" sz="3600" dirty="0">
                <a:solidFill>
                  <a:srgbClr val="000066"/>
                </a:solidFill>
                <a:latin typeface="Palatino Linotype" pitchFamily="18" charset="0"/>
              </a:rPr>
              <a:t>и узоры, </a:t>
            </a:r>
            <a:endParaRPr lang="ru-RU" sz="3600" dirty="0" smtClean="0">
              <a:solidFill>
                <a:srgbClr val="000066"/>
              </a:solidFill>
              <a:latin typeface="Palatino Linotype" pitchFamily="18" charset="0"/>
            </a:endParaRPr>
          </a:p>
          <a:p>
            <a:pPr marL="17462" indent="0" algn="ctr">
              <a:buNone/>
              <a:defRPr/>
            </a:pP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Украсить: открытки и альбомы,</a:t>
            </a:r>
          </a:p>
          <a:p>
            <a:pPr marL="17462" indent="0" algn="ctr">
              <a:buNone/>
              <a:defRPr/>
            </a:pP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 подарочные </a:t>
            </a:r>
            <a:r>
              <a:rPr lang="ru-RU" sz="3600" dirty="0">
                <a:solidFill>
                  <a:srgbClr val="000066"/>
                </a:solidFill>
                <a:latin typeface="Palatino Linotype" pitchFamily="18" charset="0"/>
              </a:rPr>
              <a:t>упаковки</a:t>
            </a: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,</a:t>
            </a:r>
          </a:p>
          <a:p>
            <a:pPr marL="17462" indent="0" algn="ctr">
              <a:buNone/>
              <a:defRPr/>
            </a:pP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 </a:t>
            </a:r>
            <a:r>
              <a:rPr lang="ru-RU" sz="3600" dirty="0">
                <a:solidFill>
                  <a:srgbClr val="000066"/>
                </a:solidFill>
                <a:latin typeface="Palatino Linotype" pitchFamily="18" charset="0"/>
              </a:rPr>
              <a:t>рамки для </a:t>
            </a: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фотографий</a:t>
            </a:r>
            <a:endParaRPr lang="ru-RU" sz="3600" dirty="0">
              <a:solidFill>
                <a:srgbClr val="000066"/>
              </a:solidFill>
              <a:latin typeface="Palatino Linotype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77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72000"/>
          </a:xfrm>
        </p:spPr>
        <p:txBody>
          <a:bodyPr/>
          <a:lstStyle/>
          <a:p>
            <a:pPr marL="17462" indent="0">
              <a:buNone/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4. Основной принцип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выполнения</a:t>
            </a:r>
          </a:p>
          <a:p>
            <a:pPr marL="17462" indent="0">
              <a:buNone/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                   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квиллинга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?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marL="17462" indent="0">
              <a:buNone/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marL="17462" indent="0" algn="ctr">
              <a:buNone/>
              <a:defRPr/>
            </a:pPr>
            <a:r>
              <a:rPr lang="ru-RU" sz="3600" dirty="0">
                <a:solidFill>
                  <a:srgbClr val="000066"/>
                </a:solidFill>
                <a:latin typeface="Palatino Linotype" pitchFamily="18" charset="0"/>
              </a:rPr>
              <a:t>С</a:t>
            </a: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кручиваем </a:t>
            </a:r>
            <a:r>
              <a:rPr lang="ru-RU" sz="3600" dirty="0">
                <a:solidFill>
                  <a:srgbClr val="000066"/>
                </a:solidFill>
                <a:latin typeface="Palatino Linotype" pitchFamily="18" charset="0"/>
              </a:rPr>
              <a:t>получившуюся полоску в свободную спираль и затем придаем ей </a:t>
            </a: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форму</a:t>
            </a:r>
            <a:r>
              <a:rPr lang="ru-RU" sz="3600" dirty="0">
                <a:solidFill>
                  <a:srgbClr val="000066"/>
                </a:solidFill>
                <a:latin typeface="Palatino Linotype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5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" indent="0" algn="ctr">
              <a:buNone/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5. Элементы, используемые в работе - формы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?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marL="17462" indent="0" algn="ctr">
              <a:buNone/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marL="17462" indent="0" algn="ctr">
              <a:buNone/>
              <a:defRPr/>
            </a:pP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 «</a:t>
            </a:r>
            <a:r>
              <a:rPr lang="ru-RU" sz="3600" dirty="0">
                <a:solidFill>
                  <a:srgbClr val="000066"/>
                </a:solidFill>
                <a:latin typeface="Palatino Linotype" pitchFamily="18" charset="0"/>
              </a:rPr>
              <a:t>глаз», «квадрат», «ромб», «треугольник»,  «стрела», </a:t>
            </a: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«</a:t>
            </a:r>
            <a:r>
              <a:rPr lang="ru-RU" sz="3600" smtClean="0">
                <a:solidFill>
                  <a:srgbClr val="000066"/>
                </a:solidFill>
                <a:latin typeface="Palatino Linotype" pitchFamily="18" charset="0"/>
              </a:rPr>
              <a:t>капля», «полумесяц</a:t>
            </a: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».</a:t>
            </a:r>
            <a:endParaRPr lang="ru-RU" sz="3600" dirty="0">
              <a:solidFill>
                <a:srgbClr val="000066"/>
              </a:solidFill>
              <a:latin typeface="Palatino Linotyp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978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72000"/>
          </a:xfrm>
        </p:spPr>
        <p:txBody>
          <a:bodyPr/>
          <a:lstStyle/>
          <a:p>
            <a:pPr marL="17462" indent="0" algn="ctr">
              <a:buNone/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6. Назовите открытые формы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?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marL="17462" indent="0" algn="ctr">
              <a:buNone/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marL="17462" indent="0" algn="ctr">
              <a:buNone/>
              <a:defRPr/>
            </a:pP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 «</a:t>
            </a:r>
            <a:r>
              <a:rPr lang="ru-RU" sz="3600" dirty="0">
                <a:solidFill>
                  <a:srgbClr val="000066"/>
                </a:solidFill>
                <a:latin typeface="Palatino Linotype" pitchFamily="18" charset="0"/>
              </a:rPr>
              <a:t>сердечко», «рожки», «завиток», «веточка</a:t>
            </a:r>
            <a:r>
              <a:rPr lang="ru-RU" sz="3600" dirty="0" smtClean="0">
                <a:solidFill>
                  <a:srgbClr val="000066"/>
                </a:solidFill>
                <a:latin typeface="Palatino Linotype" pitchFamily="18" charset="0"/>
              </a:rPr>
              <a:t>».</a:t>
            </a:r>
            <a:endParaRPr lang="ru-RU" sz="3600" dirty="0">
              <a:solidFill>
                <a:srgbClr val="000066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99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3417888"/>
            <a:ext cx="3816424" cy="289147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ru-RU" sz="2400" dirty="0"/>
              <a:t>Аппликация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dirty="0"/>
              <a:t>Оригами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dirty="0"/>
              <a:t>Киригами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dirty="0"/>
              <a:t>Модульное оригами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dirty="0"/>
              <a:t>Бумагопластика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dirty="0"/>
              <a:t>Квиллинг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98" y="269875"/>
            <a:ext cx="6198604" cy="59877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Бумага в декоративно – прикладном  искусстве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413" y="269875"/>
            <a:ext cx="237648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11" y="1393180"/>
            <a:ext cx="2865189" cy="21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14" y="3861048"/>
            <a:ext cx="2911586" cy="252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397" y="1533321"/>
            <a:ext cx="2235002" cy="185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372" y="2309071"/>
            <a:ext cx="21923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038" y="4652963"/>
            <a:ext cx="195738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55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2492896"/>
            <a:ext cx="4834880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</a:rPr>
              <a:t>Выбор работы -  1,2,3 уровень выполнения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</a:rPr>
              <a:t>Подготовить эскиз- рисунок композиции.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</a:rPr>
              <a:t>Подготовить полоски бумаг.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</a:rPr>
              <a:t>Заготовить детали в </a:t>
            </a:r>
          </a:p>
          <a:p>
            <a:pPr marL="0" indent="0"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    необходимом количестве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</a:rPr>
              <a:t>Сборка  композиции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6231396" cy="89492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700" i="1" dirty="0">
                <a:solidFill>
                  <a:srgbClr val="C00000"/>
                </a:solidFill>
              </a:rPr>
              <a:t>ПОСЛЕДОВАТЕЛЬНОСТЬ   ИЗГОТОВЛЕНИЯ </a:t>
            </a: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           работы в технике  - бумажная филигрань</a:t>
            </a:r>
          </a:p>
        </p:txBody>
      </p:sp>
      <p:pic>
        <p:nvPicPr>
          <p:cNvPr id="5" name="Picture 5" descr="C:\Users\Гельнур\Desktop\для сердца\Butterfly_Vector_1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7270">
            <a:off x="661349" y="1524551"/>
            <a:ext cx="23050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39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1175" y="30590"/>
            <a:ext cx="8229600" cy="13092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Разноуровневое  задание  для практических работ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Первый уровень сложности – «слабый»</a:t>
            </a:r>
          </a:p>
        </p:txBody>
      </p:sp>
      <p:pic>
        <p:nvPicPr>
          <p:cNvPr id="4" name="Picture 6" descr="C:\Users\Гельнур\Desktop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75" y="1844675"/>
            <a:ext cx="17256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Гельнур\Desktop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820863"/>
            <a:ext cx="183197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Гельнур\Desktop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765300"/>
            <a:ext cx="18034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Гельнур\Desktop\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171608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Users\Гельнур\Desktop\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206875"/>
            <a:ext cx="18478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:\Users\Гельнур\Desktop\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206875"/>
            <a:ext cx="17891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Users\Гельнур\Desktop\4 четверть\квилинг\квилинг с книги фото\DSC0237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339850"/>
            <a:ext cx="1614488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50" y="3744913"/>
            <a:ext cx="2097088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9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6880" cy="6068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Второй уровень сложности -  «средний»</a:t>
            </a:r>
            <a:endParaRPr lang="ru-RU" sz="3200" b="1" dirty="0"/>
          </a:p>
        </p:txBody>
      </p:sp>
      <p:pic>
        <p:nvPicPr>
          <p:cNvPr id="4" name="Picture 9" descr="C:\Users\Гельнур\Desktop\4 четверть\квилинг\квилинг с книги фото\DSC023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1443038"/>
            <a:ext cx="157003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:\Users\Гельнур\Desktop\4 четверть\квилинг\квилинг с книги фото\DSC023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965" y="1554956"/>
            <a:ext cx="1422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Гельнур\Desktop\4 четверть\квилинг\квилинг с книги фото\DSC023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50975"/>
            <a:ext cx="157956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181100"/>
            <a:ext cx="2133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4259695"/>
            <a:ext cx="27844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http://s42.radikal.ru/i098/1001/47/c95c1029e98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100" y="4270375"/>
            <a:ext cx="23399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413" y="4386263"/>
            <a:ext cx="2312987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160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50912"/>
          </a:xfrm>
        </p:spPr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Третий уровень сложности – «сильный»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63" y="1293813"/>
            <a:ext cx="21780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Гельнур\Desktop\Новая папка (2)\КОНКУРС  КВИЛЛИНГ Стелла - Москва\50388992_1256638208_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63" y="4170363"/>
            <a:ext cx="2144712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149350"/>
            <a:ext cx="199072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129088"/>
            <a:ext cx="20240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6963" y="1206500"/>
            <a:ext cx="1741487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531938"/>
            <a:ext cx="213201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338" y="4129088"/>
            <a:ext cx="179228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900" y="4333875"/>
            <a:ext cx="203041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93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2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6489" y="260648"/>
            <a:ext cx="8482842" cy="822920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Схемы для практической работы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502" y="3927876"/>
            <a:ext cx="1747088" cy="17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446062"/>
            <a:ext cx="34226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4667" y="3074649"/>
            <a:ext cx="3282758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Первый уровень 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«слабый»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489" y="5674964"/>
            <a:ext cx="356030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Второй уровень </a:t>
            </a:r>
          </a:p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«средний»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09222" y="5674964"/>
            <a:ext cx="3024482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Третий уровень</a:t>
            </a:r>
          </a:p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«сильный»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Гельнур\Desktop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848" y="1315239"/>
            <a:ext cx="1697583" cy="15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7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92500" lnSpcReduction="20000"/>
          </a:bodyPr>
          <a:lstStyle/>
          <a:p>
            <a:pPr marL="17462" indent="0" algn="ctr"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>
                <a:solidFill>
                  <a:srgbClr val="FFFF00"/>
                </a:solidFill>
              </a:rPr>
              <a:t>Интернет ресурсы:</a:t>
            </a:r>
            <a:endParaRPr lang="en-US" sz="2800" b="1" i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i="1" dirty="0">
                <a:solidFill>
                  <a:srgbClr val="FFFF00"/>
                </a:solidFill>
              </a:rPr>
              <a:t>http://subscribe.ru/group/mir-iskusstva-tvorchestva-i-krasotyi/178483</a:t>
            </a:r>
            <a:r>
              <a:rPr lang="en-US" sz="2800" b="1" i="1" dirty="0" smtClean="0">
                <a:solidFill>
                  <a:srgbClr val="FFFF00"/>
                </a:solidFill>
              </a:rPr>
              <a:t>/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rgbClr val="FFFF00"/>
                </a:solidFill>
              </a:rPr>
              <a:t/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Используемая </a:t>
            </a:r>
            <a:r>
              <a:rPr lang="ru-RU" sz="2800" b="1" i="1" dirty="0">
                <a:solidFill>
                  <a:srgbClr val="FFFF00"/>
                </a:solidFill>
              </a:rPr>
              <a:t>литература: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rgbClr val="FFFF00"/>
                </a:solidFill>
              </a:rPr>
              <a:t> Быстрицкая А.И.Бумажная филигрань</a:t>
            </a:r>
            <a:r>
              <a:rPr lang="en-US" sz="2800" b="1" i="1" dirty="0">
                <a:solidFill>
                  <a:srgbClr val="FFFF00"/>
                </a:solidFill>
              </a:rPr>
              <a:t>/</a:t>
            </a:r>
            <a:r>
              <a:rPr lang="ru-RU" sz="2800" b="1" i="1" dirty="0">
                <a:solidFill>
                  <a:srgbClr val="FFFF00"/>
                </a:solidFill>
              </a:rPr>
              <a:t>  2-е изд. – М.: Айрис – пресс, 2008. – 128с.: ил.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rgbClr val="FFFF00"/>
                </a:solidFill>
              </a:rPr>
              <a:t> Зайцева А.А. Искусство квиллинга: Магия бумажных лент</a:t>
            </a:r>
            <a:r>
              <a:rPr lang="en-US" sz="2800" b="1" i="1" dirty="0">
                <a:solidFill>
                  <a:srgbClr val="FFFF00"/>
                </a:solidFill>
              </a:rPr>
              <a:t>/</a:t>
            </a:r>
            <a:r>
              <a:rPr lang="ru-RU" sz="2800" b="1" i="1" dirty="0">
                <a:solidFill>
                  <a:srgbClr val="FFFF00"/>
                </a:solidFill>
              </a:rPr>
              <a:t> М.: Эксмо, 2012  - 64с.: ил. – (Азбука рукоделия).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rgbClr val="FFFF00"/>
                </a:solidFill>
              </a:rPr>
              <a:t> ж</a:t>
            </a:r>
            <a:r>
              <a:rPr lang="en-US" sz="2800" b="1" i="1" dirty="0">
                <a:solidFill>
                  <a:srgbClr val="FFFF00"/>
                </a:solidFill>
              </a:rPr>
              <a:t>/</a:t>
            </a:r>
            <a:r>
              <a:rPr lang="ru-RU" sz="2800" b="1" i="1" dirty="0">
                <a:solidFill>
                  <a:srgbClr val="FFFF00"/>
                </a:solidFill>
              </a:rPr>
              <a:t>л Рукоделие: модно и просто за 2010 год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rgbClr val="FFFF00"/>
                </a:solidFill>
              </a:rPr>
              <a:t>Физзарядка для глаз из методички – Технология. 8 класс (девочки): поурочные планы по учебнику под редакцией В.Д.Симоненко</a:t>
            </a:r>
            <a:r>
              <a:rPr lang="en-US" sz="2800" b="1" i="1" dirty="0">
                <a:solidFill>
                  <a:srgbClr val="FFFF00"/>
                </a:solidFill>
              </a:rPr>
              <a:t>/</a:t>
            </a:r>
            <a:r>
              <a:rPr lang="ru-RU" sz="2800" b="1" i="1" dirty="0">
                <a:solidFill>
                  <a:srgbClr val="FFFF00"/>
                </a:solidFill>
              </a:rPr>
              <a:t> авт. – сост. О.В.Павлова. – Волгоград: Учитель,2010. – 281с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8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1988840"/>
            <a:ext cx="4597869" cy="183542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  <a:latin typeface="Arial Black" pitchFamily="34" charset="0"/>
              </a:rPr>
              <a:t>Спасибо за внимание!</a:t>
            </a:r>
            <a:endParaRPr lang="ru-RU" i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2051" name="Picture 3" descr="C:\Users\Гельнур\Desktop\для сердца\Butterfly_Vector_1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4174">
            <a:off x="-114290" y="1079202"/>
            <a:ext cx="3186032" cy="333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69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55 C -0.00434 0.00695 -0.00677 0.01227 -0.01163 0.01667 C -0.01615 0.0338 -0.02795 0.04861 -0.04045 0.0551 C -0.04202 0.05718 -0.04323 0.05949 -0.04497 0.06111 C -0.04636 0.06227 -0.04827 0.06181 -0.04948 0.0632 C -0.05938 0.07361 -0.04584 0.06597 -0.05712 0.0713 C -0.06424 0.07824 -0.07014 0.08519 -0.0783 0.08935 C -0.08281 0.09815 -0.08611 0.09676 -0.0934 0.10162 C -0.10035 0.10625 -0.09879 0.10903 -0.10712 0.11158 C -0.11215 0.11505 -0.11684 0.11736 -0.12222 0.11968 C -0.1283 0.1257 -0.1316 0.12732 -0.13889 0.12986 C -0.14861 0.1419 -0.16163 0.14283 -0.17379 0.14792 C -0.18108 0.15463 -0.1849 0.16713 -0.19045 0.17639 C -0.19149 0.17824 -0.19184 0.18102 -0.1934 0.18241 C -0.19393 0.18287 -0.20504 0.18611 -0.20556 0.18635 C -0.21493 0.19885 -0.225 0.20417 -0.23733 0.21065 C -0.23993 0.21204 -0.24497 0.21459 -0.24497 0.21482 C -0.25382 0.22639 -0.25452 0.23172 -0.26615 0.23496 C -0.26771 0.23635 -0.26893 0.23797 -0.27066 0.23889 C -0.27257 0.24005 -0.275 0.23959 -0.27674 0.24097 C -0.27865 0.24236 -0.27952 0.24584 -0.28143 0.24699 C -0.28524 0.24931 -0.2934 0.25116 -0.2934 0.25139 C -0.30174 0.2581 -0.31111 0.26597 -0.32066 0.26922 C -0.32483 0.27477 -0.32865 0.27894 -0.33438 0.28125 C -0.3349 0.28472 -0.3342 0.28889 -0.33594 0.29144 C -0.33768 0.29375 -0.34323 0.29005 -0.3434 0.29352 C -0.34393 0.30602 -0.33733 0.32986 -0.33733 0.3301 C -0.33785 0.33727 -0.33698 0.34514 -0.33889 0.35209 C -0.33976 0.35533 -0.34323 0.35579 -0.34497 0.3581 C -0.34636 0.35972 -0.34705 0.36204 -0.34809 0.36412 C -0.34861 0.3669 -0.34809 0.37014 -0.34948 0.37222 C -0.35365 0.37801 -0.35781 0.3706 -0.36163 0.38033 " pathEditMode="relative" rAng="0" ptsTypes="fffffffffffffffffffffffffffffff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675" y="888206"/>
            <a:ext cx="4824536" cy="93610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Детские работы</a:t>
            </a:r>
            <a:r>
              <a:rPr lang="ru-RU" sz="4400" dirty="0">
                <a:solidFill>
                  <a:srgbClr val="FFC000"/>
                </a:solidFill>
              </a:rPr>
              <a:t/>
            </a:r>
            <a:br>
              <a:rPr lang="ru-RU" sz="4400" dirty="0">
                <a:solidFill>
                  <a:srgbClr val="FFC000"/>
                </a:solidFill>
              </a:rPr>
            </a:br>
            <a:endParaRPr lang="ru-RU" dirty="0"/>
          </a:p>
        </p:txBody>
      </p:sp>
      <p:pic>
        <p:nvPicPr>
          <p:cNvPr id="4" name="Picture 6" descr="C:\Users\Гельнур\Desktop\Новая папка (2)\КОНКУРС  КВИЛЛИНГ Стелла - Москва\DSC05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12" y="613732"/>
            <a:ext cx="1182360" cy="8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Гельнур\Desktop\Новая папка (2)\DSC056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58" y="1898248"/>
            <a:ext cx="1279599" cy="170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Users\Гельнур\Desktop\SP_A02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48296">
            <a:off x="2619031" y="1428750"/>
            <a:ext cx="11541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Гельнур\Desktop\Новая папка (2)\DSC056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853531"/>
            <a:ext cx="1301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Гельнур\Desktop\SP_A028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69" y="4226524"/>
            <a:ext cx="1279599" cy="167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Гельнур\Desktop\SP_A028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37977"/>
            <a:ext cx="1319284" cy="165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Гельнур\Desktop\Новая папка (2)\DSC0560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395" y="788882"/>
            <a:ext cx="1692919" cy="23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Гельнур\Desktop\SP_A028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3470"/>
            <a:ext cx="1946586" cy="188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Users\Гельнур\Desktop\SP_A028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62281"/>
            <a:ext cx="2162053" cy="16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C:\Users\Гельнур\Desktop\SP_A0287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1867" y="3784391"/>
            <a:ext cx="1713619" cy="21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56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075" y="3717032"/>
            <a:ext cx="8229600" cy="2520280"/>
          </a:xfrm>
        </p:spPr>
        <p:txBody>
          <a:bodyPr/>
          <a:lstStyle/>
          <a:p>
            <a:pPr algn="just">
              <a:buFont typeface="Wingdings" pitchFamily="2" charset="2"/>
              <a:buChar char="q"/>
              <a:defRPr/>
            </a:pPr>
            <a:r>
              <a:rPr lang="ru-RU" sz="2000" b="1" i="1" dirty="0"/>
              <a:t>Знакомство с техникой филигрань  (исторические факты).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2000" b="1" i="1" dirty="0"/>
              <a:t>Изучение основных элементов и форм. Правила выполнения и  применение их  в работе.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2000" b="1" i="1" dirty="0"/>
              <a:t>Разработка практической работы.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2000" b="1" i="1" dirty="0"/>
              <a:t>Развитие творческих способностей и эстетического вкуса; закрепление и углубление трудовых умений и навыков при выполнении  работы</a:t>
            </a:r>
            <a:r>
              <a:rPr lang="ru-RU" sz="2000" b="1" i="1" dirty="0">
                <a:solidFill>
                  <a:srgbClr val="9933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124744"/>
            <a:ext cx="4690864" cy="1143000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FFFF00"/>
                </a:solidFill>
              </a:rPr>
              <a:t>ЦЕЛИ И ЗАДАЧИ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9"/>
          <a:stretch>
            <a:fillRect/>
          </a:stretch>
        </p:blipFill>
        <p:spPr bwMode="auto">
          <a:xfrm>
            <a:off x="1043608" y="548680"/>
            <a:ext cx="252095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99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lnSpcReduction="10000"/>
          </a:bodyPr>
          <a:lstStyle/>
          <a:p>
            <a:pPr marL="274320" indent="-256032">
              <a:lnSpc>
                <a:spcPct val="90000"/>
              </a:lnSpc>
              <a:defRPr/>
            </a:pPr>
            <a:r>
              <a:rPr lang="ru-RU" sz="2400" b="1" dirty="0">
                <a:latin typeface="Palatino Linotype" pitchFamily="18" charset="0"/>
              </a:rPr>
              <a:t>Бумагокручение</a:t>
            </a:r>
            <a:r>
              <a:rPr lang="ru-RU" sz="2400" dirty="0">
                <a:latin typeface="Palatino Linotype" pitchFamily="18" charset="0"/>
              </a:rPr>
              <a:t> (также </a:t>
            </a:r>
            <a:r>
              <a:rPr lang="ru-RU" sz="2400" b="1" dirty="0">
                <a:latin typeface="Palatino Linotype" pitchFamily="18" charset="0"/>
              </a:rPr>
              <a:t>квиллинг</a:t>
            </a:r>
            <a:r>
              <a:rPr lang="ru-RU" sz="2400" dirty="0">
                <a:latin typeface="Palatino Linotype" pitchFamily="18" charset="0"/>
              </a:rPr>
              <a:t> англ. </a:t>
            </a:r>
            <a:r>
              <a:rPr lang="ru-RU" sz="2400" i="1" dirty="0">
                <a:latin typeface="Palatino Linotype" pitchFamily="18" charset="0"/>
              </a:rPr>
              <a:t>quilling</a:t>
            </a:r>
            <a:r>
              <a:rPr lang="ru-RU" sz="2400" dirty="0">
                <a:latin typeface="Palatino Linotype" pitchFamily="18" charset="0"/>
              </a:rPr>
              <a:t> — от слова </a:t>
            </a:r>
            <a:r>
              <a:rPr lang="ru-RU" sz="2400" i="1" dirty="0">
                <a:latin typeface="Palatino Linotype" pitchFamily="18" charset="0"/>
              </a:rPr>
              <a:t>quill</a:t>
            </a:r>
            <a:r>
              <a:rPr lang="ru-RU" sz="2400" dirty="0">
                <a:latin typeface="Palatino Linotype" pitchFamily="18" charset="0"/>
              </a:rPr>
              <a:t> (птичье перо)) - искусство изготовления плоских или объемных композиций из скрученных в спиральки длинных и узких полосок бумаги.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ru-RU" sz="2400" dirty="0">
                <a:latin typeface="Palatino Linotype" pitchFamily="18" charset="0"/>
              </a:rPr>
              <a:t>Из бумажных спиралей создают </a:t>
            </a:r>
            <a:r>
              <a:rPr lang="ru-RU" sz="2400" i="1" dirty="0">
                <a:solidFill>
                  <a:srgbClr val="FFFF00"/>
                </a:solidFill>
                <a:latin typeface="Palatino Linotype" pitchFamily="18" charset="0"/>
              </a:rPr>
              <a:t>цветы  и узоры</a:t>
            </a:r>
            <a:r>
              <a:rPr lang="ru-RU" sz="2400" dirty="0">
                <a:latin typeface="Palatino Linotype" pitchFamily="18" charset="0"/>
              </a:rPr>
              <a:t>, которые затем используют обычно </a:t>
            </a:r>
            <a:r>
              <a:rPr lang="ru-RU" sz="2400" i="1" dirty="0">
                <a:latin typeface="Palatino Linotype" pitchFamily="18" charset="0"/>
              </a:rPr>
              <a:t>для украшения </a:t>
            </a:r>
            <a:r>
              <a:rPr lang="ru-RU" sz="2400" i="1" dirty="0">
                <a:solidFill>
                  <a:srgbClr val="FFFF00"/>
                </a:solidFill>
                <a:latin typeface="Palatino Linotype" pitchFamily="18" charset="0"/>
              </a:rPr>
              <a:t>открыток, альбомов, подарочных упаковок, рамок для фотографий</a:t>
            </a:r>
            <a:r>
              <a:rPr lang="ru-RU" sz="2400" dirty="0">
                <a:latin typeface="Palatino Linotype" pitchFamily="18" charset="0"/>
              </a:rPr>
              <a:t>.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ru-RU" sz="2400" dirty="0">
                <a:latin typeface="Palatino Linotype" pitchFamily="18" charset="0"/>
              </a:rPr>
              <a:t> Искусство пришло в Россию из Кореи. Как хобби также популярно в Германии, Англии и Америке. Квиллинг ещё называют "бумажной филигранью". </a:t>
            </a:r>
            <a:r>
              <a:rPr lang="ru-RU" sz="2400" i="1" dirty="0">
                <a:solidFill>
                  <a:srgbClr val="FFFF00"/>
                </a:solidFill>
                <a:latin typeface="Palatino Linotype" pitchFamily="18" charset="0"/>
              </a:rPr>
              <a:t>Это простой и очень красивый вид рукоделия, не требующий больших затрат</a:t>
            </a:r>
            <a:r>
              <a:rPr lang="ru-RU" sz="2400" i="1" dirty="0">
                <a:latin typeface="Palatino Linotype" pitchFamily="18" charset="0"/>
              </a:rPr>
              <a:t>.</a:t>
            </a:r>
            <a:r>
              <a:rPr lang="ru-RU" sz="2400" dirty="0">
                <a:latin typeface="Palatino Linotype" pitchFamily="18" charset="0"/>
              </a:rPr>
              <a:t> 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ru-RU" sz="2400" dirty="0">
                <a:latin typeface="Palatino Linotype" pitchFamily="18" charset="0"/>
              </a:rPr>
              <a:t>Изделия из бумажных лент можно использовать также как настенные украшения или даже бижутерию.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07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Бумагокручение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608"/>
          </a:xfrm>
        </p:spPr>
        <p:txBody>
          <a:bodyPr>
            <a:normAutofit fontScale="85000" lnSpcReduction="20000"/>
          </a:bodyPr>
          <a:lstStyle/>
          <a:p>
            <a:pPr marL="274320" indent="-256032">
              <a:lnSpc>
                <a:spcPct val="80000"/>
              </a:lnSpc>
              <a:defRPr/>
            </a:pPr>
            <a:r>
              <a:rPr lang="ru-RU" sz="2600" dirty="0">
                <a:latin typeface="Palatino Linotype" pitchFamily="18" charset="0"/>
              </a:rPr>
              <a:t>Считается, что искусство возникло в средневековой Европе (по другим сведениям на Ближнем Востоке и в Древнем Египте), где монахини создавали </a:t>
            </a:r>
            <a:r>
              <a:rPr lang="ru-RU" sz="2600" dirty="0">
                <a:solidFill>
                  <a:srgbClr val="FFFF00"/>
                </a:solidFill>
                <a:latin typeface="Palatino Linotype" pitchFamily="18" charset="0"/>
              </a:rPr>
              <a:t>медальоны, обрамление для икон и обложки для книг, </a:t>
            </a:r>
            <a:r>
              <a:rPr lang="ru-RU" sz="2600" dirty="0">
                <a:latin typeface="Palatino Linotype" pitchFamily="18" charset="0"/>
              </a:rPr>
              <a:t>закручивая на кончике птичьего пера бумажные полоски с позолоченными краями, что создавало имитацию золотой миниатюры (особенно часто использовалось в бедных церквях).</a:t>
            </a:r>
          </a:p>
          <a:p>
            <a:pPr marL="274320" indent="-256032">
              <a:lnSpc>
                <a:spcPct val="80000"/>
              </a:lnSpc>
              <a:defRPr/>
            </a:pPr>
            <a:r>
              <a:rPr lang="ru-RU" sz="2600" dirty="0">
                <a:latin typeface="Palatino Linotype" pitchFamily="18" charset="0"/>
              </a:rPr>
              <a:t>В XV-XVI веке квиллинг считался искусством, в XIX веке — дамским развлечением (и чуть ли не единственным рукоделием, </a:t>
            </a:r>
            <a:r>
              <a:rPr lang="ru-RU" sz="2600" dirty="0">
                <a:solidFill>
                  <a:srgbClr val="FFFF00"/>
                </a:solidFill>
                <a:latin typeface="Palatino Linotype" pitchFamily="18" charset="0"/>
              </a:rPr>
              <a:t>достойным благородных дам</a:t>
            </a:r>
            <a:r>
              <a:rPr lang="ru-RU" sz="2600" dirty="0">
                <a:latin typeface="Palatino Linotype" pitchFamily="18" charset="0"/>
              </a:rPr>
              <a:t>). Большую часть XX века оно было забыто. И только в конце прошлого столетия квиллинг снова стал превращаться в искусство. В Англии принцесса Елизавета всерьёз увлекалась искусством квиллинга, и многие её творения хранятся в </a:t>
            </a:r>
            <a:r>
              <a:rPr lang="ru-RU" sz="2600" dirty="0" smtClean="0">
                <a:latin typeface="Palatino Linotype" pitchFamily="18" charset="0"/>
              </a:rPr>
              <a:t>музее  Виктории и Альберта в </a:t>
            </a:r>
            <a:r>
              <a:rPr lang="ru-RU" sz="2600" dirty="0">
                <a:latin typeface="Palatino Linotype" pitchFamily="18" charset="0"/>
              </a:rPr>
              <a:t>Лондоне.</a:t>
            </a:r>
          </a:p>
          <a:p>
            <a:pPr marL="274320" indent="-256032">
              <a:lnSpc>
                <a:spcPct val="80000"/>
              </a:lnSpc>
              <a:defRPr/>
            </a:pPr>
            <a:r>
              <a:rPr lang="ru-RU" sz="2600" dirty="0">
                <a:latin typeface="Palatino Linotype" pitchFamily="18" charset="0"/>
              </a:rPr>
              <a:t>Корейская школа квиллинга (называют бумагокручением) несколько отличается от европейской. Современные европейские работы, как правило, состоят из небольшого числа деталей, они лаконичны, напоминают мозаики, </a:t>
            </a:r>
            <a:r>
              <a:rPr lang="ru-RU" sz="2600" dirty="0">
                <a:solidFill>
                  <a:srgbClr val="FFFF00"/>
                </a:solidFill>
                <a:latin typeface="Palatino Linotype" pitchFamily="18" charset="0"/>
              </a:rPr>
              <a:t>украшают открытки и рамочки</a:t>
            </a:r>
            <a:r>
              <a:rPr lang="ru-RU" sz="2600" dirty="0">
                <a:latin typeface="Palatino Linotype" pitchFamily="18" charset="0"/>
              </a:rPr>
              <a:t>. Восточные же мастера создают сложные произведения, больше похожие на </a:t>
            </a:r>
            <a:r>
              <a:rPr lang="ru-RU" sz="2600" dirty="0">
                <a:solidFill>
                  <a:srgbClr val="FFFF00"/>
                </a:solidFill>
                <a:latin typeface="Palatino Linotype" pitchFamily="18" charset="0"/>
              </a:rPr>
              <a:t>шедевры ювелирного искусства</a:t>
            </a:r>
            <a:r>
              <a:rPr lang="ru-RU" sz="2600" dirty="0">
                <a:latin typeface="Palatino Linotype" pitchFamily="18" charset="0"/>
              </a:rPr>
              <a:t>. </a:t>
            </a:r>
            <a:r>
              <a:rPr lang="ru-RU" sz="2600" dirty="0">
                <a:solidFill>
                  <a:srgbClr val="FFFF00"/>
                </a:solidFill>
                <a:latin typeface="Palatino Linotype" pitchFamily="18" charset="0"/>
              </a:rPr>
              <a:t>Тончайшее объёмное "кружево" сплетается из сотен мелких деталей.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54360"/>
          </a:xfrm>
        </p:spPr>
        <p:txBody>
          <a:bodyPr/>
          <a:lstStyle/>
          <a:p>
            <a:r>
              <a:rPr lang="ru-RU" sz="4000" b="1" i="1" dirty="0">
                <a:solidFill>
                  <a:srgbClr val="C00000"/>
                </a:solidFill>
              </a:rPr>
              <a:t>История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980" y="548680"/>
            <a:ext cx="8229600" cy="244827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</a:rPr>
              <a:t>  </a:t>
            </a:r>
            <a:r>
              <a:rPr lang="ru-RU" sz="3600" b="1" i="1" dirty="0" smtClean="0">
                <a:solidFill>
                  <a:srgbClr val="C00000"/>
                </a:solidFill>
              </a:rPr>
              <a:t>Материалы</a:t>
            </a:r>
            <a:r>
              <a:rPr lang="ru-RU" sz="3600" b="1" i="1" dirty="0">
                <a:solidFill>
                  <a:srgbClr val="C00000"/>
                </a:solidFill>
              </a:rPr>
              <a:t>, инструменты и технология . </a:t>
            </a:r>
            <a:r>
              <a:rPr lang="ru-RU" sz="3600" i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i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Нам понадобятся: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>полоски двусторонней цветной бумаги шириной 3-5 мм., линейка, ножницы, клей ПВА (для склеивания </a:t>
            </a:r>
            <a:r>
              <a:rPr lang="ru-RU" dirty="0" smtClean="0"/>
              <a:t>деталей), пинцет,  квилинговая </a:t>
            </a:r>
            <a:r>
              <a:rPr lang="ru-RU" dirty="0"/>
              <a:t>доска, инструмент для квилинга, имеющий раздвоенный кончик удобный для захвата бумаги.</a:t>
            </a:r>
          </a:p>
        </p:txBody>
      </p:sp>
      <p:pic>
        <p:nvPicPr>
          <p:cNvPr id="4" name="Picture 4" descr="C:\Users\Гельнур\Desktop\DSC056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54206"/>
            <a:ext cx="4896544" cy="33843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8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6120680" cy="5040560"/>
          </a:xfrm>
        </p:spPr>
        <p:txBody>
          <a:bodyPr>
            <a:normAutofit lnSpcReduction="10000"/>
          </a:bodyPr>
          <a:lstStyle/>
          <a:p>
            <a:pPr marL="361188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000" dirty="0">
                <a:latin typeface="Palatino Linotype" pitchFamily="18" charset="0"/>
              </a:rPr>
              <a:t>Используется бумага особой плотности, окрашенная в объёме, чтобы обе стороны и срез выглядели одинаково, хотя иногда срезу специально придают другой цвет. </a:t>
            </a:r>
            <a:r>
              <a:rPr lang="ru-RU" sz="2000" dirty="0">
                <a:solidFill>
                  <a:srgbClr val="FFFF00"/>
                </a:solidFill>
                <a:latin typeface="Palatino Linotype" pitchFamily="18" charset="0"/>
              </a:rPr>
              <a:t>Наборы готовых нарезанных полосок бумаги </a:t>
            </a:r>
            <a:r>
              <a:rPr lang="ru-RU" sz="2000" dirty="0">
                <a:latin typeface="Palatino Linotype" pitchFamily="18" charset="0"/>
              </a:rPr>
              <a:t>можно купить в специализированных магазинах. Если же такой возможности нет, то можно </a:t>
            </a:r>
            <a:r>
              <a:rPr lang="ru-RU" sz="2000" dirty="0">
                <a:solidFill>
                  <a:srgbClr val="FFFF00"/>
                </a:solidFill>
                <a:latin typeface="Palatino Linotype" pitchFamily="18" charset="0"/>
              </a:rPr>
              <a:t>нарезать полоски самостоятельно</a:t>
            </a:r>
            <a:r>
              <a:rPr lang="ru-RU" sz="2000" dirty="0">
                <a:latin typeface="Palatino Linotype" pitchFamily="18" charset="0"/>
              </a:rPr>
              <a:t>: ширина полосок для квиллинга обычно составляет </a:t>
            </a:r>
            <a:r>
              <a:rPr lang="ru-RU" sz="2000" dirty="0">
                <a:solidFill>
                  <a:srgbClr val="FFFF00"/>
                </a:solidFill>
                <a:latin typeface="Palatino Linotype" pitchFamily="18" charset="0"/>
              </a:rPr>
              <a:t>1—9 миллиметров, длина 30 или 60 сантиметров</a:t>
            </a:r>
            <a:r>
              <a:rPr lang="ru-RU" sz="2000" dirty="0">
                <a:latin typeface="Palatino Linotype" pitchFamily="18" charset="0"/>
              </a:rPr>
              <a:t>. Часто в процессе работы полоски для квиллинга разрезают на части, если требуется короткий отрезок, или склеивают вместе, если того требует размер детали. Иногда мастера соединяют полоски разных цветов для создания разноцветных спиралей.</a:t>
            </a:r>
          </a:p>
          <a:p>
            <a:pPr marL="361188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000" dirty="0">
                <a:latin typeface="Palatino Linotype" pitchFamily="18" charset="0"/>
              </a:rPr>
              <a:t>Специальные полоски для квиллинга могут быть самых </a:t>
            </a:r>
            <a:r>
              <a:rPr lang="ru-RU" sz="2000" dirty="0">
                <a:solidFill>
                  <a:srgbClr val="FFFF00"/>
                </a:solidFill>
                <a:latin typeface="Palatino Linotype" pitchFamily="18" charset="0"/>
              </a:rPr>
              <a:t>разных цветов и оттенков</a:t>
            </a:r>
            <a:r>
              <a:rPr lang="ru-RU" sz="2000" dirty="0">
                <a:latin typeface="Palatino Linotype" pitchFamily="18" charset="0"/>
              </a:rPr>
              <a:t>: блестящие, перламутровые, с постепенно изменяющимся по длине цветом, с двойным тонированием (одна сторона светлее, чем другая).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048672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Используемая бумага</a:t>
            </a:r>
            <a:endParaRPr lang="ru-RU" sz="3200" b="1" dirty="0"/>
          </a:p>
        </p:txBody>
      </p:sp>
      <p:pic>
        <p:nvPicPr>
          <p:cNvPr id="4" name="Рисунок 2" descr="2721797989_89788d97a9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150"/>
            <a:ext cx="18573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PICT08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815" y="3801394"/>
            <a:ext cx="18288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23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rgbClr val="FFFF00"/>
                </a:solidFill>
              </a:rPr>
              <a:t>при выполнении ручных </a:t>
            </a:r>
            <a:r>
              <a:rPr lang="ru-RU" b="1" u="sng" dirty="0" smtClean="0">
                <a:solidFill>
                  <a:srgbClr val="FFFF00"/>
                </a:solidFill>
              </a:rPr>
              <a:t>работ</a:t>
            </a:r>
          </a:p>
          <a:p>
            <a:pPr marL="0" lvl="0" indent="0">
              <a:buNone/>
            </a:pPr>
            <a:r>
              <a:rPr lang="ru-RU" sz="2100" dirty="0"/>
              <a:t>Опасности в </a:t>
            </a:r>
            <a:r>
              <a:rPr lang="ru-RU" sz="2100" dirty="0" smtClean="0"/>
              <a:t>работе:  травма </a:t>
            </a:r>
            <a:r>
              <a:rPr lang="ru-RU" sz="2100" dirty="0"/>
              <a:t>руки ножницами, шилом, пинцетом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травма </a:t>
            </a:r>
            <a:r>
              <a:rPr lang="ru-RU" sz="2100" dirty="0"/>
              <a:t>глаз.</a:t>
            </a:r>
          </a:p>
          <a:p>
            <a:pPr marL="0" lvl="0" indent="0">
              <a:buNone/>
            </a:pPr>
            <a:r>
              <a:rPr lang="ru-RU" sz="2100" dirty="0"/>
              <a:t>Д</a:t>
            </a:r>
            <a:r>
              <a:rPr lang="ru-RU" sz="2100" dirty="0" smtClean="0"/>
              <a:t>о </a:t>
            </a:r>
            <a:r>
              <a:rPr lang="ru-RU" sz="2100" dirty="0"/>
              <a:t>начала </a:t>
            </a:r>
            <a:r>
              <a:rPr lang="ru-RU" sz="2100" dirty="0" smtClean="0"/>
              <a:t>работы  </a:t>
            </a:r>
            <a:r>
              <a:rPr lang="ru-RU" sz="2100" dirty="0"/>
              <a:t>положить инструменты и приспособления в отведённое для них место.</a:t>
            </a:r>
          </a:p>
          <a:p>
            <a:pPr marL="0" lvl="0" indent="0">
              <a:buNone/>
            </a:pPr>
            <a:r>
              <a:rPr lang="ru-RU" sz="2100" dirty="0" smtClean="0"/>
              <a:t> </a:t>
            </a:r>
            <a:r>
              <a:rPr lang="ru-RU" sz="2100" dirty="0"/>
              <a:t>В</a:t>
            </a:r>
            <a:r>
              <a:rPr lang="ru-RU" sz="2100" dirty="0" smtClean="0"/>
              <a:t>о </a:t>
            </a:r>
            <a:r>
              <a:rPr lang="ru-RU" sz="2100" dirty="0"/>
              <a:t>время </a:t>
            </a:r>
            <a:r>
              <a:rPr lang="ru-RU" sz="2100" dirty="0" smtClean="0"/>
              <a:t>работы быть внимательной: класть </a:t>
            </a:r>
            <a:r>
              <a:rPr lang="ru-RU" sz="2100" dirty="0"/>
              <a:t>ножницы справа с сомкнутыми лезвиями, и кольцами </a:t>
            </a:r>
            <a:r>
              <a:rPr lang="ru-RU" sz="2100" dirty="0" smtClean="0"/>
              <a:t>вперёд; шило </a:t>
            </a:r>
            <a:r>
              <a:rPr lang="ru-RU" sz="2100" dirty="0"/>
              <a:t>иголкой от </a:t>
            </a:r>
            <a:r>
              <a:rPr lang="ru-RU" sz="2100" dirty="0" smtClean="0"/>
              <a:t>себя.</a:t>
            </a:r>
          </a:p>
          <a:p>
            <a:pPr marL="0" indent="0">
              <a:buNone/>
            </a:pPr>
            <a:r>
              <a:rPr lang="ru-RU" sz="2100" dirty="0"/>
              <a:t>П</a:t>
            </a:r>
            <a:r>
              <a:rPr lang="ru-RU" sz="2100" dirty="0" smtClean="0"/>
              <a:t>о </a:t>
            </a:r>
            <a:r>
              <a:rPr lang="ru-RU" sz="2100" dirty="0"/>
              <a:t>окончании </a:t>
            </a:r>
            <a:r>
              <a:rPr lang="ru-RU" sz="2100" dirty="0" smtClean="0"/>
              <a:t>работы  </a:t>
            </a:r>
            <a:r>
              <a:rPr lang="ru-RU" sz="2100" dirty="0"/>
              <a:t>убрать рабочее место</a:t>
            </a:r>
            <a:r>
              <a:rPr lang="ru-RU" sz="2100" dirty="0" smtClean="0"/>
              <a:t>.</a:t>
            </a:r>
          </a:p>
          <a:p>
            <a:r>
              <a:rPr lang="ru-RU" sz="2400" b="1" u="sng" dirty="0">
                <a:solidFill>
                  <a:srgbClr val="FFFF00"/>
                </a:solidFill>
              </a:rPr>
              <a:t>при работе с клеем</a:t>
            </a:r>
          </a:p>
          <a:p>
            <a:pPr marL="0" lvl="0" indent="0">
              <a:buNone/>
            </a:pPr>
            <a:r>
              <a:rPr lang="ru-RU" sz="2200" dirty="0"/>
              <a:t>Перед работой проветрить помещение.</a:t>
            </a:r>
          </a:p>
          <a:p>
            <a:pPr marL="0" lvl="0" indent="0">
              <a:buNone/>
            </a:pPr>
            <a:r>
              <a:rPr lang="ru-RU" sz="2200" dirty="0"/>
              <a:t>Беречь глаза от попадания клея. </a:t>
            </a:r>
            <a:r>
              <a:rPr lang="ru-RU" sz="2200" dirty="0" smtClean="0"/>
              <a:t>При </a:t>
            </a:r>
            <a:r>
              <a:rPr lang="ru-RU" sz="2200" dirty="0"/>
              <a:t>попадании клея в глаза промыть глаза большим количеством </a:t>
            </a:r>
            <a:r>
              <a:rPr lang="ru-RU" sz="2200" dirty="0" smtClean="0"/>
              <a:t>воды.</a:t>
            </a:r>
            <a:endParaRPr lang="ru-RU" sz="2200" dirty="0"/>
          </a:p>
          <a:p>
            <a:pPr marL="0" lvl="0" indent="0">
              <a:buNone/>
            </a:pPr>
            <a:r>
              <a:rPr lang="ru-RU" sz="2200" dirty="0"/>
              <a:t>После работы вымыть инструменты и руки.</a:t>
            </a:r>
          </a:p>
          <a:p>
            <a:pPr marL="0" indent="0">
              <a:buNone/>
            </a:pPr>
            <a:endParaRPr lang="ru-RU" sz="2100" dirty="0" smtClean="0"/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84776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</a:t>
            </a:r>
            <a:r>
              <a:rPr lang="ru-RU" sz="3200" b="1" i="1" dirty="0" smtClean="0">
                <a:solidFill>
                  <a:srgbClr val="C00000"/>
                </a:solidFill>
              </a:rPr>
              <a:t>Правила техники безопасности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7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479</TotalTime>
  <Words>1027</Words>
  <Application>Microsoft Office PowerPoint</Application>
  <PresentationFormat>Экран (4:3)</PresentationFormat>
  <Paragraphs>112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Слайд 1</vt:lpstr>
      <vt:lpstr>Бумага в декоративно – прикладном  искусстве</vt:lpstr>
      <vt:lpstr>Детские работы </vt:lpstr>
      <vt:lpstr>ЦЕЛИ И ЗАДАЧИ</vt:lpstr>
      <vt:lpstr>Бумагокручение</vt:lpstr>
      <vt:lpstr>История</vt:lpstr>
      <vt:lpstr>Слайд 7</vt:lpstr>
      <vt:lpstr>Используемая бумага</vt:lpstr>
      <vt:lpstr>     Правила техники безопасности</vt:lpstr>
      <vt:lpstr>Основной принцип выполнения –  скручиваем получившуюся полоску в свободную спираль и затем придаем ей форму</vt:lpstr>
      <vt:lpstr>Элементы, используемые в работе</vt:lpstr>
      <vt:lpstr>Открытые формы:</vt:lpstr>
      <vt:lpstr>Бумажная филигрань- кропотливая работа, требующая внимания и напряжения глаз. Поэтому рабочее место должно быть хорошо освещено. Продолжительность работы недолжна превышать более  1,5 часа с обязательным перерывом на 10-15 минут.          Физкультминутка   для  глаз</vt:lpstr>
      <vt:lpstr>Мини опрос</vt:lpstr>
      <vt:lpstr>Слайд 15</vt:lpstr>
      <vt:lpstr>Слайд 16</vt:lpstr>
      <vt:lpstr>Слайд 17</vt:lpstr>
      <vt:lpstr>Слайд 18</vt:lpstr>
      <vt:lpstr>Слайд 19</vt:lpstr>
      <vt:lpstr> ПОСЛЕДОВАТЕЛЬНОСТЬ   ИЗГОТОВЛЕНИЯ              работы в технике  - бумажная филигрань</vt:lpstr>
      <vt:lpstr>Разноуровневое  задание  для практических работ Первый уровень сложности – «слабый»</vt:lpstr>
      <vt:lpstr>Второй уровень сложности -  «средний»</vt:lpstr>
      <vt:lpstr>Третий уровень сложности – «сильный»</vt:lpstr>
      <vt:lpstr>Схемы для практической работы</vt:lpstr>
      <vt:lpstr>Слайд 25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Гельнур Адгамовна</dc:creator>
  <cp:lastModifiedBy>Tata</cp:lastModifiedBy>
  <cp:revision>52</cp:revision>
  <dcterms:created xsi:type="dcterms:W3CDTF">2013-07-23T16:08:11Z</dcterms:created>
  <dcterms:modified xsi:type="dcterms:W3CDTF">2014-02-02T19:40:36Z</dcterms:modified>
</cp:coreProperties>
</file>