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86" autoAdjust="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6D902-5DD8-4CC7-B76D-35E1E576F86A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732FE-7603-463F-A7E8-D479BEA3D1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1.xml"/><Relationship Id="rId18" Type="http://schemas.openxmlformats.org/officeDocument/2006/relationships/slide" Target="slide13.xml"/><Relationship Id="rId3" Type="http://schemas.openxmlformats.org/officeDocument/2006/relationships/image" Target="../media/image2.gif"/><Relationship Id="rId21" Type="http://schemas.openxmlformats.org/officeDocument/2006/relationships/slide" Target="slide16.xml"/><Relationship Id="rId7" Type="http://schemas.openxmlformats.org/officeDocument/2006/relationships/slide" Target="slide7.xml"/><Relationship Id="rId12" Type="http://schemas.openxmlformats.org/officeDocument/2006/relationships/slide" Target="slide10.xml"/><Relationship Id="rId17" Type="http://schemas.openxmlformats.org/officeDocument/2006/relationships/slide" Target="slide12.xml"/><Relationship Id="rId2" Type="http://schemas.openxmlformats.org/officeDocument/2006/relationships/slide" Target="slide23.xml"/><Relationship Id="rId16" Type="http://schemas.openxmlformats.org/officeDocument/2006/relationships/slide" Target="slide19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5" Type="http://schemas.openxmlformats.org/officeDocument/2006/relationships/slide" Target="slide18.xml"/><Relationship Id="rId10" Type="http://schemas.openxmlformats.org/officeDocument/2006/relationships/slide" Target="slide22.xml"/><Relationship Id="rId19" Type="http://schemas.openxmlformats.org/officeDocument/2006/relationships/slide" Target="slide14.xml"/><Relationship Id="rId4" Type="http://schemas.openxmlformats.org/officeDocument/2006/relationships/slide" Target="slide4.xml"/><Relationship Id="rId9" Type="http://schemas.openxmlformats.org/officeDocument/2006/relationships/slide" Target="slide21.xml"/><Relationship Id="rId14" Type="http://schemas.openxmlformats.org/officeDocument/2006/relationships/slide" Target="slide17.xml"/><Relationship Id="rId22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slide" Target="slide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slide" Target="slide3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gif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gif"/><Relationship Id="rId5" Type="http://schemas.openxmlformats.org/officeDocument/2006/relationships/slide" Target="slide3.xml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«Викторина как форма внеклассной работы по иностранному языку»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7016824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Составлена учителем немецкого языка МОУ «СОШ №10» </a:t>
            </a:r>
            <a:r>
              <a:rPr lang="ru-RU" dirty="0" err="1" smtClean="0">
                <a:solidFill>
                  <a:srgbClr val="00B050"/>
                </a:solidFill>
              </a:rPr>
              <a:t>Плунгене</a:t>
            </a:r>
            <a:r>
              <a:rPr lang="ru-RU" dirty="0" smtClean="0">
                <a:solidFill>
                  <a:srgbClr val="00B050"/>
                </a:solidFill>
              </a:rPr>
              <a:t> Г.А.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г. Печора, Республика Коми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50px-Anton_Graff_-_Friedrich_Schiller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2910" y="357167"/>
            <a:ext cx="3240000" cy="41990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4214810" y="357166"/>
            <a:ext cx="4450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err="1" smtClean="0">
                <a:solidFill>
                  <a:schemeClr val="bg1"/>
                </a:solidFill>
                <a:latin typeface="Monotype Corsiva" pitchFamily="66" charset="0"/>
              </a:rPr>
              <a:t>Wer</a:t>
            </a:r>
            <a:r>
              <a:rPr lang="en-US" sz="7200" b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Monotype Corsiva" pitchFamily="66" charset="0"/>
              </a:rPr>
              <a:t>ist</a:t>
            </a:r>
            <a:r>
              <a:rPr lang="en-US" sz="7200" b="1" dirty="0" smtClean="0">
                <a:solidFill>
                  <a:schemeClr val="bg1"/>
                </a:solidFill>
                <a:latin typeface="Monotype Corsiva" pitchFamily="66" charset="0"/>
              </a:rPr>
              <a:t> das? </a:t>
            </a:r>
            <a:endParaRPr lang="ru-RU" sz="72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rentge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57752" y="2000240"/>
            <a:ext cx="3495963" cy="4032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928662" y="4643446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786710" y="6143644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50px-Beethoven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034" y="214290"/>
            <a:ext cx="3617909" cy="4356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571472" y="5000636"/>
            <a:ext cx="44566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err="1" smtClean="0">
                <a:solidFill>
                  <a:schemeClr val="bg1"/>
                </a:solidFill>
                <a:latin typeface="Monotype Corsiva" pitchFamily="66" charset="0"/>
              </a:rPr>
              <a:t>Wer</a:t>
            </a:r>
            <a:r>
              <a:rPr lang="en-US" sz="7200" b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Monotype Corsiva" pitchFamily="66" charset="0"/>
              </a:rPr>
              <a:t>ist</a:t>
            </a:r>
            <a:r>
              <a:rPr lang="en-US" sz="7200" b="1" dirty="0" smtClean="0">
                <a:solidFill>
                  <a:schemeClr val="bg1"/>
                </a:solidFill>
                <a:latin typeface="Monotype Corsiva" pitchFamily="66" charset="0"/>
              </a:rPr>
              <a:t> das? </a:t>
            </a:r>
            <a:endParaRPr lang="ru-RU" sz="72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ph0476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7818" y="1500174"/>
            <a:ext cx="3647824" cy="442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4214810" y="357166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8148" y="6000768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785786" y="1142984"/>
            <a:ext cx="799488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600" b="1" dirty="0" smtClean="0">
                <a:solidFill>
                  <a:srgbClr val="7030A0"/>
                </a:solidFill>
              </a:rPr>
              <a:t>Kleine Nussknacker </a:t>
            </a:r>
          </a:p>
          <a:p>
            <a:r>
              <a:rPr lang="de-DE" sz="6600" b="1" dirty="0" smtClean="0">
                <a:solidFill>
                  <a:srgbClr val="7030A0"/>
                </a:solidFill>
              </a:rPr>
              <a:t>knacken knackig.</a:t>
            </a:r>
          </a:p>
          <a:p>
            <a:r>
              <a:rPr lang="de-DE" sz="6600" b="1" dirty="0" smtClean="0">
                <a:solidFill>
                  <a:srgbClr val="7030A0"/>
                </a:solidFill>
              </a:rPr>
              <a:t>Knackiger knacken</a:t>
            </a:r>
          </a:p>
          <a:p>
            <a:r>
              <a:rPr lang="de-DE" sz="6600" b="1" dirty="0" smtClean="0">
                <a:solidFill>
                  <a:srgbClr val="7030A0"/>
                </a:solidFill>
              </a:rPr>
              <a:t>kleinere Nussknacker. </a:t>
            </a:r>
            <a:endParaRPr lang="de-DE" sz="6600" b="1" dirty="0">
              <a:solidFill>
                <a:srgbClr val="7030A0"/>
              </a:solidFill>
            </a:endParaRPr>
          </a:p>
        </p:txBody>
      </p:sp>
      <p:pic>
        <p:nvPicPr>
          <p:cNvPr id="3" name="Рисунок 2" descr="nutcracker_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429520" y="2071678"/>
            <a:ext cx="1507500" cy="216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383460" y="142852"/>
            <a:ext cx="8760540" cy="7509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i="1" smtClean="0"/>
              <a:t>Hunger </a:t>
            </a:r>
            <a:r>
              <a:rPr lang="de-DE" sz="4000" b="1" i="1" dirty="0" smtClean="0"/>
              <a:t>ist der beste Koch.</a:t>
            </a:r>
            <a:endParaRPr lang="ru-RU" sz="4000" b="1" i="1" dirty="0" smtClean="0"/>
          </a:p>
          <a:p>
            <a:r>
              <a:rPr lang="de-DE" sz="4000" b="1" i="1" dirty="0" smtClean="0"/>
              <a:t>Der Morgen ist weiser als der Abend.</a:t>
            </a:r>
            <a:endParaRPr lang="ru-RU" sz="4000" b="1" i="1" dirty="0" smtClean="0"/>
          </a:p>
          <a:p>
            <a:r>
              <a:rPr lang="de-DE" sz="4000" b="1" i="1" dirty="0" smtClean="0"/>
              <a:t>Kein, aber fein.</a:t>
            </a:r>
            <a:endParaRPr lang="ru-RU" sz="4000" b="1" i="1" dirty="0" smtClean="0"/>
          </a:p>
          <a:p>
            <a:r>
              <a:rPr lang="de-DE" sz="4000" b="1" i="1" dirty="0" smtClean="0"/>
              <a:t>Der Appetit kommt beim Essen.</a:t>
            </a:r>
            <a:endParaRPr lang="ru-RU" sz="4000" b="1" i="1" dirty="0" smtClean="0"/>
          </a:p>
          <a:p>
            <a:r>
              <a:rPr lang="de-DE" sz="4000" b="1" i="1" dirty="0" smtClean="0"/>
              <a:t>Ost, West, zu Hause best.</a:t>
            </a:r>
            <a:endParaRPr lang="ru-RU" sz="4000" b="1" i="1" dirty="0" smtClean="0"/>
          </a:p>
          <a:p>
            <a:r>
              <a:rPr lang="de-DE" sz="4000" b="1" i="1" dirty="0" smtClean="0"/>
              <a:t>Lieber spät als nie.</a:t>
            </a:r>
            <a:endParaRPr lang="ru-RU" sz="4000" b="1" i="1" dirty="0" smtClean="0"/>
          </a:p>
          <a:p>
            <a:r>
              <a:rPr lang="de-DE" sz="4000" b="1" i="1" dirty="0" smtClean="0"/>
              <a:t>Den Freund erkennt man in der Not.</a:t>
            </a:r>
            <a:endParaRPr lang="ru-RU" sz="4000" b="1" i="1" dirty="0" smtClean="0"/>
          </a:p>
          <a:p>
            <a:r>
              <a:rPr lang="de-DE" sz="4000" b="1" i="1" dirty="0" smtClean="0"/>
              <a:t>Wer nicht arbeitet, soll auch nicht essen.</a:t>
            </a:r>
            <a:endParaRPr lang="ru-RU" sz="4000" b="1" i="1" dirty="0" smtClean="0"/>
          </a:p>
          <a:p>
            <a:r>
              <a:rPr lang="de-DE" sz="4000" b="1" i="1" dirty="0" smtClean="0"/>
              <a:t>Ohne </a:t>
            </a:r>
            <a:r>
              <a:rPr lang="de-DE" sz="4000" b="1" i="1" dirty="0" err="1" smtClean="0"/>
              <a:t>Fleiβ</a:t>
            </a:r>
            <a:r>
              <a:rPr lang="de-DE" sz="4000" b="1" i="1" dirty="0" smtClean="0"/>
              <a:t> kein Preis.</a:t>
            </a:r>
            <a:endParaRPr lang="ru-RU" sz="4000" b="1" i="1" dirty="0" smtClean="0"/>
          </a:p>
          <a:p>
            <a:r>
              <a:rPr lang="ru-RU" sz="3600" b="1" i="1" dirty="0" smtClean="0"/>
              <a:t> </a:t>
            </a:r>
          </a:p>
          <a:p>
            <a:r>
              <a:rPr lang="de-DE" sz="3200" dirty="0" smtClean="0"/>
              <a:t>                                            </a:t>
            </a:r>
            <a:endParaRPr lang="ru-RU" sz="3200" dirty="0" smtClean="0"/>
          </a:p>
          <a:p>
            <a:r>
              <a:rPr lang="de-DE" dirty="0" smtClean="0"/>
              <a:t> </a:t>
            </a:r>
            <a:endParaRPr lang="ru-RU" dirty="0" smtClean="0"/>
          </a:p>
          <a:p>
            <a:r>
              <a:rPr lang="de-DE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785786" y="1857364"/>
            <a:ext cx="81035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00B050"/>
                </a:solidFill>
              </a:rPr>
              <a:t>Im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Munde</a:t>
            </a:r>
            <a:r>
              <a:rPr lang="en-US" sz="4800" b="1" dirty="0" smtClean="0">
                <a:solidFill>
                  <a:srgbClr val="00B050"/>
                </a:solidFill>
              </a:rPr>
              <a:t> hast du </a:t>
            </a:r>
            <a:r>
              <a:rPr lang="en-US" sz="4800" b="1" dirty="0" err="1" smtClean="0">
                <a:solidFill>
                  <a:srgbClr val="00B050"/>
                </a:solidFill>
              </a:rPr>
              <a:t>viel</a:t>
            </a:r>
            <a:r>
              <a:rPr lang="en-US" sz="4800" b="1" dirty="0" smtClean="0">
                <a:solidFill>
                  <a:srgbClr val="00B050"/>
                </a:solidFill>
              </a:rPr>
              <a:t> von </a:t>
            </a:r>
            <a:r>
              <a:rPr lang="en-US" sz="4800" b="1" dirty="0" err="1" smtClean="0">
                <a:solidFill>
                  <a:srgbClr val="00B050"/>
                </a:solidFill>
              </a:rPr>
              <a:t>mir</a:t>
            </a:r>
            <a:r>
              <a:rPr lang="en-US" sz="4800" b="1" dirty="0" smtClean="0">
                <a:solidFill>
                  <a:srgbClr val="00B050"/>
                </a:solidFill>
              </a:rPr>
              <a:t>,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Das Essen, das </a:t>
            </a:r>
            <a:r>
              <a:rPr lang="en-US" sz="4800" b="1" dirty="0" err="1" smtClean="0">
                <a:solidFill>
                  <a:srgbClr val="00B050"/>
                </a:solidFill>
              </a:rPr>
              <a:t>zerbei</a:t>
            </a:r>
            <a:r>
              <a:rPr lang="el-GR" sz="4800" b="1" dirty="0" smtClean="0">
                <a:solidFill>
                  <a:srgbClr val="00B050"/>
                </a:solidFill>
              </a:rPr>
              <a:t>β΄</a:t>
            </a:r>
            <a:r>
              <a:rPr lang="en-US" sz="4800" b="1" dirty="0" smtClean="0">
                <a:solidFill>
                  <a:srgbClr val="00B050"/>
                </a:solidFill>
              </a:rPr>
              <a:t> </a:t>
            </a:r>
            <a:r>
              <a:rPr lang="en-US" sz="4800" b="1" dirty="0" err="1" smtClean="0">
                <a:solidFill>
                  <a:srgbClr val="00B050"/>
                </a:solidFill>
              </a:rPr>
              <a:t>ich</a:t>
            </a:r>
            <a:r>
              <a:rPr lang="en-US" sz="4800" b="1" dirty="0" smtClean="0">
                <a:solidFill>
                  <a:srgbClr val="00B050"/>
                </a:solidFill>
              </a:rPr>
              <a:t> dir.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918" y="5214950"/>
            <a:ext cx="6143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             Die </a:t>
            </a:r>
            <a:r>
              <a:rPr lang="en-US" sz="6000" dirty="0" err="1" smtClean="0"/>
              <a:t>Zähne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1071538" y="1214422"/>
            <a:ext cx="740536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00B050"/>
                </a:solidFill>
              </a:rPr>
              <a:t>Welcher</a:t>
            </a:r>
            <a:r>
              <a:rPr lang="en-US" sz="6000" b="1" dirty="0" smtClean="0">
                <a:solidFill>
                  <a:srgbClr val="00B050"/>
                </a:solidFill>
              </a:rPr>
              <a:t> </a:t>
            </a:r>
            <a:r>
              <a:rPr lang="en-US" sz="6000" b="1" dirty="0" err="1" smtClean="0">
                <a:solidFill>
                  <a:srgbClr val="00B050"/>
                </a:solidFill>
              </a:rPr>
              <a:t>gro</a:t>
            </a:r>
            <a:r>
              <a:rPr lang="el-GR" sz="6000" b="1" dirty="0" smtClean="0">
                <a:solidFill>
                  <a:srgbClr val="00B050"/>
                </a:solidFill>
              </a:rPr>
              <a:t>β</a:t>
            </a:r>
            <a:r>
              <a:rPr lang="en-US" sz="6000" b="1" dirty="0" err="1" smtClean="0">
                <a:solidFill>
                  <a:srgbClr val="00B050"/>
                </a:solidFill>
              </a:rPr>
              <a:t>er</a:t>
            </a:r>
            <a:r>
              <a:rPr lang="en-US" sz="6000" b="1" dirty="0" smtClean="0">
                <a:solidFill>
                  <a:srgbClr val="00B050"/>
                </a:solidFill>
              </a:rPr>
              <a:t> </a:t>
            </a:r>
            <a:r>
              <a:rPr lang="en-US" sz="6000" b="1" dirty="0" err="1" smtClean="0">
                <a:solidFill>
                  <a:srgbClr val="00B050"/>
                </a:solidFill>
              </a:rPr>
              <a:t>Strau</a:t>
            </a:r>
            <a:r>
              <a:rPr lang="el-GR" sz="6000" b="1" dirty="0" smtClean="0">
                <a:solidFill>
                  <a:srgbClr val="00B050"/>
                </a:solidFill>
              </a:rPr>
              <a:t>β</a:t>
            </a:r>
            <a:endParaRPr lang="en-US" sz="6000" b="1" dirty="0" smtClean="0">
              <a:solidFill>
                <a:srgbClr val="00B050"/>
              </a:solidFill>
            </a:endParaRPr>
          </a:p>
          <a:p>
            <a:r>
              <a:rPr lang="en-US" sz="6000" b="1" dirty="0" smtClean="0">
                <a:solidFill>
                  <a:srgbClr val="00B050"/>
                </a:solidFill>
              </a:rPr>
              <a:t>hat </a:t>
            </a:r>
            <a:r>
              <a:rPr lang="en-US" sz="6000" b="1" dirty="0" err="1" smtClean="0">
                <a:solidFill>
                  <a:srgbClr val="00B050"/>
                </a:solidFill>
              </a:rPr>
              <a:t>keine</a:t>
            </a:r>
            <a:r>
              <a:rPr lang="en-US" sz="6000" b="1" dirty="0" smtClean="0">
                <a:solidFill>
                  <a:srgbClr val="00B050"/>
                </a:solidFill>
              </a:rPr>
              <a:t> </a:t>
            </a:r>
            <a:r>
              <a:rPr lang="en-US" sz="6000" b="1" dirty="0" err="1" smtClean="0">
                <a:solidFill>
                  <a:srgbClr val="00B050"/>
                </a:solidFill>
              </a:rPr>
              <a:t>Blumen</a:t>
            </a:r>
            <a:r>
              <a:rPr lang="en-US" sz="6000" b="1" dirty="0" smtClean="0">
                <a:solidFill>
                  <a:srgbClr val="00B050"/>
                </a:solidFill>
              </a:rPr>
              <a:t>.</a:t>
            </a:r>
            <a:endParaRPr lang="ru-RU" sz="6000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 descr="pticia-1072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00826" y="4225392"/>
            <a:ext cx="1419000" cy="1277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8662" y="5072074"/>
            <a:ext cx="44721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C00000"/>
                </a:solidFill>
              </a:rPr>
              <a:t>Der</a:t>
            </a:r>
            <a:r>
              <a:rPr lang="en-US" sz="4800" b="1" dirty="0" smtClean="0">
                <a:solidFill>
                  <a:srgbClr val="C00000"/>
                </a:solidFill>
              </a:rPr>
              <a:t> Vogel </a:t>
            </a:r>
            <a:r>
              <a:rPr lang="en-US" sz="4800" b="1" dirty="0" err="1" smtClean="0">
                <a:solidFill>
                  <a:srgbClr val="C00000"/>
                </a:solidFill>
              </a:rPr>
              <a:t>Strau</a:t>
            </a:r>
            <a:r>
              <a:rPr lang="el-GR" sz="4800" b="1" dirty="0" smtClean="0">
                <a:solidFill>
                  <a:srgbClr val="C00000"/>
                </a:solidFill>
              </a:rPr>
              <a:t>β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714348" y="1000108"/>
            <a:ext cx="753841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b="1" dirty="0" smtClean="0">
                <a:solidFill>
                  <a:srgbClr val="00B050"/>
                </a:solidFill>
              </a:rPr>
              <a:t>Ich steh, wo es am h</a:t>
            </a:r>
            <a:r>
              <a:rPr lang="ru-RU" sz="4400" b="1" dirty="0" err="1" smtClean="0">
                <a:solidFill>
                  <a:srgbClr val="00B050"/>
                </a:solidFill>
              </a:rPr>
              <a:t>ӧ</a:t>
            </a:r>
            <a:r>
              <a:rPr lang="en-US" sz="4400" b="1" dirty="0" err="1" smtClean="0">
                <a:solidFill>
                  <a:srgbClr val="00B050"/>
                </a:solidFill>
              </a:rPr>
              <a:t>chsten</a:t>
            </a:r>
            <a:r>
              <a:rPr lang="en-US" sz="4400" b="1" dirty="0" smtClean="0">
                <a:solidFill>
                  <a:srgbClr val="00B050"/>
                </a:solidFill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</a:rPr>
              <a:t>ist</a:t>
            </a:r>
            <a:r>
              <a:rPr lang="en-US" sz="4400" b="1" dirty="0" smtClean="0">
                <a:solidFill>
                  <a:srgbClr val="00B050"/>
                </a:solidFill>
              </a:rPr>
              <a:t>,</a:t>
            </a:r>
          </a:p>
          <a:p>
            <a:r>
              <a:rPr lang="en-US" sz="4400" b="1" dirty="0" err="1" smtClean="0">
                <a:solidFill>
                  <a:srgbClr val="00B050"/>
                </a:solidFill>
              </a:rPr>
              <a:t>Ich</a:t>
            </a:r>
            <a:r>
              <a:rPr lang="en-US" sz="4400" b="1" dirty="0" smtClean="0">
                <a:solidFill>
                  <a:srgbClr val="00B050"/>
                </a:solidFill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</a:rPr>
              <a:t>stehe</a:t>
            </a:r>
            <a:r>
              <a:rPr lang="en-US" sz="4400" b="1" dirty="0" smtClean="0">
                <a:solidFill>
                  <a:srgbClr val="00B050"/>
                </a:solidFill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</a:rPr>
              <a:t>oben</a:t>
            </a:r>
            <a:r>
              <a:rPr lang="en-US" sz="4400" b="1" dirty="0" smtClean="0">
                <a:solidFill>
                  <a:srgbClr val="00B050"/>
                </a:solidFill>
              </a:rPr>
              <a:t> auf </a:t>
            </a:r>
            <a:r>
              <a:rPr lang="en-US" sz="4400" b="1" dirty="0" err="1" smtClean="0">
                <a:solidFill>
                  <a:srgbClr val="00B050"/>
                </a:solidFill>
              </a:rPr>
              <a:t>dem</a:t>
            </a:r>
            <a:r>
              <a:rPr lang="en-US" sz="4400" b="1" dirty="0" smtClean="0">
                <a:solidFill>
                  <a:srgbClr val="00B050"/>
                </a:solidFill>
              </a:rPr>
              <a:t> </a:t>
            </a:r>
            <a:r>
              <a:rPr lang="de-DE" sz="4400" b="1" dirty="0" smtClean="0">
                <a:solidFill>
                  <a:srgbClr val="00B050"/>
                </a:solidFill>
              </a:rPr>
              <a:t>Mist.</a:t>
            </a:r>
          </a:p>
          <a:p>
            <a:r>
              <a:rPr lang="de-DE" sz="4400" b="1" dirty="0" smtClean="0">
                <a:solidFill>
                  <a:srgbClr val="00B050"/>
                </a:solidFill>
              </a:rPr>
              <a:t>Ich bin der Chef von Federvieh</a:t>
            </a:r>
          </a:p>
          <a:p>
            <a:r>
              <a:rPr lang="de-DE" sz="4400" b="1" dirty="0" smtClean="0">
                <a:solidFill>
                  <a:srgbClr val="00B050"/>
                </a:solidFill>
              </a:rPr>
              <a:t>Und schreie laut „</a:t>
            </a:r>
            <a:r>
              <a:rPr lang="de-DE" sz="4400" b="1" smtClean="0">
                <a:solidFill>
                  <a:srgbClr val="00B050"/>
                </a:solidFill>
              </a:rPr>
              <a:t>Kikeriki“. </a:t>
            </a:r>
            <a:endParaRPr lang="de-DE" sz="44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5072074"/>
            <a:ext cx="23936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Der</a:t>
            </a:r>
            <a:r>
              <a:rPr lang="en-US" sz="4400" dirty="0" smtClean="0"/>
              <a:t> Hahn</a:t>
            </a:r>
            <a:endParaRPr lang="ru-RU" sz="4400" dirty="0"/>
          </a:p>
        </p:txBody>
      </p:sp>
      <p:pic>
        <p:nvPicPr>
          <p:cNvPr id="5" name="Рисунок 4" descr="pticia-177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86446" y="4786322"/>
            <a:ext cx="1173480" cy="1097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1214414" y="1643050"/>
            <a:ext cx="73442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err="1" smtClean="0">
                <a:solidFill>
                  <a:srgbClr val="FF0000"/>
                </a:solidFill>
              </a:rPr>
              <a:t>Sagt</a:t>
            </a:r>
            <a:r>
              <a:rPr lang="en-US" sz="6600" b="1" i="1" dirty="0" smtClean="0">
                <a:solidFill>
                  <a:srgbClr val="FF0000"/>
                </a:solidFill>
              </a:rPr>
              <a:t> das </a:t>
            </a:r>
            <a:r>
              <a:rPr lang="en-US" sz="6600" b="1" i="1" dirty="0" err="1" smtClean="0">
                <a:solidFill>
                  <a:srgbClr val="FF0000"/>
                </a:solidFill>
              </a:rPr>
              <a:t>Gedicht</a:t>
            </a:r>
            <a:r>
              <a:rPr lang="en-US" sz="6600" b="1" i="1" dirty="0" smtClean="0">
                <a:solidFill>
                  <a:srgbClr val="FF0000"/>
                </a:solidFill>
              </a:rPr>
              <a:t> </a:t>
            </a:r>
            <a:r>
              <a:rPr lang="en-US" sz="6600" b="1" i="1" dirty="0" err="1" smtClean="0">
                <a:solidFill>
                  <a:srgbClr val="FF0000"/>
                </a:solidFill>
              </a:rPr>
              <a:t>vor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emocii-2077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3286124"/>
            <a:ext cx="3051955" cy="21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1643042" y="1857364"/>
            <a:ext cx="57082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i="1" dirty="0" err="1" smtClean="0">
                <a:solidFill>
                  <a:srgbClr val="FF0000"/>
                </a:solidFill>
              </a:rPr>
              <a:t>Singt</a:t>
            </a:r>
            <a:r>
              <a:rPr lang="en-US" sz="7200" b="1" i="1" dirty="0" smtClean="0">
                <a:solidFill>
                  <a:srgbClr val="FF0000"/>
                </a:solidFill>
              </a:rPr>
              <a:t> das Lied!</a:t>
            </a:r>
            <a:endParaRPr lang="ru-RU" sz="72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muzika-62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3714752"/>
            <a:ext cx="1465130" cy="126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1071538" y="2000240"/>
            <a:ext cx="700576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err="1" smtClean="0">
                <a:solidFill>
                  <a:srgbClr val="FF0000"/>
                </a:solidFill>
              </a:rPr>
              <a:t>Sagt</a:t>
            </a:r>
            <a:r>
              <a:rPr lang="en-US" sz="6600" b="1" i="1" dirty="0" smtClean="0">
                <a:solidFill>
                  <a:srgbClr val="FF0000"/>
                </a:solidFill>
              </a:rPr>
              <a:t> die </a:t>
            </a:r>
            <a:r>
              <a:rPr lang="en-US" sz="6600" b="1" i="1" dirty="0" err="1" smtClean="0">
                <a:solidFill>
                  <a:srgbClr val="FF0000"/>
                </a:solidFill>
              </a:rPr>
              <a:t>Reime</a:t>
            </a:r>
            <a:r>
              <a:rPr lang="en-US" sz="6600" b="1" i="1" dirty="0" smtClean="0">
                <a:solidFill>
                  <a:srgbClr val="FF0000"/>
                </a:solidFill>
              </a:rPr>
              <a:t> </a:t>
            </a:r>
            <a:r>
              <a:rPr lang="en-US" sz="6600" b="1" i="1" dirty="0" err="1" smtClean="0">
                <a:solidFill>
                  <a:srgbClr val="FF0000"/>
                </a:solidFill>
              </a:rPr>
              <a:t>vor</a:t>
            </a:r>
            <a:r>
              <a:rPr lang="en-US" sz="6600" b="1" i="1" dirty="0" smtClean="0">
                <a:solidFill>
                  <a:srgbClr val="FF0000"/>
                </a:solidFill>
              </a:rPr>
              <a:t>!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vozglasi-44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14744" y="3643314"/>
            <a:ext cx="1368000" cy="136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ei-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571480"/>
            <a:ext cx="3394862" cy="417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14480" y="4786322"/>
            <a:ext cx="59688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rgbClr val="7030A0"/>
                </a:solidFill>
              </a:rPr>
              <a:t>Wissenstoto</a:t>
            </a:r>
            <a:endParaRPr lang="ru-RU" sz="8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357158" y="428604"/>
            <a:ext cx="8647688" cy="7540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           </a:t>
            </a:r>
            <a:r>
              <a:rPr lang="en-US" sz="3200" i="1" dirty="0" err="1" smtClean="0">
                <a:solidFill>
                  <a:schemeClr val="bg1"/>
                </a:solidFill>
              </a:rPr>
              <a:t>Markiert</a:t>
            </a:r>
            <a:r>
              <a:rPr lang="en-US" sz="3200" i="1" dirty="0" smtClean="0">
                <a:solidFill>
                  <a:schemeClr val="bg1"/>
                </a:solidFill>
              </a:rPr>
              <a:t> die </a:t>
            </a:r>
            <a:r>
              <a:rPr lang="en-US" sz="3200" i="1" dirty="0" err="1" smtClean="0">
                <a:solidFill>
                  <a:schemeClr val="bg1"/>
                </a:solidFill>
              </a:rPr>
              <a:t>richtigen</a:t>
            </a:r>
            <a:r>
              <a:rPr lang="en-US" sz="3200" i="1" dirty="0" smtClean="0">
                <a:solidFill>
                  <a:schemeClr val="bg1"/>
                </a:solidFill>
              </a:rPr>
              <a:t> </a:t>
            </a:r>
            <a:r>
              <a:rPr lang="en-US" sz="3200" i="1" dirty="0" err="1" smtClean="0">
                <a:solidFill>
                  <a:schemeClr val="bg1"/>
                </a:solidFill>
              </a:rPr>
              <a:t>Wortgrenzen</a:t>
            </a:r>
            <a:r>
              <a:rPr lang="en-US" sz="3200" i="1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4800" b="1" i="1" dirty="0" err="1" smtClean="0">
                <a:solidFill>
                  <a:schemeClr val="bg1"/>
                </a:solidFill>
              </a:rPr>
              <a:t>Derwintergehtzuende</a:t>
            </a:r>
            <a:r>
              <a:rPr lang="en-US" sz="4800" b="1" i="1" dirty="0" smtClean="0">
                <a:solidFill>
                  <a:schemeClr val="bg1"/>
                </a:solidFill>
              </a:rPr>
              <a:t>.</a:t>
            </a:r>
          </a:p>
          <a:p>
            <a:endParaRPr lang="en-US" sz="4800" b="1" i="1" dirty="0" smtClean="0">
              <a:solidFill>
                <a:schemeClr val="bg1"/>
              </a:solidFill>
            </a:endParaRPr>
          </a:p>
          <a:p>
            <a:r>
              <a:rPr lang="en-US" sz="4800" b="1" i="1" dirty="0" err="1" smtClean="0">
                <a:solidFill>
                  <a:schemeClr val="bg1"/>
                </a:solidFill>
              </a:rPr>
              <a:t>Baldistesvorbeimitderkälte</a:t>
            </a:r>
            <a:r>
              <a:rPr lang="en-US" sz="4800" b="1" i="1" dirty="0" smtClean="0">
                <a:solidFill>
                  <a:schemeClr val="bg1"/>
                </a:solidFill>
              </a:rPr>
              <a:t>.</a:t>
            </a:r>
          </a:p>
          <a:p>
            <a:endParaRPr lang="en-US" sz="4800" b="1" i="1" dirty="0" smtClean="0">
              <a:solidFill>
                <a:schemeClr val="bg1"/>
              </a:solidFill>
            </a:endParaRPr>
          </a:p>
          <a:p>
            <a:r>
              <a:rPr lang="en-US" sz="4800" b="1" i="1" dirty="0" err="1" smtClean="0">
                <a:solidFill>
                  <a:schemeClr val="bg1"/>
                </a:solidFill>
              </a:rPr>
              <a:t>Dieerstenblumenkommenhervor</a:t>
            </a:r>
            <a:r>
              <a:rPr lang="en-US" sz="4800" b="1" i="1" dirty="0" smtClean="0">
                <a:solidFill>
                  <a:schemeClr val="bg1"/>
                </a:solidFill>
              </a:rPr>
              <a:t>.</a:t>
            </a:r>
          </a:p>
          <a:p>
            <a:endParaRPr lang="en-US" sz="4400" dirty="0" smtClean="0"/>
          </a:p>
          <a:p>
            <a:endParaRPr lang="en-US" sz="4400" dirty="0" smtClean="0"/>
          </a:p>
          <a:p>
            <a:endParaRPr lang="en-US" sz="4400" dirty="0" smtClean="0"/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928662" y="142852"/>
            <a:ext cx="7858180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</a:rPr>
              <a:t>                    </a:t>
            </a:r>
            <a:r>
              <a:rPr lang="en-US" sz="3600" b="1" i="1" dirty="0" err="1" smtClean="0">
                <a:solidFill>
                  <a:schemeClr val="bg1"/>
                </a:solidFill>
              </a:rPr>
              <a:t>Findet</a:t>
            </a:r>
            <a:r>
              <a:rPr lang="en-US" sz="3600" b="1" i="1" dirty="0" smtClean="0">
                <a:solidFill>
                  <a:schemeClr val="bg1"/>
                </a:solidFill>
              </a:rPr>
              <a:t> die W</a:t>
            </a:r>
            <a:r>
              <a:rPr lang="ru-RU" sz="3600" b="1" i="1" dirty="0" err="1" smtClean="0">
                <a:solidFill>
                  <a:schemeClr val="bg1"/>
                </a:solidFill>
              </a:rPr>
              <a:t>ӧ</a:t>
            </a:r>
            <a:r>
              <a:rPr lang="en-US" sz="3600" b="1" i="1" dirty="0" err="1" smtClean="0">
                <a:solidFill>
                  <a:schemeClr val="bg1"/>
                </a:solidFill>
              </a:rPr>
              <a:t>rter</a:t>
            </a:r>
            <a:endParaRPr lang="en-US" sz="3600" b="1" i="1" dirty="0" smtClean="0">
              <a:solidFill>
                <a:schemeClr val="bg1"/>
              </a:solidFill>
            </a:endParaRPr>
          </a:p>
          <a:p>
            <a:endParaRPr lang="en-US" sz="3600" i="1" dirty="0" smtClean="0">
              <a:solidFill>
                <a:schemeClr val="bg1"/>
              </a:solidFill>
            </a:endParaRPr>
          </a:p>
          <a:p>
            <a:pPr marL="742950" indent="-742950"/>
            <a:r>
              <a:rPr lang="en-US" sz="6600" b="1" i="1" dirty="0" smtClean="0">
                <a:solidFill>
                  <a:schemeClr val="bg1"/>
                </a:solidFill>
              </a:rPr>
              <a:t>   1. </a:t>
            </a:r>
            <a:r>
              <a:rPr lang="en-US" sz="6600" b="1" i="1" dirty="0" err="1" smtClean="0">
                <a:solidFill>
                  <a:schemeClr val="bg1"/>
                </a:solidFill>
              </a:rPr>
              <a:t>meeannschn</a:t>
            </a:r>
            <a:endParaRPr lang="en-US" sz="6600" b="1" i="1" dirty="0" smtClean="0">
              <a:solidFill>
                <a:schemeClr val="bg1"/>
              </a:solidFill>
            </a:endParaRPr>
          </a:p>
          <a:p>
            <a:pPr marL="742950" indent="-742950"/>
            <a:endParaRPr lang="en-US" sz="6600" b="1" i="1" dirty="0" smtClean="0">
              <a:solidFill>
                <a:schemeClr val="bg1"/>
              </a:solidFill>
            </a:endParaRPr>
          </a:p>
          <a:p>
            <a:pPr marL="742950" indent="-742950"/>
            <a:r>
              <a:rPr lang="en-US" sz="6600" b="1" i="1" dirty="0" smtClean="0">
                <a:solidFill>
                  <a:schemeClr val="bg1"/>
                </a:solidFill>
              </a:rPr>
              <a:t>   2. </a:t>
            </a:r>
            <a:r>
              <a:rPr lang="en-US" sz="6600" b="1" i="1" dirty="0" err="1" smtClean="0">
                <a:solidFill>
                  <a:schemeClr val="bg1"/>
                </a:solidFill>
              </a:rPr>
              <a:t>erdink</a:t>
            </a:r>
            <a:endParaRPr lang="en-US" sz="6600" b="1" i="1" dirty="0" smtClean="0">
              <a:solidFill>
                <a:schemeClr val="bg1"/>
              </a:solidFill>
            </a:endParaRPr>
          </a:p>
          <a:p>
            <a:pPr marL="742950" indent="-742950"/>
            <a:endParaRPr lang="en-US" sz="6600" b="1" i="1" dirty="0" smtClean="0">
              <a:solidFill>
                <a:schemeClr val="bg1"/>
              </a:solidFill>
            </a:endParaRPr>
          </a:p>
          <a:p>
            <a:pPr marL="742950" indent="-742950"/>
            <a:r>
              <a:rPr lang="en-US" sz="6600" b="1" i="1" dirty="0" smtClean="0">
                <a:solidFill>
                  <a:schemeClr val="bg1"/>
                </a:solidFill>
              </a:rPr>
              <a:t>   3. </a:t>
            </a:r>
            <a:r>
              <a:rPr lang="en-US" sz="6600" b="1" i="1" dirty="0" err="1" smtClean="0">
                <a:solidFill>
                  <a:schemeClr val="bg1"/>
                </a:solidFill>
              </a:rPr>
              <a:t>gejun</a:t>
            </a:r>
            <a:endParaRPr lang="en-US" sz="6600" b="1" i="1" dirty="0" smtClean="0">
              <a:solidFill>
                <a:schemeClr val="bg1"/>
              </a:solidFill>
            </a:endParaRPr>
          </a:p>
          <a:p>
            <a:endParaRPr lang="en-US" sz="3600" i="1" dirty="0" smtClean="0">
              <a:solidFill>
                <a:schemeClr val="bg1"/>
              </a:solidFill>
            </a:endParaRPr>
          </a:p>
          <a:p>
            <a:endParaRPr lang="ru-RU" sz="3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 action="ppaction://hlinksldjump"/>
          </p:cNvPr>
          <p:cNvSpPr txBox="1"/>
          <p:nvPr/>
        </p:nvSpPr>
        <p:spPr>
          <a:xfrm>
            <a:off x="214282" y="428604"/>
            <a:ext cx="857256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</a:rPr>
              <a:t>                          </a:t>
            </a:r>
            <a:r>
              <a:rPr lang="en-US" sz="3200" b="1" i="1" dirty="0" err="1" smtClean="0">
                <a:solidFill>
                  <a:schemeClr val="bg1"/>
                </a:solidFill>
              </a:rPr>
              <a:t>Schreibt</a:t>
            </a:r>
            <a:r>
              <a:rPr lang="en-US" sz="3200" b="1" i="1" dirty="0" smtClean="0">
                <a:solidFill>
                  <a:schemeClr val="bg1"/>
                </a:solidFill>
              </a:rPr>
              <a:t> die W</a:t>
            </a:r>
            <a:r>
              <a:rPr lang="ru-RU" sz="3200" b="1" i="1" dirty="0" err="1" smtClean="0">
                <a:solidFill>
                  <a:schemeClr val="bg1"/>
                </a:solidFill>
              </a:rPr>
              <a:t>ӧ</a:t>
            </a:r>
            <a:r>
              <a:rPr lang="en-US" sz="3200" b="1" i="1" dirty="0" err="1" smtClean="0">
                <a:solidFill>
                  <a:schemeClr val="bg1"/>
                </a:solidFill>
              </a:rPr>
              <a:t>rter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     </a:t>
            </a:r>
            <a:r>
              <a:rPr lang="en-US" sz="3200" b="1" i="1" dirty="0" err="1" smtClean="0">
                <a:solidFill>
                  <a:schemeClr val="bg1"/>
                </a:solidFill>
              </a:rPr>
              <a:t>Schnee</a:t>
            </a:r>
            <a:r>
              <a:rPr lang="en-US" sz="3200" b="1" i="1" dirty="0" smtClean="0">
                <a:solidFill>
                  <a:schemeClr val="bg1"/>
                </a:solidFill>
              </a:rPr>
              <a:t>…                                       …</a:t>
            </a:r>
            <a:r>
              <a:rPr lang="en-US" sz="3200" b="1" i="1" dirty="0" err="1" smtClean="0">
                <a:solidFill>
                  <a:schemeClr val="bg1"/>
                </a:solidFill>
              </a:rPr>
              <a:t>schnee</a:t>
            </a:r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1.                                               1.</a:t>
            </a: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2.                                               2.</a:t>
            </a: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3.                                               3.</a:t>
            </a: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4.                                               4.</a:t>
            </a:r>
          </a:p>
          <a:p>
            <a:r>
              <a:rPr lang="en-US" sz="3200" b="1" i="1" dirty="0" smtClean="0">
                <a:solidFill>
                  <a:schemeClr val="bg1"/>
                </a:solidFill>
              </a:rPr>
              <a:t>       5.                                               5.</a:t>
            </a:r>
          </a:p>
          <a:p>
            <a:endParaRPr lang="en-US" sz="3200" b="1" i="1" dirty="0" smtClean="0">
              <a:solidFill>
                <a:schemeClr val="bg1"/>
              </a:solidFill>
            </a:endParaRPr>
          </a:p>
          <a:p>
            <a:r>
              <a:rPr lang="en-US" sz="4400" b="1" i="1" dirty="0" smtClean="0">
                <a:solidFill>
                  <a:schemeClr val="bg1"/>
                </a:solidFill>
              </a:rPr>
              <a:t>fall,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flocke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wittchen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tief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neu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mann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ballschlacht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kunst</a:t>
            </a:r>
            <a:r>
              <a:rPr lang="en-US" sz="4400" b="1" i="1" dirty="0" smtClean="0">
                <a:solidFill>
                  <a:schemeClr val="bg1"/>
                </a:solidFill>
              </a:rPr>
              <a:t>, </a:t>
            </a:r>
            <a:r>
              <a:rPr lang="en-US" sz="4400" b="1" i="1" dirty="0" err="1" smtClean="0">
                <a:solidFill>
                  <a:schemeClr val="bg1"/>
                </a:solidFill>
              </a:rPr>
              <a:t>nass</a:t>
            </a:r>
            <a:r>
              <a:rPr lang="en-US" sz="4400" b="1" i="1" dirty="0" smtClean="0">
                <a:solidFill>
                  <a:schemeClr val="bg1"/>
                </a:solidFill>
              </a:rPr>
              <a:t>, alt.</a:t>
            </a:r>
          </a:p>
          <a:p>
            <a:endParaRPr lang="en-US" sz="3200" b="1" i="1" dirty="0" smtClean="0">
              <a:solidFill>
                <a:schemeClr val="bg1"/>
              </a:solidFill>
            </a:endParaRPr>
          </a:p>
          <a:p>
            <a:endParaRPr lang="ru-RU" sz="32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i="1" dirty="0" err="1" smtClean="0">
                <a:solidFill>
                  <a:srgbClr val="C00000"/>
                </a:solidFill>
                <a:latin typeface="Microsoft YaHei" pitchFamily="34" charset="-122"/>
                <a:ea typeface="Microsoft YaHei" pitchFamily="34" charset="-122"/>
              </a:rPr>
              <a:t>Gute</a:t>
            </a:r>
            <a:r>
              <a:rPr lang="en-US" sz="8800" i="1" dirty="0" smtClean="0">
                <a:solidFill>
                  <a:srgbClr val="C00000"/>
                </a:solidFill>
                <a:latin typeface="Microsoft YaHei" pitchFamily="34" charset="-122"/>
                <a:ea typeface="Microsoft YaHei" pitchFamily="34" charset="-122"/>
              </a:rPr>
              <a:t> </a:t>
            </a:r>
            <a:r>
              <a:rPr lang="en-US" sz="8800" i="1" dirty="0" err="1" smtClean="0">
                <a:solidFill>
                  <a:srgbClr val="C00000"/>
                </a:solidFill>
                <a:latin typeface="Microsoft YaHei" pitchFamily="34" charset="-122"/>
                <a:ea typeface="Microsoft YaHei" pitchFamily="34" charset="-122"/>
              </a:rPr>
              <a:t>Erfolge</a:t>
            </a:r>
            <a:r>
              <a:rPr lang="en-US" sz="8800" i="1" dirty="0" smtClean="0">
                <a:solidFill>
                  <a:srgbClr val="C00000"/>
                </a:solidFill>
                <a:latin typeface="Microsoft YaHei" pitchFamily="34" charset="-122"/>
                <a:ea typeface="Microsoft YaHei" pitchFamily="34" charset="-122"/>
              </a:rPr>
              <a:t>!</a:t>
            </a:r>
            <a:endParaRPr lang="ru-RU" sz="8800" i="1" dirty="0">
              <a:solidFill>
                <a:srgbClr val="C00000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  <p:pic>
        <p:nvPicPr>
          <p:cNvPr id="3" name="Рисунок 2" descr="emocii-177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428868"/>
            <a:ext cx="2268000" cy="226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rivetstvie-393.gif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4929198"/>
            <a:ext cx="1845817" cy="151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357166"/>
            <a:ext cx="24200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7030A0"/>
                </a:solidFill>
              </a:rPr>
              <a:t>Städte</a:t>
            </a:r>
            <a:r>
              <a:rPr lang="en-US" sz="6000" b="1" dirty="0" smtClean="0">
                <a:solidFill>
                  <a:srgbClr val="7030A0"/>
                </a:solidFill>
              </a:rPr>
              <a:t> </a:t>
            </a:r>
            <a:endParaRPr lang="ru-RU" sz="60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214422"/>
            <a:ext cx="41421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</a:rPr>
              <a:t>Wortschatz</a:t>
            </a:r>
            <a:r>
              <a:rPr lang="en-US" sz="6000" b="1" dirty="0" smtClean="0">
                <a:solidFill>
                  <a:srgbClr val="0070C0"/>
                </a:solidFill>
              </a:rPr>
              <a:t> </a:t>
            </a:r>
            <a:endParaRPr lang="ru-RU" sz="60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143116"/>
            <a:ext cx="6786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</a:rPr>
              <a:t>Gro</a:t>
            </a:r>
            <a:r>
              <a:rPr lang="el-GR" sz="6000" b="1" dirty="0" smtClean="0">
                <a:solidFill>
                  <a:schemeClr val="accent6">
                    <a:lumMod val="75000"/>
                  </a:schemeClr>
                </a:solidFill>
              </a:rPr>
              <a:t>β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e Deutsche </a:t>
            </a:r>
            <a:endParaRPr lang="ru-RU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3071810"/>
            <a:ext cx="55654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00B050"/>
                </a:solidFill>
              </a:rPr>
              <a:t>Gedichte</a:t>
            </a:r>
            <a:r>
              <a:rPr lang="en-US" sz="6000" b="1" dirty="0" smtClean="0">
                <a:solidFill>
                  <a:srgbClr val="00B050"/>
                </a:solidFill>
              </a:rPr>
              <a:t>, Lieder 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4348" y="4071942"/>
            <a:ext cx="4510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</a:rPr>
              <a:t>Sprichw</a:t>
            </a:r>
            <a:r>
              <a:rPr lang="ru-RU" sz="6000" b="1" dirty="0" err="1" smtClean="0">
                <a:solidFill>
                  <a:srgbClr val="FF0000"/>
                </a:solidFill>
              </a:rPr>
              <a:t>ӧ</a:t>
            </a:r>
            <a:r>
              <a:rPr lang="en-US" sz="6000" b="1" dirty="0" err="1" smtClean="0">
                <a:solidFill>
                  <a:srgbClr val="FF0000"/>
                </a:solidFill>
              </a:rPr>
              <a:t>rter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5072074"/>
            <a:ext cx="23143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chemeClr val="bg2">
                    <a:lumMod val="50000"/>
                  </a:schemeClr>
                </a:solidFill>
              </a:rPr>
              <a:t>Rätsel</a:t>
            </a:r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ru-RU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Улыбающееся лицо 9"/>
          <p:cNvSpPr/>
          <p:nvPr/>
        </p:nvSpPr>
        <p:spPr>
          <a:xfrm>
            <a:off x="3143240" y="428604"/>
            <a:ext cx="684000" cy="648000"/>
          </a:xfrm>
          <a:prstGeom prst="smileyFac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4" action="ppaction://hlinksldjump"/>
              </a:rPr>
              <a:t>1</a:t>
            </a:r>
            <a:endParaRPr lang="ru-RU" b="1" dirty="0"/>
          </a:p>
        </p:txBody>
      </p:sp>
      <p:sp>
        <p:nvSpPr>
          <p:cNvPr id="11" name="Улыбающееся лицо 10"/>
          <p:cNvSpPr/>
          <p:nvPr/>
        </p:nvSpPr>
        <p:spPr>
          <a:xfrm>
            <a:off x="4286248" y="428604"/>
            <a:ext cx="684000" cy="64800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5" action="ppaction://hlinksldjump"/>
              </a:rPr>
              <a:t>2</a:t>
            </a:r>
            <a:endParaRPr lang="ru-RU" b="1" dirty="0"/>
          </a:p>
        </p:txBody>
      </p:sp>
      <p:sp>
        <p:nvSpPr>
          <p:cNvPr id="12" name="Улыбающееся лицо 11"/>
          <p:cNvSpPr/>
          <p:nvPr/>
        </p:nvSpPr>
        <p:spPr>
          <a:xfrm>
            <a:off x="5286380" y="428604"/>
            <a:ext cx="684000" cy="648000"/>
          </a:xfrm>
          <a:prstGeom prst="smileyFac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6" action="ppaction://hlinksldjump"/>
              </a:rPr>
              <a:t>3</a:t>
            </a:r>
            <a:endParaRPr lang="ru-RU" b="1" dirty="0"/>
          </a:p>
        </p:txBody>
      </p:sp>
      <p:sp>
        <p:nvSpPr>
          <p:cNvPr id="13" name="Улыбающееся лицо 12"/>
          <p:cNvSpPr/>
          <p:nvPr/>
        </p:nvSpPr>
        <p:spPr>
          <a:xfrm>
            <a:off x="6429388" y="428604"/>
            <a:ext cx="684000" cy="648000"/>
          </a:xfrm>
          <a:prstGeom prst="smileyF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7" action="ppaction://hlinksldjump"/>
              </a:rPr>
              <a:t>4</a:t>
            </a:r>
            <a:endParaRPr lang="ru-RU" b="1" dirty="0"/>
          </a:p>
        </p:txBody>
      </p:sp>
      <p:sp>
        <p:nvSpPr>
          <p:cNvPr id="18" name="Солнце 17">
            <a:hlinkClick r:id="rId8" action="ppaction://hlinksldjump"/>
          </p:cNvPr>
          <p:cNvSpPr/>
          <p:nvPr/>
        </p:nvSpPr>
        <p:spPr>
          <a:xfrm>
            <a:off x="4572000" y="1357298"/>
            <a:ext cx="828000" cy="828000"/>
          </a:xfrm>
          <a:prstGeom prst="su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19" name="Солнце 18">
            <a:hlinkClick r:id="rId9" action="ppaction://hlinksldjump"/>
          </p:cNvPr>
          <p:cNvSpPr/>
          <p:nvPr/>
        </p:nvSpPr>
        <p:spPr>
          <a:xfrm>
            <a:off x="5572132" y="1357298"/>
            <a:ext cx="828000" cy="828000"/>
          </a:xfrm>
          <a:prstGeom prst="su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0" name="Солнце 19">
            <a:hlinkClick r:id="rId10" action="ppaction://hlinksldjump"/>
          </p:cNvPr>
          <p:cNvSpPr/>
          <p:nvPr/>
        </p:nvSpPr>
        <p:spPr>
          <a:xfrm>
            <a:off x="6500826" y="1357298"/>
            <a:ext cx="828000" cy="828000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22" name="4-конечная звезда 21"/>
          <p:cNvSpPr/>
          <p:nvPr/>
        </p:nvSpPr>
        <p:spPr>
          <a:xfrm>
            <a:off x="5929322" y="2285992"/>
            <a:ext cx="756000" cy="720000"/>
          </a:xfrm>
          <a:prstGeom prst="star4">
            <a:avLst>
              <a:gd name="adj" fmla="val 125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11" action="ppaction://hlinksldjump"/>
              </a:rPr>
              <a:t>1</a:t>
            </a:r>
            <a:endParaRPr lang="ru-RU" b="1" dirty="0"/>
          </a:p>
        </p:txBody>
      </p:sp>
      <p:sp>
        <p:nvSpPr>
          <p:cNvPr id="23" name="4-конечная звезда 22"/>
          <p:cNvSpPr/>
          <p:nvPr/>
        </p:nvSpPr>
        <p:spPr>
          <a:xfrm>
            <a:off x="6929454" y="2285992"/>
            <a:ext cx="756000" cy="720000"/>
          </a:xfrm>
          <a:prstGeom prst="star4">
            <a:avLst>
              <a:gd name="adj" fmla="val 125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12" action="ppaction://hlinksldjump"/>
              </a:rPr>
              <a:t>2</a:t>
            </a:r>
            <a:endParaRPr lang="ru-RU" b="1" dirty="0"/>
          </a:p>
        </p:txBody>
      </p:sp>
      <p:sp>
        <p:nvSpPr>
          <p:cNvPr id="25" name="4-конечная звезда 24"/>
          <p:cNvSpPr/>
          <p:nvPr/>
        </p:nvSpPr>
        <p:spPr>
          <a:xfrm>
            <a:off x="7858148" y="2285992"/>
            <a:ext cx="756000" cy="720000"/>
          </a:xfrm>
          <a:prstGeom prst="star4">
            <a:avLst>
              <a:gd name="adj" fmla="val 12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13" action="ppaction://hlinksldjump"/>
              </a:rPr>
              <a:t>3</a:t>
            </a:r>
            <a:endParaRPr lang="ru-RU" b="1" dirty="0"/>
          </a:p>
        </p:txBody>
      </p:sp>
      <p:sp>
        <p:nvSpPr>
          <p:cNvPr id="26" name="5-конечная звезда 25">
            <a:hlinkClick r:id="rId14" action="ppaction://hlinksldjump"/>
          </p:cNvPr>
          <p:cNvSpPr/>
          <p:nvPr/>
        </p:nvSpPr>
        <p:spPr>
          <a:xfrm>
            <a:off x="6143636" y="3214686"/>
            <a:ext cx="648000" cy="68400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ru-RU" b="1" dirty="0"/>
          </a:p>
        </p:txBody>
      </p:sp>
      <p:sp>
        <p:nvSpPr>
          <p:cNvPr id="27" name="5-конечная звезда 26">
            <a:hlinkClick r:id="rId15" action="ppaction://hlinksldjump"/>
          </p:cNvPr>
          <p:cNvSpPr/>
          <p:nvPr/>
        </p:nvSpPr>
        <p:spPr>
          <a:xfrm>
            <a:off x="7000892" y="3214686"/>
            <a:ext cx="648000" cy="684000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28" name="5-конечная звезда 27">
            <a:hlinkClick r:id="rId16" action="ppaction://hlinksldjump"/>
          </p:cNvPr>
          <p:cNvSpPr/>
          <p:nvPr/>
        </p:nvSpPr>
        <p:spPr>
          <a:xfrm>
            <a:off x="7858148" y="3214686"/>
            <a:ext cx="648000" cy="684000"/>
          </a:xfrm>
          <a:prstGeom prst="star5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29" name="7-конечная звезда 28"/>
          <p:cNvSpPr/>
          <p:nvPr/>
        </p:nvSpPr>
        <p:spPr>
          <a:xfrm>
            <a:off x="5357818" y="4286256"/>
            <a:ext cx="648000" cy="612000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17" action="ppaction://hlinksldjump"/>
              </a:rPr>
              <a:t>1</a:t>
            </a:r>
            <a:endParaRPr lang="ru-RU" b="1" dirty="0"/>
          </a:p>
        </p:txBody>
      </p:sp>
      <p:sp>
        <p:nvSpPr>
          <p:cNvPr id="30" name="7-конечная звезда 29">
            <a:hlinkClick r:id="rId18" action="ppaction://hlinksldjump"/>
          </p:cNvPr>
          <p:cNvSpPr/>
          <p:nvPr/>
        </p:nvSpPr>
        <p:spPr>
          <a:xfrm>
            <a:off x="6215074" y="4286256"/>
            <a:ext cx="648000" cy="612000"/>
          </a:xfrm>
          <a:prstGeom prst="star7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ru-RU" b="1" dirty="0"/>
          </a:p>
        </p:txBody>
      </p:sp>
      <p:sp>
        <p:nvSpPr>
          <p:cNvPr id="36" name="Счетверенная стрелка 35"/>
          <p:cNvSpPr/>
          <p:nvPr/>
        </p:nvSpPr>
        <p:spPr>
          <a:xfrm>
            <a:off x="3143240" y="5286388"/>
            <a:ext cx="792000" cy="720000"/>
          </a:xfrm>
          <a:prstGeom prst="quad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19" action="ppaction://hlinksldjump"/>
              </a:rPr>
              <a:t>1</a:t>
            </a:r>
            <a:endParaRPr lang="ru-RU" b="1" dirty="0"/>
          </a:p>
        </p:txBody>
      </p:sp>
      <p:sp>
        <p:nvSpPr>
          <p:cNvPr id="37" name="Счетверенная стрелка 36"/>
          <p:cNvSpPr/>
          <p:nvPr/>
        </p:nvSpPr>
        <p:spPr>
          <a:xfrm>
            <a:off x="4143372" y="5286388"/>
            <a:ext cx="792000" cy="720000"/>
          </a:xfrm>
          <a:prstGeom prst="quad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20" action="ppaction://hlinksldjump"/>
              </a:rPr>
              <a:t>2</a:t>
            </a:r>
            <a:endParaRPr lang="ru-RU" b="1" dirty="0"/>
          </a:p>
        </p:txBody>
      </p:sp>
      <p:sp>
        <p:nvSpPr>
          <p:cNvPr id="38" name="Счетверенная стрелка 37">
            <a:hlinkClick r:id="rId21" action="ppaction://hlinksldjump"/>
          </p:cNvPr>
          <p:cNvSpPr/>
          <p:nvPr/>
        </p:nvSpPr>
        <p:spPr>
          <a:xfrm>
            <a:off x="5214942" y="5286388"/>
            <a:ext cx="792000" cy="720000"/>
          </a:xfrm>
          <a:prstGeom prst="quad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31" name="Улыбающееся лицо 30"/>
          <p:cNvSpPr/>
          <p:nvPr/>
        </p:nvSpPr>
        <p:spPr>
          <a:xfrm>
            <a:off x="7500958" y="428604"/>
            <a:ext cx="684000" cy="648000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hlinkClick r:id="rId22" action="ppaction://hlinksldjump"/>
              </a:rPr>
              <a:t>5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214290"/>
            <a:ext cx="1968500" cy="1727200"/>
          </a:xfrm>
          <a:prstGeom prst="rect">
            <a:avLst/>
          </a:prstGeom>
        </p:spPr>
      </p:pic>
      <p:pic>
        <p:nvPicPr>
          <p:cNvPr id="3" name="Рисунок 2" descr="170px-Berlin_-_Weltzeituh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701993">
            <a:off x="667469" y="452258"/>
            <a:ext cx="2159000" cy="3211665"/>
          </a:xfrm>
          <a:prstGeom prst="rect">
            <a:avLst/>
          </a:prstGeom>
        </p:spPr>
      </p:pic>
      <p:pic>
        <p:nvPicPr>
          <p:cNvPr id="4" name="Рисунок 3" descr="220px-Berlin_Rotes_Rathaus_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370993">
            <a:off x="785786" y="3857628"/>
            <a:ext cx="2794000" cy="2349500"/>
          </a:xfrm>
          <a:prstGeom prst="rect">
            <a:avLst/>
          </a:prstGeom>
        </p:spPr>
      </p:pic>
      <p:pic>
        <p:nvPicPr>
          <p:cNvPr id="5" name="Рисунок 4" descr="220px-Berlin_Treptow_Ehrenmal_0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769035">
            <a:off x="6143636" y="500042"/>
            <a:ext cx="2794000" cy="2095500"/>
          </a:xfrm>
          <a:prstGeom prst="rect">
            <a:avLst/>
          </a:prstGeom>
        </p:spPr>
      </p:pic>
      <p:pic>
        <p:nvPicPr>
          <p:cNvPr id="6" name="Рисунок 5" descr="220px-Berlin_zoo_elefantentor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1048876">
            <a:off x="5500694" y="3929066"/>
            <a:ext cx="3072000" cy="2304000"/>
          </a:xfrm>
          <a:prstGeom prst="rect">
            <a:avLst/>
          </a:prstGeom>
        </p:spPr>
      </p:pic>
      <p:pic>
        <p:nvPicPr>
          <p:cNvPr id="7" name="Рисунок 6" descr="300px-Brandenburger_Tor_abends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86050" y="2071678"/>
            <a:ext cx="3810000" cy="2540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42910" y="2571744"/>
            <a:ext cx="360000" cy="25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28992" y="1500174"/>
            <a:ext cx="324000" cy="288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501090" y="2786058"/>
            <a:ext cx="324000" cy="3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5072074"/>
            <a:ext cx="324000" cy="3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715140" y="5943600"/>
            <a:ext cx="324000" cy="3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14810" y="4286256"/>
            <a:ext cx="324000" cy="324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20px-Schiller_Weim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85955">
            <a:off x="534172" y="302026"/>
            <a:ext cx="2794000" cy="1841500"/>
          </a:xfrm>
          <a:prstGeom prst="rect">
            <a:avLst/>
          </a:prstGeom>
        </p:spPr>
      </p:pic>
      <p:pic>
        <p:nvPicPr>
          <p:cNvPr id="4" name="Рисунок 3" descr="115761649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649365">
            <a:off x="5409839" y="419151"/>
            <a:ext cx="3168000" cy="2376000"/>
          </a:xfrm>
          <a:prstGeom prst="rect">
            <a:avLst/>
          </a:prstGeom>
        </p:spPr>
      </p:pic>
      <p:pic>
        <p:nvPicPr>
          <p:cNvPr id="5" name="Рисунок 4" descr="115761649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20920156">
            <a:off x="495160" y="3726877"/>
            <a:ext cx="3276000" cy="2457000"/>
          </a:xfrm>
          <a:prstGeom prst="rect">
            <a:avLst/>
          </a:prstGeom>
        </p:spPr>
      </p:pic>
      <p:pic>
        <p:nvPicPr>
          <p:cNvPr id="6" name="Рисунок 5" descr="Weimar.......06goethehaus.jp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723924">
            <a:off x="5883943" y="3539757"/>
            <a:ext cx="2700000" cy="2585250"/>
          </a:xfrm>
          <a:prstGeom prst="rect">
            <a:avLst/>
          </a:prstGeom>
        </p:spPr>
      </p:pic>
      <p:pic>
        <p:nvPicPr>
          <p:cNvPr id="7" name="Рисунок 6" descr="Weimar.......08_biblioteka_an-amal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3000364" y="1357298"/>
            <a:ext cx="3087696" cy="2952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00166" y="2214554"/>
            <a:ext cx="3016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6000768"/>
            <a:ext cx="3016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786314" y="4143380"/>
            <a:ext cx="3016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143900" y="2857496"/>
            <a:ext cx="3016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429520" y="6072206"/>
            <a:ext cx="3016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755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963105">
            <a:off x="445462" y="404821"/>
            <a:ext cx="3031572" cy="2016000"/>
          </a:xfrm>
          <a:prstGeom prst="rect">
            <a:avLst/>
          </a:prstGeom>
        </p:spPr>
      </p:pic>
      <p:pic>
        <p:nvPicPr>
          <p:cNvPr id="4" name="Рисунок 3" descr="7552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89394">
            <a:off x="5561166" y="354499"/>
            <a:ext cx="3132000" cy="2082786"/>
          </a:xfrm>
          <a:prstGeom prst="rect">
            <a:avLst/>
          </a:prstGeom>
        </p:spPr>
      </p:pic>
      <p:pic>
        <p:nvPicPr>
          <p:cNvPr id="5" name="Рисунок 4" descr="7552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6" y="2714620"/>
            <a:ext cx="3031572" cy="2016000"/>
          </a:xfrm>
          <a:prstGeom prst="rect">
            <a:avLst/>
          </a:prstGeom>
        </p:spPr>
      </p:pic>
      <p:pic>
        <p:nvPicPr>
          <p:cNvPr id="6" name="Рисунок 5" descr="75522.jp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15074" y="2928934"/>
            <a:ext cx="1940400" cy="2772000"/>
          </a:xfrm>
          <a:prstGeom prst="rect">
            <a:avLst/>
          </a:prstGeom>
        </p:spPr>
      </p:pic>
      <p:pic>
        <p:nvPicPr>
          <p:cNvPr id="7" name="Рисунок 6" descr="220px-1811-Rosoli-Flac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714744" y="714356"/>
            <a:ext cx="2794000" cy="3721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034" y="4643446"/>
            <a:ext cx="49525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Was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für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ein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Museum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ist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das? Und in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welcher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Stadt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befindet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es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Monotype Corsiva" pitchFamily="66" charset="0"/>
              </a:rPr>
              <a:t>sich</a:t>
            </a:r>
            <a:r>
              <a:rPr lang="en-US" sz="4000" b="1" dirty="0" smtClean="0">
                <a:solidFill>
                  <a:srgbClr val="7030A0"/>
                </a:solidFill>
                <a:latin typeface="Monotype Corsiva" pitchFamily="66" charset="0"/>
              </a:rPr>
              <a:t>?</a:t>
            </a:r>
            <a:endParaRPr lang="ru-RU" sz="40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29322" y="5786454"/>
            <a:ext cx="28953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7030A0"/>
                </a:solidFill>
                <a:latin typeface="Monotype Corsiva" pitchFamily="66" charset="0"/>
              </a:rPr>
              <a:t>Wer</a:t>
            </a:r>
            <a:r>
              <a:rPr lang="en-US" sz="48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Monotype Corsiva" pitchFamily="66" charset="0"/>
              </a:rPr>
              <a:t>ist</a:t>
            </a:r>
            <a:r>
              <a:rPr lang="en-US" sz="4800" b="1" dirty="0" smtClean="0">
                <a:solidFill>
                  <a:srgbClr val="7030A0"/>
                </a:solidFill>
                <a:latin typeface="Monotype Corsiva" pitchFamily="66" charset="0"/>
              </a:rPr>
              <a:t> das?</a:t>
            </a:r>
            <a:endParaRPr lang="ru-RU" sz="48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0px-Skyline_Frankfurt_am_M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744" y="357166"/>
            <a:ext cx="4655613" cy="3096000"/>
          </a:xfrm>
          <a:prstGeom prst="rect">
            <a:avLst/>
          </a:prstGeom>
        </p:spPr>
      </p:pic>
      <p:pic>
        <p:nvPicPr>
          <p:cNvPr id="3" name="Рисунок 2" descr="220px-Goethehausfrankfu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899" y="285728"/>
            <a:ext cx="2489561" cy="6156000"/>
          </a:xfrm>
          <a:prstGeom prst="rect">
            <a:avLst/>
          </a:prstGeom>
        </p:spPr>
      </p:pic>
      <p:pic>
        <p:nvPicPr>
          <p:cNvPr id="4" name="Рисунок 3" descr="emocii-2198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00826" y="4357694"/>
            <a:ext cx="1490599" cy="147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71802" y="857232"/>
            <a:ext cx="301686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15338" y="1357298"/>
            <a:ext cx="301686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3714752"/>
            <a:ext cx="30716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Comic Sans MS" pitchFamily="66" charset="0"/>
              </a:rPr>
              <a:t>Wie</a:t>
            </a:r>
            <a:r>
              <a:rPr lang="en-US" sz="36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omic Sans MS" pitchFamily="66" charset="0"/>
              </a:rPr>
              <a:t>hei</a:t>
            </a:r>
            <a:r>
              <a:rPr lang="el-GR" sz="3600" b="1" dirty="0" smtClean="0">
                <a:solidFill>
                  <a:srgbClr val="0070C0"/>
                </a:solidFill>
                <a:latin typeface="Comic Sans MS" pitchFamily="66" charset="0"/>
              </a:rPr>
              <a:t>β</a:t>
            </a:r>
            <a:r>
              <a:rPr lang="en-US" sz="3600" b="1" dirty="0" smtClean="0">
                <a:solidFill>
                  <a:srgbClr val="0070C0"/>
                </a:solidFill>
                <a:latin typeface="Comic Sans MS" pitchFamily="66" charset="0"/>
              </a:rPr>
              <a:t>t </a:t>
            </a:r>
          </a:p>
          <a:p>
            <a:r>
              <a:rPr lang="en-US" sz="3600" b="1" dirty="0" err="1" smtClean="0">
                <a:solidFill>
                  <a:srgbClr val="0070C0"/>
                </a:solidFill>
                <a:latin typeface="Comic Sans MS" pitchFamily="66" charset="0"/>
              </a:rPr>
              <a:t>diese</a:t>
            </a:r>
            <a:r>
              <a:rPr lang="en-US" sz="36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Comic Sans MS" pitchFamily="66" charset="0"/>
              </a:rPr>
              <a:t>Stadt</a:t>
            </a:r>
            <a:r>
              <a:rPr lang="en-US" sz="3600" b="1" dirty="0" smtClean="0">
                <a:solidFill>
                  <a:srgbClr val="0070C0"/>
                </a:solidFill>
                <a:latin typeface="Comic Sans MS" pitchFamily="66" charset="0"/>
              </a:rPr>
              <a:t>?</a:t>
            </a:r>
            <a:endParaRPr lang="ru-RU" sz="36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big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1166389">
            <a:off x="342229" y="497243"/>
            <a:ext cx="3505200" cy="2255520"/>
          </a:xfrm>
          <a:prstGeom prst="rect">
            <a:avLst/>
          </a:prstGeom>
        </p:spPr>
      </p:pic>
      <p:pic>
        <p:nvPicPr>
          <p:cNvPr id="3" name="Рисунок 2" descr="i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98915">
            <a:off x="4843743" y="517733"/>
            <a:ext cx="2672675" cy="3672000"/>
          </a:xfrm>
          <a:prstGeom prst="rect">
            <a:avLst/>
          </a:prstGeom>
        </p:spPr>
      </p:pic>
      <p:pic>
        <p:nvPicPr>
          <p:cNvPr id="5" name="Рисунок 4" descr="spielzeu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8992" y="2428868"/>
            <a:ext cx="2841184" cy="3780000"/>
          </a:xfrm>
          <a:prstGeom prst="rect">
            <a:avLst/>
          </a:prstGeom>
        </p:spPr>
      </p:pic>
      <p:pic>
        <p:nvPicPr>
          <p:cNvPr id="6" name="Рисунок 5" descr="emocii-2170.gif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715140" y="4572008"/>
            <a:ext cx="1981618" cy="1692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5720" y="3214686"/>
            <a:ext cx="36166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FFC000"/>
                </a:solidFill>
                <a:latin typeface="Comic Sans MS" pitchFamily="66" charset="0"/>
              </a:rPr>
              <a:t>Wie</a:t>
            </a:r>
            <a:r>
              <a:rPr lang="en-US" sz="4800" dirty="0" smtClean="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Comic Sans MS" pitchFamily="66" charset="0"/>
              </a:rPr>
              <a:t>hei</a:t>
            </a:r>
            <a:r>
              <a:rPr lang="el-GR" sz="4800" dirty="0" smtClean="0">
                <a:solidFill>
                  <a:srgbClr val="FFC000"/>
                </a:solidFill>
                <a:latin typeface="Comic Sans MS" pitchFamily="66" charset="0"/>
              </a:rPr>
              <a:t>β</a:t>
            </a:r>
            <a:r>
              <a:rPr lang="en-US" sz="4800" dirty="0" smtClean="0">
                <a:solidFill>
                  <a:srgbClr val="FFC000"/>
                </a:solidFill>
                <a:latin typeface="Comic Sans MS" pitchFamily="66" charset="0"/>
              </a:rPr>
              <a:t>t</a:t>
            </a:r>
          </a:p>
          <a:p>
            <a:r>
              <a:rPr lang="en-US" sz="4800" dirty="0" smtClean="0">
                <a:solidFill>
                  <a:srgbClr val="FFC000"/>
                </a:solidFill>
                <a:latin typeface="Comic Sans MS" pitchFamily="66" charset="0"/>
              </a:rPr>
              <a:t> die </a:t>
            </a:r>
            <a:r>
              <a:rPr lang="en-US" sz="4800" dirty="0" err="1" smtClean="0">
                <a:solidFill>
                  <a:srgbClr val="FFC000"/>
                </a:solidFill>
                <a:latin typeface="Comic Sans MS" pitchFamily="66" charset="0"/>
              </a:rPr>
              <a:t>Stadt</a:t>
            </a:r>
            <a:r>
              <a:rPr lang="en-US" sz="4800" dirty="0" smtClean="0">
                <a:solidFill>
                  <a:srgbClr val="FFC000"/>
                </a:solidFill>
                <a:latin typeface="Comic Sans MS" pitchFamily="66" charset="0"/>
              </a:rPr>
              <a:t>? </a:t>
            </a:r>
            <a:endParaRPr lang="ru-RU" sz="4800" dirty="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20px-Goethe_(Stieler_1828)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596" y="285728"/>
            <a:ext cx="3503634" cy="4284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4714876" y="571480"/>
            <a:ext cx="37449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Monotype Corsiva" pitchFamily="66" charset="0"/>
              </a:rPr>
              <a:t>Wer</a:t>
            </a:r>
            <a:r>
              <a:rPr lang="en-US" sz="6000" b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Monotype Corsiva" pitchFamily="66" charset="0"/>
              </a:rPr>
              <a:t>ist</a:t>
            </a:r>
            <a:r>
              <a:rPr lang="en-US" sz="6000" b="1" dirty="0" smtClean="0">
                <a:solidFill>
                  <a:schemeClr val="bg1"/>
                </a:solidFill>
                <a:latin typeface="Monotype Corsiva" pitchFamily="66" charset="0"/>
              </a:rPr>
              <a:t> das? </a:t>
            </a:r>
            <a:endParaRPr lang="ru-RU" sz="60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4332892_Bah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57752" y="2143116"/>
            <a:ext cx="3309437" cy="4212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1000100" y="4714884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358214" y="6000768"/>
            <a:ext cx="360000" cy="36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372</Words>
  <Application>Microsoft Office PowerPoint</Application>
  <PresentationFormat>Экран (4:3)</PresentationFormat>
  <Paragraphs>116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«Викторина как форма внеклассной работы по иностранному языку»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Gute Erfolge!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Tata</cp:lastModifiedBy>
  <cp:revision>65</cp:revision>
  <dcterms:created xsi:type="dcterms:W3CDTF">2010-11-21T12:39:35Z</dcterms:created>
  <dcterms:modified xsi:type="dcterms:W3CDTF">2014-02-02T20:05:15Z</dcterms:modified>
</cp:coreProperties>
</file>