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305" r:id="rId10"/>
    <p:sldId id="306" r:id="rId11"/>
    <p:sldId id="307" r:id="rId12"/>
    <p:sldId id="308" r:id="rId13"/>
    <p:sldId id="309" r:id="rId14"/>
    <p:sldId id="295" r:id="rId15"/>
    <p:sldId id="286" r:id="rId16"/>
    <p:sldId id="296" r:id="rId17"/>
    <p:sldId id="297" r:id="rId18"/>
    <p:sldId id="298" r:id="rId19"/>
    <p:sldId id="299" r:id="rId20"/>
    <p:sldId id="270" r:id="rId21"/>
    <p:sldId id="269" r:id="rId22"/>
    <p:sldId id="288" r:id="rId23"/>
    <p:sldId id="290" r:id="rId24"/>
    <p:sldId id="292" r:id="rId25"/>
    <p:sldId id="293" r:id="rId26"/>
    <p:sldId id="310" r:id="rId27"/>
    <p:sldId id="303" r:id="rId28"/>
    <p:sldId id="276" r:id="rId29"/>
    <p:sldId id="277" r:id="rId30"/>
    <p:sldId id="280" r:id="rId31"/>
    <p:sldId id="304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96BF4-95CA-4EF0-AE49-B89528FF6097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172EE-9757-4679-959C-D7A6E229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172EE-9757-4679-959C-D7A6E2297F3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5B75-E1EF-4783-9580-DAFA72818D3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5896-E543-4D33-BF2B-079B7105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«Задачи на проценты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школьном курсе математики»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01008"/>
            <a:ext cx="4104456" cy="21377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 подготовила учитель математики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средней школы  № 423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Москвы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Логвиненко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Владимировна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content.foto.mail.ru/mail/lenochka_net/_answers/i-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88843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/>
                <a:ea typeface="Times New Roman"/>
                <a:cs typeface="Times New Roman"/>
              </a:rPr>
              <a:t>Чтобы перевести десятичную дробь в проценты, нужно дробь умножить на 100 и добавить знак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%.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оцен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27672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Проценты тесно связаны с обыкновенными и десятичными дробями. Поэтому стоит запомнить несколько простых равенств.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4032448" cy="33843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процент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7" r="-1577" b="49607"/>
          <a:stretch/>
        </p:blipFill>
        <p:spPr bwMode="auto">
          <a:xfrm>
            <a:off x="611560" y="3717032"/>
            <a:ext cx="3497872" cy="2697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процент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49"/>
          <a:stretch/>
        </p:blipFill>
        <p:spPr bwMode="auto">
          <a:xfrm>
            <a:off x="4499992" y="3645024"/>
            <a:ext cx="3703993" cy="2795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6561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ea typeface="Times New Roman"/>
                <a:cs typeface="Times New Roman"/>
              </a:rPr>
              <a:t>Сложение процентов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Aft>
                <a:spcPts val="1000"/>
              </a:spcAft>
            </a:pP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Проценты можно складывать и вычитать только с самими процентами.</a:t>
            </a:r>
            <a:endParaRPr lang="ru-RU" sz="96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68580" algn="l">
              <a:lnSpc>
                <a:spcPct val="120000"/>
              </a:lnSpc>
              <a:spcAft>
                <a:spcPts val="1000"/>
              </a:spcAft>
            </a:pP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Чтобы сложить или вычесть проценты с числами, вначале нужно проценты перевести в дробь.</a:t>
            </a:r>
            <a:endParaRPr lang="ru-RU" sz="96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l">
              <a:lnSpc>
                <a:spcPct val="12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1% + 37% - 25% = 38% - 25% = 13%</a:t>
            </a:r>
            <a:endParaRPr lang="ru-RU" sz="96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2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60% + 4 = 0,6 + 4 = 4,6</a:t>
            </a:r>
            <a:endParaRPr lang="en-US" sz="96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lnSpc>
                <a:spcPct val="12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7 - (42% + 3%) = 7 - 45% = 7 - 0,45 = 6,55</a:t>
            </a:r>
            <a:endParaRPr lang="ru-RU" sz="96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l">
              <a:lnSpc>
                <a:spcPct val="12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96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23224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Умножение и деление процентов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72819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Чтобы умножить или разделить процент на число, нужно вначале перевести процент в дробь: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действия с процентам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67056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типы задач на проценты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Первая группа  задач относится к той ситуации, когда даны количество А и некоторый процент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Требуется найти количество, которое этот процент выражает.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Вторая группа задач освещает обратную операцию – вычисление процентов по известным количествам.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группа 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Вопрос 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Каково количество, составляющее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 ответа: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Вопрос 2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Каково количество,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% от которого есть 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 ответа:            А</a:t>
            </a:r>
          </a:p>
          <a:p>
            <a:endParaRPr lang="ru-RU" dirty="0"/>
          </a:p>
        </p:txBody>
      </p:sp>
      <p:pic>
        <p:nvPicPr>
          <p:cNvPr id="4" name="Рисунок 3" descr="Рисунок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636912"/>
            <a:ext cx="944802" cy="944802"/>
          </a:xfrm>
          <a:prstGeom prst="rect">
            <a:avLst/>
          </a:prstGeom>
        </p:spPr>
      </p:pic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013176"/>
            <a:ext cx="737555" cy="950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Вопрос 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Каково количество, большее чем А,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 ответа:                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Вопрос 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Каково количество, меньшее чем А,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%?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 ответа:                      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708920"/>
            <a:ext cx="1450728" cy="950897"/>
          </a:xfrm>
          <a:prstGeom prst="rect">
            <a:avLst/>
          </a:prstGeom>
        </p:spPr>
      </p:pic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013176"/>
            <a:ext cx="1523874" cy="99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Вопрос 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процентов составляет А от В?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 ответа:            %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Вопрос 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сколько процентов А больше чем В?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 ответа:                    %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Вторая группа задач 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492896"/>
            <a:ext cx="1060616" cy="914324"/>
          </a:xfrm>
          <a:prstGeom prst="rect">
            <a:avLst/>
          </a:prstGeom>
        </p:spPr>
      </p:pic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5157192"/>
            <a:ext cx="1597020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Вопрос 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сколько процентов А меньше, чем В?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 ответа:                 %</a:t>
            </a:r>
          </a:p>
          <a:p>
            <a:endParaRPr lang="ru-RU" dirty="0"/>
          </a:p>
        </p:txBody>
      </p:sp>
      <p:pic>
        <p:nvPicPr>
          <p:cNvPr id="4" name="Рисунок 3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636912"/>
            <a:ext cx="1523874" cy="835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Изучение темы «Проценты» в школе 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348880"/>
            <a:ext cx="7848872" cy="3600401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Тема «Проценты» в  учебнике для 5 класса общеобразовательных учреждений, авторы Н.Я.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Виленкин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В.И. Жохов, А.С. Чесноков, С.И.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Шварцбурд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kern="1400" dirty="0" smtClean="0">
                <a:solidFill>
                  <a:srgbClr val="000099"/>
                </a:solidFill>
                <a:latin typeface="Times New Roman"/>
              </a:rPr>
              <a:t> </a:t>
            </a:r>
            <a:r>
              <a:rPr lang="ru-RU" sz="2400" kern="1400" dirty="0" smtClean="0">
                <a:latin typeface="Times New Roman"/>
              </a:rPr>
              <a:t>П</a:t>
            </a:r>
            <a:r>
              <a:rPr lang="ru-RU" sz="2400" kern="1400" dirty="0" smtClean="0">
                <a:latin typeface="Times New Roman" pitchFamily="18" charset="0"/>
                <a:cs typeface="Times New Roman" pitchFamily="18" charset="0"/>
              </a:rPr>
              <a:t>онимание процентов и умение производить процентные расчеты в настоящее время необходимы каждому человеку: прикладное значение этой темы очень велико и затрагивает финансовую, демографическую, экологическую, социологическую и другие стороны нашей жизни.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400" dirty="0" smtClean="0">
                <a:latin typeface="Times New Roman" pitchFamily="18" charset="0"/>
                <a:cs typeface="Times New Roman" pitchFamily="18" charset="0"/>
              </a:rPr>
              <a:t>Практика показывает, что задачи на проценты вызывают затруднения у учащихся и очень многие окончившие школу не имеют прочных навыков обращения с процентами в повседневной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1 типа: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6491064" cy="453650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Швейная фабрика выпустила 1200 костюмов. Из них 32% составляют костюмы нового фасона. Сколько костюмов нового фасона выпустила фабрика?</a:t>
            </a:r>
            <a:endParaRPr lang="ru-RU" sz="2400" dirty="0" smtClean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Решение:</a:t>
            </a:r>
            <a:endParaRPr lang="ru-RU" sz="2400" dirty="0" smtClean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1200 </a:t>
            </a:r>
            <a:r>
              <a:rPr lang="ru-RU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кост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 составляют 100%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1) 1200:100 =1,2 </a:t>
            </a:r>
            <a:r>
              <a:rPr lang="ru-RU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кост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составляет 1%.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2)12*32=384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кост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нового фасона</a:t>
            </a:r>
            <a:endParaRPr lang="ru-RU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Ответ: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384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кост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нового фасона</a:t>
            </a:r>
            <a:endParaRPr lang="ru-RU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3131840" cy="22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2 типа: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     За контрольную работу по математике отметку»5» получили 12 учеников, что составляет 30% всех учеников. Сколько учеников в классе?</a:t>
            </a:r>
            <a:endParaRPr lang="ru-RU" sz="3100" dirty="0" smtClean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     Решение:</a:t>
            </a:r>
            <a:endParaRPr lang="ru-RU" sz="3100" dirty="0" smtClean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    Неизвестное число – 100%.</a:t>
            </a:r>
            <a:endParaRPr lang="ru-RU" sz="31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   1) 12:30=0,4 учеников составляет 1%.</a:t>
            </a:r>
            <a:endParaRPr lang="ru-RU" sz="3100" dirty="0" smtClean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buNone/>
            </a:pPr>
            <a:r>
              <a:rPr lang="ru-RU" sz="3100" dirty="0" smtClean="0">
                <a:ea typeface="Calibri"/>
                <a:cs typeface="Times New Roman"/>
              </a:rPr>
              <a:t>    2</a:t>
            </a:r>
            <a:r>
              <a:rPr lang="ru-RU" sz="3100" dirty="0" smtClean="0">
                <a:latin typeface="Times New Roman" pitchFamily="18" charset="0"/>
                <a:ea typeface="Calibri"/>
                <a:cs typeface="Times New Roman" pitchFamily="18" charset="0"/>
              </a:rPr>
              <a:t>) 0,4*100=40 учеников в классе.</a:t>
            </a:r>
            <a:endParaRPr lang="ru-RU" sz="31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Ответ: 40 учеников в классе.</a:t>
            </a:r>
            <a:endParaRPr lang="ru-RU" sz="3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37626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3 типа: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68407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  В классе из 40 учащихся 32 правильно решили  задачу. Сколько процентов  учащихся правильно решили задачу?</a:t>
            </a:r>
          </a:p>
          <a:p>
            <a:pPr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  Решение:</a:t>
            </a:r>
          </a:p>
          <a:p>
            <a:pPr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  40 учащихся составляют 100%.</a:t>
            </a:r>
          </a:p>
          <a:p>
            <a:pPr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  1) 32: 40 =0,8 часть</a:t>
            </a:r>
          </a:p>
          <a:p>
            <a:pPr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  2) 0,8 * 100=80 %.</a:t>
            </a:r>
          </a:p>
          <a:p>
            <a:pPr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  Ответ: 80 % учащихся правильно решили задачу.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Проценты в школьном курсе химии: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 Тема проценты широко распространена в школьном курсе по химии. Впервые учащиеся с ними сталкиваются в 8 классе и более усложненные задачи по химии встречаются вплоть до 11 класса. Эта тема представлена несколькими видами задач:</a:t>
            </a:r>
          </a:p>
          <a:p>
            <a:pPr lvl="0"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массовая доля вещества в смеси и вещества в растворе. </a:t>
            </a:r>
          </a:p>
          <a:p>
            <a:pPr lvl="0"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  -вычисления с использованием значений массовой доли вещества в растворе или смеси.</a:t>
            </a:r>
          </a:p>
          <a:p>
            <a:pPr lvl="0"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  -вывод формулы вещества.</a:t>
            </a:r>
          </a:p>
          <a:p>
            <a:pPr lvl="0"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    - расчет теоретического и практического выхода продукта.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Массовая доля вещества в смеси и вещества в растворе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6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Концентрацию растворов выражают в    процентах. Содержание растворенного вещества в растворе, выражается в массовых долях. Массовой долей растворенного вещества, называют отношение его массы, к общей массе раствора и обозначают буквой W (омега). </a:t>
            </a:r>
          </a:p>
          <a:p>
            <a:pPr>
              <a:buNone/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     Обычно, массовую долю выражают в долях единицы (например, W=0.05, что означает, в данном растворе массой 100 г содержится 5,0 г вещества) или в процентах (0,05.100%=5%-ный раствор вещества. По отношению к растворам, процент (%) показывает, какая массовая доля растворенного вещества содержится в растворе массой 100 частей (мг, г, кг, и др.).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800" dirty="0" smtClean="0"/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химических олимпиадах, а также при сдаче экзаменов  в вузы часто предлагают задачи, при решении которых нужно вывести формулу вещества на основании сведений о массовых отношениях или массовых долях  элементов в нем. Этот тип расчетных задач учат решать в 8 классе. Еще более сложными считаются задачи, в которых формула вещества выводится на основании данных о количестве продуктов реакции, полученных экспериментально. Данный тип задач на  % широко применим в органической химии.</a:t>
            </a:r>
          </a:p>
          <a:p>
            <a:pPr>
              <a:lnSpc>
                <a:spcPct val="120000"/>
              </a:lnSpc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на концентрацию и процентное 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136904" cy="4392488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1. Сколько килограммов  воды нужно выпарить  из 0,5 тонн целлюлозной массы, содержащей 85% воды, чтобы получить массу с содержанием 75% воды? </a:t>
            </a:r>
          </a:p>
          <a:p>
            <a:pPr algn="l">
              <a:lnSpc>
                <a:spcPct val="120000"/>
              </a:lnSpc>
            </a:pPr>
            <a:endParaRPr lang="ru-RU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2. Кусок сплава меди цинка массой   36 кг содержит 45% меди. Какую массу меди надо добавить к этому куску, чтобы полученный новый сплав содержал 60% меди.</a:t>
            </a:r>
            <a:r>
              <a:rPr lang="ru-RU" sz="9600" b="1" dirty="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 lvl="0" algn="l">
              <a:lnSpc>
                <a:spcPct val="120000"/>
              </a:lnSpc>
            </a:pPr>
            <a:endParaRPr lang="ru-RU" sz="9600" b="1" dirty="0" smtClean="0">
              <a:solidFill>
                <a:srgbClr val="006600"/>
              </a:solidFill>
              <a:latin typeface="Arial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3.Смешали 30% -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раствор соляной кислоты с 10% - 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ным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раствором и получили 600 граммов 15% - 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раствора. Сколько граммов каждого раствора было взято?</a:t>
            </a:r>
          </a:p>
          <a:p>
            <a:pPr algn="l"/>
            <a:endParaRPr lang="ru-RU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из ЕГЭ: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 Клиент взял в банке кредит 15000 рублей на год под 16 %. Он должен погашать кредит, внося в банк ежемесячно одинаковую сумму денег, с тем чтобы через год выплатить всю сумму, взятую в кредит, вместе с процентами. Сколько рублей он должен вносить в банк ежемесячно?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Решение:  Через год клиенту придется вернуть сумму денег, на 16% большую изначально взятой в кредит суммы.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Эта сумма составит    15000+15000⋅0.16=17400 рублей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Клиент должен будет выплатить эту сумму денег в течение 12 месяцев, внося в банк ежемесячно одинаковую сумму денег. Следовательно, каждый месяц клиенту придется вносить сумму, равную 17400:12=1450 рублям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992888" cy="11521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из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848872" cy="432048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Задание: В 2008 году в городском квартале проживало 40000 человек.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2009 году, в результате строительства новых домов, число жителей выросло на 8%, а в 2010 году  — на 9% по сравнению с 2009 годом.    Сколько человек стало проживать в квартале в 2010 году?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Решение: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2009 г жителей составит: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100% +8%=108%(1,08)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400*1,08=43200 (чел)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жителей в 2010:  100% +9%=109%(1,09)</a:t>
            </a:r>
          </a:p>
          <a:p>
            <a:pPr algn="l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43200*1,09=47088(чел)</a:t>
            </a:r>
          </a:p>
          <a:p>
            <a:pPr algn="l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Ответ:47088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из ЕГЭ: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Флакон шампуня стоит 200 рублей. Какое наибольшее число флаконов можно купить на 1000 рублей во время распродажи, когда скидка составляет 15%? 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Решение: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Флакон шампуня по 200 рублей со скидкой 15% будет стоить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200⋅(1−0.15)=170 рублей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На 1000 рублей по 170 рублей можно будет купить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1000 :170=5  (остаток)  еще останется некоторое количество нерастраченных денег, которых уже не хватит на еще один новый шампунь. </a:t>
            </a:r>
          </a:p>
          <a:p>
            <a:pPr lvl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истории: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слово «процент» происходит от лат.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centum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что означает в переводе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сотая доля».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1685 году в Париже была издана книга «Руководство по коммерческой арифметике»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Матье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Порта. В одном месте речь шла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процентах, которые тогда обозначали «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cto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(сокращенно от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cento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Однако наборщик принял это «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cto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за дробь и напечатал «%». Так из-за опечатки этот знак вошёл в обиход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pro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cento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cento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cto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→  %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из ЕГЭ: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В городе N живет 100000 жителей. Среди них 20% детей и подростков. Среди взрослых 45% не работает (пенсионеры, студенты, домохозяйки и т.п.). Сколько взрослых жителей работает?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Решение: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Количество взрослых жителей города составляет 80% от его общего населения, что равняется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100000⋅0.8 = 80000 человек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Количество работающих взрослых жителей города составляет 55% от общего количества взрослых жителей города, что равняется 80000⋅0.55 = 44000 человек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Ответ: 44000. </a:t>
            </a:r>
          </a:p>
          <a:p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Задачи из ЕГЭ: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Задание: В сентябре 1 кг винограда стоил 60 рублей, в октябре виноград подорожал на 25%, а в ноябре еще на 20%. Сколько рублей стоил 1 кг винограда после подорожания в ноябре?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Решение.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октябре виноград подорожал на 60 *  0,25 = 15 рублей и стал стоить 60 + 15 = 75 рублей. В ноябре виноград подорожал на 75 *  0,2 = 15 рублей. Значит, после подорожания в ноябре 1 кг винограда стоил 75 + 15 = 90 рублей.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Ответ: 90.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Формула  простых  процентов: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8640" lvl="0" indent="-411480" algn="ctr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400" dirty="0">
                <a:latin typeface="Times New Roman"/>
              </a:rPr>
              <a:t> </a:t>
            </a:r>
            <a:r>
              <a:rPr lang="en-US" sz="2400" b="1" dirty="0">
                <a:latin typeface="Book Antiqua"/>
              </a:rPr>
              <a:t>S</a:t>
            </a:r>
            <a:r>
              <a:rPr lang="ru-RU" sz="2400" b="1" dirty="0">
                <a:latin typeface="Times New Roman"/>
              </a:rPr>
              <a:t>  =</a:t>
            </a:r>
            <a:r>
              <a:rPr lang="el-GR" sz="2400" b="1" dirty="0">
                <a:latin typeface="Times New Roman"/>
              </a:rPr>
              <a:t>α</a:t>
            </a:r>
            <a:r>
              <a:rPr lang="ru-RU" sz="2400" b="1" dirty="0">
                <a:latin typeface="Times New Roman"/>
              </a:rPr>
              <a:t>(1+  </a:t>
            </a:r>
            <a:r>
              <a:rPr lang="en-US" sz="2400" b="1" dirty="0">
                <a:latin typeface="Book Antiqua"/>
              </a:rPr>
              <a:t>t p/m)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S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-  итоговая сумма;</a:t>
            </a:r>
            <a:endParaRPr lang="en-US" sz="2400" dirty="0">
              <a:solidFill>
                <a:prstClr val="black"/>
              </a:solidFill>
              <a:latin typeface="Book Antiqua"/>
            </a:endParaRP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α 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- 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начальная стоимость кредита;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t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- 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срок кредита;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p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- 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годовая процентная  ставка;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m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–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количество дней в году;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Book Antiqua"/>
              </a:rPr>
              <a:t>	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Ежемесячный </a:t>
            </a: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платеж :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S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кредит =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 S</a:t>
            </a:r>
            <a:r>
              <a:rPr lang="en-US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/12 t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,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marL="548640" lvl="0" indent="-411480" algn="ctr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Book Antiqua"/>
              </a:rPr>
              <a:t> </a:t>
            </a:r>
          </a:p>
          <a:p>
            <a:pPr marL="548640" lvl="0" indent="-411480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	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где 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S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кредит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– сумма гашения кредита, </a:t>
            </a:r>
            <a:endParaRPr lang="en-US" sz="2400" dirty="0" smtClean="0">
              <a:solidFill>
                <a:prstClr val="black"/>
              </a:solidFill>
              <a:latin typeface="Times New Roman"/>
            </a:endParaRPr>
          </a:p>
          <a:p>
            <a:pPr marL="548640" lvl="0" indent="-411480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       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S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– размер кредита, 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t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– срок кредитования, </a:t>
            </a:r>
          </a:p>
          <a:p>
            <a:pPr marL="548640" lvl="0" indent="-411480" algn="ctr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Book Antiqua"/>
              </a:rPr>
              <a:t>S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кредит = </a:t>
            </a:r>
            <a:r>
              <a:rPr lang="en-US" sz="2400" dirty="0">
                <a:solidFill>
                  <a:prstClr val="black"/>
                </a:solidFill>
                <a:latin typeface="Book Antiqua"/>
              </a:rPr>
              <a:t>const.</a:t>
            </a:r>
          </a:p>
          <a:p>
            <a:pPr marL="548640" lvl="0" indent="-411480" algn="ctr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                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Формула сложных процентов: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0" indent="-411480" algn="ctr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en-US" sz="2600" b="1" dirty="0">
                <a:latin typeface="Book Antiqua"/>
              </a:rPr>
              <a:t>S = K ∙ (1+P∙d/D/100)ⁿ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en-US" sz="2600" dirty="0">
                <a:latin typeface="Book Antiqua"/>
              </a:rPr>
              <a:t>            </a:t>
            </a:r>
            <a:r>
              <a:rPr lang="ru-RU" sz="2600" dirty="0">
                <a:latin typeface="Times New Roman"/>
              </a:rPr>
              <a:t>  </a:t>
            </a:r>
            <a:r>
              <a:rPr lang="ru-RU" sz="2600" dirty="0" smtClean="0">
                <a:latin typeface="Times New Roman"/>
              </a:rPr>
              <a:t> </a:t>
            </a:r>
            <a:r>
              <a:rPr lang="en-US" sz="2600" dirty="0" smtClean="0">
                <a:latin typeface="Book Antiqua"/>
              </a:rPr>
              <a:t>S </a:t>
            </a:r>
            <a:r>
              <a:rPr lang="en-US" sz="2600" dirty="0">
                <a:latin typeface="Book Antiqua"/>
              </a:rPr>
              <a:t>– </a:t>
            </a:r>
            <a:r>
              <a:rPr lang="ru-RU" sz="2600" dirty="0">
                <a:latin typeface="Times New Roman"/>
              </a:rPr>
              <a:t>сумма депозита с процентами;</a:t>
            </a:r>
            <a:r>
              <a:rPr lang="en-US" sz="2600" dirty="0">
                <a:latin typeface="Book Antiqua"/>
              </a:rPr>
              <a:t> </a:t>
            </a:r>
            <a:endParaRPr lang="ru-RU" sz="2600" dirty="0">
              <a:latin typeface="Times New Roman"/>
            </a:endParaRP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600" dirty="0">
                <a:latin typeface="Times New Roman"/>
              </a:rPr>
              <a:t>                </a:t>
            </a:r>
            <a:r>
              <a:rPr lang="en-US" sz="2600" dirty="0">
                <a:latin typeface="Book Antiqua"/>
              </a:rPr>
              <a:t>K</a:t>
            </a:r>
            <a:r>
              <a:rPr lang="ru-RU" sz="2600" dirty="0">
                <a:latin typeface="Times New Roman"/>
              </a:rPr>
              <a:t> – сумма депозита (капитал);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600" dirty="0">
                <a:latin typeface="Times New Roman"/>
              </a:rPr>
              <a:t>                </a:t>
            </a:r>
            <a:r>
              <a:rPr lang="en-US" sz="2600" dirty="0">
                <a:latin typeface="Book Antiqua"/>
              </a:rPr>
              <a:t>P- </a:t>
            </a:r>
            <a:r>
              <a:rPr lang="ru-RU" sz="2600" dirty="0">
                <a:latin typeface="Times New Roman"/>
              </a:rPr>
              <a:t>годовая процентная ставка;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600" dirty="0">
                <a:latin typeface="Times New Roman"/>
              </a:rPr>
              <a:t>                </a:t>
            </a:r>
            <a:r>
              <a:rPr lang="en-US" sz="2600" dirty="0">
                <a:latin typeface="Book Antiqua"/>
              </a:rPr>
              <a:t>d – </a:t>
            </a:r>
            <a:r>
              <a:rPr lang="ru-RU" sz="2600" dirty="0">
                <a:latin typeface="Times New Roman"/>
              </a:rPr>
              <a:t>количество дней начисления                         	</a:t>
            </a:r>
            <a:r>
              <a:rPr lang="ru-RU" sz="2600" dirty="0" smtClean="0">
                <a:latin typeface="Times New Roman"/>
              </a:rPr>
              <a:t>       процентов  </a:t>
            </a:r>
            <a:r>
              <a:rPr lang="ru-RU" sz="2600" dirty="0">
                <a:latin typeface="Times New Roman"/>
              </a:rPr>
              <a:t>по привлеченному вкладу;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600" dirty="0">
                <a:latin typeface="Times New Roman"/>
              </a:rPr>
              <a:t>                </a:t>
            </a:r>
            <a:r>
              <a:rPr lang="en-US" sz="2600" dirty="0">
                <a:latin typeface="Book Antiqua"/>
              </a:rPr>
              <a:t>D – </a:t>
            </a:r>
            <a:r>
              <a:rPr lang="ru-RU" sz="2600" dirty="0">
                <a:latin typeface="Times New Roman"/>
              </a:rPr>
              <a:t>количество дней в календарном году;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600" dirty="0">
                <a:latin typeface="Times New Roman"/>
              </a:rPr>
              <a:t>                </a:t>
            </a:r>
            <a:r>
              <a:rPr lang="en-US" sz="2600" dirty="0">
                <a:latin typeface="Book Antiqua"/>
              </a:rPr>
              <a:t>n</a:t>
            </a:r>
            <a:r>
              <a:rPr lang="ru-RU" sz="2600" dirty="0">
                <a:latin typeface="Times New Roman"/>
              </a:rPr>
              <a:t>  - число периодов начисления процентов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1700808"/>
            <a:ext cx="8640960" cy="2448272"/>
          </a:xfrm>
        </p:spPr>
        <p:txBody>
          <a:bodyPr>
            <a:normAutofit/>
          </a:bodyPr>
          <a:lstStyle/>
          <a:p>
            <a:r>
              <a:rPr lang="ru-RU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  за внимание!</a:t>
            </a:r>
            <a:br>
              <a:rPr lang="ru-RU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истории: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1"/>
            <a:ext cx="5832648" cy="41330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Идея выражения частей целого постоянно в одних и тех же величинах, вызванная практическими соображениями, родилась еще в древности у вавилонян. Ряд задач клинописных табличек посвящен исчислению процентов, однако вавилонские ростовщики считали не «со ста»,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«с шестидесяти».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http://info.uned.es/geo-1-historia-antigua-universal/ASIRIA/BABILONIA/Plimpton%2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68760"/>
            <a:ext cx="2693987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истории: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052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Проценты были особенно распространены в Древнем Риме. Римляне называли процентами деньги, которые платил должник заимодавцу за каждую сотню. </a:t>
            </a:r>
          </a:p>
          <a:p>
            <a:endParaRPr lang="ru-RU" sz="2400" dirty="0"/>
          </a:p>
        </p:txBody>
      </p:sp>
      <p:pic>
        <p:nvPicPr>
          <p:cNvPr id="4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88840"/>
            <a:ext cx="232201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38687"/>
            <a:ext cx="304641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истории: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5040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Европе проценты появились на 1000 лет позже, их ввел бельгийский ученый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Симон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Стевин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Он в 1584 г. впервые опубликовал таблицу процентов.</a:t>
            </a:r>
          </a:p>
          <a:p>
            <a:endParaRPr lang="ru-RU" dirty="0"/>
          </a:p>
        </p:txBody>
      </p:sp>
      <p:pic>
        <p:nvPicPr>
          <p:cNvPr id="4" name="Picture 2" descr="http://upload.wikimedia.org/wikipedia/commons/7/7f/Simon-stev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13372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истории: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kern="0" dirty="0" smtClean="0">
                <a:latin typeface="+mn-lt"/>
                <a:cs typeface="Times New Roman" pitchFamily="18" charset="0"/>
              </a:rPr>
              <a:t> </a:t>
            </a:r>
            <a:r>
              <a:rPr lang="en-US" kern="0" dirty="0" smtClean="0">
                <a:latin typeface="+mn-lt"/>
                <a:cs typeface="Times New Roman" pitchFamily="18" charset="0"/>
              </a:rPr>
              <a:t>  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В некоторых вопросах иногда применяют и более мелкие, тысячные доли, так называемые </a:t>
            </a:r>
            <a:r>
              <a:rPr lang="ru-RU" sz="2400" b="1" i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«промилле»</a:t>
            </a: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(от латинского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pro mille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 – «с тысячи»), обозначаемые по аналогии со знаком %  -  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процента: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Процент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одна сотая часть от числа.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Процент записывается с помощью знака %.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4000" dirty="0" smtClean="0">
              <a:ea typeface="Calibri"/>
              <a:cs typeface="Times New Roman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Объект 4" descr="процент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752528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процентами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Чтобы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перевести проценты в дробь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, нужно убрать знак % и разделить на 100.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процен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9908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560</TotalTime>
  <Words>1399</Words>
  <Application>Microsoft Office PowerPoint</Application>
  <PresentationFormat>Экран (4:3)</PresentationFormat>
  <Paragraphs>178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на тему:  «Задачи на проценты  в школьном курсе математики»</vt:lpstr>
      <vt:lpstr>Актуальность темы</vt:lpstr>
      <vt:lpstr>Из истории:</vt:lpstr>
      <vt:lpstr>Из истории:</vt:lpstr>
      <vt:lpstr>Из истории:</vt:lpstr>
      <vt:lpstr>Из истории:</vt:lpstr>
      <vt:lpstr>Из истории:</vt:lpstr>
      <vt:lpstr>Определение процента:</vt:lpstr>
      <vt:lpstr>Работа с процентами</vt:lpstr>
      <vt:lpstr>Чтобы перевести десятичную дробь в проценты, нужно дробь умножить на 100 и добавить знак %. </vt:lpstr>
      <vt:lpstr>Проценты тесно связаны с обыкновенными и десятичными дробями. Поэтому стоит запомнить несколько простых равенств.</vt:lpstr>
      <vt:lpstr>Сложение процентов </vt:lpstr>
      <vt:lpstr>Умножение и деление процентов </vt:lpstr>
      <vt:lpstr>Основные типы задач на проценты </vt:lpstr>
      <vt:lpstr>Первая группа  задач</vt:lpstr>
      <vt:lpstr>Слайд 16</vt:lpstr>
      <vt:lpstr>Вторая группа задач </vt:lpstr>
      <vt:lpstr>Слайд 18</vt:lpstr>
      <vt:lpstr>  Изучение темы «Проценты» в школе </vt:lpstr>
      <vt:lpstr>Задача 1 типа:</vt:lpstr>
      <vt:lpstr>Задача 2 типа:</vt:lpstr>
      <vt:lpstr>Задача 3 типа:</vt:lpstr>
      <vt:lpstr>Проценты в школьном курсе химии:</vt:lpstr>
      <vt:lpstr>Массовая доля вещества в смеси и вещества в растворе</vt:lpstr>
      <vt:lpstr>Слайд 25</vt:lpstr>
      <vt:lpstr>Задачи на концентрацию и процентное содержание</vt:lpstr>
      <vt:lpstr>Задачи из ЕГЭ:</vt:lpstr>
      <vt:lpstr>Задачи из ЕГЭ</vt:lpstr>
      <vt:lpstr>Задачи из ЕГЭ:</vt:lpstr>
      <vt:lpstr>Задачи из ЕГЭ:</vt:lpstr>
      <vt:lpstr>Задачи из ЕГЭ:</vt:lpstr>
      <vt:lpstr>Формула  простых  процентов:</vt:lpstr>
      <vt:lpstr>Формула сложных процентов:</vt:lpstr>
      <vt:lpstr>Спасибо   за внимание! 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проценты  в школьном курсе математики </dc:title>
  <dc:creator>Папа </dc:creator>
  <cp:lastModifiedBy>Папа </cp:lastModifiedBy>
  <cp:revision>58</cp:revision>
  <dcterms:created xsi:type="dcterms:W3CDTF">2013-07-21T22:00:57Z</dcterms:created>
  <dcterms:modified xsi:type="dcterms:W3CDTF">2013-11-19T17:24:56Z</dcterms:modified>
</cp:coreProperties>
</file>