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90" r:id="rId3"/>
    <p:sldId id="257" r:id="rId4"/>
    <p:sldId id="259" r:id="rId5"/>
    <p:sldId id="258" r:id="rId6"/>
    <p:sldId id="284" r:id="rId7"/>
    <p:sldId id="285" r:id="rId8"/>
    <p:sldId id="286" r:id="rId9"/>
    <p:sldId id="265" r:id="rId10"/>
    <p:sldId id="283" r:id="rId11"/>
    <p:sldId id="263" r:id="rId12"/>
    <p:sldId id="264" r:id="rId13"/>
    <p:sldId id="268" r:id="rId14"/>
    <p:sldId id="266" r:id="rId15"/>
    <p:sldId id="289" r:id="rId16"/>
    <p:sldId id="269" r:id="rId17"/>
    <p:sldId id="270" r:id="rId18"/>
    <p:sldId id="271" r:id="rId19"/>
    <p:sldId id="272" r:id="rId20"/>
    <p:sldId id="273" r:id="rId21"/>
    <p:sldId id="275" r:id="rId22"/>
    <p:sldId id="288" r:id="rId23"/>
    <p:sldId id="279" r:id="rId24"/>
    <p:sldId id="267" r:id="rId25"/>
    <p:sldId id="280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D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Деревья</c:v>
                </c:pt>
              </c:strCache>
            </c:strRef>
          </c:tx>
          <c:spPr>
            <a:solidFill>
              <a:srgbClr val="00B050"/>
            </a:solidFill>
          </c:spPr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Ель</c:v>
                </c:pt>
                <c:pt idx="1">
                  <c:v>Береза</c:v>
                </c:pt>
                <c:pt idx="2">
                  <c:v>Осина</c:v>
                </c:pt>
                <c:pt idx="3">
                  <c:v>Сосна</c:v>
                </c:pt>
                <c:pt idx="4">
                  <c:v>Липа, дуб, клен и др.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</c:v>
                </c:pt>
                <c:pt idx="1">
                  <c:v>21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3.3690469577454377E-2"/>
          <c:y val="0.59386282797115886"/>
          <c:w val="0.96630953042254564"/>
          <c:h val="0.389129276079666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AD887-5803-4AE9-B375-C51E59AB2BC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79AA8D-E147-497C-90C9-51F5CBDB67F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800" b="1" baseline="0" dirty="0" smtClean="0">
              <a:solidFill>
                <a:schemeClr val="tx1"/>
              </a:solidFill>
            </a:rPr>
            <a:t>Жизненные формы голосеменных</a:t>
          </a:r>
          <a:endParaRPr lang="ru-RU" sz="2800" b="1" baseline="0" dirty="0">
            <a:solidFill>
              <a:schemeClr val="tx1"/>
            </a:solidFill>
          </a:endParaRPr>
        </a:p>
      </dgm:t>
    </dgm:pt>
    <dgm:pt modelId="{137B9B6C-7967-4EA2-9B07-E37DC2D1A999}" type="parTrans" cxnId="{B1730C35-EFAA-4BFE-AB3E-7C14D560031B}">
      <dgm:prSet/>
      <dgm:spPr/>
      <dgm:t>
        <a:bodyPr/>
        <a:lstStyle/>
        <a:p>
          <a:endParaRPr lang="ru-RU" sz="2800"/>
        </a:p>
      </dgm:t>
    </dgm:pt>
    <dgm:pt modelId="{2646B8BD-3987-4461-B889-425347C19CEA}" type="sibTrans" cxnId="{B1730C35-EFAA-4BFE-AB3E-7C14D560031B}">
      <dgm:prSet/>
      <dgm:spPr/>
      <dgm:t>
        <a:bodyPr/>
        <a:lstStyle/>
        <a:p>
          <a:endParaRPr lang="ru-RU" sz="2800"/>
        </a:p>
      </dgm:t>
    </dgm:pt>
    <dgm:pt modelId="{CE76B58E-783F-451F-8E67-17F5193DE72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Деревья</a:t>
          </a:r>
          <a:endParaRPr lang="ru-RU" sz="2800" dirty="0">
            <a:solidFill>
              <a:schemeClr val="tx1"/>
            </a:solidFill>
          </a:endParaRPr>
        </a:p>
      </dgm:t>
    </dgm:pt>
    <dgm:pt modelId="{67E5298D-8D38-4FD7-BC16-13186033E5BB}" type="parTrans" cxnId="{D19AA201-69B1-4CE8-A997-E258FDBE75BC}">
      <dgm:prSet/>
      <dgm:spPr/>
      <dgm:t>
        <a:bodyPr/>
        <a:lstStyle/>
        <a:p>
          <a:endParaRPr lang="ru-RU" sz="2800"/>
        </a:p>
      </dgm:t>
    </dgm:pt>
    <dgm:pt modelId="{32885299-3C63-4028-90BF-B1E52AC47EEC}" type="sibTrans" cxnId="{D19AA201-69B1-4CE8-A997-E258FDBE75BC}">
      <dgm:prSet/>
      <dgm:spPr/>
      <dgm:t>
        <a:bodyPr/>
        <a:lstStyle/>
        <a:p>
          <a:endParaRPr lang="ru-RU" sz="2800"/>
        </a:p>
      </dgm:t>
    </dgm:pt>
    <dgm:pt modelId="{13051BF9-0EB1-4E3E-910D-C9CC0C9F753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0" dirty="0" smtClean="0">
              <a:solidFill>
                <a:schemeClr val="tx1"/>
              </a:solidFill>
            </a:rPr>
            <a:t>Кустарники</a:t>
          </a:r>
          <a:endParaRPr lang="ru-RU" sz="2800" b="0" dirty="0">
            <a:solidFill>
              <a:schemeClr val="tx1"/>
            </a:solidFill>
          </a:endParaRPr>
        </a:p>
      </dgm:t>
    </dgm:pt>
    <dgm:pt modelId="{60133B48-AAB9-48FF-8945-CF2B1C5204B6}" type="parTrans" cxnId="{1DF46662-7ADD-4A6C-A5F3-3984474B9ADA}">
      <dgm:prSet/>
      <dgm:spPr/>
      <dgm:t>
        <a:bodyPr/>
        <a:lstStyle/>
        <a:p>
          <a:endParaRPr lang="ru-RU" sz="2800"/>
        </a:p>
      </dgm:t>
    </dgm:pt>
    <dgm:pt modelId="{B0B97AE2-FFD9-4B3A-967A-C7446C4A8AE0}" type="sibTrans" cxnId="{1DF46662-7ADD-4A6C-A5F3-3984474B9ADA}">
      <dgm:prSet/>
      <dgm:spPr/>
      <dgm:t>
        <a:bodyPr/>
        <a:lstStyle/>
        <a:p>
          <a:endParaRPr lang="ru-RU" sz="2800"/>
        </a:p>
      </dgm:t>
    </dgm:pt>
    <dgm:pt modelId="{754B400D-4DB5-4EAC-8B94-6098F7E16A4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Лианы</a:t>
          </a:r>
          <a:endParaRPr lang="ru-RU" sz="2800" dirty="0">
            <a:solidFill>
              <a:schemeClr val="tx1"/>
            </a:solidFill>
          </a:endParaRPr>
        </a:p>
      </dgm:t>
    </dgm:pt>
    <dgm:pt modelId="{9D91B222-1B21-4176-8AB5-0DF14DA14822}" type="parTrans" cxnId="{5B46E656-2812-418E-9FD6-678B36B71033}">
      <dgm:prSet/>
      <dgm:spPr/>
      <dgm:t>
        <a:bodyPr/>
        <a:lstStyle/>
        <a:p>
          <a:endParaRPr lang="ru-RU" sz="2800"/>
        </a:p>
      </dgm:t>
    </dgm:pt>
    <dgm:pt modelId="{85BA7419-7379-481D-9640-F40755754121}" type="sibTrans" cxnId="{5B46E656-2812-418E-9FD6-678B36B71033}">
      <dgm:prSet/>
      <dgm:spPr/>
      <dgm:t>
        <a:bodyPr/>
        <a:lstStyle/>
        <a:p>
          <a:endParaRPr lang="ru-RU" sz="2800"/>
        </a:p>
      </dgm:t>
    </dgm:pt>
    <dgm:pt modelId="{0D19F605-3ECF-4066-BFF5-4BC67404CAA9}">
      <dgm:prSet/>
      <dgm:spPr/>
      <dgm:t>
        <a:bodyPr/>
        <a:lstStyle/>
        <a:p>
          <a:endParaRPr lang="ru-RU"/>
        </a:p>
      </dgm:t>
    </dgm:pt>
    <dgm:pt modelId="{0C29E5D1-57BC-46D1-945B-B493776533C2}" type="parTrans" cxnId="{CAB3EBDE-8427-4BF5-9AAF-6A26A78F0F76}">
      <dgm:prSet/>
      <dgm:spPr/>
      <dgm:t>
        <a:bodyPr/>
        <a:lstStyle/>
        <a:p>
          <a:endParaRPr lang="ru-RU" sz="2800"/>
        </a:p>
      </dgm:t>
    </dgm:pt>
    <dgm:pt modelId="{1BC45BBF-1AEF-42BD-9123-B3A6B6D6DCB7}" type="sibTrans" cxnId="{CAB3EBDE-8427-4BF5-9AAF-6A26A78F0F76}">
      <dgm:prSet/>
      <dgm:spPr/>
      <dgm:t>
        <a:bodyPr/>
        <a:lstStyle/>
        <a:p>
          <a:endParaRPr lang="ru-RU" sz="2800"/>
        </a:p>
      </dgm:t>
    </dgm:pt>
    <dgm:pt modelId="{D56BB5A3-7311-4CAF-88E1-4878D4E54959}">
      <dgm:prSet/>
      <dgm:spPr/>
      <dgm:t>
        <a:bodyPr/>
        <a:lstStyle/>
        <a:p>
          <a:endParaRPr lang="ru-RU"/>
        </a:p>
      </dgm:t>
    </dgm:pt>
    <dgm:pt modelId="{1060FD60-5C7A-49BE-854D-0892091EE211}" type="parTrans" cxnId="{DF7C3DEB-5C85-461C-B6BC-74C514B00B80}">
      <dgm:prSet/>
      <dgm:spPr/>
      <dgm:t>
        <a:bodyPr/>
        <a:lstStyle/>
        <a:p>
          <a:endParaRPr lang="ru-RU" sz="2800"/>
        </a:p>
      </dgm:t>
    </dgm:pt>
    <dgm:pt modelId="{77CEAB5F-3E1B-48AB-8B79-D87F1F60F9A0}" type="sibTrans" cxnId="{DF7C3DEB-5C85-461C-B6BC-74C514B00B80}">
      <dgm:prSet/>
      <dgm:spPr/>
      <dgm:t>
        <a:bodyPr/>
        <a:lstStyle/>
        <a:p>
          <a:endParaRPr lang="ru-RU" sz="2800"/>
        </a:p>
      </dgm:t>
    </dgm:pt>
    <dgm:pt modelId="{C9064A20-2E20-4D76-9275-A65140C6AEDD}">
      <dgm:prSet/>
      <dgm:spPr/>
      <dgm:t>
        <a:bodyPr/>
        <a:lstStyle/>
        <a:p>
          <a:endParaRPr lang="ru-RU"/>
        </a:p>
      </dgm:t>
    </dgm:pt>
    <dgm:pt modelId="{5F6849DE-3A80-47A2-8F1B-A81429DB628A}" type="parTrans" cxnId="{AF6BCA9D-5A62-4C37-9B16-B3C6A16B94AB}">
      <dgm:prSet/>
      <dgm:spPr/>
      <dgm:t>
        <a:bodyPr/>
        <a:lstStyle/>
        <a:p>
          <a:endParaRPr lang="ru-RU" sz="2800"/>
        </a:p>
      </dgm:t>
    </dgm:pt>
    <dgm:pt modelId="{7D89F193-E67C-4824-A98E-95727D848A1E}" type="sibTrans" cxnId="{AF6BCA9D-5A62-4C37-9B16-B3C6A16B94AB}">
      <dgm:prSet/>
      <dgm:spPr/>
      <dgm:t>
        <a:bodyPr/>
        <a:lstStyle/>
        <a:p>
          <a:endParaRPr lang="ru-RU" sz="2800"/>
        </a:p>
      </dgm:t>
    </dgm:pt>
    <dgm:pt modelId="{B5064819-C0E2-439B-842A-7A0461B2BDD3}" type="pres">
      <dgm:prSet presAssocID="{78AAD887-5803-4AE9-B375-C51E59AB2BC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90DCAD-394C-4F38-8507-9EA34AC9CF98}" type="pres">
      <dgm:prSet presAssocID="{4C79AA8D-E147-497C-90C9-51F5CBDB67F6}" presName="centerShape" presStyleLbl="node0" presStyleIdx="0" presStyleCnt="1" custScaleX="298844" custScaleY="36707" custLinFactNeighborX="-1385" custLinFactNeighborY="8148"/>
      <dgm:spPr/>
      <dgm:t>
        <a:bodyPr/>
        <a:lstStyle/>
        <a:p>
          <a:endParaRPr lang="ru-RU"/>
        </a:p>
      </dgm:t>
    </dgm:pt>
    <dgm:pt modelId="{6326931F-38B6-4A35-854A-74716D412890}" type="pres">
      <dgm:prSet presAssocID="{67E5298D-8D38-4FD7-BC16-13186033E5BB}" presName="parTrans" presStyleLbl="bgSibTrans2D1" presStyleIdx="0" presStyleCnt="3" custAng="253790"/>
      <dgm:spPr/>
      <dgm:t>
        <a:bodyPr/>
        <a:lstStyle/>
        <a:p>
          <a:endParaRPr lang="ru-RU"/>
        </a:p>
      </dgm:t>
    </dgm:pt>
    <dgm:pt modelId="{A29B4360-A54F-48D1-AF32-58FEC81E4481}" type="pres">
      <dgm:prSet presAssocID="{CE76B58E-783F-451F-8E67-17F5193DE728}" presName="node" presStyleLbl="node1" presStyleIdx="0" presStyleCnt="3" custScaleX="142852" custScaleY="33309" custRadScaleRad="84309" custRadScaleInc="-36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731E9-8FBD-47DA-927E-1B4089DEE59B}" type="pres">
      <dgm:prSet presAssocID="{60133B48-AAB9-48FF-8945-CF2B1C5204B6}" presName="parTrans" presStyleLbl="bgSibTrans2D1" presStyleIdx="1" presStyleCnt="3" custAng="21412144" custScaleX="84178" custLinFactNeighborX="2659" custLinFactNeighborY="31900"/>
      <dgm:spPr/>
      <dgm:t>
        <a:bodyPr/>
        <a:lstStyle/>
        <a:p>
          <a:endParaRPr lang="ru-RU"/>
        </a:p>
      </dgm:t>
    </dgm:pt>
    <dgm:pt modelId="{68D7BC76-52B5-4026-B195-050542AA2D59}" type="pres">
      <dgm:prSet presAssocID="{13051BF9-0EB1-4E3E-910D-C9CC0C9F7537}" presName="node" presStyleLbl="node1" presStyleIdx="1" presStyleCnt="3" custScaleY="37874" custRadScaleRad="45764" custRadScaleInc="1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CCC79-C4C0-46FF-AEE9-F80D66C9946A}" type="pres">
      <dgm:prSet presAssocID="{9D91B222-1B21-4176-8AB5-0DF14DA14822}" presName="parTrans" presStyleLbl="bgSibTrans2D1" presStyleIdx="2" presStyleCnt="3" custScaleX="93943"/>
      <dgm:spPr/>
      <dgm:t>
        <a:bodyPr/>
        <a:lstStyle/>
        <a:p>
          <a:endParaRPr lang="ru-RU"/>
        </a:p>
      </dgm:t>
    </dgm:pt>
    <dgm:pt modelId="{6625C59F-74D3-4730-ACCA-3D9B43A3A053}" type="pres">
      <dgm:prSet presAssocID="{754B400D-4DB5-4EAC-8B94-6098F7E16A4D}" presName="node" presStyleLbl="node1" presStyleIdx="2" presStyleCnt="3" custScaleY="35489" custRadScaleRad="83647" custRadScaleInc="27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5B1584-C540-4FBB-9B91-108F5A0D006D}" type="presOf" srcId="{67E5298D-8D38-4FD7-BC16-13186033E5BB}" destId="{6326931F-38B6-4A35-854A-74716D412890}" srcOrd="0" destOrd="0" presId="urn:microsoft.com/office/officeart/2005/8/layout/radial4"/>
    <dgm:cxn modelId="{B2D242CB-E110-4A4D-9E40-3FE0CF6E28CC}" type="presOf" srcId="{78AAD887-5803-4AE9-B375-C51E59AB2BCA}" destId="{B5064819-C0E2-439B-842A-7A0461B2BDD3}" srcOrd="0" destOrd="0" presId="urn:microsoft.com/office/officeart/2005/8/layout/radial4"/>
    <dgm:cxn modelId="{DBBD382D-9D65-4618-A093-6689218D6435}" type="presOf" srcId="{9D91B222-1B21-4176-8AB5-0DF14DA14822}" destId="{F8DCCC79-C4C0-46FF-AEE9-F80D66C9946A}" srcOrd="0" destOrd="0" presId="urn:microsoft.com/office/officeart/2005/8/layout/radial4"/>
    <dgm:cxn modelId="{59F7E394-CEFE-45E3-A54F-556E990AB1CF}" type="presOf" srcId="{754B400D-4DB5-4EAC-8B94-6098F7E16A4D}" destId="{6625C59F-74D3-4730-ACCA-3D9B43A3A053}" srcOrd="0" destOrd="0" presId="urn:microsoft.com/office/officeart/2005/8/layout/radial4"/>
    <dgm:cxn modelId="{CAB3EBDE-8427-4BF5-9AAF-6A26A78F0F76}" srcId="{78AAD887-5803-4AE9-B375-C51E59AB2BCA}" destId="{0D19F605-3ECF-4066-BFF5-4BC67404CAA9}" srcOrd="1" destOrd="0" parTransId="{0C29E5D1-57BC-46D1-945B-B493776533C2}" sibTransId="{1BC45BBF-1AEF-42BD-9123-B3A6B6D6DCB7}"/>
    <dgm:cxn modelId="{B1730C35-EFAA-4BFE-AB3E-7C14D560031B}" srcId="{78AAD887-5803-4AE9-B375-C51E59AB2BCA}" destId="{4C79AA8D-E147-497C-90C9-51F5CBDB67F6}" srcOrd="0" destOrd="0" parTransId="{137B9B6C-7967-4EA2-9B07-E37DC2D1A999}" sibTransId="{2646B8BD-3987-4461-B889-425347C19CEA}"/>
    <dgm:cxn modelId="{59085B41-24B2-4739-963C-D0B5DE037D1E}" type="presOf" srcId="{CE76B58E-783F-451F-8E67-17F5193DE728}" destId="{A29B4360-A54F-48D1-AF32-58FEC81E4481}" srcOrd="0" destOrd="0" presId="urn:microsoft.com/office/officeart/2005/8/layout/radial4"/>
    <dgm:cxn modelId="{AF6BCA9D-5A62-4C37-9B16-B3C6A16B94AB}" srcId="{78AAD887-5803-4AE9-B375-C51E59AB2BCA}" destId="{C9064A20-2E20-4D76-9275-A65140C6AEDD}" srcOrd="3" destOrd="0" parTransId="{5F6849DE-3A80-47A2-8F1B-A81429DB628A}" sibTransId="{7D89F193-E67C-4824-A98E-95727D848A1E}"/>
    <dgm:cxn modelId="{E1C4662D-1298-4B2B-9AF2-526CA6D1A68C}" type="presOf" srcId="{4C79AA8D-E147-497C-90C9-51F5CBDB67F6}" destId="{F290DCAD-394C-4F38-8507-9EA34AC9CF98}" srcOrd="0" destOrd="0" presId="urn:microsoft.com/office/officeart/2005/8/layout/radial4"/>
    <dgm:cxn modelId="{DF7C3DEB-5C85-461C-B6BC-74C514B00B80}" srcId="{78AAD887-5803-4AE9-B375-C51E59AB2BCA}" destId="{D56BB5A3-7311-4CAF-88E1-4878D4E54959}" srcOrd="2" destOrd="0" parTransId="{1060FD60-5C7A-49BE-854D-0892091EE211}" sibTransId="{77CEAB5F-3E1B-48AB-8B79-D87F1F60F9A0}"/>
    <dgm:cxn modelId="{1DF46662-7ADD-4A6C-A5F3-3984474B9ADA}" srcId="{4C79AA8D-E147-497C-90C9-51F5CBDB67F6}" destId="{13051BF9-0EB1-4E3E-910D-C9CC0C9F7537}" srcOrd="1" destOrd="0" parTransId="{60133B48-AAB9-48FF-8945-CF2B1C5204B6}" sibTransId="{B0B97AE2-FFD9-4B3A-967A-C7446C4A8AE0}"/>
    <dgm:cxn modelId="{375258C5-EEA0-40CC-9F7D-BE847D040573}" type="presOf" srcId="{13051BF9-0EB1-4E3E-910D-C9CC0C9F7537}" destId="{68D7BC76-52B5-4026-B195-050542AA2D59}" srcOrd="0" destOrd="0" presId="urn:microsoft.com/office/officeart/2005/8/layout/radial4"/>
    <dgm:cxn modelId="{5B46E656-2812-418E-9FD6-678B36B71033}" srcId="{4C79AA8D-E147-497C-90C9-51F5CBDB67F6}" destId="{754B400D-4DB5-4EAC-8B94-6098F7E16A4D}" srcOrd="2" destOrd="0" parTransId="{9D91B222-1B21-4176-8AB5-0DF14DA14822}" sibTransId="{85BA7419-7379-481D-9640-F40755754121}"/>
    <dgm:cxn modelId="{D19AA201-69B1-4CE8-A997-E258FDBE75BC}" srcId="{4C79AA8D-E147-497C-90C9-51F5CBDB67F6}" destId="{CE76B58E-783F-451F-8E67-17F5193DE728}" srcOrd="0" destOrd="0" parTransId="{67E5298D-8D38-4FD7-BC16-13186033E5BB}" sibTransId="{32885299-3C63-4028-90BF-B1E52AC47EEC}"/>
    <dgm:cxn modelId="{42B59208-416F-45BC-AC0C-8B46D179D192}" type="presOf" srcId="{60133B48-AAB9-48FF-8945-CF2B1C5204B6}" destId="{928731E9-8FBD-47DA-927E-1B4089DEE59B}" srcOrd="0" destOrd="0" presId="urn:microsoft.com/office/officeart/2005/8/layout/radial4"/>
    <dgm:cxn modelId="{B3FBEB5D-4C14-40D4-933F-6ABBD4250F80}" type="presParOf" srcId="{B5064819-C0E2-439B-842A-7A0461B2BDD3}" destId="{F290DCAD-394C-4F38-8507-9EA34AC9CF98}" srcOrd="0" destOrd="0" presId="urn:microsoft.com/office/officeart/2005/8/layout/radial4"/>
    <dgm:cxn modelId="{E7473C78-B0FC-4191-8C65-EC90329F8297}" type="presParOf" srcId="{B5064819-C0E2-439B-842A-7A0461B2BDD3}" destId="{6326931F-38B6-4A35-854A-74716D412890}" srcOrd="1" destOrd="0" presId="urn:microsoft.com/office/officeart/2005/8/layout/radial4"/>
    <dgm:cxn modelId="{B78FB32B-5535-4A8A-9F00-CE2109784636}" type="presParOf" srcId="{B5064819-C0E2-439B-842A-7A0461B2BDD3}" destId="{A29B4360-A54F-48D1-AF32-58FEC81E4481}" srcOrd="2" destOrd="0" presId="urn:microsoft.com/office/officeart/2005/8/layout/radial4"/>
    <dgm:cxn modelId="{100522EF-CDBA-4FB3-A13F-C33624820DF2}" type="presParOf" srcId="{B5064819-C0E2-439B-842A-7A0461B2BDD3}" destId="{928731E9-8FBD-47DA-927E-1B4089DEE59B}" srcOrd="3" destOrd="0" presId="urn:microsoft.com/office/officeart/2005/8/layout/radial4"/>
    <dgm:cxn modelId="{A88C60DA-2F67-41E5-B802-557C9139139D}" type="presParOf" srcId="{B5064819-C0E2-439B-842A-7A0461B2BDD3}" destId="{68D7BC76-52B5-4026-B195-050542AA2D59}" srcOrd="4" destOrd="0" presId="urn:microsoft.com/office/officeart/2005/8/layout/radial4"/>
    <dgm:cxn modelId="{9B415C12-22C3-44D0-A439-86FF0259A318}" type="presParOf" srcId="{B5064819-C0E2-439B-842A-7A0461B2BDD3}" destId="{F8DCCC79-C4C0-46FF-AEE9-F80D66C9946A}" srcOrd="5" destOrd="0" presId="urn:microsoft.com/office/officeart/2005/8/layout/radial4"/>
    <dgm:cxn modelId="{42C6E4BF-E518-4D98-8182-8042CA69173C}" type="presParOf" srcId="{B5064819-C0E2-439B-842A-7A0461B2BDD3}" destId="{6625C59F-74D3-4730-ACCA-3D9B43A3A05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0DCAD-394C-4F38-8507-9EA34AC9CF98}">
      <dsp:nvSpPr>
        <dsp:cNvPr id="0" name=""/>
        <dsp:cNvSpPr/>
      </dsp:nvSpPr>
      <dsp:spPr>
        <a:xfrm>
          <a:off x="717684" y="4824554"/>
          <a:ext cx="7756882" cy="952777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smtClean="0">
              <a:solidFill>
                <a:schemeClr val="tx1"/>
              </a:solidFill>
            </a:rPr>
            <a:t>Жизненные формы голосеменных</a:t>
          </a:r>
          <a:endParaRPr lang="ru-RU" sz="2800" b="1" kern="1200" baseline="0" dirty="0">
            <a:solidFill>
              <a:schemeClr val="tx1"/>
            </a:solidFill>
          </a:endParaRPr>
        </a:p>
      </dsp:txBody>
      <dsp:txXfrm>
        <a:off x="1853653" y="4964085"/>
        <a:ext cx="5484944" cy="673715"/>
      </dsp:txXfrm>
    </dsp:sp>
    <dsp:sp modelId="{6326931F-38B6-4A35-854A-74716D412890}">
      <dsp:nvSpPr>
        <dsp:cNvPr id="0" name=""/>
        <dsp:cNvSpPr/>
      </dsp:nvSpPr>
      <dsp:spPr>
        <a:xfrm rot="12507238">
          <a:off x="1646820" y="4033909"/>
          <a:ext cx="1910574" cy="7397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B4360-A54F-48D1-AF32-58FEC81E4481}">
      <dsp:nvSpPr>
        <dsp:cNvPr id="0" name=""/>
        <dsp:cNvSpPr/>
      </dsp:nvSpPr>
      <dsp:spPr>
        <a:xfrm>
          <a:off x="-30320" y="3683285"/>
          <a:ext cx="3522513" cy="6570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Деревья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-11075" y="3702530"/>
        <a:ext cx="3484023" cy="618589"/>
      </dsp:txXfrm>
    </dsp:sp>
    <dsp:sp modelId="{928731E9-8FBD-47DA-927E-1B4089DEE59B}">
      <dsp:nvSpPr>
        <dsp:cNvPr id="0" name=""/>
        <dsp:cNvSpPr/>
      </dsp:nvSpPr>
      <dsp:spPr>
        <a:xfrm rot="16200000">
          <a:off x="4012693" y="3756918"/>
          <a:ext cx="1410222" cy="7397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7BC76-52B5-4026-B195-050542AA2D59}">
      <dsp:nvSpPr>
        <dsp:cNvPr id="0" name=""/>
        <dsp:cNvSpPr/>
      </dsp:nvSpPr>
      <dsp:spPr>
        <a:xfrm>
          <a:off x="3486085" y="2680855"/>
          <a:ext cx="2465847" cy="7471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tx1"/>
              </a:solidFill>
            </a:rPr>
            <a:t>Кустарники</a:t>
          </a:r>
          <a:endParaRPr lang="ru-RU" sz="2800" b="0" kern="1200" dirty="0">
            <a:solidFill>
              <a:schemeClr val="tx1"/>
            </a:solidFill>
          </a:endParaRPr>
        </a:p>
      </dsp:txBody>
      <dsp:txXfrm>
        <a:off x="3507968" y="2702738"/>
        <a:ext cx="2422081" cy="703366"/>
      </dsp:txXfrm>
    </dsp:sp>
    <dsp:sp modelId="{F8DCCC79-C4C0-46FF-AEE9-F80D66C9946A}">
      <dsp:nvSpPr>
        <dsp:cNvPr id="0" name=""/>
        <dsp:cNvSpPr/>
      </dsp:nvSpPr>
      <dsp:spPr>
        <a:xfrm rot="19945937">
          <a:off x="5540144" y="3893563"/>
          <a:ext cx="2086536" cy="7397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5C59F-74D3-4730-ACCA-3D9B43A3A053}">
      <dsp:nvSpPr>
        <dsp:cNvPr id="0" name=""/>
        <dsp:cNvSpPr/>
      </dsp:nvSpPr>
      <dsp:spPr>
        <a:xfrm>
          <a:off x="6334936" y="3399447"/>
          <a:ext cx="2465847" cy="7000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Лианы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6355441" y="3419952"/>
        <a:ext cx="2424837" cy="659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E9A57-22FC-4BF3-A1C1-92EE7E8C466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F5CDE-0792-4BF8-9D8F-69AB8F29D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1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8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14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20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8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4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74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9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2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1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3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biouroki.ru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Autofit/>
          </a:bodyPr>
          <a:lstStyle/>
          <a:p>
            <a:pPr marL="182880" indent="0">
              <a:lnSpc>
                <a:spcPct val="150000"/>
              </a:lnSpc>
              <a:buNone/>
            </a:pPr>
            <a:r>
              <a:rPr lang="ru-RU" sz="3200" b="1" dirty="0" smtClean="0">
                <a:latin typeface="Times New Roman"/>
                <a:ea typeface="Times New Roman"/>
              </a:rPr>
              <a:t>Особенности строения голосеменных на примере представителей хвойных растений  </a:t>
            </a:r>
            <a:r>
              <a:rPr lang="ru-RU" sz="3200" b="1" dirty="0">
                <a:latin typeface="Times New Roman"/>
                <a:ea typeface="Times New Roman"/>
              </a:rPr>
              <a:t>города </a:t>
            </a:r>
            <a:r>
              <a:rPr lang="ru-RU" sz="3200" b="1" dirty="0" smtClean="0">
                <a:latin typeface="Times New Roman"/>
                <a:ea typeface="Times New Roman"/>
              </a:rPr>
              <a:t>Ижевска.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533131"/>
            <a:ext cx="5034854" cy="17057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Учитель биологии</a:t>
            </a:r>
          </a:p>
          <a:p>
            <a:r>
              <a:rPr lang="ru-RU" dirty="0" smtClean="0"/>
              <a:t>МБОУ «Гимназия №83»</a:t>
            </a:r>
          </a:p>
          <a:p>
            <a:r>
              <a:rPr lang="ru-RU" dirty="0" smtClean="0"/>
              <a:t>Г. Ижевска</a:t>
            </a:r>
          </a:p>
          <a:p>
            <a:r>
              <a:rPr lang="ru-RU" dirty="0" err="1" smtClean="0"/>
              <a:t>Миниахметова</a:t>
            </a:r>
            <a:r>
              <a:rPr lang="ru-RU" dirty="0" smtClean="0"/>
              <a:t> </a:t>
            </a:r>
            <a:r>
              <a:rPr lang="ru-RU" dirty="0" err="1" smtClean="0"/>
              <a:t>Галия</a:t>
            </a:r>
            <a:r>
              <a:rPr lang="ru-RU" dirty="0" smtClean="0"/>
              <a:t> </a:t>
            </a:r>
            <a:r>
              <a:rPr lang="ru-RU" dirty="0" err="1" smtClean="0"/>
              <a:t>Дамировна</a:t>
            </a:r>
            <a:endParaRPr lang="ru-RU" dirty="0"/>
          </a:p>
        </p:txBody>
      </p:sp>
      <p:pic>
        <p:nvPicPr>
          <p:cNvPr id="10242" name="Picture 2" descr="http://t0.gstatic.com/images?q=tbn:ANd9GcRtTx-TzjsEWH6khYcafreWfwVrSc72_ywG2JJJT98buFpJvC4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03" y="3429000"/>
            <a:ext cx="26642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221090"/>
            <a:ext cx="8640960" cy="23762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Расселяются они семенами, которые формируются из семязачатков. </a:t>
            </a:r>
          </a:p>
          <a:p>
            <a:pPr marL="0" indent="0">
              <a:buNone/>
            </a:pPr>
            <a:r>
              <a:rPr lang="ru-RU" dirty="0" smtClean="0"/>
              <a:t>Семязачатки голые, расположены на мегаспорофиллах или на семенных чешуях, собранных в женские шишки.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676775" cy="388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2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Многообразие голосеменных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3285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Times New Roman"/>
                <a:cs typeface="Times New Roman"/>
              </a:rPr>
              <a:t>Голосеменные включают шесть классов, два из которых полностью исчезли, а остальные представлены ныне живущими растениями.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Times New Roman"/>
                <a:cs typeface="Times New Roman"/>
              </a:rPr>
              <a:t>Наиболее сохранившейся и самой многочисленной группой голосеменных является класс Хвойные, насчитывающий не менее 560 видов, образующих леса на обширных пространствах Северной Евразии и Северной Америки.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Times New Roman"/>
                <a:cs typeface="Times New Roman"/>
              </a:rPr>
              <a:t> Наибольшее число видов сосны, ели, лиственницы встречается у побережий Тихого океана. </a:t>
            </a:r>
            <a:endParaRPr lang="ru-RU" sz="28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207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399" y="233214"/>
            <a:ext cx="8229600" cy="5040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Отдел Голосеменные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01775"/>
            <a:ext cx="2674640" cy="569788"/>
          </a:xfrm>
        </p:spPr>
        <p:txBody>
          <a:bodyPr numCol="1"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9600" dirty="0" smtClean="0"/>
              <a:t>Класс  Хвойные 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ru-RU" sz="96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64" y="1313709"/>
            <a:ext cx="3020997" cy="22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89" y="1361806"/>
            <a:ext cx="2953741" cy="221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97714" y="852044"/>
            <a:ext cx="2333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Класс  </a:t>
            </a:r>
            <a:r>
              <a:rPr lang="ru-RU" sz="2400" dirty="0" err="1"/>
              <a:t>Гнетовые</a:t>
            </a:r>
            <a:r>
              <a:rPr lang="ru-RU" sz="2400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72155" y="786110"/>
            <a:ext cx="2408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Класс </a:t>
            </a:r>
            <a:r>
              <a:rPr lang="ru-RU" sz="2400" dirty="0" err="1"/>
              <a:t>Гинкговые</a:t>
            </a:r>
            <a:r>
              <a:rPr lang="ru-RU" sz="2400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6093295"/>
            <a:ext cx="291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Класс </a:t>
            </a:r>
            <a:r>
              <a:rPr lang="ru-RU" sz="2400" dirty="0"/>
              <a:t>Саговниковые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7126" y="4293096"/>
            <a:ext cx="41992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Вымерли полностью:</a:t>
            </a:r>
          </a:p>
          <a:p>
            <a:r>
              <a:rPr lang="ru-RU" sz="2400" dirty="0" smtClean="0"/>
              <a:t>Класс </a:t>
            </a:r>
            <a:r>
              <a:rPr lang="ru-RU" sz="2400" dirty="0" err="1" smtClean="0"/>
              <a:t>Беннетитовые</a:t>
            </a:r>
            <a:endParaRPr lang="ru-RU" sz="2400" dirty="0" smtClean="0"/>
          </a:p>
          <a:p>
            <a:r>
              <a:rPr lang="ru-RU" sz="2400" dirty="0" smtClean="0"/>
              <a:t>Класс Семенные папоротники </a:t>
            </a:r>
            <a:endParaRPr lang="ru-RU" sz="2400" dirty="0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301" y="4005039"/>
            <a:ext cx="3727031" cy="211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7775"/>
            <a:ext cx="2205930" cy="22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93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effectLst/>
                <a:latin typeface="Times New Roman"/>
                <a:ea typeface="Times New Roman"/>
              </a:rPr>
              <a:t>Анатомическое строение иглы сосны обыкновенной.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4" y="1585913"/>
            <a:ext cx="6655644" cy="465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655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Дайте ответы на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375"/>
              </a:spcBef>
              <a:spcAft>
                <a:spcPts val="75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1. Каковы особенности строения листа хвойных растений?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375"/>
              </a:spcBef>
              <a:spcAft>
                <a:spcPts val="75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2. Почему хвоя испаряет мало влаги?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375"/>
              </a:spcBef>
              <a:spcAft>
                <a:spcPts val="75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3. Как хвоя защищена от мороза?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375"/>
              </a:spcBef>
              <a:spcAft>
                <a:spcPts val="75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4. Какое значение имеет 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вечнозеленость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 голосеменных для биосферы в целом?</a:t>
            </a:r>
            <a:endParaRPr lang="ru-RU" sz="2800" dirty="0">
              <a:ea typeface="Times New Roman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23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Структура древостоя Удмуртии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836712"/>
            <a:ext cx="4896544" cy="5760640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 растительному покрову Удмуртия относится к таежной зоне. </a:t>
            </a:r>
          </a:p>
          <a:p>
            <a:r>
              <a:rPr lang="ru-RU" sz="1800" dirty="0" smtClean="0"/>
              <a:t>В южной части республики зональным типом являются широколиственно-хвойные, а в северной части - хвойные (ель, пихта) леса. </a:t>
            </a:r>
          </a:p>
          <a:p>
            <a:r>
              <a:rPr lang="ru-RU" sz="1800" dirty="0" smtClean="0"/>
              <a:t>По территории Удмуртии проходит полоса контакта европейской и сибирской тайги, поэтому в составе местной флоры можно найти немало представителей как европейской, так и сибирской растительности. </a:t>
            </a:r>
          </a:p>
          <a:p>
            <a:r>
              <a:rPr lang="ru-RU" sz="1800" dirty="0" smtClean="0"/>
              <a:t>Основными лесообразующими породами являются ель сибирская и финская.</a:t>
            </a:r>
          </a:p>
          <a:p>
            <a:r>
              <a:rPr lang="ru-RU" sz="1800" dirty="0" smtClean="0"/>
              <a:t>В прошлом леса покрывали практически всю территорию Удмуртии. Сейчас же лесопокрытая площадь равна примерно 44 процентам. 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7504" y="908720"/>
          <a:ext cx="4320480" cy="541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651304" cy="40324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Посмотрите на знакомые места любимых уголков родного города. </a:t>
            </a:r>
          </a:p>
          <a:p>
            <a:pPr marL="0" indent="0">
              <a:buNone/>
            </a:pPr>
            <a:r>
              <a:rPr lang="ru-RU" dirty="0" smtClean="0"/>
              <a:t>Назовите хвойные растения, которые вы смогли определить и назовите номера фотографий, на которых демонстрируется данное растение.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97285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Многообразие хвойных  </a:t>
            </a:r>
            <a:r>
              <a:rPr lang="ru-RU" sz="3200" b="1" dirty="0"/>
              <a:t>Удмуртской Республики на примере города </a:t>
            </a:r>
            <a:r>
              <a:rPr lang="ru-RU" sz="3200" b="1" dirty="0" smtClean="0"/>
              <a:t>Ижевска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81069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38" y="360449"/>
            <a:ext cx="4080682" cy="305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00913"/>
            <a:ext cx="4036659" cy="302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" y="3573016"/>
            <a:ext cx="4036659" cy="299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73016"/>
            <a:ext cx="4214712" cy="299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901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6004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259079" cy="364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94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80053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42721"/>
            <a:ext cx="3751115" cy="398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22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Цель: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95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4868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Знаю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Не знаю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Хочу узнать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46548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203848" y="162880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1845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5300202" cy="381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870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63284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3216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Заполните пустые клетки названиями голосеменных, произрастающих на территории города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205394"/>
              </p:ext>
            </p:extLst>
          </p:nvPr>
        </p:nvGraphicFramePr>
        <p:xfrm>
          <a:off x="827585" y="1772818"/>
          <a:ext cx="7920880" cy="4680521"/>
        </p:xfrm>
        <a:graphic>
          <a:graphicData uri="http://schemas.openxmlformats.org/drawingml/2006/table">
            <a:tbl>
              <a:tblPr firstRow="1" firstCol="1" bandRow="1"/>
              <a:tblGrid>
                <a:gridCol w="508435"/>
                <a:gridCol w="454916"/>
                <a:gridCol w="481675"/>
                <a:gridCol w="481675"/>
                <a:gridCol w="508435"/>
                <a:gridCol w="561954"/>
                <a:gridCol w="561954"/>
                <a:gridCol w="454916"/>
                <a:gridCol w="535195"/>
                <a:gridCol w="535195"/>
                <a:gridCol w="588714"/>
                <a:gridCol w="481675"/>
                <a:gridCol w="588714"/>
                <a:gridCol w="615473"/>
                <a:gridCol w="561954"/>
              </a:tblGrid>
              <a:tr h="4499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26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26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26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26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26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26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9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256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849252"/>
              </p:ext>
            </p:extLst>
          </p:nvPr>
        </p:nvGraphicFramePr>
        <p:xfrm>
          <a:off x="395536" y="1097280"/>
          <a:ext cx="8568948" cy="4937760"/>
        </p:xfrm>
        <a:graphic>
          <a:graphicData uri="http://schemas.openxmlformats.org/drawingml/2006/table">
            <a:tbl>
              <a:tblPr firstRow="1" firstCol="1" bandRow="1"/>
              <a:tblGrid>
                <a:gridCol w="539195"/>
                <a:gridCol w="498047"/>
                <a:gridCol w="574669"/>
                <a:gridCol w="513655"/>
                <a:gridCol w="557641"/>
                <a:gridCol w="638521"/>
                <a:gridCol w="595952"/>
                <a:gridCol w="507978"/>
                <a:gridCol w="567574"/>
                <a:gridCol w="567574"/>
                <a:gridCol w="624331"/>
                <a:gridCol w="510817"/>
                <a:gridCol w="624331"/>
                <a:gridCol w="652711"/>
                <a:gridCol w="595952"/>
              </a:tblGrid>
              <a:tr h="7170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70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70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70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70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70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36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472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457200">
              <a:spcAft>
                <a:spcPts val="0"/>
              </a:spcAft>
            </a:pPr>
            <a:r>
              <a:rPr lang="ru-RU" sz="36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600" dirty="0" smtClean="0">
                <a:effectLst/>
                <a:latin typeface="Times New Roman"/>
                <a:ea typeface="Times New Roman"/>
                <a:cs typeface="Times New Roman"/>
              </a:rPr>
              <a:t>Выберите правильные ответы и запишите их в виде последовательности цифр</a:t>
            </a:r>
            <a:r>
              <a:rPr lang="ru-RU" dirty="0">
                <a:ea typeface="Times New Roman"/>
                <a:cs typeface="Times New Roman"/>
              </a:rPr>
              <a:t/>
            </a:r>
            <a:br>
              <a:rPr lang="ru-RU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988840"/>
            <a:ext cx="8712968" cy="468052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Оплодотворение происходит без участия воды.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Семенное размножение.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Жизненные формы: деревья и кустарники.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Жизненные формы представлены преимущественно травами.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Хорошо развиты ткани. 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Размножение спорами.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Оплодотворение происходит с участием воды.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Сосудистые растения.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Растут преимущественно во влажных местах.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Листья называются вайи.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Семена находятся на чешуйках шишек.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древесине нет настоящих сосудов.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жизненном цикле развития преобладает спорофит.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Сосуды ксилемы и флоэмы образуют стелу.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</a:pP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8208912" cy="576064"/>
          </a:xfrm>
        </p:spPr>
        <p:txBody>
          <a:bodyPr>
            <a:normAutofit fontScale="40000" lnSpcReduction="20000"/>
          </a:bodyPr>
          <a:lstStyle/>
          <a:p>
            <a:pPr marL="1143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5900" b="1" dirty="0" smtClean="0">
                <a:effectLst/>
                <a:latin typeface="Times New Roman"/>
                <a:ea typeface="Times New Roman"/>
                <a:cs typeface="Times New Roman"/>
              </a:rPr>
              <a:t>Папоротникообразные:</a:t>
            </a:r>
            <a:r>
              <a:rPr lang="ru-RU" sz="5900" b="1" dirty="0" smtClean="0">
                <a:ea typeface="Times New Roman"/>
                <a:cs typeface="Times New Roman"/>
              </a:rPr>
              <a:t>                        </a:t>
            </a:r>
            <a:r>
              <a:rPr lang="ru-RU" sz="5900" b="1" dirty="0" smtClean="0">
                <a:effectLst/>
                <a:latin typeface="Times New Roman"/>
                <a:ea typeface="Times New Roman"/>
                <a:cs typeface="Times New Roman"/>
              </a:rPr>
              <a:t>Голосеменные:</a:t>
            </a:r>
            <a:endParaRPr lang="ru-RU" sz="5900" b="1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281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472608"/>
          </a:xfrm>
        </p:spPr>
        <p:txBody>
          <a:bodyPr>
            <a:normAutofit/>
          </a:bodyPr>
          <a:lstStyle/>
          <a:p>
            <a:pPr marL="252000" lvl="1" indent="0">
              <a:lnSpc>
                <a:spcPct val="150000"/>
              </a:lnSpc>
              <a:buFont typeface="+mj-lt"/>
              <a:buAutoNum type="arabicPeriod"/>
              <a:tabLst>
                <a:tab pos="113538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Чем отличаются голосеменные от сосудисто-споровых растений?</a:t>
            </a:r>
          </a:p>
          <a:p>
            <a:pPr marL="252000" lvl="1" indent="0">
              <a:lnSpc>
                <a:spcPct val="150000"/>
              </a:lnSpc>
              <a:buFont typeface="+mj-lt"/>
              <a:buAutoNum type="arabicPeriod"/>
              <a:tabLst>
                <a:tab pos="113538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Почему голосеменные так называются?</a:t>
            </a:r>
          </a:p>
          <a:p>
            <a:pPr marL="252000" lvl="1" indent="0">
              <a:lnSpc>
                <a:spcPct val="150000"/>
              </a:lnSpc>
              <a:buFont typeface="+mj-lt"/>
              <a:buAutoNum type="arabicPeriod"/>
              <a:tabLst>
                <a:tab pos="113538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Почему голосеменные называются хвойными?</a:t>
            </a:r>
          </a:p>
          <a:p>
            <a:pPr marL="252000" lvl="1" indent="0">
              <a:lnSpc>
                <a:spcPct val="150000"/>
              </a:lnSpc>
              <a:buFont typeface="+mj-lt"/>
              <a:buAutoNum type="arabicPeriod"/>
              <a:tabLst>
                <a:tab pos="113538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Почему голосеменные называются вечнозелеными?</a:t>
            </a:r>
          </a:p>
          <a:p>
            <a:pPr marL="252000" lvl="1" indent="0">
              <a:lnSpc>
                <a:spcPct val="150000"/>
              </a:lnSpc>
              <a:buFont typeface="+mj-lt"/>
              <a:buAutoNum type="arabicPeriod"/>
              <a:tabLst>
                <a:tab pos="113538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Почему древесина хвойных устойчива к гниению?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214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презентации использованы ресурсы: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067128" cy="4525963"/>
          </a:xfrm>
        </p:spPr>
        <p:txBody>
          <a:bodyPr/>
          <a:lstStyle/>
          <a:p>
            <a:r>
              <a:rPr lang="en-US" dirty="0" smtClean="0"/>
              <a:t>http://dic.academic.ru/</a:t>
            </a:r>
            <a:endParaRPr lang="ru-RU" dirty="0" smtClean="0"/>
          </a:p>
          <a:p>
            <a:r>
              <a:rPr lang="en-US" dirty="0" smtClean="0"/>
              <a:t>http://900igr.net/</a:t>
            </a:r>
            <a:endParaRPr lang="ru-RU" dirty="0" smtClean="0"/>
          </a:p>
          <a:p>
            <a:r>
              <a:rPr lang="en-US" dirty="0" smtClean="0"/>
              <a:t>www.nkj.ru</a:t>
            </a:r>
            <a:endParaRPr lang="ru-RU" dirty="0" smtClean="0"/>
          </a:p>
          <a:p>
            <a:r>
              <a:rPr lang="en-US" dirty="0">
                <a:hlinkClick r:id="rId2"/>
              </a:rPr>
              <a:t>http://biouroki.ru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 smtClean="0"/>
              <a:t>http://r2russia.far.ru/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28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9"/>
            <a:ext cx="8229600" cy="2664296"/>
          </a:xfrm>
        </p:spPr>
        <p:txBody>
          <a:bodyPr/>
          <a:lstStyle/>
          <a:p>
            <a:pPr algn="just"/>
            <a:r>
              <a:rPr lang="ru-RU" b="1" dirty="0" smtClean="0">
                <a:effectLst/>
              </a:rPr>
              <a:t>Голосеменными</a:t>
            </a:r>
            <a:r>
              <a:rPr lang="ru-RU" dirty="0" smtClean="0">
                <a:effectLst/>
              </a:rPr>
              <a:t> называются растения, у которых впервые в процессе эволюции появилось семя, снабженное запасными питательными веществами и покрытое кожурой. 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75" y="3768121"/>
            <a:ext cx="1944216" cy="291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8" y="263794"/>
            <a:ext cx="17145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692" y="392381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8587"/>
            <a:ext cx="2682885" cy="201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3" y="4588587"/>
            <a:ext cx="2652220" cy="199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838" y="92220"/>
            <a:ext cx="2465154" cy="16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38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Происхождение голосеменных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0650" y="1052736"/>
            <a:ext cx="3729038" cy="367240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i="1" dirty="0" smtClean="0">
                <a:effectLst/>
                <a:latin typeface="Times New Roman"/>
                <a:ea typeface="Times New Roman"/>
                <a:cs typeface="Times New Roman"/>
              </a:rPr>
              <a:t>Первые голосеменные появились в конце девонского периода около 350 млн. лет назад.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i="1" dirty="0" smtClean="0">
                <a:effectLst/>
                <a:latin typeface="Times New Roman"/>
                <a:ea typeface="Times New Roman"/>
                <a:cs typeface="Times New Roman"/>
              </a:rPr>
              <a:t>Произошли от древних папоротниковидных, вымерших в начале каменноугольного периода.  </a:t>
            </a:r>
            <a:endParaRPr lang="ru-RU" sz="28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6" y="1052736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51520" y="4941168"/>
            <a:ext cx="858768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В мезозойскую эру — эпоху горообразования, поднятия материков и иссушения климата — голосеменные достигли расцвета.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6298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Распространение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00141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Times New Roman"/>
                <a:cs typeface="Times New Roman"/>
              </a:rPr>
              <a:t>Отдел современных голосеменных насчитывает более 700 видов. Несмотря на относительно малую численность видов, голосеменные завоевали почти весь земной шар. В умеренных широтах Северного полушария они на огромных пространствах образуют хвойные леса, называемые тайгой. </a:t>
            </a:r>
            <a:endParaRPr lang="ru-RU" sz="28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05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39" y="592013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Травянистых растений среди них нет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20051254"/>
              </p:ext>
            </p:extLst>
          </p:nvPr>
        </p:nvGraphicFramePr>
        <p:xfrm>
          <a:off x="179512" y="116632"/>
          <a:ext cx="88644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68" y="764134"/>
            <a:ext cx="25241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730230" y="2666089"/>
            <a:ext cx="1318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Гне́тум</a:t>
            </a:r>
            <a:endParaRPr lang="ru-RU" sz="24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50151"/>
            <a:ext cx="2633733" cy="193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151"/>
            <a:ext cx="2160240" cy="287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941" y="3276705"/>
            <a:ext cx="705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Ель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2180215"/>
            <a:ext cx="2711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Можжевельник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870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85366"/>
            <a:ext cx="8796646" cy="8077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Многообразие листьев голосеменных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4114" y="161139"/>
            <a:ext cx="2847392" cy="5650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Вельвичия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93330" y="6109640"/>
            <a:ext cx="1614773" cy="5885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Гнетум 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635441" cy="197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74" y="3579238"/>
            <a:ext cx="2162362" cy="24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93089"/>
            <a:ext cx="212883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93546"/>
            <a:ext cx="2664296" cy="177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35119"/>
            <a:ext cx="2520280" cy="257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6444208" y="5974364"/>
            <a:ext cx="2520279" cy="589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Сосна</a:t>
            </a: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467544" y="6169037"/>
            <a:ext cx="1728192" cy="58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Кипарис </a:t>
            </a: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975128" y="188069"/>
            <a:ext cx="1152128" cy="523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Туя</a:t>
            </a:r>
          </a:p>
        </p:txBody>
      </p:sp>
    </p:spTree>
    <p:extLst>
      <p:ext uri="{BB962C8B-B14F-4D97-AF65-F5344CB8AC3E}">
        <p14:creationId xmlns:p14="http://schemas.microsoft.com/office/powerpoint/2010/main" val="350261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79712" y="318378"/>
            <a:ext cx="5770985" cy="509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Строение стебля сосны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124743"/>
            <a:ext cx="3744416" cy="55002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 стебле на поперечном разрезе различают тонкую кору, хорошо развитую древесину и плохо выраженную сердцевину. </a:t>
            </a:r>
          </a:p>
          <a:p>
            <a:pPr marL="0" indent="0">
              <a:buNone/>
            </a:pPr>
            <a:r>
              <a:rPr lang="ru-RU" dirty="0" smtClean="0"/>
              <a:t>Древесина голосеменных  состоит в основном из </a:t>
            </a:r>
            <a:r>
              <a:rPr lang="ru-RU" dirty="0" err="1" smtClean="0"/>
              <a:t>трахеид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Паренхимы в древесине очень мало или она совсем отсутствует. </a:t>
            </a:r>
          </a:p>
          <a:p>
            <a:pPr marL="0" indent="0">
              <a:buNone/>
            </a:pPr>
            <a:r>
              <a:rPr lang="ru-RU" dirty="0" smtClean="0"/>
              <a:t>У многих видов в коре и древесине имеются смоляные каналы, заполненные смолой, эфирными маслами и другими веществами. 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0" y="1196752"/>
            <a:ext cx="5108124" cy="542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33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Развитие голосеменных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0536" y="980728"/>
            <a:ext cx="4193952" cy="572011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800" dirty="0" smtClean="0"/>
              <a:t>В цикле развития голосеменных наблюдается последовательная смена двух поколений — спорофита и гаметофита с господством спорофита.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 smtClean="0"/>
              <a:t>Гаметофиты сильно редуцированы, причем мужские гаметофиты голосеменных растений не имеют антеридиев.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46449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750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717</Words>
  <Application>Microsoft Office PowerPoint</Application>
  <PresentationFormat>Экран (4:3)</PresentationFormat>
  <Paragraphs>234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Особенности строения голосеменных на примере представителей хвойных растений  города Ижевска. </vt:lpstr>
      <vt:lpstr>Цель:</vt:lpstr>
      <vt:lpstr>Презентация PowerPoint</vt:lpstr>
      <vt:lpstr>Происхождение голосеменных</vt:lpstr>
      <vt:lpstr>Распространение</vt:lpstr>
      <vt:lpstr>Травянистых растений среди них нет</vt:lpstr>
      <vt:lpstr>Многообразие листьев голосеменных</vt:lpstr>
      <vt:lpstr> </vt:lpstr>
      <vt:lpstr>Развитие голосеменных</vt:lpstr>
      <vt:lpstr>Презентация PowerPoint</vt:lpstr>
      <vt:lpstr>Многообразие голосеменных</vt:lpstr>
      <vt:lpstr>Отдел Голосеменные </vt:lpstr>
      <vt:lpstr>Анатомическое строение иглы сосны обыкновенной. </vt:lpstr>
      <vt:lpstr>Дайте ответы на вопросы:</vt:lpstr>
      <vt:lpstr>Структура древостоя Удмуртии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Заполните пустые клетки названиями голосеменных, произрастающих на территории города</vt:lpstr>
      <vt:lpstr>Проверь себя</vt:lpstr>
      <vt:lpstr> Выберите правильные ответы и запишите их в виде последовательности цифр </vt:lpstr>
      <vt:lpstr>Повторение</vt:lpstr>
      <vt:lpstr>Для презентации использованы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строения голосеменных на примере представителей хвойных растений  города Ижевска.</dc:title>
  <dc:creator>Тимур</dc:creator>
  <cp:lastModifiedBy>Мама</cp:lastModifiedBy>
  <cp:revision>25</cp:revision>
  <dcterms:created xsi:type="dcterms:W3CDTF">2013-02-20T13:16:21Z</dcterms:created>
  <dcterms:modified xsi:type="dcterms:W3CDTF">2013-11-13T13:29:34Z</dcterms:modified>
</cp:coreProperties>
</file>