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5" r:id="rId4"/>
    <p:sldId id="296" r:id="rId5"/>
    <p:sldId id="294" r:id="rId6"/>
    <p:sldId id="263" r:id="rId7"/>
    <p:sldId id="271" r:id="rId8"/>
    <p:sldId id="264" r:id="rId9"/>
    <p:sldId id="268" r:id="rId10"/>
    <p:sldId id="267" r:id="rId11"/>
    <p:sldId id="269" r:id="rId12"/>
    <p:sldId id="272" r:id="rId13"/>
    <p:sldId id="275" r:id="rId14"/>
    <p:sldId id="306" r:id="rId15"/>
    <p:sldId id="277" r:id="rId16"/>
    <p:sldId id="276" r:id="rId17"/>
    <p:sldId id="279" r:id="rId18"/>
    <p:sldId id="307" r:id="rId19"/>
    <p:sldId id="304" r:id="rId20"/>
    <p:sldId id="270" r:id="rId21"/>
    <p:sldId id="278" r:id="rId22"/>
    <p:sldId id="280" r:id="rId23"/>
    <p:sldId id="281" r:id="rId24"/>
    <p:sldId id="284" r:id="rId25"/>
    <p:sldId id="290" r:id="rId26"/>
    <p:sldId id="286" r:id="rId27"/>
    <p:sldId id="287" r:id="rId28"/>
    <p:sldId id="292" r:id="rId29"/>
    <p:sldId id="297" r:id="rId30"/>
    <p:sldId id="299" r:id="rId31"/>
    <p:sldId id="298" r:id="rId32"/>
    <p:sldId id="303" r:id="rId33"/>
    <p:sldId id="300" r:id="rId34"/>
    <p:sldId id="259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4E406"/>
    <a:srgbClr val="BDF8A6"/>
    <a:srgbClr val="FF9900"/>
    <a:srgbClr val="7ABC32"/>
    <a:srgbClr val="FF9933"/>
    <a:srgbClr val="F1CDF2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E52CC-F83C-492A-8EA0-46A8B4518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8AA52-FB28-439A-ACD0-EA192E832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49123-CAAA-4CF3-92F2-667E1954E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2091D-C005-467D-B5A5-7A6FF7977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BD054-51C1-4044-B1EC-D06EEFB4E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855CB-7913-4B47-BEAD-6A608B659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E715-C26E-41AB-BE78-929D25E9E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952B-DA74-484C-B51C-BFEE53987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C666-85F7-42C4-8489-C461E15FF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39372-17E7-47FA-AF98-C1D334582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BB04-EA17-4862-A3FB-F021F93C4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5BDFFA-6CC3-4FF7-9024-84AB29C6A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viki.rdf.ru/cat/vremena_goda/?page=8" TargetMode="External"/><Relationship Id="rId7" Type="http://schemas.openxmlformats.org/officeDocument/2006/relationships/hyperlink" Target="&#1054;&#1089;&#1077;&#1085;&#1085;&#1080;&#1077;%20&#1080;&#1084;&#1077;&#1085;&#1077;&#1085;&#1080;&#1103;%20&#1074;%20&#1078;&#1080;&#1079;&#1085;&#1080;%20&#1088;&#1072;&#1089;&#1090;&#1077;&#1085;&#1080;&#1081;.pptx" TargetMode="External"/><Relationship Id="rId2" Type="http://schemas.openxmlformats.org/officeDocument/2006/relationships/hyperlink" Target="http://pedsovet.s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edsovet.su/load/244-1-0-2616" TargetMode="External"/><Relationship Id="rId5" Type="http://schemas.openxmlformats.org/officeDocument/2006/relationships/hyperlink" Target="http://www.youtube.com/watch?v=SAWr-KZhD0E" TargetMode="External"/><Relationship Id="rId4" Type="http://schemas.openxmlformats.org/officeDocument/2006/relationships/hyperlink" Target="http://images.yandex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116013" y="1603375"/>
            <a:ext cx="7440612" cy="2159000"/>
          </a:xfrm>
        </p:spPr>
        <p:txBody>
          <a:bodyPr/>
          <a:lstStyle/>
          <a:p>
            <a:pPr eaLnBrk="1" hangingPunct="1"/>
            <a:r>
              <a:rPr lang="ru-RU" sz="5400" smtClean="0">
                <a:latin typeface="Times New Roman" pitchFamily="18" charset="0"/>
                <a:cs typeface="Times New Roman" pitchFamily="18" charset="0"/>
              </a:rPr>
              <a:t>Осенние изменения </a:t>
            </a:r>
            <a:br>
              <a:rPr lang="ru-RU" sz="5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smtClean="0">
                <a:latin typeface="Times New Roman" pitchFamily="18" charset="0"/>
                <a:cs typeface="Times New Roman" pitchFamily="18" charset="0"/>
              </a:rPr>
              <a:t>в жизни растений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2988" y="549275"/>
            <a:ext cx="7058025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395288" y="382588"/>
            <a:ext cx="835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МБОУ гимназия №5 г. Морозовска Ростовской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44725" y="4805363"/>
            <a:ext cx="4392613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Кнышова Марина Евгеньевна</a:t>
            </a: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1331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2441575"/>
            <a:ext cx="1581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3860800"/>
            <a:ext cx="1581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2413" y="5160963"/>
            <a:ext cx="1581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2159000"/>
          </a:xfrm>
        </p:spPr>
        <p:txBody>
          <a:bodyPr/>
          <a:lstStyle/>
          <a:p>
            <a:pPr eaLnBrk="1" hangingPunct="1"/>
            <a:r>
              <a:rPr lang="ru-RU" smtClean="0"/>
              <a:t>Осенние изменения в жизни</a:t>
            </a:r>
            <a:br>
              <a:rPr lang="ru-RU" smtClean="0"/>
            </a:br>
            <a:r>
              <a:rPr lang="ru-RU" smtClean="0"/>
              <a:t>растений</a:t>
            </a:r>
          </a:p>
        </p:txBody>
      </p:sp>
      <p:pic>
        <p:nvPicPr>
          <p:cNvPr id="2253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746375" y="4298950"/>
            <a:ext cx="6408738" cy="143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411413" y="4591050"/>
            <a:ext cx="3889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C00000"/>
                </a:solidFill>
              </a:rPr>
              <a:t>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листьях есть вещество «ксантофилл», которое делает лист желтым. </a:t>
            </a:r>
            <a:endParaRPr lang="ru-RU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2159000"/>
          </a:xfrm>
        </p:spPr>
        <p:txBody>
          <a:bodyPr/>
          <a:lstStyle/>
          <a:p>
            <a:pPr eaLnBrk="1" hangingPunct="1"/>
            <a:r>
              <a:rPr lang="ru-RU" smtClean="0"/>
              <a:t>Осенние изменения в жизни</a:t>
            </a:r>
            <a:br>
              <a:rPr lang="ru-RU" smtClean="0"/>
            </a:br>
            <a:r>
              <a:rPr lang="ru-RU" smtClean="0"/>
              <a:t>растений</a:t>
            </a:r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487363" y="3667125"/>
            <a:ext cx="408463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Каротин придаёт листьям оранжевый оттенок.</a:t>
            </a:r>
          </a:p>
          <a:p>
            <a:endParaRPr lang="ru-RU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2457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042988" y="4779963"/>
            <a:ext cx="640397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Существует еще антоцианин, придающий сахарному  клену  и  красному  дубу их яркие красные оттенки. </a:t>
            </a:r>
          </a:p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2560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3175"/>
            <a:ext cx="9144001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-11113" y="5330825"/>
            <a:ext cx="73358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Яркость и прочность окраски во многом зависят  и  от погоды. </a:t>
            </a:r>
          </a:p>
          <a:p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Сухая солнечная осень дарит нам не только хорошее настроение, но и сочно окрашенные листья</a:t>
            </a:r>
            <a:r>
              <a:rPr lang="ru-RU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0638" y="5373688"/>
            <a:ext cx="86407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яркость осенних тонов влияет и возраст дерева. Чем оно моложе, тем свежее у него листья, тем крепче они держатся на ветках. </a:t>
            </a: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2765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-23813"/>
            <a:ext cx="9174163" cy="68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779838" y="3789363"/>
            <a:ext cx="47529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Благоволит к ярким нарядам и  теплая умеренно влажная осень.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2867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8" y="-17463"/>
            <a:ext cx="9164638" cy="691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23850" y="4941888"/>
            <a:ext cx="86407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800">
                <a:solidFill>
                  <a:srgbClr val="BDF8A6"/>
                </a:solidFill>
                <a:latin typeface="Times New Roman" pitchFamily="18" charset="0"/>
                <a:cs typeface="Times New Roman" pitchFamily="18" charset="0"/>
              </a:rPr>
              <a:t>Напротив, в  дождливую, пасмурную осень изменение окраски листьев происходит медленнее. В холод и дождь краски леса не такие  яркие и  быстро исчезают.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178520">
            <a:off x="-160337" y="987424"/>
            <a:ext cx="3975100" cy="367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1329">
            <a:off x="2786063" y="1862138"/>
            <a:ext cx="615632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87675" y="476250"/>
            <a:ext cx="4897438" cy="158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463" y="201613"/>
            <a:ext cx="79216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Почему осенью меняется окраска листьев?</a:t>
            </a:r>
            <a:endParaRPr lang="ru-RU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970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1813" y="1401763"/>
            <a:ext cx="47212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3900" y="2471738"/>
            <a:ext cx="2157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00"/>
                </a:solidFill>
              </a:rPr>
              <a:t>1.Уменьшается световой день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24175" y="3273425"/>
            <a:ext cx="2406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2.Хлорофилл не восстанавливается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54800" y="3671888"/>
            <a:ext cx="1512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3.Меняется окраска</a:t>
            </a:r>
          </a:p>
        </p:txBody>
      </p:sp>
      <p:sp>
        <p:nvSpPr>
          <p:cNvPr id="12" name="Нашивка 11"/>
          <p:cNvSpPr/>
          <p:nvPr/>
        </p:nvSpPr>
        <p:spPr>
          <a:xfrm>
            <a:off x="5780088" y="4435475"/>
            <a:ext cx="484187" cy="484188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1801813" y="3509963"/>
            <a:ext cx="485775" cy="485775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Freeform 26" descr="Крупное конфетти"/>
          <p:cNvSpPr>
            <a:spLocks/>
          </p:cNvSpPr>
          <p:nvPr/>
        </p:nvSpPr>
        <p:spPr bwMode="auto">
          <a:xfrm>
            <a:off x="1403350" y="6524625"/>
            <a:ext cx="5616575" cy="647700"/>
          </a:xfrm>
          <a:custGeom>
            <a:avLst/>
            <a:gdLst>
              <a:gd name="T0" fmla="*/ 95649 w 5050"/>
              <a:gd name="T1" fmla="*/ 375826 h 567"/>
              <a:gd name="T2" fmla="*/ 169053 w 5050"/>
              <a:gd name="T3" fmla="*/ 291294 h 567"/>
              <a:gd name="T4" fmla="*/ 223551 w 5050"/>
              <a:gd name="T5" fmla="*/ 253597 h 567"/>
              <a:gd name="T6" fmla="*/ 324760 w 5050"/>
              <a:gd name="T7" fmla="*/ 188484 h 567"/>
              <a:gd name="T8" fmla="*/ 352565 w 5050"/>
              <a:gd name="T9" fmla="*/ 169065 h 567"/>
              <a:gd name="T10" fmla="*/ 379258 w 5050"/>
              <a:gd name="T11" fmla="*/ 159926 h 567"/>
              <a:gd name="T12" fmla="*/ 415960 w 5050"/>
              <a:gd name="T13" fmla="*/ 122229 h 567"/>
              <a:gd name="T14" fmla="*/ 580565 w 5050"/>
              <a:gd name="T15" fmla="*/ 84532 h 567"/>
              <a:gd name="T16" fmla="*/ 662867 w 5050"/>
              <a:gd name="T17" fmla="*/ 46835 h 567"/>
              <a:gd name="T18" fmla="*/ 1285695 w 5050"/>
              <a:gd name="T19" fmla="*/ 57116 h 567"/>
              <a:gd name="T20" fmla="*/ 1541500 w 5050"/>
              <a:gd name="T21" fmla="*/ 19420 h 567"/>
              <a:gd name="T22" fmla="*/ 1752816 w 5050"/>
              <a:gd name="T23" fmla="*/ 0 h 567"/>
              <a:gd name="T24" fmla="*/ 2228835 w 5050"/>
              <a:gd name="T25" fmla="*/ 9139 h 567"/>
              <a:gd name="T26" fmla="*/ 2320035 w 5050"/>
              <a:gd name="T27" fmla="*/ 75394 h 567"/>
              <a:gd name="T28" fmla="*/ 2575839 w 5050"/>
              <a:gd name="T29" fmla="*/ 84532 h 567"/>
              <a:gd name="T30" fmla="*/ 2677049 w 5050"/>
              <a:gd name="T31" fmla="*/ 122229 h 567"/>
              <a:gd name="T32" fmla="*/ 2777146 w 5050"/>
              <a:gd name="T33" fmla="*/ 113090 h 567"/>
              <a:gd name="T34" fmla="*/ 2887253 w 5050"/>
              <a:gd name="T35" fmla="*/ 75394 h 567"/>
              <a:gd name="T36" fmla="*/ 3335467 w 5050"/>
              <a:gd name="T37" fmla="*/ 57116 h 567"/>
              <a:gd name="T38" fmla="*/ 3564578 w 5050"/>
              <a:gd name="T39" fmla="*/ 0 h 567"/>
              <a:gd name="T40" fmla="*/ 3948285 w 5050"/>
              <a:gd name="T41" fmla="*/ 9139 h 567"/>
              <a:gd name="T42" fmla="*/ 4168499 w 5050"/>
              <a:gd name="T43" fmla="*/ 84532 h 567"/>
              <a:gd name="T44" fmla="*/ 4287504 w 5050"/>
              <a:gd name="T45" fmla="*/ 93671 h 567"/>
              <a:gd name="T46" fmla="*/ 4397611 w 5050"/>
              <a:gd name="T47" fmla="*/ 141649 h 567"/>
              <a:gd name="T48" fmla="*/ 4735718 w 5050"/>
              <a:gd name="T49" fmla="*/ 150787 h 567"/>
              <a:gd name="T50" fmla="*/ 4826918 w 5050"/>
              <a:gd name="T51" fmla="*/ 188484 h 567"/>
              <a:gd name="T52" fmla="*/ 4882528 w 5050"/>
              <a:gd name="T53" fmla="*/ 226181 h 567"/>
              <a:gd name="T54" fmla="*/ 5302937 w 5050"/>
              <a:gd name="T55" fmla="*/ 244458 h 567"/>
              <a:gd name="T56" fmla="*/ 5321844 w 5050"/>
              <a:gd name="T57" fmla="*/ 263878 h 567"/>
              <a:gd name="T58" fmla="*/ 5339639 w 5050"/>
              <a:gd name="T59" fmla="*/ 319852 h 567"/>
              <a:gd name="T60" fmla="*/ 5605453 w 5050"/>
              <a:gd name="T61" fmla="*/ 338129 h 567"/>
              <a:gd name="T62" fmla="*/ 5559853 w 5050"/>
              <a:gd name="T63" fmla="*/ 386107 h 567"/>
              <a:gd name="T64" fmla="*/ 5138332 w 5050"/>
              <a:gd name="T65" fmla="*/ 395245 h 567"/>
              <a:gd name="T66" fmla="*/ 4150704 w 5050"/>
              <a:gd name="T67" fmla="*/ 470639 h 567"/>
              <a:gd name="T68" fmla="*/ 4012792 w 5050"/>
              <a:gd name="T69" fmla="*/ 432942 h 567"/>
              <a:gd name="T70" fmla="*/ 3326569 w 5050"/>
              <a:gd name="T71" fmla="*/ 442081 h 567"/>
              <a:gd name="T72" fmla="*/ 3216462 w 5050"/>
              <a:gd name="T73" fmla="*/ 375826 h 567"/>
              <a:gd name="T74" fmla="*/ 1385793 w 5050"/>
              <a:gd name="T75" fmla="*/ 386107 h 567"/>
              <a:gd name="T76" fmla="*/ 398165 w 5050"/>
              <a:gd name="T77" fmla="*/ 375826 h 567"/>
              <a:gd name="T78" fmla="*/ 95649 w 5050"/>
              <a:gd name="T79" fmla="*/ 375826 h 56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050"/>
              <a:gd name="T121" fmla="*/ 0 h 567"/>
              <a:gd name="T122" fmla="*/ 5050 w 5050"/>
              <a:gd name="T123" fmla="*/ 567 h 56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050" h="567">
                <a:moveTo>
                  <a:pt x="86" y="329"/>
                </a:moveTo>
                <a:cubicBezTo>
                  <a:pt x="110" y="306"/>
                  <a:pt x="127" y="275"/>
                  <a:pt x="152" y="255"/>
                </a:cubicBezTo>
                <a:cubicBezTo>
                  <a:pt x="167" y="243"/>
                  <a:pt x="186" y="234"/>
                  <a:pt x="201" y="222"/>
                </a:cubicBezTo>
                <a:cubicBezTo>
                  <a:pt x="234" y="195"/>
                  <a:pt x="248" y="176"/>
                  <a:pt x="292" y="165"/>
                </a:cubicBezTo>
                <a:cubicBezTo>
                  <a:pt x="300" y="159"/>
                  <a:pt x="308" y="153"/>
                  <a:pt x="317" y="148"/>
                </a:cubicBezTo>
                <a:cubicBezTo>
                  <a:pt x="325" y="144"/>
                  <a:pt x="334" y="144"/>
                  <a:pt x="341" y="140"/>
                </a:cubicBezTo>
                <a:cubicBezTo>
                  <a:pt x="429" y="88"/>
                  <a:pt x="287" y="160"/>
                  <a:pt x="374" y="107"/>
                </a:cubicBezTo>
                <a:cubicBezTo>
                  <a:pt x="415" y="82"/>
                  <a:pt x="474" y="86"/>
                  <a:pt x="522" y="74"/>
                </a:cubicBezTo>
                <a:cubicBezTo>
                  <a:pt x="547" y="58"/>
                  <a:pt x="569" y="51"/>
                  <a:pt x="596" y="41"/>
                </a:cubicBezTo>
                <a:cubicBezTo>
                  <a:pt x="848" y="49"/>
                  <a:pt x="906" y="58"/>
                  <a:pt x="1156" y="50"/>
                </a:cubicBezTo>
                <a:cubicBezTo>
                  <a:pt x="1233" y="33"/>
                  <a:pt x="1307" y="24"/>
                  <a:pt x="1386" y="17"/>
                </a:cubicBezTo>
                <a:cubicBezTo>
                  <a:pt x="1563" y="28"/>
                  <a:pt x="1463" y="22"/>
                  <a:pt x="1576" y="0"/>
                </a:cubicBezTo>
                <a:cubicBezTo>
                  <a:pt x="1719" y="3"/>
                  <a:pt x="1861" y="3"/>
                  <a:pt x="2004" y="8"/>
                </a:cubicBezTo>
                <a:cubicBezTo>
                  <a:pt x="2045" y="10"/>
                  <a:pt x="2043" y="63"/>
                  <a:pt x="2086" y="66"/>
                </a:cubicBezTo>
                <a:cubicBezTo>
                  <a:pt x="2163" y="71"/>
                  <a:pt x="2239" y="71"/>
                  <a:pt x="2316" y="74"/>
                </a:cubicBezTo>
                <a:cubicBezTo>
                  <a:pt x="2363" y="83"/>
                  <a:pt x="2364" y="96"/>
                  <a:pt x="2407" y="107"/>
                </a:cubicBezTo>
                <a:cubicBezTo>
                  <a:pt x="2437" y="104"/>
                  <a:pt x="2467" y="103"/>
                  <a:pt x="2497" y="99"/>
                </a:cubicBezTo>
                <a:cubicBezTo>
                  <a:pt x="2531" y="94"/>
                  <a:pt x="2562" y="68"/>
                  <a:pt x="2596" y="66"/>
                </a:cubicBezTo>
                <a:cubicBezTo>
                  <a:pt x="2829" y="53"/>
                  <a:pt x="2695" y="60"/>
                  <a:pt x="2999" y="50"/>
                </a:cubicBezTo>
                <a:cubicBezTo>
                  <a:pt x="3079" y="36"/>
                  <a:pt x="3121" y="9"/>
                  <a:pt x="3205" y="0"/>
                </a:cubicBezTo>
                <a:cubicBezTo>
                  <a:pt x="3316" y="14"/>
                  <a:pt x="3439" y="4"/>
                  <a:pt x="3550" y="8"/>
                </a:cubicBezTo>
                <a:cubicBezTo>
                  <a:pt x="3616" y="26"/>
                  <a:pt x="3680" y="66"/>
                  <a:pt x="3748" y="74"/>
                </a:cubicBezTo>
                <a:cubicBezTo>
                  <a:pt x="3784" y="78"/>
                  <a:pt x="3819" y="79"/>
                  <a:pt x="3855" y="82"/>
                </a:cubicBezTo>
                <a:cubicBezTo>
                  <a:pt x="3887" y="104"/>
                  <a:pt x="3920" y="106"/>
                  <a:pt x="3954" y="124"/>
                </a:cubicBezTo>
                <a:cubicBezTo>
                  <a:pt x="4057" y="113"/>
                  <a:pt x="4156" y="120"/>
                  <a:pt x="4258" y="132"/>
                </a:cubicBezTo>
                <a:cubicBezTo>
                  <a:pt x="4285" y="141"/>
                  <a:pt x="4315" y="151"/>
                  <a:pt x="4340" y="165"/>
                </a:cubicBezTo>
                <a:cubicBezTo>
                  <a:pt x="4357" y="175"/>
                  <a:pt x="4370" y="197"/>
                  <a:pt x="4390" y="198"/>
                </a:cubicBezTo>
                <a:cubicBezTo>
                  <a:pt x="4603" y="211"/>
                  <a:pt x="4477" y="205"/>
                  <a:pt x="4768" y="214"/>
                </a:cubicBezTo>
                <a:cubicBezTo>
                  <a:pt x="4774" y="220"/>
                  <a:pt x="4781" y="224"/>
                  <a:pt x="4785" y="231"/>
                </a:cubicBezTo>
                <a:cubicBezTo>
                  <a:pt x="4793" y="246"/>
                  <a:pt x="4784" y="276"/>
                  <a:pt x="4801" y="280"/>
                </a:cubicBezTo>
                <a:cubicBezTo>
                  <a:pt x="4901" y="304"/>
                  <a:pt x="4823" y="288"/>
                  <a:pt x="5040" y="296"/>
                </a:cubicBezTo>
                <a:cubicBezTo>
                  <a:pt x="5050" y="327"/>
                  <a:pt x="5033" y="337"/>
                  <a:pt x="4999" y="338"/>
                </a:cubicBezTo>
                <a:cubicBezTo>
                  <a:pt x="4873" y="343"/>
                  <a:pt x="4746" y="343"/>
                  <a:pt x="4620" y="346"/>
                </a:cubicBezTo>
                <a:cubicBezTo>
                  <a:pt x="4399" y="567"/>
                  <a:pt x="3947" y="184"/>
                  <a:pt x="3732" y="412"/>
                </a:cubicBezTo>
                <a:cubicBezTo>
                  <a:pt x="3690" y="401"/>
                  <a:pt x="3650" y="387"/>
                  <a:pt x="3608" y="379"/>
                </a:cubicBezTo>
                <a:cubicBezTo>
                  <a:pt x="3402" y="382"/>
                  <a:pt x="3197" y="395"/>
                  <a:pt x="2991" y="387"/>
                </a:cubicBezTo>
                <a:cubicBezTo>
                  <a:pt x="2973" y="386"/>
                  <a:pt x="2919" y="339"/>
                  <a:pt x="2892" y="329"/>
                </a:cubicBezTo>
                <a:cubicBezTo>
                  <a:pt x="2144" y="338"/>
                  <a:pt x="2031" y="345"/>
                  <a:pt x="1246" y="338"/>
                </a:cubicBezTo>
                <a:cubicBezTo>
                  <a:pt x="951" y="319"/>
                  <a:pt x="654" y="338"/>
                  <a:pt x="358" y="329"/>
                </a:cubicBezTo>
                <a:cubicBezTo>
                  <a:pt x="0" y="344"/>
                  <a:pt x="234" y="329"/>
                  <a:pt x="86" y="329"/>
                </a:cubicBezTo>
                <a:close/>
              </a:path>
            </a:pathLst>
          </a:custGeom>
          <a:pattFill prst="lgConfetti">
            <a:fgClr>
              <a:srgbClr val="808000"/>
            </a:fgClr>
            <a:bgClr>
              <a:srgbClr val="663300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23" name="Picture 6" descr="3521324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</a:blip>
          <a:srcRect/>
          <a:stretch>
            <a:fillRect/>
          </a:stretch>
        </p:blipFill>
        <p:spPr bwMode="auto">
          <a:xfrm rot="-265832">
            <a:off x="1979613" y="620713"/>
            <a:ext cx="5975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1476375" y="2565400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9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615173">
            <a:off x="2771775" y="2565400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2484438" y="1268413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5651500" y="4292600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4284663" y="765175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-367849">
            <a:off x="6156325" y="2205038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-2030317">
            <a:off x="6516688" y="3573463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2195513" y="3933825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468313" y="260350"/>
            <a:ext cx="2879725" cy="865188"/>
          </a:xfrm>
          <a:prstGeom prst="cloudCallout">
            <a:avLst>
              <a:gd name="adj1" fmla="val -34343"/>
              <a:gd name="adj2" fmla="val 41194"/>
            </a:avLst>
          </a:prstGeom>
          <a:gradFill rotWithShape="1">
            <a:gsLst>
              <a:gs pos="0">
                <a:schemeClr val="accent1"/>
              </a:gs>
              <a:gs pos="100000">
                <a:srgbClr val="3B3B3B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-252413" y="188913"/>
            <a:ext cx="2232026" cy="792162"/>
          </a:xfrm>
          <a:prstGeom prst="cloudCallout">
            <a:avLst>
              <a:gd name="adj1" fmla="val -17356"/>
              <a:gd name="adj2" fmla="val 14931"/>
            </a:avLst>
          </a:prstGeom>
          <a:gradFill rotWithShape="1">
            <a:gsLst>
              <a:gs pos="0">
                <a:schemeClr val="accent1"/>
              </a:gs>
              <a:gs pos="100000">
                <a:srgbClr val="3B3B3B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2067" name="Picture 19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-2734379">
            <a:off x="5835650" y="1012825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Shape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04250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24" descr="Ёжик1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 rot="429975">
            <a:off x="9396413" y="5767388"/>
            <a:ext cx="1457325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223036">
            <a:off x="4716463" y="1989138"/>
            <a:ext cx="1225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07465 0.88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4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14549 0.6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06702 0.6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3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0.04259 L 0.40139 0.289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11621 C 0.0717 -0.11621 0.12778 -0.04144 0.12778 0.05046 C 0.12778 0.14236 0.0717 0.21713 0.00278 0.21713 C -0.06615 0.21713 -0.12222 0.14236 -0.12222 0.05046 C -0.12222 -0.04144 -0.06615 -0.11621 0.00278 -0.11621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99219 -0.05232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1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12222 -0.0365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11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5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54427 0.01019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66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399 0.4717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82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3148 C -0.07761 -0.11111 -0.07188 -0.33611 0.03489 -0.4699 C 0.14184 -0.60301 0.31041 -0.5949 0.41076 -0.45231 C 0.51076 -0.30926 0.50503 -0.08495 0.39826 0.04861 C 0.29097 0.18218 0.12239 0.17454 0.02222 0.03148 Z " pathEditMode="relative" rAng="13617341" ptsTypes="fffff">
                                      <p:cBhvr>
                                        <p:cTn id="83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2419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8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5" grpId="0" animBg="1"/>
      <p:bldP spid="2065" grpId="1" animBg="1"/>
      <p:bldP spid="2066" grpId="0" animBg="1"/>
      <p:bldP spid="206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468313" y="333375"/>
            <a:ext cx="77041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РАБОТА В ТЕТРАДИ</a:t>
            </a:r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3959225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932363" y="1341438"/>
            <a:ext cx="36718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№7 С.13</a:t>
            </a:r>
          </a:p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КРОССВОРД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3800" y="3141663"/>
            <a:ext cx="36004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ЛИСТОПАД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 descr="hsiaoke0011008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2159000"/>
          </a:xfrm>
        </p:spPr>
        <p:txBody>
          <a:bodyPr/>
          <a:lstStyle/>
          <a:p>
            <a:pPr eaLnBrk="1" hangingPunct="1"/>
            <a:r>
              <a:rPr lang="ru-RU" smtClean="0"/>
              <a:t>Осенние изменения в жизни</a:t>
            </a:r>
            <a:br>
              <a:rPr lang="ru-RU" smtClean="0"/>
            </a:br>
            <a:r>
              <a:rPr lang="ru-RU" smtClean="0"/>
              <a:t>растений</a:t>
            </a: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4813"/>
            <a:ext cx="8256588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280400" cy="64611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68313" y="476250"/>
            <a:ext cx="7991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0000"/>
                </a:solidFill>
              </a:rPr>
              <a:t>Почему листья осенью опадают?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33475" y="1698625"/>
            <a:ext cx="6048375" cy="625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Понижение температуры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33475" y="2795588"/>
            <a:ext cx="6048375" cy="625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Замедление движения соков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33475" y="3897313"/>
            <a:ext cx="6030913" cy="6111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C00000"/>
                </a:solidFill>
              </a:rPr>
              <a:t>Пробковый слой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33475" y="5013325"/>
            <a:ext cx="6030913" cy="792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</a:rPr>
              <a:t>Листопад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684213" y="476250"/>
            <a:ext cx="7559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0000"/>
                </a:solidFill>
              </a:rPr>
              <a:t>Зачем листья осенью опадают?</a:t>
            </a:r>
          </a:p>
        </p:txBody>
      </p:sp>
      <p:pic>
        <p:nvPicPr>
          <p:cNvPr id="33795" name="Рисунок 4"/>
          <p:cNvPicPr>
            <a:picLocks noChangeAspect="1"/>
          </p:cNvPicPr>
          <p:nvPr/>
        </p:nvPicPr>
        <p:blipFill>
          <a:blip r:embed="rId2"/>
          <a:srcRect l="4471" t="1514" r="3899" b="5318"/>
          <a:stretch>
            <a:fillRect/>
          </a:stretch>
        </p:blipFill>
        <p:spPr bwMode="auto">
          <a:xfrm rot="-1284984">
            <a:off x="115888" y="1635125"/>
            <a:ext cx="4503737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9888" y="958850"/>
            <a:ext cx="4510087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9613" y="3336925"/>
            <a:ext cx="32083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Нет лишнего испарения – спасают дерево от засухи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54688" y="2867025"/>
            <a:ext cx="24145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C00000"/>
                </a:solidFill>
              </a:rPr>
              <a:t>Избавляют дерево от лишних минеральных солей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314325" y="166688"/>
            <a:ext cx="8362950" cy="554513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323850" y="166688"/>
            <a:ext cx="835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B050"/>
                </a:solidFill>
              </a:rPr>
              <a:t>Почему у хвойных деревьев нет листопада?</a:t>
            </a:r>
            <a:endParaRPr lang="ru-RU" sz="2800">
              <a:solidFill>
                <a:srgbClr val="00B050"/>
              </a:solidFill>
            </a:endParaRPr>
          </a:p>
        </p:txBody>
      </p:sp>
      <p:pic>
        <p:nvPicPr>
          <p:cNvPr id="3481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350" y="904875"/>
            <a:ext cx="3467100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04875"/>
            <a:ext cx="3743325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850" y="5703888"/>
            <a:ext cx="8362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1.Восковой налёт хвоинок спасает от «зимней засухи»</a:t>
            </a:r>
          </a:p>
          <a:p>
            <a:r>
              <a:rPr lang="ru-RU"/>
              <a:t>2.Ненужные дереву вещества накапливаются медленно, смена хвои идёт  постепенно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280400" cy="5048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493713" y="358775"/>
            <a:ext cx="81930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Лиственница -  исключение у хвойных деревьев </a:t>
            </a:r>
            <a:endParaRPr lang="ru-RU" sz="2400">
              <a:solidFill>
                <a:srgbClr val="FF0000"/>
              </a:solidFill>
            </a:endParaRPr>
          </a:p>
          <a:p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3584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981075"/>
            <a:ext cx="3114675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965200"/>
            <a:ext cx="31115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Выгнутая вверх стрелка 8"/>
          <p:cNvSpPr/>
          <p:nvPr/>
        </p:nvSpPr>
        <p:spPr>
          <a:xfrm>
            <a:off x="3779838" y="2833688"/>
            <a:ext cx="2008187" cy="731837"/>
          </a:xfrm>
          <a:prstGeom prst="curved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4213" y="5229225"/>
            <a:ext cx="7632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Осенью её мягкая хвоя желтеет и опадает. Почему?</a:t>
            </a:r>
          </a:p>
          <a:p>
            <a:r>
              <a:rPr lang="ru-RU" sz="2400"/>
              <a:t>У мягкой хвои лиственницы нет защитного слоя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5720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288"/>
            <a:ext cx="45720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640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4063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873125" y="5724525"/>
            <a:ext cx="784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FF00"/>
                </a:solidFill>
              </a:rPr>
              <a:t>Травянистые растения осенью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8" descr="hsiaoke0011008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280400" cy="5048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2700" y="9525"/>
            <a:ext cx="91694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9863" y="0"/>
            <a:ext cx="7488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spc="6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3200" b="1" spc="600" dirty="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 Е С Т</a:t>
            </a:r>
          </a:p>
          <a:p>
            <a:pPr algn="ctr"/>
            <a:r>
              <a:rPr lang="ru-RU" sz="8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Растения осенью</a:t>
            </a:r>
          </a:p>
          <a:p>
            <a:endParaRPr lang="ru-RU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963613" y="4168775"/>
            <a:ext cx="7216775" cy="646113"/>
            <a:chOff x="675904" y="5375200"/>
            <a:chExt cx="7218124" cy="646715"/>
          </a:xfrm>
        </p:grpSpPr>
        <p:sp>
          <p:nvSpPr>
            <p:cNvPr id="5" name="Равнобедренный треугольник 4"/>
            <p:cNvSpPr/>
            <p:nvPr/>
          </p:nvSpPr>
          <p:spPr>
            <a:xfrm>
              <a:off x="675904" y="5433993"/>
              <a:ext cx="749440" cy="58792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1407878" y="6007614"/>
              <a:ext cx="628768" cy="143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Равнобедренный треугольник 6"/>
            <p:cNvSpPr/>
            <p:nvPr/>
          </p:nvSpPr>
          <p:spPr>
            <a:xfrm>
              <a:off x="4280203" y="5397446"/>
              <a:ext cx="747852" cy="58792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>
              <a:off x="2057287" y="5424459"/>
              <a:ext cx="747852" cy="58792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Равнобедренный треугольник 8"/>
            <p:cNvSpPr/>
            <p:nvPr/>
          </p:nvSpPr>
          <p:spPr>
            <a:xfrm>
              <a:off x="3472014" y="5408569"/>
              <a:ext cx="747853" cy="589511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7265260" y="5948822"/>
              <a:ext cx="628768" cy="143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5841006" y="5966300"/>
              <a:ext cx="628768" cy="143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843246" y="5993313"/>
              <a:ext cx="628768" cy="143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Равнобедренный треугольник 12"/>
            <p:cNvSpPr/>
            <p:nvPr/>
          </p:nvSpPr>
          <p:spPr>
            <a:xfrm>
              <a:off x="6469774" y="5375200"/>
              <a:ext cx="749440" cy="58792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Равнобедренный треугольник 13"/>
            <p:cNvSpPr/>
            <p:nvPr/>
          </p:nvSpPr>
          <p:spPr>
            <a:xfrm>
              <a:off x="5075688" y="5400624"/>
              <a:ext cx="747853" cy="587922"/>
            </a:xfrm>
            <a:prstGeom prst="triangl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250825" y="274638"/>
            <a:ext cx="843597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solidFill>
                <a:srgbClr val="C00000"/>
              </a:solidFill>
            </a:endParaRPr>
          </a:p>
          <a:p>
            <a:pPr algn="ctr"/>
            <a:r>
              <a:rPr lang="ru-RU" sz="5400">
                <a:solidFill>
                  <a:srgbClr val="C00000"/>
                </a:solidFill>
              </a:rPr>
              <a:t>РАБОТА В ГРУППАХ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1543050"/>
          <a:ext cx="8642350" cy="505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142293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КАРТИНКА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13" marR="48613" marT="0" marB="0">
                    <a:solidFill>
                      <a:srgbClr val="BDF8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НАЗВАНИЕ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13" marR="48613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30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400" dirty="0" smtClean="0">
                          <a:solidFill>
                            <a:schemeClr val="bg1"/>
                          </a:solidFill>
                          <a:effectLst/>
                        </a:rPr>
                        <a:t>ТЕКСТ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Взяла Художник-Осень самые яркие краски и отправилась в лес рисовать свою картину. Берёзы и клёны покрыла Осень лимонной желтизной. А листья осинок разрумянила.</a:t>
                      </a:r>
                      <a:br>
                        <a:rPr lang="ru-RU" sz="1600" dirty="0" smtClean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Могучему дубу подарила медную кованую броню, а липам убор из золотой парчи. Остались сосны да ели по-летнему тёмно-зелёными. И от этого ещё ярче, ещё наряднее сделался лес в своём пёстром осеннем уборе.</a:t>
                      </a:r>
                      <a:r>
                        <a:rPr lang="ru-RU" sz="1600" dirty="0" smtClean="0">
                          <a:solidFill>
                            <a:srgbClr val="00602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 smtClean="0">
                          <a:solidFill>
                            <a:srgbClr val="00602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13" marR="48613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11138" y="195263"/>
            <a:ext cx="843438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solidFill>
                <a:srgbClr val="D4E406"/>
              </a:solidFill>
            </a:endParaRPr>
          </a:p>
          <a:p>
            <a:pPr algn="ctr"/>
            <a:r>
              <a:rPr lang="ru-RU" sz="4800">
                <a:solidFill>
                  <a:srgbClr val="C00000"/>
                </a:solidFill>
              </a:rPr>
              <a:t>РАБОТА В ГРУППАХ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437063" y="1438275"/>
          <a:ext cx="4527550" cy="52435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27955"/>
              </a:tblGrid>
              <a:tr h="1043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400" dirty="0" smtClean="0">
                          <a:solidFill>
                            <a:srgbClr val="990000"/>
                          </a:solidFill>
                          <a:effectLst/>
                        </a:rPr>
                        <a:t>ЗОЛОТАЯ</a:t>
                      </a:r>
                      <a:r>
                        <a:rPr lang="ru-RU" sz="800" baseline="0" dirty="0" smtClean="0">
                          <a:solidFill>
                            <a:srgbClr val="990000"/>
                          </a:solidFill>
                          <a:effectLst/>
                        </a:rPr>
                        <a:t>       </a:t>
                      </a:r>
                      <a:r>
                        <a:rPr lang="ru-RU" sz="3400" dirty="0" smtClean="0">
                          <a:solidFill>
                            <a:srgbClr val="990000"/>
                          </a:solidFill>
                          <a:effectLst/>
                        </a:rPr>
                        <a:t>ОСЕНЬ</a:t>
                      </a:r>
                      <a:endParaRPr lang="ru-RU" sz="800" dirty="0">
                        <a:solidFill>
                          <a:srgbClr val="99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13" marR="48613" marT="0" marB="0" anchor="ctr">
                    <a:solidFill>
                      <a:srgbClr val="D4E406">
                        <a:alpha val="3000"/>
                      </a:srgbClr>
                    </a:solidFill>
                  </a:tcPr>
                </a:tc>
              </a:tr>
              <a:tr h="4200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Взяла </a:t>
                      </a:r>
                      <a:r>
                        <a:rPr lang="ru-RU" sz="2000" dirty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Художник-Осень самые яркие краски и отправилась в лес рисовать свою </a:t>
                      </a:r>
                      <a:r>
                        <a:rPr lang="ru-RU" sz="2000" dirty="0" smtClean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картину. Берёзы </a:t>
                      </a:r>
                      <a:r>
                        <a:rPr lang="ru-RU" sz="2000" dirty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клёны покрыла Осень лимонной желтизной. А листья осинок разрумянила.</a:t>
                      </a:r>
                      <a:br>
                        <a:rPr lang="ru-RU" sz="2000" dirty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Могучему дубу подарила медную кованую броню, а липам убор из золотой парчи. Остались сосны да ели по-летнему тёмно-зелёными. И от этого ещё ярче, ещё наряднее сделался лес в своём пёстром осеннем уборе</a:t>
                      </a:r>
                      <a:r>
                        <a:rPr lang="ru-RU" sz="2000" dirty="0" smtClean="0">
                          <a:solidFill>
                            <a:srgbClr val="BDF8A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solidFill>
                          <a:srgbClr val="BDF8A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13" marR="48613" marT="0" marB="0"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pic>
        <p:nvPicPr>
          <p:cNvPr id="40972" name="Рисунок 7" descr="C:\Users\User\Downloads\1330078515_5_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38" y="1438275"/>
            <a:ext cx="41910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989" name="TextBox 6"/>
          <p:cNvSpPr txBox="1">
            <a:spLocks noChangeArrowheads="1"/>
          </p:cNvSpPr>
          <p:nvPr/>
        </p:nvSpPr>
        <p:spPr bwMode="auto">
          <a:xfrm>
            <a:off x="355600" y="1016000"/>
            <a:ext cx="8432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 УРОКА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2159000"/>
          </a:xfrm>
        </p:spPr>
        <p:txBody>
          <a:bodyPr/>
          <a:lstStyle/>
          <a:p>
            <a:pPr eaLnBrk="1" hangingPunct="1"/>
            <a:r>
              <a:rPr lang="ru-RU" smtClean="0"/>
              <a:t>Осенние изменения в жизни</a:t>
            </a:r>
            <a:br>
              <a:rPr lang="ru-RU" smtClean="0"/>
            </a:br>
            <a:r>
              <a:rPr lang="ru-RU" smtClean="0"/>
              <a:t>растений</a:t>
            </a:r>
          </a:p>
        </p:txBody>
      </p:sp>
      <p:pic>
        <p:nvPicPr>
          <p:cNvPr id="1536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950" y="4819650"/>
            <a:ext cx="6840538" cy="194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Лес, точно терем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расписной,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Лиловый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золотой,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багряный</a:t>
            </a:r>
            <a:endParaRPr lang="ru-RU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Весёлой, пёстрою стеной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над светлою поляной.(И. Бунин)</a:t>
            </a:r>
            <a:endParaRPr lang="ru-RU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2395538" y="4132263"/>
            <a:ext cx="58340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</p:txBody>
      </p:sp>
      <p:pic>
        <p:nvPicPr>
          <p:cNvPr id="43014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-42863"/>
            <a:ext cx="23907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132263"/>
            <a:ext cx="225107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19574">
            <a:off x="7779544" y="69056"/>
            <a:ext cx="12271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9525" y="5172075"/>
            <a:ext cx="152717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34950" y="0"/>
            <a:ext cx="34734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2676525"/>
            <a:ext cx="2290762" cy="317023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500" y="2693988"/>
            <a:ext cx="2359025" cy="3822700"/>
          </a:xfrm>
          <a:prstGeom prst="rect">
            <a:avLst/>
          </a:prstGeom>
          <a:noFill/>
        </p:spPr>
      </p:pic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293688" y="3644900"/>
            <a:ext cx="19859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урок был мне интересен и полезен</a:t>
            </a:r>
          </a:p>
        </p:txBody>
      </p:sp>
      <p:sp>
        <p:nvSpPr>
          <p:cNvPr id="44040" name="TextBox 8"/>
          <p:cNvSpPr txBox="1">
            <a:spLocks noChangeArrowheads="1"/>
          </p:cNvSpPr>
          <p:nvPr/>
        </p:nvSpPr>
        <p:spPr bwMode="auto">
          <a:xfrm>
            <a:off x="6669088" y="3978275"/>
            <a:ext cx="20177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урок </a:t>
            </a:r>
          </a:p>
          <a:p>
            <a:pPr algn="ctr"/>
            <a:r>
              <a:rPr lang="ru-RU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прошел без пользы для        меня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827088" y="257175"/>
            <a:ext cx="1512887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В    ЗА</a:t>
            </a:r>
          </a:p>
          <a:p>
            <a:pPr algn="ctr"/>
            <a:r>
              <a:rPr lang="ru-RU" sz="400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КЛЮЧЕ</a:t>
            </a:r>
          </a:p>
          <a:p>
            <a:pPr algn="ctr"/>
            <a:r>
              <a:rPr lang="ru-RU" sz="400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НИЕ</a:t>
            </a:r>
          </a:p>
        </p:txBody>
      </p:sp>
      <p:sp>
        <p:nvSpPr>
          <p:cNvPr id="45062" name="TextBox 4"/>
          <p:cNvSpPr txBox="1">
            <a:spLocks noChangeArrowheads="1"/>
          </p:cNvSpPr>
          <p:nvPr/>
        </p:nvSpPr>
        <p:spPr bwMode="auto">
          <a:xfrm>
            <a:off x="3419475" y="301625"/>
            <a:ext cx="46815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Снова осень взялась за краски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вовсю золотит листву.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Прекратив на время осадки,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Она спешит показать красоту.</a:t>
            </a:r>
          </a:p>
          <a:p>
            <a:endParaRPr lang="ru-RU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Красоту осенних деревьев,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Красоту тёплых дней осенних,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 в холодные дни у печки 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Было что вспоминать о них.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Кнышова М.Е.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9.10.2013г</a:t>
            </a:r>
          </a:p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2000">
              <a:srgbClr val="FFFF66"/>
            </a:gs>
            <a:gs pos="1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1192213"/>
            <a:ext cx="7705725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</a:t>
            </a:r>
          </a:p>
        </p:txBody>
      </p:sp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468313" y="404813"/>
            <a:ext cx="8424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173038" y="38100"/>
            <a:ext cx="88630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 РАБОТУ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404813"/>
            <a:ext cx="8712200" cy="59039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ИСПОЛЬЗУЕМЫЕ РЕСУРСЫ:</a:t>
            </a:r>
          </a:p>
          <a:p>
            <a:pPr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Источник шаблона: Шевляк Ирина Алексеевна,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  <a:hlinkClick r:id="rId2"/>
              </a:rPr>
              <a:t>http://pedsovet.su/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Видеофильм «Осень в лесу» Янкова Ирина Викторовна </a:t>
            </a:r>
            <a:r>
              <a:rPr lang="ru-RU" sz="2000" u="sng" smtClean="0">
                <a:latin typeface="Times New Roman" pitchFamily="18" charset="0"/>
                <a:cs typeface="Times New Roman" pitchFamily="18" charset="0"/>
                <a:hlinkClick r:id="rId3"/>
              </a:rPr>
              <a:t>http://viki.rdf.ru/cat/vremena_goda/?page=8#list</a:t>
            </a:r>
            <a:r>
              <a:rPr lang="ru-RU" sz="2000" smtClean="0">
                <a:latin typeface="Times New Roman" pitchFamily="18" charset="0"/>
                <a:cs typeface="Times New Roman" pitchFamily="18" charset="0"/>
                <a:hlinkClick r:id="rId3"/>
              </a:rPr>
              <a:t>;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Картинки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hlinkClick r:id="rId4"/>
              </a:rPr>
              <a:t>http://images.yandex.ru/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Физминутка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hlinkClick r:id="rId5"/>
              </a:rPr>
              <a:t>http://www.youtube.com/watch?v=SAWr-KZhD0E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Физминутка «Осень» Галкиной И.А., </a:t>
            </a:r>
          </a:p>
          <a:p>
            <a:pPr eaLnBrk="1" hangingPunct="1">
              <a:buFontTx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hlinkClick r:id="rId6"/>
              </a:rPr>
              <a:t>http://pedsovet.su/load/244-1-0-2616</a:t>
            </a:r>
            <a:endParaRPr lang="ru-RU" sz="2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u="sng" smtClean="0">
              <a:latin typeface="Times New Roman" pitchFamily="18" charset="0"/>
              <a:cs typeface="Times New Roman" pitchFamily="18" charset="0"/>
              <a:hlinkClick r:id="rId7" action="ppaction://hlinkpres?slideindex=1&amp;slidetitle="/>
            </a:endParaRPr>
          </a:p>
          <a:p>
            <a:pPr eaLnBrk="1" hangingPunct="1">
              <a:buFontTx/>
              <a:buNone/>
            </a:pPr>
            <a:endParaRPr lang="ru-RU" smtClean="0">
              <a:hlinkClick r:id="rId7" action="ppaction://hlinkpres?slideindex=1&amp;slidetitle="/>
            </a:endParaRPr>
          </a:p>
          <a:p>
            <a:pPr eaLnBrk="1" hangingPunct="1">
              <a:buFontTx/>
              <a:buNone/>
            </a:pPr>
            <a:r>
              <a:rPr lang="ru-RU" smtClean="0">
                <a:hlinkClick r:id="rId7" action="ppaction://hlinkpres?slideindex=1&amp;slidetitle="/>
              </a:rPr>
              <a:t>   </a:t>
            </a:r>
            <a:endParaRPr lang="ru-RU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417638" y="573088"/>
            <a:ext cx="6985000" cy="3240087"/>
          </a:xfrm>
        </p:spPr>
        <p:txBody>
          <a:bodyPr/>
          <a:lstStyle/>
          <a:p>
            <a:pPr eaLnBrk="1" hangingPunct="1"/>
            <a:r>
              <a:rPr lang="ru-RU" sz="6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Осенние изменения </a:t>
            </a:r>
            <a:br>
              <a:rPr lang="ru-RU" sz="6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жизни растений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2988" y="549275"/>
            <a:ext cx="7058025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8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363" y="314325"/>
            <a:ext cx="1581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000" y="2027238"/>
            <a:ext cx="1581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3927475"/>
            <a:ext cx="1581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2988" y="549275"/>
            <a:ext cx="7058025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1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38667">
            <a:off x="5379245" y="1275556"/>
            <a:ext cx="100806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64906">
            <a:off x="2328863" y="2524125"/>
            <a:ext cx="1095375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539750" y="404813"/>
            <a:ext cx="79930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КАКИЕ ГРУППЫ МОЖНО РАСПРЕДЕЛИТЬ КАРТИНКИ?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917575"/>
            <a:ext cx="220027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563" y="1004888"/>
            <a:ext cx="1973262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5900" y="2644775"/>
            <a:ext cx="19050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8288" y="2476500"/>
            <a:ext cx="20891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19338" y="4246563"/>
            <a:ext cx="2603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0" y="4449763"/>
            <a:ext cx="247650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Рисунок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32138" y="1265238"/>
            <a:ext cx="18923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Рисунок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1300" y="4146550"/>
            <a:ext cx="1879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72754">
            <a:off x="5262563" y="5340350"/>
            <a:ext cx="977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64025" y="2309813"/>
            <a:ext cx="19145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69236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18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01296 L 0.18316 -0.01296 C 0.26337 -0.01296 0.36233 0.0493 0.36233 0.10023 L 0.36233 0.2134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1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44202 -0.00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1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43941 0.017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18" y="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-0.0125 L 0.01788 -0.13333 C 0.01788 -0.1875 0.20937 -0.25394 0.36545 -0.25394 L 0.71302 -0.2539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57" y="-12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42535 -0.047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6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362950" cy="55451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0116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9650" y="2146300"/>
            <a:ext cx="1500188" cy="4791075"/>
          </a:xfrm>
          <a:prstGeom prst="rect">
            <a:avLst/>
          </a:prstGeom>
          <a:noFill/>
        </p:spPr>
      </p:pic>
      <p:pic>
        <p:nvPicPr>
          <p:cNvPr id="18437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4825" y="476250"/>
            <a:ext cx="4762500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ашивка 4"/>
          <p:cNvSpPr/>
          <p:nvPr/>
        </p:nvSpPr>
        <p:spPr>
          <a:xfrm>
            <a:off x="3694113" y="3671888"/>
            <a:ext cx="484187" cy="484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1579319">
            <a:off x="1490663" y="3109913"/>
            <a:ext cx="484187" cy="484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3"/>
            <a:ext cx="91535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323850" y="98425"/>
            <a:ext cx="8362950" cy="10747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mtClean="0"/>
              <a:t>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088" y="4930775"/>
            <a:ext cx="7993062" cy="1630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Летом все деревья имеют одну окраску — зеленую. Зелёный цвет листьям придаёт хлорофилл. Конечно, зелёный цвет имеет разные оттенки , но кажется, что их покрасили одной кистью. А вот осенью те же самые листья приобретают </a:t>
            </a:r>
            <a:r>
              <a:rPr lang="ru-RU" sz="20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разную окраску</a:t>
            </a:r>
            <a:r>
              <a:rPr lang="ru-RU" sz="20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. Откуда берутся эти цвета?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2159000"/>
          </a:xfrm>
        </p:spPr>
        <p:txBody>
          <a:bodyPr/>
          <a:lstStyle/>
          <a:p>
            <a:pPr eaLnBrk="1" hangingPunct="1"/>
            <a:r>
              <a:rPr lang="ru-RU" smtClean="0"/>
              <a:t>Осенние изменения в жизни</a:t>
            </a:r>
            <a:br>
              <a:rPr lang="ru-RU" smtClean="0"/>
            </a:br>
            <a:r>
              <a:rPr lang="ru-RU" smtClean="0"/>
              <a:t>растений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675" y="476250"/>
            <a:ext cx="4897438" cy="158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48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112838"/>
            <a:ext cx="8435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Почему осенью меняется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окраска листьев?</a:t>
            </a:r>
            <a:endParaRPr lang="ru-RU" sz="36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hsiaoke0011008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565400"/>
            <a:ext cx="8229600" cy="2159000"/>
          </a:xfrm>
        </p:spPr>
        <p:txBody>
          <a:bodyPr/>
          <a:lstStyle/>
          <a:p>
            <a:pPr eaLnBrk="1" hangingPunct="1"/>
            <a:r>
              <a:rPr lang="ru-RU" smtClean="0"/>
              <a:t>Осенние изменения в жизни</a:t>
            </a:r>
            <a:br>
              <a:rPr lang="ru-RU" smtClean="0"/>
            </a:br>
            <a:r>
              <a:rPr lang="ru-RU" smtClean="0"/>
              <a:t>растений</a:t>
            </a:r>
          </a:p>
        </p:txBody>
      </p:sp>
      <p:pic>
        <p:nvPicPr>
          <p:cNvPr id="2150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123825" y="4763"/>
            <a:ext cx="90328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Летом день долгий. Хлорофилл успевает разрушиться и восстановиться. Поэтому листья всё время зелёные. Осенью дни короткие, света мало, и хлорофилл не успевает восстанавливаться. Другие красящие вещества становятся ярче.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567</Words>
  <Application>Microsoft Office PowerPoint</Application>
  <PresentationFormat>Экран (4:3)</PresentationFormat>
  <Paragraphs>121</Paragraphs>
  <Slides>34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Оформление по умолчанию</vt:lpstr>
      <vt:lpstr>Осенние изменения  в жизни растений</vt:lpstr>
      <vt:lpstr>Осенние изменения в жизни растений</vt:lpstr>
      <vt:lpstr>Осенние изменения в жизни растений</vt:lpstr>
      <vt:lpstr>Осенние изменения  в жизни растений</vt:lpstr>
      <vt:lpstr>Слайд 5</vt:lpstr>
      <vt:lpstr>                                          </vt:lpstr>
      <vt:lpstr>                                          </vt:lpstr>
      <vt:lpstr>Осенние изменения в жизни растений</vt:lpstr>
      <vt:lpstr>Осенние изменения в жизни растений</vt:lpstr>
      <vt:lpstr>Осенние изменения в жизни растений</vt:lpstr>
      <vt:lpstr>Осенние изменения в жизни растений</vt:lpstr>
      <vt:lpstr>                                          </vt:lpstr>
      <vt:lpstr>                                          </vt:lpstr>
      <vt:lpstr>Слайд 14</vt:lpstr>
      <vt:lpstr>                                          </vt:lpstr>
      <vt:lpstr>                                          </vt:lpstr>
      <vt:lpstr>Слайд 17</vt:lpstr>
      <vt:lpstr>Слайд 18</vt:lpstr>
      <vt:lpstr>Слайд 19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                                          </vt:lpstr>
      <vt:lpstr>Слайд 34</vt:lpstr>
    </vt:vector>
  </TitlesOfParts>
  <Company>HomeLab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Осенние изменения</dc:title>
  <dc:creator>Кнышова М.Е.</dc:creator>
  <cp:lastModifiedBy>User</cp:lastModifiedBy>
  <cp:revision>170</cp:revision>
  <dcterms:created xsi:type="dcterms:W3CDTF">2011-07-02T15:12:57Z</dcterms:created>
  <dcterms:modified xsi:type="dcterms:W3CDTF">2013-12-25T12:52:02Z</dcterms:modified>
</cp:coreProperties>
</file>