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73" r:id="rId3"/>
    <p:sldId id="274" r:id="rId4"/>
    <p:sldId id="257" r:id="rId5"/>
    <p:sldId id="258" r:id="rId6"/>
    <p:sldId id="276" r:id="rId7"/>
    <p:sldId id="262" r:id="rId8"/>
    <p:sldId id="266" r:id="rId9"/>
    <p:sldId id="267" r:id="rId10"/>
    <p:sldId id="268" r:id="rId11"/>
    <p:sldId id="269" r:id="rId12"/>
    <p:sldId id="270" r:id="rId13"/>
    <p:sldId id="272" r:id="rId14"/>
    <p:sldId id="271" r:id="rId15"/>
    <p:sldId id="275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70" autoAdjust="0"/>
    <p:restoredTop sz="94660"/>
  </p:normalViewPr>
  <p:slideViewPr>
    <p:cSldViewPr>
      <p:cViewPr>
        <p:scale>
          <a:sx n="75" d="100"/>
          <a:sy n="75" d="100"/>
        </p:scale>
        <p:origin x="-996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 noChangeArrowheads="1"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>
              <a:gd name="T0" fmla="*/ 0 w 8042"/>
              <a:gd name="T1" fmla="*/ 0 h 10000"/>
              <a:gd name="T2" fmla="*/ 8042 w 8042"/>
              <a:gd name="T3" fmla="*/ 10000 h 10000"/>
            </a:gdLst>
            <a:ahLst/>
            <a:cxnLst/>
            <a:rect l="T0" t="T1" r="T2" b="T3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EBF68-6BFD-41AF-AC0A-D5791ECCEA98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BCE0F-21B8-4A48-807C-FFEA345F06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8C86-442E-49BB-AB61-FEEDC31FFCD7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E9B50-ED91-4C9A-839F-C00218A448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D64A0-F4ED-404B-9B17-C37FBA4D4E22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44CEB-5B3F-4C11-AB7C-80D3511FBD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8E4A1-B371-4282-8B3D-14980184B727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72852-B18C-4BE8-A978-2F12FA4486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5C139-11C2-4986-9A98-E45BED0E338A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34C6E-1D67-4217-980B-FF1EF30E86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804AC-46DE-4B9F-9179-A255B04BDD91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11F0E-4329-4EAC-9540-E49BEAE715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8028A-E89A-41D4-BE4D-1F1664DDA8F6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A689E-3172-4708-A1ED-3FD432EE91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045AE-F43A-43AC-BF40-D97F017F4B9B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EE218-D9C4-4CD9-953D-435C15B053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91F69-2797-444D-A134-9E93BE5978D4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A7371-2F1E-4B23-A418-2CE21C82B5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 noChangeArrowheads="1"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27E2A-FA3B-42AE-A713-82575AC1F1D9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76C60-FC9C-4E3B-A4C3-6D1245A85A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F9984-72EB-43C0-BF94-B9C65B078EAD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79C9F-5B2C-461A-8DEC-16FA21F9A4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 noChangeArrowheads="1"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7F7EF-3909-42A9-A28C-220796CA68F5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3774-B151-43C2-806F-5244B16CEB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 noChangeArrowheads="1"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53E80-3007-40E1-A10C-75A4FAD3B079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6C668-9D78-427B-966C-EBB4FE1B51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 noChangeArrowheads="1"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69F5D-ED30-4100-A11B-8EFCABA1BF68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DAAD5-3DB7-407E-B99A-FBF0457642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6B2A5-4F6F-4019-B963-5F44435E9FDE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F13D0-0D8D-44FB-83F3-7AFD59C2EF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 noChangeArrowheads="1"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0 w 7908"/>
              <a:gd name="T1" fmla="*/ 0 h 10000"/>
              <a:gd name="T2" fmla="*/ 7908 w 7908"/>
              <a:gd name="T3" fmla="*/ 10000 h 10000"/>
            </a:gdLst>
            <a:ahLst/>
            <a:cxnLst/>
            <a:rect l="T0" t="T1" r="T2" b="T3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A2E3D-E329-4600-81BD-AB937ABC8A22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168FE-BC57-494E-9F7F-D93F2FCD95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 noChangeArrowheads="1"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/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Freeform 12"/>
            <p:cNvSpPr>
              <a:spLocks noChangeArrowheads="1"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/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8" name="Freeform 13"/>
            <p:cNvSpPr>
              <a:spLocks noChangeArrowheads="1"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/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14"/>
            <p:cNvSpPr>
              <a:spLocks noChangeArrowheads="1"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/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15"/>
            <p:cNvSpPr>
              <a:spLocks noChangeArrowheads="1"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/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1" name="Freeform 16"/>
            <p:cNvSpPr>
              <a:spLocks noChangeArrowheads="1"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/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2" name="Freeform 17"/>
            <p:cNvSpPr>
              <a:spLocks noChangeArrowheads="1"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/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3" name="Freeform 18"/>
            <p:cNvSpPr>
              <a:spLocks noChangeArrowheads="1"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/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4" name="Freeform 19"/>
            <p:cNvSpPr>
              <a:spLocks noChangeArrowheads="1"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/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5" name="Freeform 20"/>
            <p:cNvSpPr>
              <a:spLocks noChangeArrowheads="1"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/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6" name="Freeform 21"/>
            <p:cNvSpPr>
              <a:spLocks noChangeArrowheads="1"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/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7" name="Freeform 22"/>
            <p:cNvSpPr>
              <a:spLocks noChangeArrowheads="1"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/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2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5717"/>
            <a:chExt cx="1952625" cy="5678034"/>
          </a:xfrm>
        </p:grpSpPr>
        <p:sp>
          <p:nvSpPr>
            <p:cNvPr id="1034" name="Freeform 27"/>
            <p:cNvSpPr>
              <a:spLocks noChangeArrowheads="1"/>
            </p:cNvSpPr>
            <p:nvPr/>
          </p:nvSpPr>
          <p:spPr bwMode="auto">
            <a:xfrm>
              <a:off x="6627813" y="195717"/>
              <a:ext cx="409575" cy="3645937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/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Freeform 28"/>
            <p:cNvSpPr>
              <a:spLocks noChangeArrowheads="1"/>
            </p:cNvSpPr>
            <p:nvPr/>
          </p:nvSpPr>
          <p:spPr bwMode="auto">
            <a:xfrm>
              <a:off x="7061200" y="3771945"/>
              <a:ext cx="350838" cy="1310012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/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Freeform 29"/>
            <p:cNvSpPr>
              <a:spLocks noChangeArrowheads="1"/>
            </p:cNvSpPr>
            <p:nvPr/>
          </p:nvSpPr>
          <p:spPr bwMode="auto">
            <a:xfrm>
              <a:off x="7439025" y="5053021"/>
              <a:ext cx="357188" cy="820730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/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Freeform 30"/>
            <p:cNvSpPr>
              <a:spLocks noChangeArrowheads="1"/>
            </p:cNvSpPr>
            <p:nvPr/>
          </p:nvSpPr>
          <p:spPr bwMode="auto">
            <a:xfrm>
              <a:off x="7037388" y="3811403"/>
              <a:ext cx="457200" cy="1853219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/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8" name="Freeform 31"/>
            <p:cNvSpPr>
              <a:spLocks noChangeArrowheads="1"/>
            </p:cNvSpPr>
            <p:nvPr/>
          </p:nvSpPr>
          <p:spPr bwMode="auto">
            <a:xfrm>
              <a:off x="6992938" y="1263719"/>
              <a:ext cx="144462" cy="250822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/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32"/>
            <p:cNvSpPr>
              <a:spLocks noChangeArrowheads="1"/>
            </p:cNvSpPr>
            <p:nvPr/>
          </p:nvSpPr>
          <p:spPr bwMode="auto">
            <a:xfrm>
              <a:off x="7526338" y="5640947"/>
              <a:ext cx="111125" cy="232804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/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33"/>
            <p:cNvSpPr>
              <a:spLocks noChangeArrowheads="1"/>
            </p:cNvSpPr>
            <p:nvPr/>
          </p:nvSpPr>
          <p:spPr bwMode="auto">
            <a:xfrm>
              <a:off x="7021513" y="3598329"/>
              <a:ext cx="68262" cy="424833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/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1" name="Freeform 34"/>
            <p:cNvSpPr>
              <a:spLocks noChangeArrowheads="1"/>
            </p:cNvSpPr>
            <p:nvPr/>
          </p:nvSpPr>
          <p:spPr bwMode="auto">
            <a:xfrm>
              <a:off x="7412038" y="2802588"/>
              <a:ext cx="1168400" cy="2250433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/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35"/>
            <p:cNvSpPr>
              <a:spLocks noChangeArrowheads="1"/>
            </p:cNvSpPr>
            <p:nvPr/>
          </p:nvSpPr>
          <p:spPr bwMode="auto">
            <a:xfrm>
              <a:off x="7494588" y="5664622"/>
              <a:ext cx="100012" cy="209129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/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3" name="Freeform 36"/>
            <p:cNvSpPr>
              <a:spLocks noChangeArrowheads="1"/>
            </p:cNvSpPr>
            <p:nvPr/>
          </p:nvSpPr>
          <p:spPr bwMode="auto">
            <a:xfrm>
              <a:off x="7412038" y="5081957"/>
              <a:ext cx="114300" cy="558991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/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Freeform 37"/>
            <p:cNvSpPr>
              <a:spLocks noChangeArrowheads="1"/>
            </p:cNvSpPr>
            <p:nvPr/>
          </p:nvSpPr>
          <p:spPr bwMode="auto">
            <a:xfrm>
              <a:off x="7412038" y="4978050"/>
              <a:ext cx="31750" cy="189399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/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5" name="Freeform 38"/>
            <p:cNvSpPr>
              <a:spLocks noChangeArrowheads="1"/>
            </p:cNvSpPr>
            <p:nvPr/>
          </p:nvSpPr>
          <p:spPr bwMode="auto">
            <a:xfrm>
              <a:off x="7439025" y="5434450"/>
              <a:ext cx="174625" cy="43930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/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A28227D-B8A0-4B63-A45C-86168C6EA336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8B8E66C7-33A7-41F8-80B6-EFFE68C430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32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ctrTitle"/>
          </p:nvPr>
        </p:nvSpPr>
        <p:spPr>
          <a:xfrm>
            <a:off x="900113" y="333375"/>
            <a:ext cx="6911975" cy="3267075"/>
          </a:xfrm>
        </p:spPr>
        <p:txBody>
          <a:bodyPr/>
          <a:lstStyle/>
          <a:p>
            <a:pPr eaLnBrk="1" hangingPunct="1"/>
            <a:r>
              <a:rPr lang="ru-RU" sz="4900" smtClean="0">
                <a:latin typeface="Arial" charset="0"/>
              </a:rPr>
              <a:t>    </a:t>
            </a:r>
            <a:r>
              <a:rPr lang="ru-RU" sz="4900" smtClean="0"/>
              <a:t>Урок-обобщение </a:t>
            </a:r>
            <a:r>
              <a:rPr lang="ru-RU" sz="4900" smtClean="0">
                <a:latin typeface="Arial" charset="0"/>
              </a:rPr>
              <a:t/>
            </a:r>
            <a:br>
              <a:rPr lang="ru-RU" sz="4900" smtClean="0">
                <a:latin typeface="Arial" charset="0"/>
              </a:rPr>
            </a:br>
            <a:r>
              <a:rPr lang="ru-RU" sz="4900" smtClean="0">
                <a:latin typeface="Arial" charset="0"/>
              </a:rPr>
              <a:t>           </a:t>
            </a:r>
            <a:r>
              <a:rPr lang="ru-RU" sz="4900" smtClean="0"/>
              <a:t>по</a:t>
            </a:r>
            <a:r>
              <a:rPr lang="ru-RU" sz="4900" smtClean="0">
                <a:latin typeface="Arial" charset="0"/>
              </a:rPr>
              <a:t> </a:t>
            </a:r>
            <a:r>
              <a:rPr lang="ru-RU" sz="4900" smtClean="0"/>
              <a:t>теме </a:t>
            </a:r>
            <a:r>
              <a:rPr lang="ru-RU" sz="4900" smtClean="0">
                <a:latin typeface="Arial" charset="0"/>
              </a:rPr>
              <a:t>      </a:t>
            </a:r>
            <a:br>
              <a:rPr lang="ru-RU" sz="4900" smtClean="0">
                <a:latin typeface="Arial" charset="0"/>
              </a:rPr>
            </a:br>
            <a:r>
              <a:rPr lang="ru-RU" sz="4900" smtClean="0">
                <a:latin typeface="Arial" charset="0"/>
              </a:rPr>
              <a:t> </a:t>
            </a:r>
            <a:r>
              <a:rPr lang="ru-RU" sz="4900" smtClean="0"/>
              <a:t>«</a:t>
            </a:r>
            <a:r>
              <a:rPr lang="ru-RU" sz="4900" smtClean="0">
                <a:latin typeface="Arial" charset="0"/>
              </a:rPr>
              <a:t> </a:t>
            </a:r>
            <a:r>
              <a:rPr lang="ru-RU" sz="4900" smtClean="0"/>
              <a:t>Словосочетание".</a:t>
            </a:r>
            <a:br>
              <a:rPr lang="ru-RU" sz="4900" smtClean="0"/>
            </a:br>
            <a:r>
              <a:rPr lang="ru-RU" sz="4900" smtClean="0">
                <a:latin typeface="Arial" charset="0"/>
              </a:rPr>
              <a:t> </a:t>
            </a:r>
          </a:p>
        </p:txBody>
      </p:sp>
      <p:sp>
        <p:nvSpPr>
          <p:cNvPr id="1843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24525" y="3933825"/>
            <a:ext cx="2840038" cy="1150938"/>
          </a:xfrm>
        </p:spPr>
        <p:txBody>
          <a:bodyPr/>
          <a:lstStyle/>
          <a:p>
            <a:pPr eaLnBrk="1" hangingPunct="1"/>
            <a:r>
              <a:rPr lang="ru-RU" sz="1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Ахметзянова Э.А., учитель русского языка и литературы  МОБУ СОШ № 6 г. Нефтекамск Республика Башкортостан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1403350" y="404813"/>
            <a:ext cx="7283450" cy="1295400"/>
          </a:xfrm>
        </p:spPr>
        <p:txBody>
          <a:bodyPr/>
          <a:lstStyle/>
          <a:p>
            <a:pPr algn="ctr" eaLnBrk="1" hangingPunct="1"/>
            <a:r>
              <a:rPr lang="ru-RU" sz="3200" b="1" smtClean="0"/>
              <a:t> 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Из предложений выпишите словосочетания с указанным видом связи.</a:t>
            </a:r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>
          <a:xfrm>
            <a:off x="684213" y="1557338"/>
            <a:ext cx="8208962" cy="504031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Большинство иностранцев считают, что русские мало улыбаются (</a:t>
            </a:r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примыкание)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Человек мнителен, тревожен и замкнут, болезненно реагирует на малейшие неудачи (примыкание). 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Оттуда открывается изумительный вид на Волгу, красота неописуемая (</a:t>
            </a:r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управление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 этом случае “плоды учения ”еще более очевидны (согласование). 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Эти чувства в нас не убиты – они подавлены (управление). 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Но и те и другие были снисходительны к ошибкам своего кандидата (</a:t>
            </a:r>
            <a:r>
              <a:rPr lang="ru-RU" sz="2400" i="1" smtClean="0">
                <a:latin typeface="Times New Roman" pitchFamily="18" charset="0"/>
                <a:cs typeface="Times New Roman" pitchFamily="18" charset="0"/>
              </a:rPr>
              <a:t>согласование</a:t>
            </a:r>
            <a:r>
              <a:rPr lang="ru-RU" sz="2400" smtClean="0"/>
              <a:t>).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3684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1187450" y="836613"/>
            <a:ext cx="7499350" cy="295275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Преобразуйте словосочетания одного грамматического значения в синонимичные с другим видом связи.</a:t>
            </a:r>
            <a:r>
              <a:rPr lang="ru-RU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Подготовка к ГИА.</a:t>
            </a:r>
            <a:endParaRPr lang="ru-RU" sz="40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ru-RU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651" name="TextBox 3"/>
          <p:cNvSpPr txBox="1">
            <a:spLocks noChangeArrowheads="1"/>
          </p:cNvSpPr>
          <p:nvPr/>
        </p:nvSpPr>
        <p:spPr bwMode="auto">
          <a:xfrm>
            <a:off x="6300788" y="5805488"/>
            <a:ext cx="176847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Советы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1944688" y="623888"/>
            <a:ext cx="6589712" cy="1281112"/>
          </a:xfrm>
        </p:spPr>
        <p:txBody>
          <a:bodyPr/>
          <a:lstStyle/>
          <a:p>
            <a:pPr eaLnBrk="1" hangingPunct="1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СОВЕТЫ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помогут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вам избежать ошибок при выполнении упражнений:</a:t>
            </a:r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1. Найдите в данном словосочетании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главное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(то, ОТ которого можно задать вопрос к зависимому) и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зависимое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слово (то, К которому задаётся вопрос от главного). Например, ОЗИРАЛАСЬ (как?) ГРАЦИОЗНО.</a:t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2. Главное слово оставляем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без изменения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(то есть не меняем его грамматическую форму; в каком виде оно употребляется в задании, в таком виде и оставляем).</a:t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3. Теперь в центре внимания -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зависимое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слово! Определяем, какой частью речи оно выражено. При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примыкании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оно чаще всего выражается </a:t>
            </a:r>
            <a:r>
              <a:rPr lang="ru-RU" sz="1400" i="1" smtClean="0">
                <a:latin typeface="Times New Roman" pitchFamily="18" charset="0"/>
                <a:cs typeface="Times New Roman" pitchFamily="18" charset="0"/>
              </a:rPr>
              <a:t>наречием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согласовании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i="1" smtClean="0">
                <a:latin typeface="Times New Roman" pitchFamily="18" charset="0"/>
                <a:cs typeface="Times New Roman" pitchFamily="18" charset="0"/>
              </a:rPr>
              <a:t>прилагательным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управлении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i="1" smtClean="0">
                <a:latin typeface="Times New Roman" pitchFamily="18" charset="0"/>
                <a:cs typeface="Times New Roman" pitchFamily="18" charset="0"/>
              </a:rPr>
              <a:t>существительным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4. Читаем в задании, какой 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тип связи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мы должны получить.</a:t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Если необходимо преобразовать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примыкание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управление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, значит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наречие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заменяем синонимичным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существительным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, можно использовать предлог (например, ОЗИРАЛАСЬ ГРАЦИОЗНО - ОЗИРАЛАСЬ С ГРАЦИОЗНОСТЬЮ).</a:t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Если нужно преобразовать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согласование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управление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прилагательное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заменяем синонимичным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существительным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(например, БАБУШКИНОЙ ЧЕРТОЙ - ЧЕРТОЙ БАБУШКИ).</a:t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5. Обратите также внимание на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зависимого слова в словосочетании. Оно может измениться. Это наглядно демонстрирует второй пример: при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согласовании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зависимое слово находится ПЕРЕД главным (БАБУШКИНОЙ ЧЕРТОЙ), а при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управлении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- ПОСЛЕ главного (ЧЕРТОЙ БАБУШКИ).</a:t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endParaRPr lang="ru-RU" sz="1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1944688" y="623888"/>
            <a:ext cx="6589712" cy="1281112"/>
          </a:xfrm>
        </p:spPr>
        <p:txBody>
          <a:bodyPr/>
          <a:lstStyle/>
          <a:p>
            <a:pPr algn="ctr" eaLnBrk="1" hangingPunct="1"/>
            <a:r>
              <a:rPr lang="ru-RU" smtClean="0">
                <a:latin typeface="Times New Roman" pitchFamily="18" charset="0"/>
              </a:rPr>
              <a:t>Подведение итогов:</a:t>
            </a:r>
            <a:br>
              <a:rPr lang="ru-RU" smtClean="0">
                <a:latin typeface="Times New Roman" pitchFamily="18" charset="0"/>
              </a:rPr>
            </a:br>
            <a:endParaRPr lang="ru-RU" smtClean="0">
              <a:latin typeface="Times New Roman" pitchFamily="18" charset="0"/>
            </a:endParaRPr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>
          <a:xfrm>
            <a:off x="2195513" y="1268413"/>
            <a:ext cx="6338887" cy="37782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sz="1800" smtClean="0"/>
          </a:p>
          <a:p>
            <a:pPr eaLnBrk="1" hangingPunct="1">
              <a:buFont typeface="Arial" charset="0"/>
              <a:buNone/>
            </a:pPr>
            <a:r>
              <a:rPr lang="ru-RU" sz="2400" smtClean="0">
                <a:latin typeface="Times New Roman" pitchFamily="18" charset="0"/>
              </a:rPr>
              <a:t>– Довольны ли вы своей работой на уроке?</a:t>
            </a:r>
          </a:p>
          <a:p>
            <a:pPr eaLnBrk="1" hangingPunct="1">
              <a:buFont typeface="Arial" charset="0"/>
              <a:buNone/>
            </a:pPr>
            <a:r>
              <a:rPr lang="ru-RU" sz="2400" smtClean="0">
                <a:latin typeface="Times New Roman" pitchFamily="18" charset="0"/>
              </a:rPr>
              <a:t>– Какие задания вызвали наибольшие затруднения?</a:t>
            </a:r>
          </a:p>
          <a:p>
            <a:pPr eaLnBrk="1" hangingPunct="1">
              <a:buFont typeface="Arial" charset="0"/>
              <a:buNone/>
            </a:pPr>
            <a:r>
              <a:rPr lang="ru-RU" sz="2400" smtClean="0">
                <a:latin typeface="Times New Roman" pitchFamily="18" charset="0"/>
              </a:rPr>
              <a:t>– Какие мысли вы вынесли с урока?</a:t>
            </a:r>
          </a:p>
          <a:p>
            <a:pPr eaLnBrk="1" hangingPunct="1">
              <a:buFont typeface="Arial" charset="0"/>
              <a:buNone/>
            </a:pPr>
            <a:r>
              <a:rPr lang="ru-RU" sz="2400" smtClean="0">
                <a:latin typeface="Times New Roman" pitchFamily="18" charset="0"/>
              </a:rPr>
              <a:t>– Согласны ли вы со словами: “Словосочетание рассматривается как единица синтаксиса, которая выполняет коммуникативную функцию только в составе предложения”?</a:t>
            </a:r>
          </a:p>
          <a:p>
            <a:pPr eaLnBrk="1" hangingPunct="1">
              <a:buFont typeface="Arial" charset="0"/>
              <a:buChar char="•"/>
            </a:pPr>
            <a:endParaRPr lang="ru-RU" sz="24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xfrm>
            <a:off x="2627313" y="981075"/>
            <a:ext cx="6059487" cy="1295400"/>
          </a:xfrm>
        </p:spPr>
        <p:txBody>
          <a:bodyPr/>
          <a:lstStyle/>
          <a:p>
            <a:pPr eaLnBrk="1" hangingPunct="1"/>
            <a:r>
              <a:rPr lang="ru-RU" b="1" smtClean="0"/>
              <a:t>Домашнее задание.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>
          <a:xfrm>
            <a:off x="2555875" y="2349500"/>
            <a:ext cx="5770563" cy="280828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1800" smtClean="0"/>
              <a:t> </a:t>
            </a:r>
          </a:p>
          <a:p>
            <a:pPr algn="ctr" eaLnBrk="1" hangingPunct="1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Составьте тестовую проверочную работу по теме “Словосочетание”.</a:t>
            </a:r>
          </a:p>
          <a:p>
            <a:pPr eaLnBrk="1" hangingPunct="1">
              <a:buFont typeface="Arial" charset="0"/>
              <a:buNone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eaLnBrk="1" hangingPunct="1"/>
            <a:endParaRPr lang="ru-RU" sz="18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z="3600" smtClean="0"/>
              <a:t>                 </a:t>
            </a:r>
            <a:r>
              <a:rPr lang="ru-RU" sz="8000" i="1" smtClean="0">
                <a:solidFill>
                  <a:schemeClr val="accent1"/>
                </a:solidFill>
              </a:rPr>
              <a:t>Желаю удачи!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>
          <a:xfrm>
            <a:off x="1944688" y="623888"/>
            <a:ext cx="6589712" cy="1281112"/>
          </a:xfrm>
        </p:spPr>
        <p:txBody>
          <a:bodyPr/>
          <a:lstStyle/>
          <a:p>
            <a:pPr eaLnBrk="1" hangingPunct="1"/>
            <a:r>
              <a:rPr lang="ru-RU" smtClean="0"/>
              <a:t> </a:t>
            </a:r>
          </a:p>
        </p:txBody>
      </p:sp>
      <p:sp>
        <p:nvSpPr>
          <p:cNvPr id="19458" name="Rectangle 3"/>
          <p:cNvSpPr>
            <a:spLocks noGrp="1"/>
          </p:cNvSpPr>
          <p:nvPr>
            <p:ph idx="1"/>
          </p:nvPr>
        </p:nvSpPr>
        <p:spPr>
          <a:xfrm>
            <a:off x="1331913" y="260350"/>
            <a:ext cx="7354887" cy="6121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600" b="1" i="1" smtClean="0"/>
              <a:t>Согласование </a:t>
            </a:r>
            <a:r>
              <a:rPr lang="ru-RU" sz="2600" i="1" smtClean="0"/>
              <a:t>– </a:t>
            </a:r>
            <a:r>
              <a:rPr lang="ru-RU" sz="2600" smtClean="0"/>
              <a:t>это такой вид связи, при котором зависимое слово выступает в тех же грамматических формах (род, число, падеж), что и главное.</a:t>
            </a:r>
            <a:endParaRPr lang="ru-RU" sz="26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2600" i="1" smtClean="0"/>
              <a:t> </a:t>
            </a:r>
            <a:r>
              <a:rPr lang="ru-RU" sz="2600" b="1" i="1" smtClean="0"/>
              <a:t>Управление</a:t>
            </a:r>
            <a:r>
              <a:rPr lang="ru-RU" sz="2600" i="1" smtClean="0"/>
              <a:t> – </a:t>
            </a:r>
            <a:r>
              <a:rPr lang="ru-RU" sz="2600" smtClean="0"/>
              <a:t>это такой вид связи, при котором главное слово требует постановки зависимого слова в определенный падеж, с предлогом или без предлога.</a:t>
            </a:r>
            <a:r>
              <a:rPr lang="ru-RU" sz="2600" i="1" smtClean="0"/>
              <a:t> </a:t>
            </a:r>
            <a:endParaRPr lang="ru-RU" sz="2600" i="1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2600" b="1" i="1" smtClean="0"/>
              <a:t>Примыкание</a:t>
            </a:r>
            <a:r>
              <a:rPr lang="ru-RU" sz="2600" i="1" smtClean="0"/>
              <a:t> – </a:t>
            </a:r>
            <a:r>
              <a:rPr lang="ru-RU" sz="2600" smtClean="0"/>
              <a:t>это такой вид связи, при котором зависимое слово связывается с главным только по смыслу. Примыкают обычно неизменяемые части речи (наречие, деепричастие, инфинитив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>
          <a:xfrm>
            <a:off x="1944688" y="623888"/>
            <a:ext cx="6589712" cy="1281112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            </a:t>
            </a:r>
            <a:r>
              <a:rPr lang="ru-RU" smtClean="0"/>
              <a:t>Не является </a:t>
            </a:r>
            <a:r>
              <a:rPr lang="ru-RU" smtClean="0">
                <a:latin typeface="Arial" charset="0"/>
              </a:rPr>
              <a:t> </a:t>
            </a:r>
            <a:br>
              <a:rPr lang="ru-RU" smtClean="0">
                <a:latin typeface="Arial" charset="0"/>
              </a:rPr>
            </a:br>
            <a:r>
              <a:rPr lang="ru-RU" smtClean="0">
                <a:latin typeface="Arial" charset="0"/>
              </a:rPr>
              <a:t>       </a:t>
            </a:r>
            <a:r>
              <a:rPr lang="ru-RU" smtClean="0"/>
              <a:t>словосочетанием</a:t>
            </a:r>
            <a:r>
              <a:rPr lang="ru-RU" smtClean="0">
                <a:latin typeface="Arial" charset="0"/>
              </a:rPr>
              <a:t>:</a:t>
            </a:r>
            <a:r>
              <a:rPr lang="ru-RU" smtClean="0"/>
              <a:t> </a:t>
            </a:r>
          </a:p>
        </p:txBody>
      </p:sp>
      <p:sp>
        <p:nvSpPr>
          <p:cNvPr id="20482" name="Rectangle 3"/>
          <p:cNvSpPr>
            <a:spLocks noGrp="1"/>
          </p:cNvSpPr>
          <p:nvPr>
            <p:ph idx="1"/>
          </p:nvPr>
        </p:nvSpPr>
        <p:spPr>
          <a:xfrm>
            <a:off x="1403350" y="2133600"/>
            <a:ext cx="7131050" cy="3778250"/>
          </a:xfrm>
        </p:spPr>
        <p:txBody>
          <a:bodyPr/>
          <a:lstStyle/>
          <a:p>
            <a:pPr eaLnBrk="1" hangingPunct="1"/>
            <a:r>
              <a:rPr lang="ru-RU" sz="2400" b="1" smtClean="0">
                <a:latin typeface="Arial" charset="0"/>
              </a:rPr>
              <a:t>о</a:t>
            </a:r>
            <a:r>
              <a:rPr lang="ru-RU" sz="2400" b="1" smtClean="0"/>
              <a:t>снова предложения</a:t>
            </a:r>
            <a:r>
              <a:rPr lang="ru-RU" sz="2400" smtClean="0"/>
              <a:t> (</a:t>
            </a:r>
            <a:r>
              <a:rPr lang="ru-RU" sz="2400" i="1" smtClean="0"/>
              <a:t>мальчик уехал</a:t>
            </a:r>
            <a:r>
              <a:rPr lang="ru-RU" sz="2400" smtClean="0"/>
              <a:t>), </a:t>
            </a:r>
            <a:endParaRPr lang="ru-RU" sz="2400" b="1" smtClean="0"/>
          </a:p>
          <a:p>
            <a:pPr eaLnBrk="1" hangingPunct="1"/>
            <a:r>
              <a:rPr lang="ru-RU" sz="2400" b="1" smtClean="0">
                <a:latin typeface="Arial" charset="0"/>
              </a:rPr>
              <a:t>о</a:t>
            </a:r>
            <a:r>
              <a:rPr lang="ru-RU" sz="2400" b="1" smtClean="0"/>
              <a:t>днородные члены</a:t>
            </a:r>
            <a:r>
              <a:rPr lang="ru-RU" sz="2400" smtClean="0"/>
              <a:t> (</a:t>
            </a:r>
            <a:r>
              <a:rPr lang="ru-RU" sz="2400" i="1" smtClean="0"/>
              <a:t>быстрый и внимательный</a:t>
            </a:r>
            <a:r>
              <a:rPr lang="ru-RU" sz="2400" smtClean="0"/>
              <a:t>), </a:t>
            </a:r>
            <a:endParaRPr lang="ru-RU" sz="2400" b="1" smtClean="0"/>
          </a:p>
          <a:p>
            <a:pPr eaLnBrk="1" hangingPunct="1"/>
            <a:r>
              <a:rPr lang="ru-RU" sz="2400" b="1" smtClean="0">
                <a:latin typeface="Arial" charset="0"/>
              </a:rPr>
              <a:t>п</a:t>
            </a:r>
            <a:r>
              <a:rPr lang="ru-RU" sz="2400" b="1" smtClean="0"/>
              <a:t>редлоги со словами</a:t>
            </a:r>
            <a:r>
              <a:rPr lang="ru-RU" sz="2400" smtClean="0"/>
              <a:t> (</a:t>
            </a:r>
            <a:r>
              <a:rPr lang="ru-RU" sz="2400" i="1" smtClean="0"/>
              <a:t>в течение часа</a:t>
            </a:r>
            <a:r>
              <a:rPr lang="ru-RU" sz="2400" smtClean="0"/>
              <a:t>), </a:t>
            </a:r>
            <a:endParaRPr lang="ru-RU" sz="2400" b="1" smtClean="0"/>
          </a:p>
          <a:p>
            <a:pPr eaLnBrk="1" hangingPunct="1"/>
            <a:r>
              <a:rPr lang="ru-RU" sz="2400" b="1" smtClean="0">
                <a:latin typeface="Arial" charset="0"/>
              </a:rPr>
              <a:t>с</a:t>
            </a:r>
            <a:r>
              <a:rPr lang="ru-RU" sz="2400" b="1" smtClean="0"/>
              <a:t>оставные формы</a:t>
            </a:r>
            <a:r>
              <a:rPr lang="ru-RU" sz="2400" smtClean="0"/>
              <a:t> (</a:t>
            </a:r>
            <a:r>
              <a:rPr lang="ru-RU" sz="2400" i="1" smtClean="0"/>
              <a:t>двадцать второй, будет писать, более сладкий) </a:t>
            </a:r>
            <a:endParaRPr lang="ru-RU" sz="2400" b="1" i="1" smtClean="0"/>
          </a:p>
          <a:p>
            <a:pPr eaLnBrk="1" hangingPunct="1"/>
            <a:r>
              <a:rPr lang="ru-RU" sz="2400" b="1" smtClean="0">
                <a:latin typeface="Arial" charset="0"/>
              </a:rPr>
              <a:t>ф</a:t>
            </a:r>
            <a:r>
              <a:rPr lang="ru-RU" sz="2400" b="1" smtClean="0"/>
              <a:t>разеологические обороты </a:t>
            </a:r>
            <a:r>
              <a:rPr lang="ru-RU" sz="2400" smtClean="0"/>
              <a:t>(</a:t>
            </a:r>
            <a:r>
              <a:rPr lang="ru-RU" sz="2400" i="1" smtClean="0"/>
              <a:t>сел в калошу</a:t>
            </a:r>
            <a:r>
              <a:rPr lang="ru-RU" sz="2400" smtClean="0"/>
              <a:t>)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1331913" y="620713"/>
            <a:ext cx="7354887" cy="1800225"/>
          </a:xfrm>
        </p:spPr>
        <p:txBody>
          <a:bodyPr/>
          <a:lstStyle/>
          <a:p>
            <a:pPr algn="ctr" eaLnBrk="1" hangingPunct="1"/>
            <a:r>
              <a:rPr lang="ru-RU" sz="3200" b="1" smtClean="0">
                <a:latin typeface="Arial" charset="0"/>
              </a:rPr>
              <a:t>    Подчеркните</a:t>
            </a:r>
            <a:r>
              <a:rPr lang="ru-RU" sz="3200" b="1" smtClean="0"/>
              <a:t> синтаксические конструкции, которые являются </a:t>
            </a:r>
            <a:r>
              <a:rPr lang="ru-RU" sz="3200" b="1" smtClean="0">
                <a:latin typeface="Arial" charset="0"/>
              </a:rPr>
              <a:t>     </a:t>
            </a:r>
            <a:r>
              <a:rPr lang="ru-RU" sz="3200" b="1" smtClean="0"/>
              <a:t>словосочетаниями.</a:t>
            </a:r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02418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800" smtClean="0">
                <a:latin typeface="Arial" charset="0"/>
              </a:rPr>
              <a:t>    </a:t>
            </a:r>
            <a:r>
              <a:rPr lang="ru-RU" sz="2800" smtClean="0">
                <a:latin typeface="Times New Roman" pitchFamily="18" charset="0"/>
              </a:rPr>
              <a:t>Возле леса, хвойный лес, лес шумит, лес на поле, в течение часа, настольные часы, часы приёма, часы остановились, засушливое лето, от засухи и зноя, вследствие засухи, следствие закончено, виртуозно играть, играю на компьютере, во время игры</a:t>
            </a:r>
            <a:r>
              <a:rPr lang="ru-RU" sz="2800" smtClean="0"/>
              <a:t>.</a:t>
            </a:r>
          </a:p>
          <a:p>
            <a:pPr eaLnBrk="1" hangingPunct="1">
              <a:buFont typeface="Arial" charset="0"/>
              <a:buChar char="•"/>
            </a:pPr>
            <a:endParaRPr lang="ru-RU" sz="2800" smtClean="0"/>
          </a:p>
        </p:txBody>
      </p:sp>
      <p:sp>
        <p:nvSpPr>
          <p:cNvPr id="21507" name="TextBox 4"/>
          <p:cNvSpPr txBox="1">
            <a:spLocks noChangeArrowheads="1"/>
          </p:cNvSpPr>
          <p:nvPr/>
        </p:nvSpPr>
        <p:spPr bwMode="auto">
          <a:xfrm>
            <a:off x="5508625" y="5516563"/>
            <a:ext cx="29511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Проверь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1944688" y="623888"/>
            <a:ext cx="6589712" cy="1281112"/>
          </a:xfrm>
        </p:spPr>
        <p:txBody>
          <a:bodyPr/>
          <a:lstStyle/>
          <a:p>
            <a:pPr algn="ctr" eaLnBrk="1" hangingPunct="1"/>
            <a:r>
              <a:rPr lang="ru-RU" smtClean="0"/>
              <a:t>Словосочетания</a:t>
            </a: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1943100" y="2133600"/>
            <a:ext cx="6591300" cy="3778250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Хвойный лес, настольные часы, часы приёма, засушливое лето, виртуозно играть, играю на компьютере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b="1" i="1" smtClean="0"/>
              <a:t>НЕ являются     словосочетаниями:</a:t>
            </a:r>
            <a:endParaRPr lang="ru-RU" smtClean="0"/>
          </a:p>
        </p:txBody>
      </p:sp>
      <p:sp>
        <p:nvSpPr>
          <p:cNvPr id="4915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 smtClean="0"/>
              <a:t>существительные с предлогом: </a:t>
            </a:r>
            <a:r>
              <a:rPr lang="ru-RU" sz="2400" i="1" smtClean="0"/>
              <a:t>возле леса, в течение часа, вследствие засухи, во время игры.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главные члены предложения: </a:t>
            </a:r>
            <a:r>
              <a:rPr lang="ru-RU" sz="2400" i="1" smtClean="0"/>
              <a:t>лес шумит, часы остановились, следствие</a:t>
            </a:r>
            <a:r>
              <a:rPr lang="ru-RU" sz="2400" smtClean="0"/>
              <a:t> </a:t>
            </a:r>
            <a:r>
              <a:rPr lang="ru-RU" sz="2400" i="1" smtClean="0"/>
              <a:t>закончено</a:t>
            </a:r>
            <a:r>
              <a:rPr lang="ru-RU" sz="2400" smtClean="0"/>
              <a:t>.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нет зависимости между словами, кроме сочинительной связи</a:t>
            </a:r>
            <a:r>
              <a:rPr lang="ru-RU" sz="2400" i="1" smtClean="0"/>
              <a:t>: лес да поле, от засухи и зноя.</a:t>
            </a:r>
            <a:r>
              <a:rPr lang="ru-RU" sz="2400" smtClean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1692275" y="549275"/>
            <a:ext cx="6994525" cy="1584325"/>
          </a:xfrm>
        </p:spPr>
        <p:txBody>
          <a:bodyPr/>
          <a:lstStyle/>
          <a:p>
            <a:pPr algn="ctr" eaLnBrk="1" hangingPunct="1"/>
            <a:r>
              <a:rPr lang="ru-RU" sz="2800" b="1" smtClean="0">
                <a:latin typeface="Times New Roman" pitchFamily="18" charset="0"/>
              </a:rPr>
              <a:t>Найдите ошибки в определении типа словосочетания по главному слову. Подчеркните эти словосочетания</a:t>
            </a:r>
            <a:r>
              <a:rPr lang="ru-RU" sz="2800" b="1" smtClean="0"/>
              <a:t>:</a:t>
            </a:r>
            <a:endParaRPr lang="ru-RU" sz="2800" smtClean="0"/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1476375" y="2133600"/>
            <a:ext cx="7283450" cy="4352925"/>
          </a:xfrm>
        </p:spPr>
        <p:txBody>
          <a:bodyPr/>
          <a:lstStyle/>
          <a:p>
            <a:pPr eaLnBrk="1" hangingPunct="1"/>
            <a:r>
              <a:rPr lang="ru-RU" sz="2800" i="1" smtClean="0">
                <a:latin typeface="Times New Roman" pitchFamily="18" charset="0"/>
              </a:rPr>
              <a:t>Именные:</a:t>
            </a:r>
            <a:endParaRPr lang="ru-RU" sz="2800" smtClean="0">
              <a:latin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2800" smtClean="0">
                <a:latin typeface="Times New Roman" pitchFamily="18" charset="0"/>
              </a:rPr>
              <a:t>летний день, исполненный мастером, второй по росту</a:t>
            </a:r>
          </a:p>
          <a:p>
            <a:pPr eaLnBrk="1" hangingPunct="1"/>
            <a:r>
              <a:rPr lang="ru-RU" sz="2800" i="1" smtClean="0">
                <a:latin typeface="Times New Roman" pitchFamily="18" charset="0"/>
              </a:rPr>
              <a:t>Наречные:</a:t>
            </a:r>
            <a:endParaRPr lang="ru-RU" sz="2800" smtClean="0">
              <a:latin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2800" smtClean="0">
                <a:latin typeface="Times New Roman" pitchFamily="18" charset="0"/>
              </a:rPr>
              <a:t> неожиданно быстро, где-то далеко, задело кого-то </a:t>
            </a:r>
          </a:p>
          <a:p>
            <a:pPr eaLnBrk="1" hangingPunct="1"/>
            <a:r>
              <a:rPr lang="ru-RU" sz="2800" i="1" smtClean="0">
                <a:latin typeface="Times New Roman" pitchFamily="18" charset="0"/>
              </a:rPr>
              <a:t>Глагольные:</a:t>
            </a:r>
            <a:endParaRPr lang="ru-RU" sz="2800" smtClean="0">
              <a:latin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2800" smtClean="0">
                <a:latin typeface="Times New Roman" pitchFamily="18" charset="0"/>
              </a:rPr>
              <a:t>любуясь красотами, уважать старших, умелый в работе</a:t>
            </a:r>
          </a:p>
          <a:p>
            <a:pPr eaLnBrk="1" hangingPunct="1">
              <a:buFont typeface="Arial" charset="0"/>
              <a:buNone/>
            </a:pPr>
            <a:endParaRPr lang="ru-RU" sz="2800" smtClean="0">
              <a:latin typeface="Times New Roman" pitchFamily="18" charset="0"/>
            </a:endParaRPr>
          </a:p>
          <a:p>
            <a:pPr eaLnBrk="1" hangingPunct="1"/>
            <a:endParaRPr lang="ru-RU" sz="24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1403350" y="404813"/>
            <a:ext cx="7283450" cy="1511300"/>
          </a:xfrm>
        </p:spPr>
        <p:txBody>
          <a:bodyPr/>
          <a:lstStyle/>
          <a:p>
            <a:pPr algn="ctr" eaLnBrk="1" hangingPunct="1"/>
            <a:r>
              <a:rPr lang="ru-RU" sz="3200" b="1" smtClean="0"/>
              <a:t> </a:t>
            </a:r>
            <a:r>
              <a:rPr lang="ru-RU" sz="3200" b="1" smtClean="0">
                <a:latin typeface="Times New Roman" pitchFamily="18" charset="0"/>
              </a:rPr>
              <a:t>В каких словосочетаниях неверно определен способ подчинительной связи? </a:t>
            </a:r>
            <a:r>
              <a:rPr lang="ru-RU" sz="3200" smtClean="0">
                <a:latin typeface="Times New Roman" pitchFamily="18" charset="0"/>
              </a:rPr>
              <a:t/>
            </a:r>
            <a:br>
              <a:rPr lang="ru-RU" sz="3200" smtClean="0">
                <a:latin typeface="Times New Roman" pitchFamily="18" charset="0"/>
              </a:rPr>
            </a:br>
            <a:endParaRPr lang="ru-RU" sz="3200" smtClean="0">
              <a:latin typeface="Times New Roman" pitchFamily="18" charset="0"/>
            </a:endParaRP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1476375" y="2276475"/>
            <a:ext cx="7210425" cy="3849688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ru-RU" sz="2400" i="1" smtClean="0"/>
              <a:t>Согласование:</a:t>
            </a:r>
            <a:r>
              <a:rPr lang="ru-RU" sz="2400" smtClean="0"/>
              <a:t> каменный дом, отцовская шапка, лисьи повадки, листья дуба, сельские жители.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i="1" smtClean="0"/>
              <a:t>Управление: </a:t>
            </a:r>
            <a:r>
              <a:rPr lang="ru-RU" sz="2400" smtClean="0"/>
              <a:t>говорить о делах, отзываться с восторгом, сделать умышленно, посоветовать другу, встретиться с братом.</a:t>
            </a:r>
          </a:p>
          <a:p>
            <a:pPr eaLnBrk="1" hangingPunct="1">
              <a:buFont typeface="Arial" charset="0"/>
              <a:buChar char="•"/>
            </a:pPr>
            <a:r>
              <a:rPr lang="ru-RU" sz="2400" i="1" smtClean="0"/>
              <a:t>Примыкание:</a:t>
            </a:r>
            <a:r>
              <a:rPr lang="ru-RU" sz="2400" smtClean="0"/>
              <a:t> рычать по-звериному, сегодня вечером, откровенное признание, говорить громко, поступать по-дружески.</a:t>
            </a:r>
          </a:p>
          <a:p>
            <a:pPr eaLnBrk="1" hangingPunct="1">
              <a:buFont typeface="Arial" charset="0"/>
              <a:buChar char="•"/>
            </a:pPr>
            <a:endParaRPr lang="ru-RU" sz="240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1403350" y="274638"/>
            <a:ext cx="7283450" cy="1714500"/>
          </a:xfrm>
        </p:spPr>
        <p:txBody>
          <a:bodyPr/>
          <a:lstStyle/>
          <a:p>
            <a:pPr algn="ctr" eaLnBrk="1" hangingPunct="1"/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Выпишите из предложения словосочетания и определите способ связи.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86355" y="1692487"/>
            <a:ext cx="6831649" cy="4101209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 флигеле налево помещалась крохотная фабрика дешевых обоев. </a:t>
            </a:r>
            <a:endParaRPr lang="ru-RU" sz="3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Было последнее утро растянувшегося на два месяца затишья. </a:t>
            </a:r>
            <a:endParaRPr lang="ru-RU" sz="3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Я взял наугад толстую книгу в потрескавшемся чёрном переплёте. </a:t>
            </a:r>
            <a:endParaRPr lang="ru-RU" sz="3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6">
              <a:defRPr/>
            </a:pPr>
            <a:endParaRPr lang="ru-RU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155</TotalTime>
  <Words>594</Words>
  <Application>Microsoft Office PowerPoint</Application>
  <PresentationFormat>Экран (4:3)</PresentationFormat>
  <Paragraphs>56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17</vt:i4>
      </vt:variant>
      <vt:variant>
        <vt:lpstr>Заголовки слайдов</vt:lpstr>
      </vt:variant>
      <vt:variant>
        <vt:i4>15</vt:i4>
      </vt:variant>
    </vt:vector>
  </HeadingPairs>
  <TitlesOfParts>
    <vt:vector size="37" baseType="lpstr">
      <vt:lpstr>Arial</vt:lpstr>
      <vt:lpstr>Century Gothic</vt:lpstr>
      <vt:lpstr>Wingdings 3</vt:lpstr>
      <vt:lpstr>Calibri</vt:lpstr>
      <vt:lpstr>Times New Roman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Легкий дым</vt:lpstr>
      <vt:lpstr>    Урок-обобщение             по теме         « Словосочетание".  </vt:lpstr>
      <vt:lpstr> </vt:lpstr>
      <vt:lpstr>            Не является          словосочетанием: </vt:lpstr>
      <vt:lpstr>    Подчеркните синтаксические конструкции, которые являются      словосочетаниями. </vt:lpstr>
      <vt:lpstr>Словосочетания</vt:lpstr>
      <vt:lpstr>НЕ являются     словосочетаниями:</vt:lpstr>
      <vt:lpstr>Найдите ошибки в определении типа словосочетания по главному слову. Подчеркните эти словосочетания:</vt:lpstr>
      <vt:lpstr> В каких словосочетаниях неверно определен способ подчинительной связи?  </vt:lpstr>
      <vt:lpstr>Выпишите из предложения словосочетания и определите способ связи. </vt:lpstr>
      <vt:lpstr> Из предложений выпишите словосочетания с указанным видом связи. </vt:lpstr>
      <vt:lpstr>  </vt:lpstr>
      <vt:lpstr> СОВЕТЫ помогут вам избежать ошибок при выполнении упражнений:</vt:lpstr>
      <vt:lpstr>Подведение итогов: </vt:lpstr>
      <vt:lpstr>Домашнее задание.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Урок-обобщение по теме "Словосочетание".</dc:title>
  <dc:creator>Admin</dc:creator>
  <cp:lastModifiedBy>Admin</cp:lastModifiedBy>
  <cp:revision>17</cp:revision>
  <dcterms:created xsi:type="dcterms:W3CDTF">2013-11-06T06:49:53Z</dcterms:created>
  <dcterms:modified xsi:type="dcterms:W3CDTF">2013-11-18T14:52:38Z</dcterms:modified>
</cp:coreProperties>
</file>