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0" r:id="rId1"/>
  </p:sldMasterIdLst>
  <p:sldIdLst>
    <p:sldId id="256" r:id="rId2"/>
    <p:sldId id="257" r:id="rId3"/>
    <p:sldId id="258" r:id="rId4"/>
    <p:sldId id="259" r:id="rId5"/>
    <p:sldId id="260" r:id="rId6"/>
    <p:sldId id="287" r:id="rId7"/>
    <p:sldId id="288" r:id="rId8"/>
    <p:sldId id="290" r:id="rId9"/>
    <p:sldId id="261" r:id="rId10"/>
    <p:sldId id="275" r:id="rId11"/>
    <p:sldId id="283" r:id="rId12"/>
    <p:sldId id="280" r:id="rId13"/>
    <p:sldId id="262" r:id="rId14"/>
    <p:sldId id="263" r:id="rId15"/>
    <p:sldId id="295" r:id="rId16"/>
    <p:sldId id="264" r:id="rId17"/>
    <p:sldId id="299" r:id="rId18"/>
    <p:sldId id="265" r:id="rId19"/>
    <p:sldId id="272" r:id="rId20"/>
    <p:sldId id="266" r:id="rId21"/>
    <p:sldId id="267" r:id="rId22"/>
    <p:sldId id="268" r:id="rId23"/>
    <p:sldId id="269" r:id="rId24"/>
    <p:sldId id="270" r:id="rId25"/>
    <p:sldId id="281" r:id="rId26"/>
    <p:sldId id="286" r:id="rId27"/>
    <p:sldId id="294" r:id="rId28"/>
    <p:sldId id="271" r:id="rId29"/>
    <p:sldId id="282" r:id="rId30"/>
    <p:sldId id="297" r:id="rId31"/>
    <p:sldId id="278" r:id="rId32"/>
    <p:sldId id="276" r:id="rId33"/>
    <p:sldId id="293" r:id="rId34"/>
    <p:sldId id="274" r:id="rId35"/>
    <p:sldId id="284" r:id="rId36"/>
    <p:sldId id="300" r:id="rId37"/>
    <p:sldId id="279" r:id="rId38"/>
    <p:sldId id="301" r:id="rId3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0000"/>
    <a:srgbClr val="96907A"/>
    <a:srgbClr val="726D5A"/>
    <a:srgbClr val="800000"/>
    <a:srgbClr val="860000"/>
    <a:srgbClr val="4D4D4D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42" y="-8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A219B-7213-4E84-A3EF-363D8ACCF9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F0BE6-266F-4558-BFF1-73A34C14FDF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660C6-DBAC-4852-9B6C-2A5D10B90F6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8F16E-04B5-424B-87EE-8B41E05FF10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B3CBD-54BB-421E-A4F8-69C74706ADB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C8F1-8049-4E14-AD93-2A78558CC3B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D936F-03F3-4C3D-BCC9-BB32066C14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B79E-761D-461C-9328-AFD13E4F512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6ED77-5EF9-4EDD-916D-E03207062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A5733-8335-4AF7-96F4-0F434BB6D9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98A78-8E9D-4DE8-BBC3-8E067D5B265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AB2E6-ADFE-481D-8DC2-4C0D63D626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9CF443B-B2FE-40DA-A989-2D5577917A9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3" r:id="rId1"/>
    <p:sldLayoutId id="2147483942" r:id="rId2"/>
    <p:sldLayoutId id="2147483944" r:id="rId3"/>
    <p:sldLayoutId id="2147483941" r:id="rId4"/>
    <p:sldLayoutId id="2147483945" r:id="rId5"/>
    <p:sldLayoutId id="2147483940" r:id="rId6"/>
    <p:sldLayoutId id="2147483939" r:id="rId7"/>
    <p:sldLayoutId id="2147483938" r:id="rId8"/>
    <p:sldLayoutId id="2147483937" r:id="rId9"/>
    <p:sldLayoutId id="2147483936" r:id="rId10"/>
    <p:sldLayoutId id="2147483935" r:id="rId11"/>
    <p:sldLayoutId id="21474839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jpeg"/><Relationship Id="rId7" Type="http://schemas.openxmlformats.org/officeDocument/2006/relationships/hyperlink" Target="mailto:http://upload.wikimedia.org/wikipedia/commons/thumb/2/24/Guitar_1.jpg/200px-Guitar_1.jpg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http://propianino.ru/wp-content/uploads/2012/01/Image-3.png" TargetMode="External"/><Relationship Id="rId7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Relationship Id="rId6" Type="http://schemas.openxmlformats.org/officeDocument/2006/relationships/hyperlink" Target="berkovich_.koncert.1_mesto_23.mp3" TargetMode="External"/><Relationship Id="rId5" Type="http://schemas.openxmlformats.org/officeDocument/2006/relationships/hyperlink" Target="1&#1082;&#1086;&#1085;&#1094;&#1077;&#1088;&#1090;.mp3" TargetMode="Externa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2.mp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zoodrug.ru/topic1805.html" TargetMode="External"/><Relationship Id="rId3" Type="http://schemas.openxmlformats.org/officeDocument/2006/relationships/hyperlink" Target="http://lib.znate.ru/docs/index-215450.html" TargetMode="External"/><Relationship Id="rId7" Type="http://schemas.openxmlformats.org/officeDocument/2006/relationships/hyperlink" Target="http://ru.wikipedia.org/wiki/%D1%E8%EC%EC%E5%F2%F0%E8%FF" TargetMode="Externa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l10sch55.narod.ru/kl/sim.htm" TargetMode="External"/><Relationship Id="rId5" Type="http://schemas.openxmlformats.org/officeDocument/2006/relationships/hyperlink" Target="http://nsportal.ru/ap/ap/nauchno-tekhnicheskoe-tvorchestvo/simmetriya-v-muzyke" TargetMode="External"/><Relationship Id="rId10" Type="http://schemas.openxmlformats.org/officeDocument/2006/relationships/hyperlink" Target="http://g1583.ru/files/flash/simetriya.swf" TargetMode="External"/><Relationship Id="rId4" Type="http://schemas.openxmlformats.org/officeDocument/2006/relationships/hyperlink" Target="http://dok.opredelim.com/docs/index-127.html" TargetMode="External"/><Relationship Id="rId9" Type="http://schemas.openxmlformats.org/officeDocument/2006/relationships/hyperlink" Target="http://festival.1september.ru/articles/637811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962400"/>
            <a:ext cx="7543800" cy="16764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500" dirty="0" smtClean="0">
                <a:cs typeface="Times New Roman" pitchFamily="18" charset="0"/>
              </a:rPr>
              <a:t>Автор урока: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500" dirty="0" smtClean="0">
                <a:cs typeface="Times New Roman" pitchFamily="18" charset="0"/>
              </a:rPr>
              <a:t>Гапонова Марина Александровна, учитель математики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500" dirty="0" smtClean="0">
                <a:cs typeface="Times New Roman" pitchFamily="18" charset="0"/>
              </a:rPr>
              <a:t>МОУ «Средняя школа №9»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500" dirty="0" smtClean="0">
                <a:cs typeface="Times New Roman" pitchFamily="18" charset="0"/>
              </a:rPr>
              <a:t>г.Петрозаводск. Республика Карелия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500" smtClean="0">
                <a:cs typeface="Times New Roman" pitchFamily="18" charset="0"/>
              </a:rPr>
              <a:t>2013-2014 </a:t>
            </a:r>
            <a:endParaRPr lang="ru-RU" sz="1600" dirty="0" smtClean="0"/>
          </a:p>
        </p:txBody>
      </p:sp>
      <p:pic>
        <p:nvPicPr>
          <p:cNvPr id="14340" name="Picture 4" descr="зем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286000"/>
            <a:ext cx="228600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зем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505200"/>
            <a:ext cx="228600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аголовок 6"/>
          <p:cNvPicPr>
            <a:picLocks noGrp="1" noChangeArrowheads="1"/>
          </p:cNvPicPr>
          <p:nvPr>
            <p:ph type="ctrTitle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0850" y="261938"/>
            <a:ext cx="8321675" cy="31575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/>
              <a:t>    это такое пропорциональное деление отрезка на неравные части, при котором весь отрезок так относится к большей части, как сама большая часть относится к меньшей; или другими словами, меньший отрезок так относится к большему, как больший ко всему</a:t>
            </a:r>
          </a:p>
          <a:p>
            <a:pPr eaLnBrk="1" hangingPunct="1"/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23554" name="Picture 12" descr="Золотое сечение. Геометрическое изображение золотой пропор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4953000"/>
            <a:ext cx="3886200" cy="889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mtClean="0"/>
              <a:t>Золотое сечение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762000"/>
            <a:ext cx="4038600" cy="5368925"/>
          </a:xfrm>
        </p:spPr>
        <p:txBody>
          <a:bodyPr/>
          <a:lstStyle/>
          <a:p>
            <a:pPr eaLnBrk="1" hangingPunct="1"/>
            <a:r>
              <a:rPr lang="ru-RU" smtClean="0"/>
              <a:t>Золотое сечение выражает средний статистический закон. Деление тела точкой пупа – важнейший показатель золотого сечения. </a:t>
            </a:r>
          </a:p>
          <a:p>
            <a:pPr eaLnBrk="1" hangingPunct="1"/>
            <a:endParaRPr lang="ru-RU" sz="2400" smtClean="0"/>
          </a:p>
          <a:p>
            <a:pPr eaLnBrk="1" hangingPunct="1"/>
            <a:endParaRPr lang="ru-RU" smtClean="0"/>
          </a:p>
        </p:txBody>
      </p:sp>
      <p:sp>
        <p:nvSpPr>
          <p:cNvPr id="24578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838200"/>
            <a:ext cx="4038600" cy="5292725"/>
          </a:xfrm>
        </p:spPr>
        <p:txBody>
          <a:bodyPr/>
          <a:lstStyle/>
          <a:p>
            <a:pPr eaLnBrk="1" hangingPunct="1"/>
            <a:r>
              <a:rPr lang="ru-RU" smtClean="0"/>
              <a:t>Пропорции проявляются и в отношении других частей тела – длина плеча, предплечья и кисти, кисти и пальцев и т.д. </a:t>
            </a:r>
          </a:p>
          <a:p>
            <a:pPr eaLnBrk="1" hangingPunct="1"/>
            <a:endParaRPr lang="ru-RU" smtClean="0"/>
          </a:p>
        </p:txBody>
      </p:sp>
      <p:pic>
        <p:nvPicPr>
          <p:cNvPr id="24579" name="Picture 4" descr="image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581400"/>
            <a:ext cx="4724400" cy="26320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1) Измерьте свой полный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рост  </a:t>
            </a:r>
            <a:r>
              <a:rPr lang="ru-RU" b="1" smtClean="0"/>
              <a:t>а</a:t>
            </a:r>
            <a:r>
              <a:rPr lang="ru-RU" b="1" baseline="-25000" smtClean="0"/>
              <a:t>1</a:t>
            </a:r>
            <a:endParaRPr lang="ru-RU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2) Измерьте расстояние от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пола до пупа </a:t>
            </a:r>
            <a:r>
              <a:rPr lang="ru-RU" b="1" smtClean="0"/>
              <a:t>а</a:t>
            </a:r>
            <a:r>
              <a:rPr lang="ru-RU" b="1" baseline="-25000" smtClean="0"/>
              <a:t>2</a:t>
            </a:r>
            <a:endParaRPr lang="ru-RU" b="1" smtClean="0"/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3) Разделите </a:t>
            </a:r>
            <a:r>
              <a:rPr lang="ru-RU" b="1" smtClean="0"/>
              <a:t>а</a:t>
            </a:r>
            <a:r>
              <a:rPr lang="ru-RU" b="1" baseline="-25000" smtClean="0"/>
              <a:t>1   </a:t>
            </a:r>
            <a:r>
              <a:rPr lang="ru-RU" b="1" smtClean="0"/>
              <a:t>на </a:t>
            </a:r>
            <a:r>
              <a:rPr lang="ru-RU" b="1" baseline="-25000" smtClean="0"/>
              <a:t> </a:t>
            </a:r>
            <a:r>
              <a:rPr lang="ru-RU" b="1" smtClean="0"/>
              <a:t>а</a:t>
            </a:r>
            <a:r>
              <a:rPr lang="ru-RU" b="1" baseline="-25000" smtClean="0"/>
              <a:t>2</a:t>
            </a:r>
            <a:endParaRPr lang="ru-RU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Давайте посмотрим,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насколько ваша красота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отличается от идеальной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25602" name="Picture 4" descr="image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685800"/>
            <a:ext cx="2795588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7010400" y="2971800"/>
            <a:ext cx="0" cy="3276600"/>
          </a:xfrm>
          <a:prstGeom prst="line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8458200" y="838200"/>
            <a:ext cx="0" cy="5334000"/>
          </a:xfrm>
          <a:prstGeom prst="line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6477000" y="5181600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baseline="-25000">
                <a:solidFill>
                  <a:srgbClr val="C00000"/>
                </a:solidFill>
              </a:rPr>
              <a:t> </a:t>
            </a:r>
            <a:r>
              <a:rPr lang="ru-RU" b="1">
                <a:solidFill>
                  <a:srgbClr val="860000"/>
                </a:solidFill>
              </a:rPr>
              <a:t>а</a:t>
            </a:r>
            <a:r>
              <a:rPr lang="ru-RU" b="1" baseline="-25000">
                <a:solidFill>
                  <a:srgbClr val="860000"/>
                </a:solidFill>
              </a:rPr>
              <a:t>2</a:t>
            </a:r>
            <a:endParaRPr lang="ru-RU" b="1">
              <a:solidFill>
                <a:srgbClr val="860000"/>
              </a:solidFill>
            </a:endParaRP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8153400" y="3581400"/>
            <a:ext cx="484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860000"/>
                </a:solidFill>
              </a:rPr>
              <a:t>а</a:t>
            </a:r>
            <a:r>
              <a:rPr lang="ru-RU" b="1" baseline="-25000">
                <a:solidFill>
                  <a:srgbClr val="860000"/>
                </a:solidFill>
              </a:rPr>
              <a:t>1 </a:t>
            </a:r>
            <a:r>
              <a:rPr lang="ru-RU" b="1" baseline="-25000">
                <a:solidFill>
                  <a:srgbClr val="C00000"/>
                </a:solidFill>
              </a:rPr>
              <a:t> </a:t>
            </a:r>
            <a:endParaRPr lang="ru-RU" b="1">
              <a:solidFill>
                <a:srgbClr val="C00000"/>
              </a:solidFill>
            </a:endParaRPr>
          </a:p>
        </p:txBody>
      </p:sp>
      <p:pic>
        <p:nvPicPr>
          <p:cNvPr id="9" name="Заголовок 8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в природе(человек, растительный и животный мир);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математике;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литературе;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русском языке;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живописи;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архитектуре;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предметах декоративно-прикладного искусства;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музыке;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физике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и др.(спорт, астрономия, химия).</a:t>
            </a:r>
          </a:p>
        </p:txBody>
      </p:sp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d15aa53af3c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71600"/>
            <a:ext cx="32766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 descr="ф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457200"/>
            <a:ext cx="4114800" cy="29749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1" name="Picture 7" descr="ф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810000"/>
            <a:ext cx="2895600" cy="2590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652" name="Picture 8" descr="0_6f96f_e0b2bf66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733800"/>
            <a:ext cx="4114800" cy="2667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Заголовок 6"/>
          <p:cNvPicPr>
            <a:picLocks noGrp="1" noChangeArrowheads="1"/>
          </p:cNvPicPr>
          <p:nvPr>
            <p:ph type="title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Содержимое 3" descr="128256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828800"/>
            <a:ext cx="3581400" cy="3505200"/>
          </a:xfrm>
          <a:ln w="57150">
            <a:solidFill>
              <a:schemeClr val="tx1"/>
            </a:solidFill>
          </a:ln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28675" name="Рисунок 4" descr="Cro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828800"/>
            <a:ext cx="3581400" cy="347186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26" name="Group 42"/>
          <p:cNvGraphicFramePr>
            <a:graphicFrameLocks noGrp="1"/>
          </p:cNvGraphicFramePr>
          <p:nvPr>
            <p:ph type="tbl" idx="1"/>
          </p:nvPr>
        </p:nvGraphicFramePr>
        <p:xfrm>
          <a:off x="457200" y="1447800"/>
          <a:ext cx="8458200" cy="2265363"/>
        </p:xfrm>
        <a:graphic>
          <a:graphicData uri="http://schemas.openxmlformats.org/drawingml/2006/table">
            <a:tbl>
              <a:tblPr/>
              <a:tblGrid>
                <a:gridCol w="1483895"/>
                <a:gridCol w="1027907"/>
                <a:gridCol w="1145381"/>
                <a:gridCol w="1143836"/>
                <a:gridCol w="1145382"/>
                <a:gridCol w="1143836"/>
                <a:gridCol w="1367965"/>
              </a:tblGrid>
              <a:tr h="226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Фигуры: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15" name="Rectangle 73"/>
          <p:cNvSpPr>
            <a:spLocks noChangeArrowheads="1"/>
          </p:cNvSpPr>
          <p:nvPr/>
        </p:nvSpPr>
        <p:spPr bwMode="auto">
          <a:xfrm>
            <a:off x="2133600" y="1752600"/>
            <a:ext cx="685800" cy="1600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29716" name="AutoShape 76"/>
          <p:cNvSpPr>
            <a:spLocks noChangeArrowheads="1"/>
          </p:cNvSpPr>
          <p:nvPr/>
        </p:nvSpPr>
        <p:spPr bwMode="auto">
          <a:xfrm rot="-5400000">
            <a:off x="2751137" y="2201863"/>
            <a:ext cx="1584325" cy="685800"/>
          </a:xfrm>
          <a:prstGeom prst="diamond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ru-RU"/>
          </a:p>
        </p:txBody>
      </p:sp>
      <p:sp>
        <p:nvSpPr>
          <p:cNvPr id="29717" name="Rectangle 75"/>
          <p:cNvSpPr>
            <a:spLocks noChangeArrowheads="1"/>
          </p:cNvSpPr>
          <p:nvPr/>
        </p:nvSpPr>
        <p:spPr bwMode="auto">
          <a:xfrm>
            <a:off x="4267200" y="2362200"/>
            <a:ext cx="762000" cy="762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29718" name="AutoShape 79"/>
          <p:cNvSpPr>
            <a:spLocks noChangeArrowheads="1"/>
          </p:cNvSpPr>
          <p:nvPr/>
        </p:nvSpPr>
        <p:spPr bwMode="auto">
          <a:xfrm>
            <a:off x="5334000" y="2286000"/>
            <a:ext cx="914400" cy="838200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29719" name="AutoShape 80"/>
          <p:cNvSpPr>
            <a:spLocks noChangeArrowheads="1"/>
          </p:cNvSpPr>
          <p:nvPr/>
        </p:nvSpPr>
        <p:spPr bwMode="auto">
          <a:xfrm>
            <a:off x="6477000" y="2286000"/>
            <a:ext cx="990600" cy="838200"/>
          </a:xfrm>
          <a:prstGeom prst="hexagon">
            <a:avLst>
              <a:gd name="adj" fmla="val 24999"/>
              <a:gd name="vf" fmla="val 11547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29720" name="Oval 122"/>
          <p:cNvSpPr>
            <a:spLocks noChangeArrowheads="1"/>
          </p:cNvSpPr>
          <p:nvPr/>
        </p:nvSpPr>
        <p:spPr bwMode="auto">
          <a:xfrm>
            <a:off x="7772400" y="2209800"/>
            <a:ext cx="914400" cy="914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7200" y="3886200"/>
          <a:ext cx="8458200" cy="1549400"/>
        </p:xfrm>
        <a:graphic>
          <a:graphicData uri="http://schemas.openxmlformats.org/drawingml/2006/table">
            <a:tbl>
              <a:tblPr/>
              <a:tblGrid>
                <a:gridCol w="1483895"/>
                <a:gridCol w="1027907"/>
                <a:gridCol w="1145381"/>
                <a:gridCol w="1143836"/>
                <a:gridCol w="1145382"/>
                <a:gridCol w="1143836"/>
                <a:gridCol w="1367965"/>
              </a:tblGrid>
              <a:tr h="154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осей симметрии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Заголовок 10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74638"/>
            <a:ext cx="8242300" cy="1152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30722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r>
              <a:rPr lang="ru-RU" smtClean="0"/>
              <a:t>Чётные функции</a:t>
            </a:r>
          </a:p>
        </p:txBody>
      </p:sp>
      <p:sp>
        <p:nvSpPr>
          <p:cNvPr id="30723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r>
              <a:rPr lang="ru-RU" smtClean="0"/>
              <a:t>Нечётные функции</a:t>
            </a:r>
          </a:p>
        </p:txBody>
      </p:sp>
      <p:pic>
        <p:nvPicPr>
          <p:cNvPr id="30724" name="Рисунок 6" descr="641525_html_m28b3002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4724400"/>
            <a:ext cx="1295400" cy="990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5" name="Рисунок 8" descr="Chetnay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352800"/>
            <a:ext cx="1524000" cy="2362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6" name="Рисунок 9" descr="img00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2057400"/>
            <a:ext cx="1524000" cy="990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7" name="Рисунок 10" descr="gragiperbola1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2057400"/>
            <a:ext cx="1371600" cy="23431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Палиндромы </a:t>
            </a:r>
            <a:r>
              <a:rPr lang="ru-RU" smtClean="0"/>
              <a:t>(от греческого Πάλιν «назад, снова»)</a:t>
            </a:r>
            <a:endParaRPr lang="ru-RU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/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А роза упала на лапу Азора. (А. Фет)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Аргентина манит негра 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У дуба буду.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Около Миши молоко.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Ешь немытого ты меньше.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Я не реву - уверен я.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Леша на полке клопа нашел.</a:t>
            </a:r>
            <a:br>
              <a:rPr lang="ru-RU" smtClean="0"/>
            </a:b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31746" name="Picture 4" descr="davinci_da_vinci_leonardo_madonna_lit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2800" y="2667000"/>
            <a:ext cx="2663825" cy="3429000"/>
          </a:xfrm>
          <a:prstGeom prst="rect">
            <a:avLst/>
          </a:prstGeom>
          <a:noFill/>
          <a:ln w="57150">
            <a:solidFill>
              <a:srgbClr val="F8F8F8"/>
            </a:solidFill>
            <a:miter lim="800000"/>
            <a:headEnd/>
            <a:tailEnd/>
          </a:ln>
        </p:spPr>
      </p:pic>
      <p:pic>
        <p:nvPicPr>
          <p:cNvPr id="5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900" smtClean="0"/>
              <a:t>     Я,</a:t>
            </a:r>
            <a:br>
              <a:rPr lang="ru-RU" sz="1900" smtClean="0"/>
            </a:br>
            <a:r>
              <a:rPr lang="ru-RU" sz="1900" smtClean="0"/>
              <a:t>еле</a:t>
            </a:r>
            <a:br>
              <a:rPr lang="ru-RU" sz="1900" smtClean="0"/>
            </a:br>
            <a:r>
              <a:rPr lang="ru-RU" sz="1900" smtClean="0"/>
              <a:t>качая</a:t>
            </a:r>
            <a:br>
              <a:rPr lang="ru-RU" sz="1900" smtClean="0"/>
            </a:br>
            <a:r>
              <a:rPr lang="ru-RU" sz="1900" smtClean="0"/>
              <a:t>веревки,</a:t>
            </a:r>
            <a:br>
              <a:rPr lang="ru-RU" sz="1900" smtClean="0"/>
            </a:br>
            <a:r>
              <a:rPr lang="ru-RU" sz="1900" smtClean="0"/>
              <a:t>в синели</a:t>
            </a:r>
            <a:br>
              <a:rPr lang="ru-RU" sz="1900" smtClean="0"/>
            </a:br>
            <a:r>
              <a:rPr lang="ru-RU" sz="1900" smtClean="0"/>
              <a:t>не различая</a:t>
            </a:r>
            <a:br>
              <a:rPr lang="ru-RU" sz="1900" smtClean="0"/>
            </a:br>
            <a:r>
              <a:rPr lang="ru-RU" sz="1900" smtClean="0"/>
              <a:t>синих тонов</a:t>
            </a:r>
            <a:br>
              <a:rPr lang="ru-RU" sz="1900" smtClean="0"/>
            </a:br>
            <a:r>
              <a:rPr lang="ru-RU" sz="1900" smtClean="0"/>
              <a:t>и милой головки,</a:t>
            </a:r>
            <a:br>
              <a:rPr lang="ru-RU" sz="1900" smtClean="0"/>
            </a:br>
            <a:r>
              <a:rPr lang="ru-RU" sz="1900" smtClean="0"/>
              <a:t>летаю в просторе,</a:t>
            </a:r>
            <a:br>
              <a:rPr lang="ru-RU" sz="1900" smtClean="0"/>
            </a:br>
            <a:r>
              <a:rPr lang="ru-RU" sz="1900" smtClean="0"/>
              <a:t>крылатый как птица,</a:t>
            </a:r>
            <a:br>
              <a:rPr lang="ru-RU" sz="1900" smtClean="0"/>
            </a:br>
            <a:r>
              <a:rPr lang="ru-RU" sz="1900" smtClean="0"/>
              <a:t>меж лиловых кустов!</a:t>
            </a:r>
            <a:br>
              <a:rPr lang="ru-RU" sz="1900" smtClean="0"/>
            </a:br>
            <a:r>
              <a:rPr lang="ru-RU" sz="1900" smtClean="0"/>
              <a:t>но в заманчивом взоре</a:t>
            </a:r>
            <a:br>
              <a:rPr lang="ru-RU" sz="1900" smtClean="0"/>
            </a:br>
            <a:r>
              <a:rPr lang="ru-RU" sz="1900" smtClean="0"/>
              <a:t>знаю, блещет, алея, зарница!</a:t>
            </a:r>
            <a:br>
              <a:rPr lang="ru-RU" sz="1900" smtClean="0"/>
            </a:br>
            <a:r>
              <a:rPr lang="ru-RU" sz="1900" smtClean="0"/>
              <a:t>и я счастлив ею без слов!</a:t>
            </a:r>
            <a:br>
              <a:rPr lang="ru-RU" sz="1900" smtClean="0"/>
            </a:br>
            <a:r>
              <a:rPr lang="ru-RU" sz="1900" smtClean="0"/>
              <a:t/>
            </a:r>
            <a:br>
              <a:rPr lang="ru-RU" sz="1900" smtClean="0"/>
            </a:br>
            <a:r>
              <a:rPr lang="ru-RU" sz="1900" smtClean="0"/>
              <a:t>Брюсов В.Я. «Треугольник»</a:t>
            </a:r>
          </a:p>
        </p:txBody>
      </p:sp>
      <p:sp>
        <p:nvSpPr>
          <p:cNvPr id="32770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1" name="Picture 6" descr="50663332_bryusov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295400"/>
            <a:ext cx="3300413" cy="4648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Заголовок 5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9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«Математика…выявляет </a:t>
            </a:r>
            <a:r>
              <a:rPr lang="ru-RU" sz="29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порядок, </a:t>
            </a:r>
            <a:r>
              <a:rPr lang="ru-RU" sz="29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симметрию </a:t>
            </a:r>
            <a:r>
              <a:rPr lang="ru-RU" sz="29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определенность, а это важнейшие виды </a:t>
            </a:r>
            <a:r>
              <a:rPr lang="ru-RU" sz="29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прекрасного.» </a:t>
            </a:r>
            <a:r>
              <a:rPr lang="ru-RU" sz="29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Аристотель</a:t>
            </a:r>
            <a:endParaRPr lang="ru-RU" sz="29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2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04800" y="2133600"/>
            <a:ext cx="4038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2133600"/>
            <a:ext cx="4038600" cy="40687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ф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209800"/>
            <a:ext cx="3662363" cy="4038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65" name="Picture 7" descr="ф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09800"/>
            <a:ext cx="3722688" cy="4022725"/>
          </a:xfrm>
          <a:prstGeom prst="rect">
            <a:avLst/>
          </a:prstGeom>
          <a:noFill/>
          <a:ln w="76200">
            <a:solidFill>
              <a:srgbClr val="F8F8F8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А; М; П (вертикальная ось симметрии)</a:t>
            </a:r>
            <a:br>
              <a:rPr lang="ru-RU" smtClean="0"/>
            </a:br>
            <a:r>
              <a:rPr lang="ru-RU" smtClean="0"/>
              <a:t>В; Е; З (горизонтальная ось симметрии)</a:t>
            </a:r>
            <a:br>
              <a:rPr lang="ru-RU" smtClean="0"/>
            </a:br>
            <a:r>
              <a:rPr lang="ru-RU" smtClean="0"/>
              <a:t>Ж; Н; О(и вертикальные и горизонтальные оси симметрии;</a:t>
            </a:r>
          </a:p>
          <a:p>
            <a:pPr eaLnBrk="1" hangingPunct="1"/>
            <a:r>
              <a:rPr lang="ru-RU" smtClean="0"/>
              <a:t>шалаш, казак, радар, Алла, Анна, кок, поп, топот.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В каких ещё буквах и словах встречается ось симметрии?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Содержимое 7" descr="anywalls.com-2771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43400" y="1676400"/>
            <a:ext cx="3657600" cy="2286000"/>
          </a:xfrm>
          <a:ln w="57150">
            <a:solidFill>
              <a:srgbClr val="F8F8F8"/>
            </a:solidFill>
          </a:ln>
        </p:spPr>
      </p:pic>
      <p:pic>
        <p:nvPicPr>
          <p:cNvPr id="34818" name="Picture 5" descr="vasnecov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114800"/>
            <a:ext cx="3689350" cy="23145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819" name="Picture 7" descr="1353961741-0434498-ww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676400"/>
            <a:ext cx="3413125" cy="4800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Заголовок 6"/>
          <p:cNvPicPr>
            <a:picLocks noGrp="1" noChangeArrowheads="1"/>
          </p:cNvPicPr>
          <p:nvPr>
            <p:ph type="title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6477000" y="1676400"/>
            <a:ext cx="46038" cy="236220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n w="76200">
                <a:solidFill>
                  <a:schemeClr val="tx1"/>
                </a:solidFill>
              </a:ln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1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352800"/>
            <a:ext cx="3886200" cy="2819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2" name="Picture 5" descr="9958948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352800"/>
            <a:ext cx="3733800" cy="28003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3" name="Picture 6" descr="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533400"/>
            <a:ext cx="3657600" cy="262731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4" name="Picture 7" descr="ф5"/>
          <p:cNvPicPr>
            <a:picLocks noGrp="1"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762000" y="1447800"/>
            <a:ext cx="2752725" cy="1676400"/>
          </a:xfrm>
          <a:ln w="57150">
            <a:solidFill>
              <a:srgbClr val="F8F8F8"/>
            </a:solidFill>
          </a:ln>
        </p:spPr>
      </p:pic>
      <p:pic>
        <p:nvPicPr>
          <p:cNvPr id="7" name="Заголовок 6"/>
          <p:cNvPicPr>
            <a:picLocks noGrp="1" noChangeArrowheads="1"/>
          </p:cNvPicPr>
          <p:nvPr>
            <p:ph type="title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457200" y="2286000"/>
            <a:ext cx="3505200" cy="46038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n w="76200">
                <a:solidFill>
                  <a:schemeClr val="tx1"/>
                </a:solidFill>
              </a:ln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«Математик , так же как художник или поэт, создает  узоры.»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                   Г.Харди</a:t>
            </a:r>
          </a:p>
          <a:p>
            <a:pPr eaLnBrk="1" hangingPunct="1"/>
            <a:endParaRPr lang="ru-RU" sz="2400" smtClean="0"/>
          </a:p>
        </p:txBody>
      </p:sp>
      <p:sp>
        <p:nvSpPr>
          <p:cNvPr id="36866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7" name="Picture 9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914400"/>
            <a:ext cx="2971800" cy="22113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68" name="Picture 10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3962400" cy="31130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69" name="Picture 11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352800"/>
            <a:ext cx="3124200" cy="31130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Заголовок 7"/>
          <p:cNvPicPr>
            <a:picLocks noGrp="1" noChangeArrowheads="1"/>
          </p:cNvPicPr>
          <p:nvPr>
            <p:ph type="title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5588" y="23813"/>
            <a:ext cx="8437562" cy="13541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7890" name="Picture 4" descr="0_73e3b_75975843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4419600"/>
            <a:ext cx="1828800" cy="17462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1" name="Picture 5" descr="236948_tamburina-8-s-5-rolnickami-bino-bin865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4419600"/>
            <a:ext cx="1905000" cy="1752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2" name="Picture 6" descr="899856_origi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905000"/>
            <a:ext cx="1768475" cy="109696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3" name="Picture 7" descr="balalaika0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3276600"/>
            <a:ext cx="1833563" cy="2895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4" name="Picture 8" descr="rojal_akusticheskoe_pianino_ili_cifrovoe_clause_origina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6800" y="1600200"/>
            <a:ext cx="3671888" cy="25669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5" name="Picture 4" descr="http://upload.wikimedia.org/wikipedia/commons/thumb/2/24/Guitar_1.jpg/220px-Guitar_1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38400" y="1981200"/>
            <a:ext cx="2133600" cy="4189413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3505200" y="2057400"/>
            <a:ext cx="0" cy="4800600"/>
          </a:xfrm>
          <a:prstGeom prst="line">
            <a:avLst/>
          </a:prstGeom>
          <a:noFill/>
          <a:ln w="762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" name="Line 12"/>
          <p:cNvSpPr>
            <a:spLocks noChangeShapeType="1"/>
          </p:cNvSpPr>
          <p:nvPr/>
        </p:nvSpPr>
        <p:spPr bwMode="auto">
          <a:xfrm>
            <a:off x="6705600" y="762000"/>
            <a:ext cx="0" cy="4800600"/>
          </a:xfrm>
          <a:prstGeom prst="line">
            <a:avLst/>
          </a:prstGeom>
          <a:noFill/>
          <a:ln w="762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" name="Line 12"/>
          <p:cNvSpPr>
            <a:spLocks noChangeShapeType="1"/>
          </p:cNvSpPr>
          <p:nvPr/>
        </p:nvSpPr>
        <p:spPr bwMode="auto">
          <a:xfrm>
            <a:off x="1219200" y="1447800"/>
            <a:ext cx="0" cy="4800600"/>
          </a:xfrm>
          <a:prstGeom prst="line">
            <a:avLst/>
          </a:prstGeom>
          <a:noFill/>
          <a:ln w="762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3" name="Заголовок 12"/>
          <p:cNvPicPr>
            <a:picLocks noGrp="1" noChangeArrowheads="1"/>
          </p:cNvPicPr>
          <p:nvPr>
            <p:ph type="title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7" name="Rectangle 7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38914" name="Picture 2" descr="http://propianino.ru/wp-content/uploads/2012/01/Image-3.png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04800" y="1676400"/>
            <a:ext cx="4267200" cy="2054225"/>
          </a:xfrm>
        </p:spPr>
      </p:pic>
      <p:sp>
        <p:nvSpPr>
          <p:cNvPr id="38915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876800" y="1295400"/>
            <a:ext cx="4038600" cy="5064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500" smtClean="0"/>
              <a:t>    - разновидность трансляции. Многократное повторение небольшого мотива разных ступеней лада, как в восходящем, так и в нисходящем направлении.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500" u="sng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u="sng" smtClean="0">
                <a:hlinkClick r:id="rId5" action="ppaction://hlinkfile"/>
              </a:rPr>
              <a:t>Беркович "Второй концерт для фортепиано с оркестром.1 часть»</a:t>
            </a:r>
            <a:endParaRPr lang="ru-RU" sz="2200" u="sng" smtClean="0">
              <a:hlinkClick r:id="rId6" action="ppaction://hlinkfile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500" u="sng" smtClean="0"/>
          </a:p>
          <a:p>
            <a:pPr eaLnBrk="1" hangingPunct="1">
              <a:lnSpc>
                <a:spcPct val="90000"/>
              </a:lnSpc>
            </a:pPr>
            <a:endParaRPr lang="ru-RU" sz="2200" smtClean="0"/>
          </a:p>
        </p:txBody>
      </p:sp>
      <p:pic>
        <p:nvPicPr>
          <p:cNvPr id="38916" name="Picture 4" descr="http://pix.samoucka.ru/img/content/music/computermusic/1/8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4191000"/>
            <a:ext cx="4267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4114800" y="1981200"/>
            <a:ext cx="0" cy="1600200"/>
          </a:xfrm>
          <a:prstGeom prst="line">
            <a:avLst/>
          </a:prstGeom>
          <a:noFill/>
          <a:ln w="762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" name="Line 12"/>
          <p:cNvSpPr>
            <a:spLocks noChangeShapeType="1"/>
          </p:cNvSpPr>
          <p:nvPr/>
        </p:nvSpPr>
        <p:spPr bwMode="auto">
          <a:xfrm>
            <a:off x="3429000" y="1981200"/>
            <a:ext cx="0" cy="1600200"/>
          </a:xfrm>
          <a:prstGeom prst="line">
            <a:avLst/>
          </a:prstGeom>
          <a:noFill/>
          <a:ln w="76200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Некоторые формы музыкальных произведений строятся симметрично. Особенно характерно рондо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(от французского круг);</a:t>
            </a:r>
          </a:p>
          <a:p>
            <a:pPr eaLnBrk="1" hangingPunct="1"/>
            <a:r>
              <a:rPr lang="ru-RU" smtClean="0"/>
              <a:t>часто в песнях куплет или припев повторяется несколько раз.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hlinkClick r:id="rId2" action="ppaction://hlinkfile"/>
              </a:rPr>
              <a:t>«Рондо - каприччио» Бетховен</a:t>
            </a: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Пока вы слушаете музыку,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Ответим на вопросы теста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67586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39939" name="Рисунок 3" descr="kinopoisk.ru-Ludwig-van-Beethoven-207648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505200"/>
            <a:ext cx="2400300" cy="2895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endParaRPr lang="ru-RU" b="1" dirty="0" smtClean="0">
              <a:latin typeface="Arial" charset="0"/>
            </a:endParaRPr>
          </a:p>
          <a:p>
            <a:pPr>
              <a:defRPr/>
            </a:pPr>
            <a:r>
              <a:rPr lang="ru-RU" dirty="0" smtClean="0"/>
              <a:t>Простейший пример проявления физической симметрии – действие равно противодействию</a:t>
            </a:r>
          </a:p>
          <a:p>
            <a:pPr>
              <a:defRPr/>
            </a:pPr>
            <a:r>
              <a:rPr lang="ru-RU" dirty="0" smtClean="0"/>
              <a:t>На тело, погружённое в жидкости (или газы), действует выталкивающая сила, равная весу вытесненной этим телом жидкости (или газа). Сила называется силой Архимеда. Тело плавает, если сила Архимеда уравновешивает силу тяжести тела. Снова симметрия!</a:t>
            </a:r>
          </a:p>
          <a:p>
            <a:pPr>
              <a:defRPr/>
            </a:pPr>
            <a:endParaRPr lang="ru-RU" dirty="0" smtClean="0">
              <a:latin typeface="+mj-lt"/>
            </a:endParaRPr>
          </a:p>
        </p:txBody>
      </p:sp>
      <p:pic>
        <p:nvPicPr>
          <p:cNvPr id="5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40963" name="Рисунок 5" descr="Principio_di_Archimede_galleggiament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648200"/>
            <a:ext cx="19812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Рисунок 6" descr="Безымянный.bmp"/>
          <p:cNvPicPr>
            <a:picLocks noChangeAspect="1"/>
          </p:cNvPicPr>
          <p:nvPr/>
        </p:nvPicPr>
        <p:blipFill>
          <a:blip r:embed="rId4"/>
          <a:srcRect l="23438" t="18750" r="34375" b="29167"/>
          <a:stretch>
            <a:fillRect/>
          </a:stretch>
        </p:blipFill>
        <p:spPr bwMode="auto">
          <a:xfrm>
            <a:off x="3048000" y="4648200"/>
            <a:ext cx="2057400" cy="1676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Использование симметрии в свастике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Использование симметричных знаков в различных религиозных сектах для привлечения внимания людей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Почему многие секты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используют свастику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и различные знаки,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нарисованные в пропорциях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золотого сечения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симметрии 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своей деятельности?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Всё ли симметричное нам нравится?</a:t>
            </a:r>
          </a:p>
        </p:txBody>
      </p:sp>
      <p:pic>
        <p:nvPicPr>
          <p:cNvPr id="41987" name="Picture 6" descr="200px-Symmetric_religious_symbo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1242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00200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По-русски свастика - коловрат.</a:t>
            </a:r>
          </a:p>
        </p:txBody>
      </p:sp>
      <p:pic>
        <p:nvPicPr>
          <p:cNvPr id="58370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  <p:pic>
        <p:nvPicPr>
          <p:cNvPr id="43011" name="Picture 4" descr="c4d4ab311f6508b0d72bf20a8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667000"/>
            <a:ext cx="4648200" cy="33924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2" name="Picture 5" descr="ac0495d96ce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2667000"/>
            <a:ext cx="2405063" cy="3352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3" name="Рисунок 5" descr="8113708_006_99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685800"/>
            <a:ext cx="3267075" cy="762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marL="533400" indent="-533400" algn="just" eaLnBrk="1" hangingPunct="1">
              <a:defRPr/>
            </a:pPr>
            <a:r>
              <a:rPr lang="ru-RU" sz="2800" b="1" dirty="0" smtClean="0">
                <a:solidFill>
                  <a:srgbClr val="F8F8F8"/>
                </a:solidFill>
                <a:latin typeface="+mj-lt"/>
              </a:rPr>
              <a:t>образовательные: </a:t>
            </a:r>
            <a:r>
              <a:rPr lang="ru-RU" dirty="0" smtClean="0">
                <a:latin typeface="+mj-lt"/>
              </a:rPr>
              <a:t>познакомиться с</a:t>
            </a:r>
            <a:r>
              <a:rPr lang="ru-RU" b="1" dirty="0" smtClean="0">
                <a:latin typeface="+mj-lt"/>
              </a:rPr>
              <a:t>  </a:t>
            </a:r>
            <a:r>
              <a:rPr lang="ru-RU" dirty="0" smtClean="0">
                <a:latin typeface="+mj-lt"/>
              </a:rPr>
              <a:t>различными видами симметрии, выяснить, где в нашей жизни они встречаются;</a:t>
            </a:r>
          </a:p>
          <a:p>
            <a:pPr marL="533400" indent="-533400" algn="just" eaLnBrk="1" hangingPunct="1">
              <a:defRPr/>
            </a:pPr>
            <a:r>
              <a:rPr lang="ru-RU" sz="2800" b="1" dirty="0" smtClean="0">
                <a:solidFill>
                  <a:srgbClr val="F8F8F8"/>
                </a:solidFill>
                <a:latin typeface="+mj-lt"/>
              </a:rPr>
              <a:t>воспитательные: </a:t>
            </a:r>
            <a:r>
              <a:rPr lang="ru-RU" dirty="0" smtClean="0">
                <a:latin typeface="+mj-lt"/>
              </a:rPr>
              <a:t>выяснить, насколько красиво всё, что симметрично, почему не всё красивое и симметричное нам нравится, развивать культуру речи учащихся, умение публично выступать;</a:t>
            </a:r>
          </a:p>
          <a:p>
            <a:pPr marL="533400" indent="-533400" algn="just" eaLnBrk="1" hangingPunct="1">
              <a:defRPr/>
            </a:pPr>
            <a:r>
              <a:rPr lang="ru-RU" sz="2800" b="1" dirty="0" smtClean="0">
                <a:solidFill>
                  <a:srgbClr val="F8F8F8"/>
                </a:solidFill>
                <a:latin typeface="+mj-lt"/>
              </a:rPr>
              <a:t>развивающие:</a:t>
            </a:r>
            <a:r>
              <a:rPr lang="ru-RU" b="1" dirty="0" smtClean="0">
                <a:solidFill>
                  <a:srgbClr val="F8F8F8"/>
                </a:solidFill>
                <a:latin typeface="+mj-lt"/>
              </a:rPr>
              <a:t> </a:t>
            </a:r>
            <a:r>
              <a:rPr lang="ru-RU" dirty="0" smtClean="0">
                <a:latin typeface="+mj-lt"/>
              </a:rPr>
              <a:t>развивать умение учащихся выделять главное, анализировать, делать выводы.</a:t>
            </a:r>
            <a:endParaRPr lang="ru-RU" b="1" dirty="0" smtClean="0">
              <a:latin typeface="+mj-lt"/>
            </a:endParaRPr>
          </a:p>
        </p:txBody>
      </p:sp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Содержимое 3" descr="1224516490_vyshivanki_s01-converte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00600" y="4038600"/>
            <a:ext cx="2209800" cy="2039938"/>
          </a:xfrm>
          <a:ln w="57150">
            <a:solidFill>
              <a:schemeClr val="tx1"/>
            </a:solidFill>
          </a:ln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44035" name="Рисунок 4" descr="DolmatovK_RusskieVyshivki_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4038600"/>
            <a:ext cx="2286000" cy="2057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036" name="Рисунок 5" descr="4447704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1447800"/>
            <a:ext cx="2286000" cy="2133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037" name="Рисунок 6" descr="uzory-15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1454150"/>
            <a:ext cx="2209800" cy="21272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Илья Глазунов. Христос и Антихрист.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828800"/>
            <a:ext cx="5181600" cy="4225925"/>
          </a:xfrm>
          <a:ln w="57150">
            <a:solidFill>
              <a:schemeClr val="tx1"/>
            </a:solidFill>
          </a:ln>
        </p:spPr>
      </p:pic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5943600" y="2819400"/>
            <a:ext cx="28194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600">
                <a:latin typeface="Calibri" pitchFamily="34" charset="0"/>
              </a:rPr>
              <a:t>Зеркальная симметрия  лица</a:t>
            </a:r>
          </a:p>
          <a:p>
            <a:endParaRPr lang="ru-RU" sz="2600">
              <a:latin typeface="Calibri" pitchFamily="34" charset="0"/>
            </a:endParaRPr>
          </a:p>
          <a:p>
            <a:r>
              <a:rPr lang="ru-RU" sz="2600">
                <a:latin typeface="Calibri" pitchFamily="34" charset="0"/>
              </a:rPr>
              <a:t>В чём разница между двумя лицами на картине? </a:t>
            </a:r>
          </a:p>
        </p:txBody>
      </p:sp>
      <p:pic>
        <p:nvPicPr>
          <p:cNvPr id="5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8125" y="146050"/>
            <a:ext cx="8455025" cy="12319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Симметрия окружает человека на каждом шагу. В природе и во многих творениях человека, без симметрии не было бы красоты, совершенства и удобства.</a:t>
            </a:r>
          </a:p>
          <a:p>
            <a:pPr eaLnBrk="1" hangingPunct="1"/>
            <a:r>
              <a:rPr lang="ru-RU" smtClean="0"/>
              <a:t>Симметрия в переводе с греческого означает соразмерность частей целого, пропорциональность и гармонию. </a:t>
            </a:r>
          </a:p>
        </p:txBody>
      </p:sp>
      <p:pic>
        <p:nvPicPr>
          <p:cNvPr id="44034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5588" y="146050"/>
            <a:ext cx="8437562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smtClean="0"/>
              <a:t>Как бы мы жили без симметрии?</a:t>
            </a:r>
          </a:p>
          <a:p>
            <a:r>
              <a:rPr lang="ru-RU" smtClean="0"/>
              <a:t>Неужели она лишь украшает наш мир?</a:t>
            </a:r>
          </a:p>
          <a:p>
            <a:r>
              <a:rPr lang="ru-RU" smtClean="0"/>
              <a:t>Без симметрии наш мир выглядел бы совсем по-другому. Ведь именно на симметрии основаны многие законы сохранения. Например, законы сохранения энергии, импульса и момента импульса являются следствиями пространственно-временных симметрий. И без этих симметрий не было бы законов сохранений, которые во многом управляют нашим миром.</a:t>
            </a:r>
          </a:p>
          <a:p>
            <a:r>
              <a:rPr lang="ru-RU" smtClean="0"/>
              <a:t>Так что симметрия –одно из главных понятие  во Вселенной!</a:t>
            </a:r>
          </a:p>
          <a:p>
            <a:endParaRPr lang="ru-RU" sz="220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mtClean="0"/>
              <a:t>Роль симметрии в нашем мире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подготовить презентацию о симметрии в одной из областей нашей жизни;</a:t>
            </a:r>
          </a:p>
          <a:p>
            <a:pPr eaLnBrk="1" hangingPunct="1"/>
            <a:r>
              <a:rPr lang="ru-RU" smtClean="0"/>
              <a:t>сделать рисунок, симметричной фигуры или объекта(можно нарисовать или сделать в любой компьютерной программе);</a:t>
            </a:r>
          </a:p>
          <a:p>
            <a:pPr eaLnBrk="1" hangingPunct="1"/>
            <a:r>
              <a:rPr lang="ru-RU" smtClean="0"/>
              <a:t>найти слова, стихи или музыку,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в которых присутствует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симметрия.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Пример творческой работы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ученицы 6 класса: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8131" name="Picture 1" descr="анге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581400"/>
            <a:ext cx="2057400" cy="268128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Заголовок 5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Что понравилось на уроке?</a:t>
            </a:r>
          </a:p>
          <a:p>
            <a:pPr eaLnBrk="1" hangingPunct="1"/>
            <a:r>
              <a:rPr lang="ru-RU" smtClean="0"/>
              <a:t>Что было трудно?</a:t>
            </a:r>
          </a:p>
          <a:p>
            <a:pPr eaLnBrk="1" hangingPunct="1"/>
            <a:r>
              <a:rPr lang="ru-RU" smtClean="0"/>
              <a:t>Что хотели бы повторить?</a:t>
            </a:r>
          </a:p>
          <a:p>
            <a:pPr eaLnBrk="1" hangingPunct="1"/>
            <a:r>
              <a:rPr lang="ru-RU" smtClean="0"/>
              <a:t>Какой вопрос хотели бы обсудить ещё?</a:t>
            </a:r>
          </a:p>
          <a:p>
            <a:pPr eaLnBrk="1" hangingPunct="1"/>
            <a:r>
              <a:rPr lang="ru-RU" smtClean="0"/>
              <a:t>Определите ваше настроение в конце урока, выбрав круг  подходящего цвета!</a:t>
            </a:r>
          </a:p>
          <a:p>
            <a:pPr eaLnBrk="1" hangingPunct="1"/>
            <a:endParaRPr lang="ru-RU" smtClean="0"/>
          </a:p>
        </p:txBody>
      </p:sp>
      <p:pic>
        <p:nvPicPr>
          <p:cNvPr id="62492" name="Rectangle 28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49155" name="Oval 122"/>
          <p:cNvSpPr>
            <a:spLocks noChangeArrowheads="1"/>
          </p:cNvSpPr>
          <p:nvPr/>
        </p:nvSpPr>
        <p:spPr bwMode="auto">
          <a:xfrm>
            <a:off x="5486400" y="5181600"/>
            <a:ext cx="990600" cy="914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49156" name="Oval 122"/>
          <p:cNvSpPr>
            <a:spLocks noChangeArrowheads="1"/>
          </p:cNvSpPr>
          <p:nvPr/>
        </p:nvSpPr>
        <p:spPr bwMode="auto">
          <a:xfrm>
            <a:off x="4038600" y="5257800"/>
            <a:ext cx="914400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49157" name="Oval 122"/>
          <p:cNvSpPr>
            <a:spLocks noChangeArrowheads="1"/>
          </p:cNvSpPr>
          <p:nvPr/>
        </p:nvSpPr>
        <p:spPr bwMode="auto">
          <a:xfrm>
            <a:off x="2514600" y="5257800"/>
            <a:ext cx="914400" cy="914400"/>
          </a:xfrm>
          <a:prstGeom prst="ellipse">
            <a:avLst/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49158" name="Oval 122"/>
          <p:cNvSpPr>
            <a:spLocks noChangeArrowheads="1"/>
          </p:cNvSpPr>
          <p:nvPr/>
        </p:nvSpPr>
        <p:spPr bwMode="auto">
          <a:xfrm>
            <a:off x="914400" y="5257800"/>
            <a:ext cx="990600" cy="9144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49159" name="Text Box 9"/>
          <p:cNvSpPr txBox="1">
            <a:spLocks noChangeArrowheads="1"/>
          </p:cNvSpPr>
          <p:nvPr/>
        </p:nvSpPr>
        <p:spPr bwMode="auto">
          <a:xfrm>
            <a:off x="914400" y="4572000"/>
            <a:ext cx="1235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9160" name="Text Box 10"/>
          <p:cNvSpPr txBox="1">
            <a:spLocks noChangeArrowheads="1"/>
          </p:cNvSpPr>
          <p:nvPr/>
        </p:nvSpPr>
        <p:spPr bwMode="auto">
          <a:xfrm>
            <a:off x="609600" y="4800600"/>
            <a:ext cx="1349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9161" name="Text Box 11"/>
          <p:cNvSpPr txBox="1">
            <a:spLocks noChangeArrowheads="1"/>
          </p:cNvSpPr>
          <p:nvPr/>
        </p:nvSpPr>
        <p:spPr bwMode="auto">
          <a:xfrm>
            <a:off x="457200" y="4800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скучно</a:t>
            </a:r>
          </a:p>
        </p:txBody>
      </p:sp>
      <p:sp>
        <p:nvSpPr>
          <p:cNvPr id="49162" name="Text Box 12"/>
          <p:cNvSpPr txBox="1">
            <a:spLocks noChangeArrowheads="1"/>
          </p:cNvSpPr>
          <p:nvPr/>
        </p:nvSpPr>
        <p:spPr bwMode="auto">
          <a:xfrm>
            <a:off x="1905000" y="4800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тревожно</a:t>
            </a:r>
          </a:p>
        </p:txBody>
      </p:sp>
      <p:sp>
        <p:nvSpPr>
          <p:cNvPr id="49163" name="Text Box 13"/>
          <p:cNvSpPr txBox="1">
            <a:spLocks noChangeArrowheads="1"/>
          </p:cNvSpPr>
          <p:nvPr/>
        </p:nvSpPr>
        <p:spPr bwMode="auto">
          <a:xfrm>
            <a:off x="3657600" y="4800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любопытно</a:t>
            </a:r>
          </a:p>
        </p:txBody>
      </p:sp>
      <p:sp>
        <p:nvSpPr>
          <p:cNvPr id="49164" name="Text Box 14"/>
          <p:cNvSpPr txBox="1">
            <a:spLocks noChangeArrowheads="1"/>
          </p:cNvSpPr>
          <p:nvPr/>
        </p:nvSpPr>
        <p:spPr bwMode="auto">
          <a:xfrm>
            <a:off x="5410200" y="4800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радостно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Кто считает, что сегодня работал на «5»?</a:t>
            </a:r>
          </a:p>
          <a:p>
            <a:pPr eaLnBrk="1" hangingPunct="1"/>
            <a:r>
              <a:rPr lang="ru-RU" smtClean="0"/>
              <a:t>Кто считает, что на «4»?</a:t>
            </a:r>
          </a:p>
          <a:p>
            <a:pPr eaLnBrk="1" hangingPunct="1"/>
            <a:r>
              <a:rPr lang="ru-RU" smtClean="0"/>
              <a:t>Кто думает, что на «3»?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Спасибо за урок!</a:t>
            </a:r>
          </a:p>
        </p:txBody>
      </p:sp>
      <p:pic>
        <p:nvPicPr>
          <p:cNvPr id="62492" name="Rectangle 28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8229600" cy="457200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1. И.Ф. Шарыгин, Л.Н. Ерганжиева. Наглядная геометрия. 5-6 кл. – М.: Дрофа, 1995. </a:t>
            </a:r>
          </a:p>
          <a:p>
            <a:pPr marL="514350" indent="-514350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2. “Квант” №3, 1992. </a:t>
            </a: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3.Погорелов Геометрия 7-11, М: Просвещение, 1992.</a:t>
            </a: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4.Л. Тарасов, Этот удивительно симметричный мир, М: Просвещение,1982</a:t>
            </a: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5.М. Гарднер , Этот правый, левый мир. </a:t>
            </a:r>
            <a:r>
              <a:rPr lang="ru-RU" smtClean="0">
                <a:latin typeface="Arial" charset="0"/>
              </a:rPr>
              <a:t>М: Мир, 1967. </a:t>
            </a:r>
            <a:endParaRPr lang="ru-RU" smtClean="0">
              <a:solidFill>
                <a:srgbClr val="F8F8F8"/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6.Атанасян Л.С.Геометрия 7-9 ,М:Просвещение,2011</a:t>
            </a:r>
          </a:p>
          <a:p>
            <a:pPr marL="514350" indent="-51435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F8F8F8"/>
                </a:solidFill>
              </a:rPr>
              <a:t>7.Зенкевич И.Г.,Эстетика урока математики: Пособие для учителей. – М.: Просвещение,1981.</a:t>
            </a:r>
          </a:p>
          <a:p>
            <a:pPr marL="514350" indent="-51435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mtClean="0">
              <a:solidFill>
                <a:srgbClr val="F8F8F8"/>
              </a:solidFill>
              <a:latin typeface="Arial" charset="0"/>
            </a:endParaRPr>
          </a:p>
        </p:txBody>
      </p:sp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smtClean="0">
                <a:hlinkClick r:id="rId3"/>
              </a:rPr>
              <a:t>http://lib.znate.ru/docs/index-215450.html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  <a:hlinkClick r:id="rId4"/>
              </a:rPr>
              <a:t>http://dok.opredelim.com/docs/index-127.html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hlinkClick r:id="rId5"/>
              </a:rPr>
              <a:t>http://nsportal.ru/ap/ap/nauchno-tekhnicheskoe-tvorchestvo/simmetriya-v-muzyke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hlinkClick r:id="rId6"/>
              </a:rPr>
              <a:t>http://kl10sch55.narod.ru/kl/sim.htm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hlinkClick r:id="rId7"/>
              </a:rPr>
              <a:t>http://ru.wikipedia.org/wiki/%D1%E8%EC%EC%E5%F2%F0%E8%FF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hlinkClick r:id="rId8"/>
              </a:rPr>
              <a:t>http://www.zoodrug.ru/topic1805.html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z="2800" smtClean="0">
                <a:hlinkClick r:id="rId9"/>
              </a:rPr>
              <a:t>http://festival.1september.ru/articles/637811/</a:t>
            </a:r>
            <a:endParaRPr lang="ru-RU" sz="2800" smtClean="0"/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bg1"/>
                </a:solidFill>
                <a:hlinkClick r:id="rId10"/>
              </a:rPr>
              <a:t>http://g1583.ru/files/flash/simetriya.swf</a:t>
            </a:r>
            <a:endParaRPr lang="ru-RU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ru-RU" sz="2800" smtClean="0"/>
          </a:p>
          <a:p>
            <a:pPr>
              <a:lnSpc>
                <a:spcPct val="90000"/>
              </a:lnSpc>
            </a:pPr>
            <a:endParaRPr lang="ru-RU" sz="2800" smtClean="0"/>
          </a:p>
          <a:p>
            <a:pPr>
              <a:lnSpc>
                <a:spcPct val="90000"/>
              </a:lnSpc>
            </a:pPr>
            <a:endParaRPr lang="ru-RU" sz="2800" smtClean="0"/>
          </a:p>
          <a:p>
            <a:pPr>
              <a:lnSpc>
                <a:spcPct val="90000"/>
              </a:lnSpc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виды симметрии;</a:t>
            </a:r>
          </a:p>
          <a:p>
            <a:pPr eaLnBrk="1" hangingPunct="1"/>
            <a:r>
              <a:rPr lang="ru-RU" smtClean="0"/>
              <a:t>золотое сечение;</a:t>
            </a:r>
          </a:p>
          <a:p>
            <a:pPr eaLnBrk="1" hangingPunct="1"/>
            <a:r>
              <a:rPr lang="ru-RU" smtClean="0"/>
              <a:t>сечение в пропорциях человека;</a:t>
            </a:r>
          </a:p>
          <a:p>
            <a:pPr eaLnBrk="1" hangingPunct="1"/>
            <a:r>
              <a:rPr lang="ru-RU" smtClean="0"/>
              <a:t>где встречается симметрия;</a:t>
            </a:r>
          </a:p>
          <a:p>
            <a:pPr eaLnBrk="1" hangingPunct="1"/>
            <a:r>
              <a:rPr lang="ru-RU" smtClean="0"/>
              <a:t>всё ли симметричное нам нравится;</a:t>
            </a:r>
          </a:p>
          <a:p>
            <a:pPr eaLnBrk="1" hangingPunct="1"/>
            <a:r>
              <a:rPr lang="ru-RU" smtClean="0"/>
              <a:t>подведение итогов.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осевая симметрия;</a:t>
            </a:r>
          </a:p>
          <a:p>
            <a:pPr eaLnBrk="1" hangingPunct="1"/>
            <a:r>
              <a:rPr lang="ru-RU" smtClean="0"/>
              <a:t>центральная симметрия;</a:t>
            </a:r>
          </a:p>
          <a:p>
            <a:pPr eaLnBrk="1" hangingPunct="1"/>
            <a:r>
              <a:rPr lang="ru-RU" smtClean="0"/>
              <a:t>зеркальная симметрия.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18434" name="Picture 4" descr="comp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352800"/>
            <a:ext cx="3048000" cy="29114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Две точки А и В называют симметричными относительно прямой а, если эта прямая проходит через середину отрезка А В и перпендикулярна к нему.</a:t>
            </a:r>
          </a:p>
        </p:txBody>
      </p:sp>
      <p:cxnSp>
        <p:nvCxnSpPr>
          <p:cNvPr id="19458" name="Прямая соединительная линия 4"/>
          <p:cNvCxnSpPr>
            <a:cxnSpLocks noChangeShapeType="1"/>
          </p:cNvCxnSpPr>
          <p:nvPr/>
        </p:nvCxnSpPr>
        <p:spPr bwMode="auto">
          <a:xfrm rot="5400000">
            <a:off x="3009901" y="4762500"/>
            <a:ext cx="2819400" cy="3175"/>
          </a:xfrm>
          <a:prstGeom prst="line">
            <a:avLst/>
          </a:prstGeom>
          <a:noFill/>
          <a:ln w="12700" algn="ctr">
            <a:solidFill>
              <a:schemeClr val="bg2"/>
            </a:solidFill>
            <a:round/>
            <a:headEnd/>
            <a:tailEnd/>
          </a:ln>
        </p:spPr>
      </p:cxnSp>
      <p:sp>
        <p:nvSpPr>
          <p:cNvPr id="19459" name="TextBox 9"/>
          <p:cNvSpPr txBox="1">
            <a:spLocks noChangeArrowheads="1"/>
          </p:cNvSpPr>
          <p:nvPr/>
        </p:nvSpPr>
        <p:spPr bwMode="auto">
          <a:xfrm>
            <a:off x="4419600" y="3581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9460" name="Text Box 28"/>
          <p:cNvSpPr txBox="1">
            <a:spLocks noChangeArrowheads="1"/>
          </p:cNvSpPr>
          <p:nvPr/>
        </p:nvSpPr>
        <p:spPr bwMode="auto">
          <a:xfrm>
            <a:off x="2743200" y="4114800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</a:t>
            </a:r>
            <a:endParaRPr lang="ru-RU" sz="1600"/>
          </a:p>
        </p:txBody>
      </p:sp>
      <p:sp>
        <p:nvSpPr>
          <p:cNvPr id="19461" name="Line 31"/>
          <p:cNvSpPr>
            <a:spLocks noChangeShapeType="1"/>
          </p:cNvSpPr>
          <p:nvPr/>
        </p:nvSpPr>
        <p:spPr bwMode="auto">
          <a:xfrm flipV="1">
            <a:off x="5029200" y="4572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Line 32"/>
          <p:cNvSpPr>
            <a:spLocks noChangeShapeType="1"/>
          </p:cNvSpPr>
          <p:nvPr/>
        </p:nvSpPr>
        <p:spPr bwMode="auto">
          <a:xfrm flipH="1">
            <a:off x="3810000" y="45720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Text Box 40"/>
          <p:cNvSpPr txBox="1">
            <a:spLocks noChangeArrowheads="1"/>
          </p:cNvSpPr>
          <p:nvPr/>
        </p:nvSpPr>
        <p:spPr bwMode="auto">
          <a:xfrm>
            <a:off x="6019800" y="3886200"/>
            <a:ext cx="76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aseline="-25000"/>
          </a:p>
        </p:txBody>
      </p:sp>
      <p:sp>
        <p:nvSpPr>
          <p:cNvPr id="19464" name="Text Box 54"/>
          <p:cNvSpPr txBox="1">
            <a:spLocks noChangeArrowheads="1"/>
          </p:cNvSpPr>
          <p:nvPr/>
        </p:nvSpPr>
        <p:spPr bwMode="auto">
          <a:xfrm rot="10800000">
            <a:off x="7391400" y="3810000"/>
            <a:ext cx="5080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aseline="-25000"/>
              <a:t>Т</a:t>
            </a:r>
            <a:endParaRPr lang="ru-RU" baseline="-25000"/>
          </a:p>
        </p:txBody>
      </p:sp>
      <p:sp>
        <p:nvSpPr>
          <p:cNvPr id="19465" name="Text Box 17"/>
          <p:cNvSpPr txBox="1">
            <a:spLocks noChangeArrowheads="1"/>
          </p:cNvSpPr>
          <p:nvPr/>
        </p:nvSpPr>
        <p:spPr bwMode="auto">
          <a:xfrm>
            <a:off x="5486400" y="411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</a:t>
            </a:r>
          </a:p>
        </p:txBody>
      </p:sp>
      <p:sp>
        <p:nvSpPr>
          <p:cNvPr id="19466" name="Text Box 28"/>
          <p:cNvSpPr txBox="1">
            <a:spLocks noChangeArrowheads="1"/>
          </p:cNvSpPr>
          <p:nvPr/>
        </p:nvSpPr>
        <p:spPr bwMode="auto">
          <a:xfrm>
            <a:off x="6553200" y="36576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1) </a:t>
            </a:r>
            <a:r>
              <a:rPr lang="en-US" sz="2400"/>
              <a:t>A</a:t>
            </a:r>
            <a:r>
              <a:rPr lang="ru-RU" sz="2400"/>
              <a:t>В</a:t>
            </a:r>
            <a:endParaRPr lang="ru-RU" sz="1600"/>
          </a:p>
        </p:txBody>
      </p:sp>
      <p:sp>
        <p:nvSpPr>
          <p:cNvPr id="19467" name="TextBox 9"/>
          <p:cNvSpPr txBox="1">
            <a:spLocks noChangeArrowheads="1"/>
          </p:cNvSpPr>
          <p:nvPr/>
        </p:nvSpPr>
        <p:spPr bwMode="auto">
          <a:xfrm>
            <a:off x="7924800" y="36576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а</a:t>
            </a:r>
          </a:p>
        </p:txBody>
      </p:sp>
      <p:sp>
        <p:nvSpPr>
          <p:cNvPr id="19468" name="Text Box 20"/>
          <p:cNvSpPr txBox="1">
            <a:spLocks noChangeArrowheads="1"/>
          </p:cNvSpPr>
          <p:nvPr/>
        </p:nvSpPr>
        <p:spPr bwMode="auto">
          <a:xfrm>
            <a:off x="6553200" y="4343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2) АО=ОВ</a:t>
            </a:r>
          </a:p>
        </p:txBody>
      </p:sp>
      <p:sp>
        <p:nvSpPr>
          <p:cNvPr id="19469" name="Text Box 21"/>
          <p:cNvSpPr txBox="1">
            <a:spLocks noChangeArrowheads="1"/>
          </p:cNvSpPr>
          <p:nvPr/>
        </p:nvSpPr>
        <p:spPr bwMode="auto">
          <a:xfrm>
            <a:off x="4038600" y="4038600"/>
            <a:ext cx="30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О</a:t>
            </a:r>
          </a:p>
        </p:txBody>
      </p:sp>
      <p:pic>
        <p:nvPicPr>
          <p:cNvPr id="19470" name="Picture 21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191000"/>
            <a:ext cx="1905000" cy="1600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4191000" y="4419600"/>
            <a:ext cx="228600" cy="228600"/>
          </a:xfrm>
          <a:prstGeom prst="rect">
            <a:avLst/>
          </a:prstGeom>
          <a:solidFill>
            <a:srgbClr val="726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124200" y="4648200"/>
            <a:ext cx="1295400" cy="1588"/>
          </a:xfrm>
          <a:prstGeom prst="line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419600" y="4648200"/>
            <a:ext cx="1295400" cy="1588"/>
          </a:xfrm>
          <a:prstGeom prst="line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Заголовок 19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1"/>
          <p:cNvSpPr>
            <a:spLocks noGrp="1"/>
          </p:cNvSpPr>
          <p:nvPr>
            <p:ph idx="1"/>
          </p:nvPr>
        </p:nvSpPr>
        <p:spPr>
          <a:xfrm>
            <a:off x="304800" y="1447800"/>
            <a:ext cx="8839200" cy="457200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algn="just" eaLnBrk="1" hangingPunct="1">
              <a:buFont typeface="Wingdings 2" pitchFamily="18" charset="2"/>
              <a:buNone/>
            </a:pPr>
            <a:r>
              <a:rPr lang="ru-RU" smtClean="0"/>
              <a:t>Две точки А и В называются симметричными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smtClean="0"/>
              <a:t>относительно точки О, если О - середина отрезка АВ</a:t>
            </a:r>
          </a:p>
        </p:txBody>
      </p:sp>
      <p:sp>
        <p:nvSpPr>
          <p:cNvPr id="20482" name="Rectangle 46"/>
          <p:cNvSpPr>
            <a:spLocks noChangeArrowheads="1"/>
          </p:cNvSpPr>
          <p:nvPr/>
        </p:nvSpPr>
        <p:spPr bwMode="auto">
          <a:xfrm>
            <a:off x="4635500" y="1690688"/>
            <a:ext cx="40386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endParaRPr lang="ru-RU" sz="2100"/>
          </a:p>
        </p:txBody>
      </p:sp>
      <p:sp>
        <p:nvSpPr>
          <p:cNvPr id="20483" name="Rectangle 46"/>
          <p:cNvSpPr>
            <a:spLocks noChangeArrowheads="1"/>
          </p:cNvSpPr>
          <p:nvPr/>
        </p:nvSpPr>
        <p:spPr bwMode="auto">
          <a:xfrm>
            <a:off x="4787900" y="1843088"/>
            <a:ext cx="40386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endParaRPr lang="ru-RU" sz="2100"/>
          </a:p>
        </p:txBody>
      </p:sp>
      <p:cxnSp>
        <p:nvCxnSpPr>
          <p:cNvPr id="20484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3124200" y="4419600"/>
            <a:ext cx="2667000" cy="1588"/>
          </a:xfrm>
          <a:prstGeom prst="line">
            <a:avLst/>
          </a:prstGeom>
          <a:noFill/>
          <a:ln w="5715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0485" name="Text Box 28"/>
          <p:cNvSpPr txBox="1">
            <a:spLocks noChangeArrowheads="1"/>
          </p:cNvSpPr>
          <p:nvPr/>
        </p:nvSpPr>
        <p:spPr bwMode="auto">
          <a:xfrm>
            <a:off x="2667000" y="3886200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</a:t>
            </a:r>
            <a:endParaRPr lang="ru-RU" sz="1600"/>
          </a:p>
        </p:txBody>
      </p:sp>
      <p:sp>
        <p:nvSpPr>
          <p:cNvPr id="20486" name="Text Box 17"/>
          <p:cNvSpPr txBox="1">
            <a:spLocks noChangeArrowheads="1"/>
          </p:cNvSpPr>
          <p:nvPr/>
        </p:nvSpPr>
        <p:spPr bwMode="auto">
          <a:xfrm>
            <a:off x="5638800" y="3810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</a:t>
            </a:r>
          </a:p>
        </p:txBody>
      </p:sp>
      <p:sp>
        <p:nvSpPr>
          <p:cNvPr id="20487" name="Oval 26"/>
          <p:cNvSpPr>
            <a:spLocks noChangeArrowheads="1"/>
          </p:cNvSpPr>
          <p:nvPr/>
        </p:nvSpPr>
        <p:spPr bwMode="auto">
          <a:xfrm>
            <a:off x="3048000" y="4343400"/>
            <a:ext cx="88900" cy="88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Oval 26"/>
          <p:cNvSpPr>
            <a:spLocks noChangeArrowheads="1"/>
          </p:cNvSpPr>
          <p:nvPr/>
        </p:nvSpPr>
        <p:spPr bwMode="auto">
          <a:xfrm>
            <a:off x="4343400" y="4343400"/>
            <a:ext cx="88900" cy="88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Oval 26"/>
          <p:cNvSpPr>
            <a:spLocks noChangeArrowheads="1"/>
          </p:cNvSpPr>
          <p:nvPr/>
        </p:nvSpPr>
        <p:spPr bwMode="auto">
          <a:xfrm>
            <a:off x="5715000" y="4343400"/>
            <a:ext cx="88900" cy="88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Line 32"/>
          <p:cNvSpPr>
            <a:spLocks noChangeShapeType="1"/>
          </p:cNvSpPr>
          <p:nvPr/>
        </p:nvSpPr>
        <p:spPr bwMode="auto">
          <a:xfrm flipH="1">
            <a:off x="3886200" y="43434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1" name="Line 32"/>
          <p:cNvSpPr>
            <a:spLocks noChangeShapeType="1"/>
          </p:cNvSpPr>
          <p:nvPr/>
        </p:nvSpPr>
        <p:spPr bwMode="auto">
          <a:xfrm flipH="1">
            <a:off x="4876800" y="43434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4038600" y="3810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О</a:t>
            </a:r>
          </a:p>
        </p:txBody>
      </p:sp>
      <p:sp>
        <p:nvSpPr>
          <p:cNvPr id="20493" name="Text Box 20"/>
          <p:cNvSpPr txBox="1">
            <a:spLocks noChangeArrowheads="1"/>
          </p:cNvSpPr>
          <p:nvPr/>
        </p:nvSpPr>
        <p:spPr bwMode="auto">
          <a:xfrm>
            <a:off x="6477000" y="37338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АО=ОВ</a:t>
            </a:r>
          </a:p>
        </p:txBody>
      </p:sp>
      <p:pic>
        <p:nvPicPr>
          <p:cNvPr id="20494" name="Picture 16" descr="5042295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267200"/>
            <a:ext cx="1963738" cy="1828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Заголовок 16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1"/>
          </p:nvPr>
        </p:nvSpPr>
        <p:spPr>
          <a:xfrm>
            <a:off x="228600" y="1447800"/>
            <a:ext cx="8458200" cy="4678363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mtClean="0"/>
              <a:t>Такое отображение пространства на себя, при котором любая точка А переходит в симметричную ей относительно плоскости </a:t>
            </a:r>
            <a:r>
              <a:rPr lang="el-GR" smtClean="0">
                <a:cs typeface="Arial" charset="0"/>
              </a:rPr>
              <a:t>α</a:t>
            </a:r>
            <a:r>
              <a:rPr lang="ru-RU" smtClean="0">
                <a:cs typeface="Arial" charset="0"/>
              </a:rPr>
              <a:t> точку В</a:t>
            </a:r>
          </a:p>
          <a:p>
            <a:pPr algn="just">
              <a:buFont typeface="Wingdings 2" pitchFamily="18" charset="2"/>
              <a:buNone/>
            </a:pPr>
            <a:endParaRPr lang="el-GR" smtClean="0">
              <a:cs typeface="Arial" charset="0"/>
            </a:endParaRPr>
          </a:p>
        </p:txBody>
      </p:sp>
      <p:sp>
        <p:nvSpPr>
          <p:cNvPr id="21506" name="AutoShape 4"/>
          <p:cNvSpPr>
            <a:spLocks noChangeArrowheads="1"/>
          </p:cNvSpPr>
          <p:nvPr/>
        </p:nvSpPr>
        <p:spPr bwMode="auto">
          <a:xfrm>
            <a:off x="2514600" y="4038600"/>
            <a:ext cx="3962400" cy="1066800"/>
          </a:xfrm>
          <a:prstGeom prst="parallelogram">
            <a:avLst>
              <a:gd name="adj" fmla="val 928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1507" name="Text Box 28"/>
          <p:cNvSpPr txBox="1">
            <a:spLocks noChangeArrowheads="1"/>
          </p:cNvSpPr>
          <p:nvPr/>
        </p:nvSpPr>
        <p:spPr bwMode="auto">
          <a:xfrm>
            <a:off x="4267200" y="3581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</a:t>
            </a:r>
            <a:endParaRPr lang="ru-RU" sz="1600"/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4267200" y="5715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</a:t>
            </a:r>
          </a:p>
        </p:txBody>
      </p:sp>
      <p:sp>
        <p:nvSpPr>
          <p:cNvPr id="21509" name="Line 32"/>
          <p:cNvSpPr>
            <a:spLocks noChangeShapeType="1"/>
          </p:cNvSpPr>
          <p:nvPr/>
        </p:nvSpPr>
        <p:spPr bwMode="auto">
          <a:xfrm flipH="1">
            <a:off x="4191000" y="52578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32"/>
          <p:cNvSpPr>
            <a:spLocks noChangeShapeType="1"/>
          </p:cNvSpPr>
          <p:nvPr/>
        </p:nvSpPr>
        <p:spPr bwMode="auto">
          <a:xfrm flipH="1">
            <a:off x="4191000" y="42672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Text Box 20"/>
          <p:cNvSpPr txBox="1">
            <a:spLocks noChangeArrowheads="1"/>
          </p:cNvSpPr>
          <p:nvPr/>
        </p:nvSpPr>
        <p:spPr bwMode="auto">
          <a:xfrm>
            <a:off x="6324600" y="5486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2)АО = ОВ</a:t>
            </a:r>
          </a:p>
        </p:txBody>
      </p:sp>
      <p:sp>
        <p:nvSpPr>
          <p:cNvPr id="21512" name="Text Box 17"/>
          <p:cNvSpPr txBox="1">
            <a:spLocks noChangeArrowheads="1"/>
          </p:cNvSpPr>
          <p:nvPr/>
        </p:nvSpPr>
        <p:spPr bwMode="auto">
          <a:xfrm>
            <a:off x="4876800" y="441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/>
              <a:t>α</a:t>
            </a:r>
            <a:endParaRPr lang="ru-RU" sz="2400"/>
          </a:p>
        </p:txBody>
      </p:sp>
      <p:pic>
        <p:nvPicPr>
          <p:cNvPr id="21513" name="Picture 16" descr="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038600"/>
            <a:ext cx="2100263" cy="1752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 rot="5400000">
            <a:off x="3963194" y="5409406"/>
            <a:ext cx="609600" cy="1588"/>
          </a:xfrm>
          <a:prstGeom prst="straightConnector1">
            <a:avLst/>
          </a:prstGeom>
          <a:ln w="38100">
            <a:headEnd type="none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9448800" y="2667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Заголовок 1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21517" name="Text Box 28"/>
          <p:cNvSpPr txBox="1">
            <a:spLocks noChangeArrowheads="1"/>
          </p:cNvSpPr>
          <p:nvPr/>
        </p:nvSpPr>
        <p:spPr bwMode="auto">
          <a:xfrm>
            <a:off x="6324600" y="49530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1) </a:t>
            </a:r>
            <a:r>
              <a:rPr lang="en-US" sz="2400"/>
              <a:t>A</a:t>
            </a:r>
            <a:r>
              <a:rPr lang="ru-RU" sz="2400"/>
              <a:t>В</a:t>
            </a:r>
            <a:endParaRPr lang="ru-RU" sz="1600"/>
          </a:p>
        </p:txBody>
      </p:sp>
      <p:sp>
        <p:nvSpPr>
          <p:cNvPr id="21518" name="Text Box 28"/>
          <p:cNvSpPr txBox="1">
            <a:spLocks noChangeArrowheads="1"/>
          </p:cNvSpPr>
          <p:nvPr/>
        </p:nvSpPr>
        <p:spPr bwMode="auto">
          <a:xfrm rot="10800000">
            <a:off x="7086600" y="4953000"/>
            <a:ext cx="49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Franklin Gothic Book" pitchFamily="34" charset="0"/>
              </a:rPr>
              <a:t>Т</a:t>
            </a:r>
            <a:endParaRPr lang="ru-RU" sz="1600"/>
          </a:p>
        </p:txBody>
      </p:sp>
      <p:sp>
        <p:nvSpPr>
          <p:cNvPr id="21519" name="TextBox 19"/>
          <p:cNvSpPr txBox="1">
            <a:spLocks noChangeArrowheads="1"/>
          </p:cNvSpPr>
          <p:nvPr/>
        </p:nvSpPr>
        <p:spPr bwMode="auto">
          <a:xfrm>
            <a:off x="7696200" y="4876800"/>
            <a:ext cx="609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400"/>
              <a:t>α</a:t>
            </a:r>
            <a:endParaRPr lang="ru-RU" sz="2400"/>
          </a:p>
          <a:p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267200" y="4724400"/>
            <a:ext cx="304800" cy="152400"/>
          </a:xfrm>
          <a:prstGeom prst="rect">
            <a:avLst/>
          </a:prstGeom>
          <a:solidFill>
            <a:srgbClr val="969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3658394" y="4190206"/>
            <a:ext cx="1219200" cy="1588"/>
          </a:xfrm>
          <a:prstGeom prst="line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7848600" cy="45307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Picture 4" descr="44628-5_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371600"/>
            <a:ext cx="4495800" cy="1041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1" name="Picture 5" descr="mo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819400"/>
            <a:ext cx="4495800" cy="211613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2" name="Picture 6" descr="7990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371600"/>
            <a:ext cx="3556000" cy="51054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3" name="Picture 9" descr="\varphi = \frac{1 + \sqrt{5}}{2} \approx 1.61803398874989484\dot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5486400"/>
            <a:ext cx="4419600" cy="10287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mtClean="0"/>
              <a:t>Золотое сечение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1140</TotalTime>
  <Words>830</Words>
  <Application>Microsoft Office PowerPoint</Application>
  <PresentationFormat>Экран (4:3)</PresentationFormat>
  <Paragraphs>171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38</vt:i4>
      </vt:variant>
    </vt:vector>
  </HeadingPairs>
  <TitlesOfParts>
    <vt:vector size="49" baseType="lpstr">
      <vt:lpstr>Arial</vt:lpstr>
      <vt:lpstr>Calibri</vt:lpstr>
      <vt:lpstr>Wingdings 2</vt:lpstr>
      <vt:lpstr>Times New Roman</vt:lpstr>
      <vt:lpstr>Wingdings</vt:lpstr>
      <vt:lpstr>Franklin Gothic Book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Adel</cp:lastModifiedBy>
  <cp:revision>169</cp:revision>
  <cp:lastPrinted>1601-01-01T00:00:00Z</cp:lastPrinted>
  <dcterms:created xsi:type="dcterms:W3CDTF">1601-01-01T00:00:00Z</dcterms:created>
  <dcterms:modified xsi:type="dcterms:W3CDTF">2014-02-09T20:53:13Z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