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6" r:id="rId16"/>
    <p:sldId id="270" r:id="rId17"/>
    <p:sldId id="271" r:id="rId18"/>
    <p:sldId id="272" r:id="rId19"/>
    <p:sldId id="273" r:id="rId20"/>
    <p:sldId id="274" r:id="rId21"/>
    <p:sldId id="275" r:id="rId22"/>
    <p:sldId id="283" r:id="rId23"/>
    <p:sldId id="284" r:id="rId24"/>
    <p:sldId id="285" r:id="rId25"/>
    <p:sldId id="278" r:id="rId26"/>
    <p:sldId id="281" r:id="rId27"/>
    <p:sldId id="279" r:id="rId28"/>
    <p:sldId id="280" r:id="rId29"/>
    <p:sldId id="282" r:id="rId3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45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E433C-DDEF-43F3-BD6F-D682901B3398}" type="datetimeFigureOut">
              <a:rPr lang="ru-RU" smtClean="0"/>
              <a:pPr/>
              <a:t>09.02.2014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1615A-D1ED-47DE-B093-4917E378C5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pull dir="r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E433C-DDEF-43F3-BD6F-D682901B3398}" type="datetimeFigureOut">
              <a:rPr lang="ru-RU" smtClean="0"/>
              <a:pPr/>
              <a:t>09.02.2014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1615A-D1ED-47DE-B093-4917E378C5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pull dir="r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E433C-DDEF-43F3-BD6F-D682901B3398}" type="datetimeFigureOut">
              <a:rPr lang="ru-RU" smtClean="0"/>
              <a:pPr/>
              <a:t>09.02.2014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1615A-D1ED-47DE-B093-4917E378C5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pull dir="r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E433C-DDEF-43F3-BD6F-D682901B3398}" type="datetimeFigureOut">
              <a:rPr lang="ru-RU" smtClean="0"/>
              <a:pPr/>
              <a:t>09.02.2014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1615A-D1ED-47DE-B093-4917E378C5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pull dir="r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E433C-DDEF-43F3-BD6F-D682901B3398}" type="datetimeFigureOut">
              <a:rPr lang="ru-RU" smtClean="0"/>
              <a:pPr/>
              <a:t>09.02.2014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1615A-D1ED-47DE-B093-4917E378C5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pull dir="r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E433C-DDEF-43F3-BD6F-D682901B3398}" type="datetimeFigureOut">
              <a:rPr lang="ru-RU" smtClean="0"/>
              <a:pPr/>
              <a:t>09.02.2014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1615A-D1ED-47DE-B093-4917E378C5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pull dir="r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E433C-DDEF-43F3-BD6F-D682901B3398}" type="datetimeFigureOut">
              <a:rPr lang="ru-RU" smtClean="0"/>
              <a:pPr/>
              <a:t>09.02.2014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1615A-D1ED-47DE-B093-4917E378C5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pull dir="r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E433C-DDEF-43F3-BD6F-D682901B3398}" type="datetimeFigureOut">
              <a:rPr lang="ru-RU" smtClean="0"/>
              <a:pPr/>
              <a:t>09.02.2014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1615A-D1ED-47DE-B093-4917E378C5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pull dir="r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E433C-DDEF-43F3-BD6F-D682901B3398}" type="datetimeFigureOut">
              <a:rPr lang="ru-RU" smtClean="0"/>
              <a:pPr/>
              <a:t>09.02.2014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1615A-D1ED-47DE-B093-4917E378C5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pull dir="r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E433C-DDEF-43F3-BD6F-D682901B3398}" type="datetimeFigureOut">
              <a:rPr lang="ru-RU" smtClean="0"/>
              <a:pPr/>
              <a:t>09.02.2014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1615A-D1ED-47DE-B093-4917E378C5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pull dir="r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E433C-DDEF-43F3-BD6F-D682901B3398}" type="datetimeFigureOut">
              <a:rPr lang="ru-RU" smtClean="0"/>
              <a:pPr/>
              <a:t>09.02.2014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1615A-D1ED-47DE-B093-4917E378C5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pull dir="r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0000">
              <a:srgbClr val="FFF200"/>
            </a:gs>
            <a:gs pos="45000">
              <a:srgbClr val="FF7A00"/>
            </a:gs>
            <a:gs pos="70000">
              <a:srgbClr val="FF0300"/>
            </a:gs>
            <a:gs pos="100000">
              <a:srgbClr val="4D0808"/>
            </a:gs>
          </a:gsLst>
          <a:lin ang="5400000" scaled="0"/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3E433C-DDEF-43F3-BD6F-D682901B3398}" type="datetimeFigureOut">
              <a:rPr lang="ru-RU" smtClean="0"/>
              <a:pPr/>
              <a:t>09.02.2014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F1615A-D1ED-47DE-B093-4917E378C56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pull dir="rd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13" Type="http://schemas.openxmlformats.org/officeDocument/2006/relationships/image" Target="../media/image16.jpeg"/><Relationship Id="rId3" Type="http://schemas.openxmlformats.org/officeDocument/2006/relationships/image" Target="../media/image6.jpeg"/><Relationship Id="rId7" Type="http://schemas.openxmlformats.org/officeDocument/2006/relationships/image" Target="../media/image10.jpeg"/><Relationship Id="rId12" Type="http://schemas.openxmlformats.org/officeDocument/2006/relationships/image" Target="../media/image15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9.jpeg"/><Relationship Id="rId11" Type="http://schemas.openxmlformats.org/officeDocument/2006/relationships/image" Target="../media/image14.jpeg"/><Relationship Id="rId5" Type="http://schemas.openxmlformats.org/officeDocument/2006/relationships/image" Target="../media/image8.jpeg"/><Relationship Id="rId10" Type="http://schemas.openxmlformats.org/officeDocument/2006/relationships/image" Target="../media/image13.jpeg"/><Relationship Id="rId4" Type="http://schemas.openxmlformats.org/officeDocument/2006/relationships/image" Target="../media/image7.jpeg"/><Relationship Id="rId9" Type="http://schemas.openxmlformats.org/officeDocument/2006/relationships/image" Target="../media/image12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8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9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0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2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3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4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4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5.jpe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C:\Users\Ольга\Desktop\Работа\картинки\ФИЗИКА\77705863_0_361ed_ff95850f_X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805264"/>
            <a:ext cx="7772400" cy="1052736"/>
          </a:xfrm>
        </p:spPr>
        <p:txBody>
          <a:bodyPr>
            <a:normAutofit/>
          </a:bodyPr>
          <a:lstStyle/>
          <a:p>
            <a:r>
              <a:rPr lang="ru-RU" sz="5400" b="1" dirty="0" smtClean="0">
                <a:solidFill>
                  <a:srgbClr val="FF0000"/>
                </a:solidFill>
                <a:latin typeface="Constantia" pitchFamily="18" charset="0"/>
              </a:rPr>
              <a:t>Первый раз в 5 класс</a:t>
            </a:r>
            <a:endParaRPr lang="ru-RU" sz="5400" b="1" dirty="0">
              <a:solidFill>
                <a:srgbClr val="FF0000"/>
              </a:solidFill>
              <a:latin typeface="Constantia" pitchFamily="18" charset="0"/>
            </a:endParaRPr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802434"/>
          </a:xfrm>
        </p:spPr>
        <p:txBody>
          <a:bodyPr>
            <a:normAutofit/>
          </a:bodyPr>
          <a:lstStyle/>
          <a:p>
            <a:pPr algn="l"/>
            <a:r>
              <a:rPr lang="ru-RU" sz="4800" b="1" i="1" dirty="0" smtClean="0">
                <a:solidFill>
                  <a:schemeClr val="accent3">
                    <a:lumMod val="75000"/>
                  </a:schemeClr>
                </a:solidFill>
                <a:latin typeface="Constantia" pitchFamily="18" charset="0"/>
              </a:rPr>
              <a:t> Я под мышкой посижу</a:t>
            </a:r>
            <a:br>
              <a:rPr lang="ru-RU" sz="4800" b="1" i="1" dirty="0" smtClean="0">
                <a:solidFill>
                  <a:schemeClr val="accent3">
                    <a:lumMod val="75000"/>
                  </a:schemeClr>
                </a:solidFill>
                <a:latin typeface="Constantia" pitchFamily="18" charset="0"/>
              </a:rPr>
            </a:br>
            <a:r>
              <a:rPr lang="ru-RU" sz="4800" b="1" i="1" dirty="0" smtClean="0">
                <a:solidFill>
                  <a:schemeClr val="accent3">
                    <a:lumMod val="75000"/>
                  </a:schemeClr>
                </a:solidFill>
                <a:latin typeface="Constantia" pitchFamily="18" charset="0"/>
              </a:rPr>
              <a:t> И что делать укажу:</a:t>
            </a:r>
            <a:br>
              <a:rPr lang="ru-RU" sz="4800" b="1" i="1" dirty="0" smtClean="0">
                <a:solidFill>
                  <a:schemeClr val="accent3">
                    <a:lumMod val="75000"/>
                  </a:schemeClr>
                </a:solidFill>
                <a:latin typeface="Constantia" pitchFamily="18" charset="0"/>
              </a:rPr>
            </a:br>
            <a:r>
              <a:rPr lang="ru-RU" sz="4800" b="1" i="1" dirty="0" smtClean="0">
                <a:solidFill>
                  <a:schemeClr val="accent3">
                    <a:lumMod val="75000"/>
                  </a:schemeClr>
                </a:solidFill>
                <a:latin typeface="Constantia" pitchFamily="18" charset="0"/>
              </a:rPr>
              <a:t> Или разрешу гулять,</a:t>
            </a:r>
            <a:br>
              <a:rPr lang="ru-RU" sz="4800" b="1" i="1" dirty="0" smtClean="0">
                <a:solidFill>
                  <a:schemeClr val="accent3">
                    <a:lumMod val="75000"/>
                  </a:schemeClr>
                </a:solidFill>
                <a:latin typeface="Constantia" pitchFamily="18" charset="0"/>
              </a:rPr>
            </a:br>
            <a:r>
              <a:rPr lang="ru-RU" sz="4800" b="1" i="1" dirty="0" smtClean="0">
                <a:solidFill>
                  <a:schemeClr val="accent3">
                    <a:lumMod val="75000"/>
                  </a:schemeClr>
                </a:solidFill>
                <a:latin typeface="Constantia" pitchFamily="18" charset="0"/>
              </a:rPr>
              <a:t> Или уложу в кровать.</a:t>
            </a:r>
            <a:endParaRPr lang="ru-RU" sz="48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653136"/>
            <a:ext cx="6275040" cy="165618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7200" b="1" i="1" dirty="0" smtClean="0">
                <a:solidFill>
                  <a:srgbClr val="FF0000"/>
                </a:solidFill>
                <a:latin typeface="Constantia" pitchFamily="18" charset="0"/>
              </a:rPr>
              <a:t>термометр</a:t>
            </a:r>
            <a:endParaRPr lang="ru-RU" sz="7200" b="1" i="1" dirty="0">
              <a:solidFill>
                <a:srgbClr val="FF0000"/>
              </a:solidFill>
              <a:latin typeface="Constantia" pitchFamily="18" charset="0"/>
            </a:endParaRPr>
          </a:p>
        </p:txBody>
      </p:sp>
      <p:pic>
        <p:nvPicPr>
          <p:cNvPr id="4" name="Picture 2" descr="C:\Users\Ольга\Desktop\Работа\картинки\ФИЗИКА\Картинки\шшззххъхъъ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72264" y="4143380"/>
            <a:ext cx="1800200" cy="2076822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pull dir="rd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802434"/>
          </a:xfrm>
        </p:spPr>
        <p:txBody>
          <a:bodyPr>
            <a:normAutofit/>
          </a:bodyPr>
          <a:lstStyle/>
          <a:p>
            <a:pPr algn="l"/>
            <a:r>
              <a:rPr lang="ru-RU" sz="4800" b="1" i="1" dirty="0" smtClean="0">
                <a:solidFill>
                  <a:schemeClr val="accent3">
                    <a:lumMod val="75000"/>
                  </a:schemeClr>
                </a:solidFill>
                <a:latin typeface="Constantia" pitchFamily="18" charset="0"/>
              </a:rPr>
              <a:t>    Качается стрелка</a:t>
            </a:r>
            <a:br>
              <a:rPr lang="ru-RU" sz="4800" b="1" i="1" dirty="0" smtClean="0">
                <a:solidFill>
                  <a:schemeClr val="accent3">
                    <a:lumMod val="75000"/>
                  </a:schemeClr>
                </a:solidFill>
                <a:latin typeface="Constantia" pitchFamily="18" charset="0"/>
              </a:rPr>
            </a:br>
            <a:r>
              <a:rPr lang="ru-RU" sz="4800" b="1" i="1" dirty="0" smtClean="0">
                <a:solidFill>
                  <a:schemeClr val="accent3">
                    <a:lumMod val="75000"/>
                  </a:schemeClr>
                </a:solidFill>
                <a:latin typeface="Constantia" pitchFamily="18" charset="0"/>
              </a:rPr>
              <a:t>    Туда и сюда.</a:t>
            </a:r>
            <a:br>
              <a:rPr lang="ru-RU" sz="4800" b="1" i="1" dirty="0" smtClean="0">
                <a:solidFill>
                  <a:schemeClr val="accent3">
                    <a:lumMod val="75000"/>
                  </a:schemeClr>
                </a:solidFill>
                <a:latin typeface="Constantia" pitchFamily="18" charset="0"/>
              </a:rPr>
            </a:br>
            <a:r>
              <a:rPr lang="ru-RU" sz="4800" b="1" i="1" dirty="0" smtClean="0">
                <a:solidFill>
                  <a:schemeClr val="accent3">
                    <a:lumMod val="75000"/>
                  </a:schemeClr>
                </a:solidFill>
                <a:latin typeface="Constantia" pitchFamily="18" charset="0"/>
              </a:rPr>
              <a:t>    Укажет нам север и юг</a:t>
            </a:r>
            <a:br>
              <a:rPr lang="ru-RU" sz="4800" b="1" i="1" dirty="0" smtClean="0">
                <a:solidFill>
                  <a:schemeClr val="accent3">
                    <a:lumMod val="75000"/>
                  </a:schemeClr>
                </a:solidFill>
                <a:latin typeface="Constantia" pitchFamily="18" charset="0"/>
              </a:rPr>
            </a:br>
            <a:r>
              <a:rPr lang="ru-RU" sz="4800" b="1" i="1" dirty="0" smtClean="0">
                <a:solidFill>
                  <a:schemeClr val="accent3">
                    <a:lumMod val="75000"/>
                  </a:schemeClr>
                </a:solidFill>
                <a:latin typeface="Constantia" pitchFamily="18" charset="0"/>
              </a:rPr>
              <a:t>    Без труда.</a:t>
            </a:r>
            <a:endParaRPr lang="ru-RU" sz="48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581128"/>
            <a:ext cx="5194920" cy="1800199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7200" b="1" i="1" dirty="0" smtClean="0">
                <a:solidFill>
                  <a:srgbClr val="FF0000"/>
                </a:solidFill>
                <a:latin typeface="Constantia" pitchFamily="18" charset="0"/>
              </a:rPr>
              <a:t>компас</a:t>
            </a:r>
            <a:endParaRPr lang="ru-RU" sz="7200" b="1" i="1" dirty="0">
              <a:solidFill>
                <a:srgbClr val="FF0000"/>
              </a:solidFill>
              <a:latin typeface="Constantia" pitchFamily="18" charset="0"/>
            </a:endParaRPr>
          </a:p>
        </p:txBody>
      </p:sp>
      <p:pic>
        <p:nvPicPr>
          <p:cNvPr id="4" name="Picture 2" descr="C:\Users\Ольга\Desktop\Работа\картинки\ФИЗИКА\Картинки\шшззххъхъъ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72264" y="4143380"/>
            <a:ext cx="1800200" cy="2076822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pull dir="rd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3888432"/>
          </a:xfrm>
        </p:spPr>
        <p:txBody>
          <a:bodyPr>
            <a:noAutofit/>
          </a:bodyPr>
          <a:lstStyle/>
          <a:p>
            <a:pPr algn="l"/>
            <a:r>
              <a:rPr lang="ru-RU" sz="4800" b="1" i="1" dirty="0" smtClean="0">
                <a:solidFill>
                  <a:schemeClr val="accent3">
                    <a:lumMod val="75000"/>
                  </a:schemeClr>
                </a:solidFill>
                <a:latin typeface="Constantia" pitchFamily="18" charset="0"/>
              </a:rPr>
              <a:t>   На дворе переполох:</a:t>
            </a:r>
            <a:br>
              <a:rPr lang="ru-RU" sz="4800" b="1" i="1" dirty="0" smtClean="0">
                <a:solidFill>
                  <a:schemeClr val="accent3">
                    <a:lumMod val="75000"/>
                  </a:schemeClr>
                </a:solidFill>
                <a:latin typeface="Constantia" pitchFamily="18" charset="0"/>
              </a:rPr>
            </a:br>
            <a:r>
              <a:rPr lang="ru-RU" sz="4800" b="1" i="1" dirty="0" smtClean="0">
                <a:solidFill>
                  <a:schemeClr val="accent3">
                    <a:lumMod val="75000"/>
                  </a:schemeClr>
                </a:solidFill>
                <a:latin typeface="Constantia" pitchFamily="18" charset="0"/>
              </a:rPr>
              <a:t>   С неба сыплется горох.</a:t>
            </a:r>
            <a:br>
              <a:rPr lang="ru-RU" sz="4800" b="1" i="1" dirty="0" smtClean="0">
                <a:solidFill>
                  <a:schemeClr val="accent3">
                    <a:lumMod val="75000"/>
                  </a:schemeClr>
                </a:solidFill>
                <a:latin typeface="Constantia" pitchFamily="18" charset="0"/>
              </a:rPr>
            </a:br>
            <a:r>
              <a:rPr lang="ru-RU" sz="4800" b="1" i="1" dirty="0" smtClean="0">
                <a:solidFill>
                  <a:schemeClr val="accent3">
                    <a:lumMod val="75000"/>
                  </a:schemeClr>
                </a:solidFill>
                <a:latin typeface="Constantia" pitchFamily="18" charset="0"/>
              </a:rPr>
              <a:t>   Съела шесть горошин </a:t>
            </a:r>
            <a:br>
              <a:rPr lang="ru-RU" sz="4800" b="1" i="1" dirty="0" smtClean="0">
                <a:solidFill>
                  <a:schemeClr val="accent3">
                    <a:lumMod val="75000"/>
                  </a:schemeClr>
                </a:solidFill>
                <a:latin typeface="Constantia" pitchFamily="18" charset="0"/>
              </a:rPr>
            </a:br>
            <a:r>
              <a:rPr lang="ru-RU" sz="4800" b="1" i="1" dirty="0" smtClean="0">
                <a:solidFill>
                  <a:schemeClr val="accent3">
                    <a:lumMod val="75000"/>
                  </a:schemeClr>
                </a:solidFill>
                <a:latin typeface="Constantia" pitchFamily="18" charset="0"/>
              </a:rPr>
              <a:t>   Нина,</a:t>
            </a:r>
            <a:br>
              <a:rPr lang="ru-RU" sz="4800" b="1" i="1" dirty="0" smtClean="0">
                <a:solidFill>
                  <a:schemeClr val="accent3">
                    <a:lumMod val="75000"/>
                  </a:schemeClr>
                </a:solidFill>
                <a:latin typeface="Constantia" pitchFamily="18" charset="0"/>
              </a:rPr>
            </a:br>
            <a:r>
              <a:rPr lang="ru-RU" sz="4800" b="1" i="1" dirty="0" smtClean="0">
                <a:solidFill>
                  <a:schemeClr val="accent3">
                    <a:lumMod val="75000"/>
                  </a:schemeClr>
                </a:solidFill>
                <a:latin typeface="Constantia" pitchFamily="18" charset="0"/>
              </a:rPr>
              <a:t>   У неё теперь ангина.</a:t>
            </a:r>
            <a:endParaRPr lang="ru-RU" sz="48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941168"/>
            <a:ext cx="5122912" cy="136815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7200" b="1" i="1" dirty="0" smtClean="0">
                <a:solidFill>
                  <a:srgbClr val="FF0000"/>
                </a:solidFill>
                <a:latin typeface="Constantia" pitchFamily="18" charset="0"/>
              </a:rPr>
              <a:t>град</a:t>
            </a:r>
            <a:endParaRPr lang="ru-RU" sz="7200" b="1" i="1" dirty="0">
              <a:solidFill>
                <a:srgbClr val="FF0000"/>
              </a:solidFill>
              <a:latin typeface="Constantia" pitchFamily="18" charset="0"/>
            </a:endParaRPr>
          </a:p>
        </p:txBody>
      </p:sp>
      <p:pic>
        <p:nvPicPr>
          <p:cNvPr id="4" name="Picture 2" descr="C:\Users\Ольга\Desktop\Работа\картинки\ФИЗИКА\Картинки\шшззххъхъъ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00826" y="4357694"/>
            <a:ext cx="1800200" cy="2076822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pull dir="rd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802434"/>
          </a:xfrm>
        </p:spPr>
        <p:txBody>
          <a:bodyPr>
            <a:normAutofit/>
          </a:bodyPr>
          <a:lstStyle/>
          <a:p>
            <a:pPr algn="l"/>
            <a:r>
              <a:rPr lang="ru-RU" sz="4800" b="1" i="1" dirty="0" smtClean="0">
                <a:solidFill>
                  <a:schemeClr val="accent3">
                    <a:lumMod val="75000"/>
                  </a:schemeClr>
                </a:solidFill>
                <a:latin typeface="Constantia" pitchFamily="18" charset="0"/>
              </a:rPr>
              <a:t>     Пушистая вата</a:t>
            </a:r>
            <a:br>
              <a:rPr lang="ru-RU" sz="4800" b="1" i="1" dirty="0" smtClean="0">
                <a:solidFill>
                  <a:schemeClr val="accent3">
                    <a:lumMod val="75000"/>
                  </a:schemeClr>
                </a:solidFill>
                <a:latin typeface="Constantia" pitchFamily="18" charset="0"/>
              </a:rPr>
            </a:br>
            <a:r>
              <a:rPr lang="ru-RU" sz="4800" b="1" i="1" dirty="0" smtClean="0">
                <a:solidFill>
                  <a:schemeClr val="accent3">
                    <a:lumMod val="75000"/>
                  </a:schemeClr>
                </a:solidFill>
                <a:latin typeface="Constantia" pitchFamily="18" charset="0"/>
              </a:rPr>
              <a:t>     Плывёт куда-то</a:t>
            </a:r>
            <a:br>
              <a:rPr lang="ru-RU" sz="4800" b="1" i="1" dirty="0" smtClean="0">
                <a:solidFill>
                  <a:schemeClr val="accent3">
                    <a:lumMod val="75000"/>
                  </a:schemeClr>
                </a:solidFill>
                <a:latin typeface="Constantia" pitchFamily="18" charset="0"/>
              </a:rPr>
            </a:br>
            <a:r>
              <a:rPr lang="ru-RU" sz="4800" b="1" i="1" dirty="0" smtClean="0">
                <a:solidFill>
                  <a:schemeClr val="accent3">
                    <a:lumMod val="75000"/>
                  </a:schemeClr>
                </a:solidFill>
                <a:latin typeface="Constantia" pitchFamily="18" charset="0"/>
              </a:rPr>
              <a:t>     Чем вата ниже,</a:t>
            </a:r>
            <a:br>
              <a:rPr lang="ru-RU" sz="4800" b="1" i="1" dirty="0" smtClean="0">
                <a:solidFill>
                  <a:schemeClr val="accent3">
                    <a:lumMod val="75000"/>
                  </a:schemeClr>
                </a:solidFill>
                <a:latin typeface="Constantia" pitchFamily="18" charset="0"/>
              </a:rPr>
            </a:br>
            <a:r>
              <a:rPr lang="ru-RU" sz="4800" b="1" i="1" dirty="0" smtClean="0">
                <a:solidFill>
                  <a:schemeClr val="accent3">
                    <a:lumMod val="75000"/>
                  </a:schemeClr>
                </a:solidFill>
                <a:latin typeface="Constantia" pitchFamily="18" charset="0"/>
              </a:rPr>
              <a:t>     Тем  дождик  ближе. </a:t>
            </a:r>
            <a:endParaRPr lang="ru-RU" sz="4800" b="1" i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797152"/>
            <a:ext cx="5050904" cy="129614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7200" b="1" i="1" dirty="0" smtClean="0">
                <a:solidFill>
                  <a:srgbClr val="FF0000"/>
                </a:solidFill>
                <a:latin typeface="Constantia" pitchFamily="18" charset="0"/>
              </a:rPr>
              <a:t>туча</a:t>
            </a:r>
            <a:endParaRPr lang="ru-RU" sz="7200" b="1" i="1" dirty="0">
              <a:solidFill>
                <a:srgbClr val="FF0000"/>
              </a:solidFill>
              <a:latin typeface="Constantia" pitchFamily="18" charset="0"/>
            </a:endParaRPr>
          </a:p>
        </p:txBody>
      </p:sp>
      <p:pic>
        <p:nvPicPr>
          <p:cNvPr id="4" name="Picture 2" descr="C:\Users\Ольга\Desktop\Работа\картинки\ФИЗИКА\Картинки\шшззххъхъъ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00826" y="4286256"/>
            <a:ext cx="1800200" cy="2076822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pull dir="rd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548680"/>
            <a:ext cx="8363272" cy="3528392"/>
          </a:xfrm>
        </p:spPr>
        <p:txBody>
          <a:bodyPr>
            <a:noAutofit/>
          </a:bodyPr>
          <a:lstStyle/>
          <a:p>
            <a:pPr algn="l"/>
            <a:r>
              <a:rPr lang="ru-RU" sz="4800" b="1" i="1" dirty="0" smtClean="0">
                <a:solidFill>
                  <a:schemeClr val="accent3">
                    <a:lumMod val="75000"/>
                  </a:schemeClr>
                </a:solidFill>
                <a:latin typeface="Constantia" pitchFamily="18" charset="0"/>
              </a:rPr>
              <a:t> У избы побывал –</a:t>
            </a:r>
            <a:br>
              <a:rPr lang="ru-RU" sz="4800" b="1" i="1" dirty="0" smtClean="0">
                <a:solidFill>
                  <a:schemeClr val="accent3">
                    <a:lumMod val="75000"/>
                  </a:schemeClr>
                </a:solidFill>
                <a:latin typeface="Constantia" pitchFamily="18" charset="0"/>
              </a:rPr>
            </a:br>
            <a:r>
              <a:rPr lang="ru-RU" sz="4800" b="1" i="1" dirty="0" smtClean="0">
                <a:solidFill>
                  <a:schemeClr val="accent3">
                    <a:lumMod val="75000"/>
                  </a:schemeClr>
                </a:solidFill>
                <a:latin typeface="Constantia" pitchFamily="18" charset="0"/>
              </a:rPr>
              <a:t> Всё окно разрисовал,</a:t>
            </a:r>
            <a:br>
              <a:rPr lang="ru-RU" sz="4800" b="1" i="1" dirty="0" smtClean="0">
                <a:solidFill>
                  <a:schemeClr val="accent3">
                    <a:lumMod val="75000"/>
                  </a:schemeClr>
                </a:solidFill>
                <a:latin typeface="Constantia" pitchFamily="18" charset="0"/>
              </a:rPr>
            </a:br>
            <a:r>
              <a:rPr lang="ru-RU" sz="4800" b="1" i="1" dirty="0" smtClean="0">
                <a:solidFill>
                  <a:schemeClr val="accent3">
                    <a:lumMod val="75000"/>
                  </a:schemeClr>
                </a:solidFill>
                <a:latin typeface="Constantia" pitchFamily="18" charset="0"/>
              </a:rPr>
              <a:t> У реки погостил –</a:t>
            </a:r>
            <a:br>
              <a:rPr lang="ru-RU" sz="4800" b="1" i="1" dirty="0" smtClean="0">
                <a:solidFill>
                  <a:schemeClr val="accent3">
                    <a:lumMod val="75000"/>
                  </a:schemeClr>
                </a:solidFill>
                <a:latin typeface="Constantia" pitchFamily="18" charset="0"/>
              </a:rPr>
            </a:br>
            <a:r>
              <a:rPr lang="ru-RU" sz="4800" b="1" i="1" dirty="0" smtClean="0">
                <a:solidFill>
                  <a:schemeClr val="accent3">
                    <a:lumMod val="75000"/>
                  </a:schemeClr>
                </a:solidFill>
                <a:latin typeface="Constantia" pitchFamily="18" charset="0"/>
              </a:rPr>
              <a:t> Во всю реку мост мостил.</a:t>
            </a:r>
            <a:endParaRPr lang="ru-RU" sz="48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797152"/>
            <a:ext cx="4114800" cy="1584175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7200" b="1" i="1" dirty="0" smtClean="0">
                <a:solidFill>
                  <a:srgbClr val="FF0000"/>
                </a:solidFill>
                <a:latin typeface="Constantia" pitchFamily="18" charset="0"/>
              </a:rPr>
              <a:t>мороз</a:t>
            </a:r>
            <a:endParaRPr lang="ru-RU" sz="7200" b="1" i="1" dirty="0">
              <a:solidFill>
                <a:srgbClr val="FF0000"/>
              </a:solidFill>
              <a:latin typeface="Constantia" pitchFamily="18" charset="0"/>
            </a:endParaRPr>
          </a:p>
        </p:txBody>
      </p:sp>
      <p:pic>
        <p:nvPicPr>
          <p:cNvPr id="4" name="Picture 2" descr="C:\Users\Ольга\Desktop\Работа\картинки\ФИЗИКА\Картинки\шшззххъхъъ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00826" y="4357694"/>
            <a:ext cx="1800200" cy="2076822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pull dir="rd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08720"/>
          </a:xfrm>
        </p:spPr>
        <p:txBody>
          <a:bodyPr>
            <a:normAutofit/>
          </a:bodyPr>
          <a:lstStyle/>
          <a:p>
            <a:r>
              <a:rPr lang="ru-RU" sz="4800" b="1" dirty="0" smtClean="0">
                <a:solidFill>
                  <a:schemeClr val="accent2">
                    <a:lumMod val="75000"/>
                  </a:schemeClr>
                </a:solidFill>
                <a:latin typeface="Constantia" pitchFamily="18" charset="0"/>
              </a:rPr>
              <a:t>Великие и знаменитые</a:t>
            </a:r>
            <a:endParaRPr lang="ru-RU" sz="4800" b="1" dirty="0">
              <a:solidFill>
                <a:schemeClr val="accent2">
                  <a:lumMod val="75000"/>
                </a:schemeClr>
              </a:solidFill>
              <a:latin typeface="Constantia" pitchFamily="18" charset="0"/>
            </a:endParaRPr>
          </a:p>
        </p:txBody>
      </p:sp>
      <p:pic>
        <p:nvPicPr>
          <p:cNvPr id="6146" name="Picture 2" descr="C:\Users\Ольга\Desktop\Работа\картинки\ФИЗИКА\Картинки\гнл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79512" y="908720"/>
            <a:ext cx="1800200" cy="2232248"/>
          </a:xfrm>
          <a:prstGeom prst="rect">
            <a:avLst/>
          </a:prstGeom>
          <a:noFill/>
        </p:spPr>
      </p:pic>
      <p:pic>
        <p:nvPicPr>
          <p:cNvPr id="6147" name="Picture 3" descr="C:\Users\Ольга\Desktop\Работа\картинки\ФИЗИКА\Картинки\ученый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79712" y="2420888"/>
            <a:ext cx="1584176" cy="2097955"/>
          </a:xfrm>
          <a:prstGeom prst="rect">
            <a:avLst/>
          </a:prstGeom>
          <a:noFill/>
        </p:spPr>
      </p:pic>
      <p:pic>
        <p:nvPicPr>
          <p:cNvPr id="1026" name="Picture 2" descr="G:\СТАТЬЯ 5\Портреты\Барто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7020272" y="1268760"/>
            <a:ext cx="1599456" cy="2304256"/>
          </a:xfrm>
          <a:prstGeom prst="rect">
            <a:avLst/>
          </a:prstGeom>
          <a:noFill/>
        </p:spPr>
      </p:pic>
      <p:pic>
        <p:nvPicPr>
          <p:cNvPr id="1027" name="Picture 3" descr="G:\СТАТЬЯ 5\Портреты\Гоголь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5364088" y="908720"/>
            <a:ext cx="1440160" cy="2232248"/>
          </a:xfrm>
          <a:prstGeom prst="rect">
            <a:avLst/>
          </a:prstGeom>
          <a:noFill/>
        </p:spPr>
      </p:pic>
      <p:pic>
        <p:nvPicPr>
          <p:cNvPr id="1028" name="Picture 4" descr="G:\СТАТЬЯ 5\Портреты\Крылов.jpg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7236296" y="3789040"/>
            <a:ext cx="1656184" cy="2520280"/>
          </a:xfrm>
          <a:prstGeom prst="rect">
            <a:avLst/>
          </a:prstGeom>
          <a:noFill/>
        </p:spPr>
      </p:pic>
      <p:pic>
        <p:nvPicPr>
          <p:cNvPr id="1029" name="Picture 5" descr="G:\СТАТЬЯ 5\Портреты\Маршак.jpg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5076056" y="4481736"/>
            <a:ext cx="1728191" cy="2376264"/>
          </a:xfrm>
          <a:prstGeom prst="rect">
            <a:avLst/>
          </a:prstGeom>
          <a:noFill/>
        </p:spPr>
      </p:pic>
      <p:pic>
        <p:nvPicPr>
          <p:cNvPr id="1030" name="Picture 6" descr="G:\СТАТЬЯ 5\Портреты\Михалков.jpg"/>
          <p:cNvPicPr>
            <a:picLocks noChangeAspect="1" noChangeArrowheads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0" y="2996952"/>
            <a:ext cx="1512168" cy="2304256"/>
          </a:xfrm>
          <a:prstGeom prst="rect">
            <a:avLst/>
          </a:prstGeom>
          <a:noFill/>
        </p:spPr>
      </p:pic>
      <p:pic>
        <p:nvPicPr>
          <p:cNvPr id="1031" name="Picture 7" descr="G:\СТАТЬЯ 5\Портреты\Пушкин.jpg"/>
          <p:cNvPicPr>
            <a:picLocks noChangeAspect="1" noChangeArrowheads="1"/>
          </p:cNvPicPr>
          <p:nvPr/>
        </p:nvPicPr>
        <p:blipFill>
          <a:blip r:embed="rId9" cstate="email"/>
          <a:srcRect/>
          <a:stretch>
            <a:fillRect/>
          </a:stretch>
        </p:blipFill>
        <p:spPr bwMode="auto">
          <a:xfrm>
            <a:off x="3131840" y="4293096"/>
            <a:ext cx="1656184" cy="2376264"/>
          </a:xfrm>
          <a:prstGeom prst="rect">
            <a:avLst/>
          </a:prstGeom>
          <a:noFill/>
        </p:spPr>
      </p:pic>
      <p:pic>
        <p:nvPicPr>
          <p:cNvPr id="1032" name="Picture 8" descr="G:\СТАТЬЯ 5\Портреты\Толстой.jpg"/>
          <p:cNvPicPr>
            <a:picLocks noChangeAspect="1" noChangeArrowheads="1"/>
          </p:cNvPicPr>
          <p:nvPr/>
        </p:nvPicPr>
        <p:blipFill>
          <a:blip r:embed="rId10" cstate="email"/>
          <a:srcRect/>
          <a:stretch>
            <a:fillRect/>
          </a:stretch>
        </p:blipFill>
        <p:spPr bwMode="auto">
          <a:xfrm>
            <a:off x="2555776" y="836712"/>
            <a:ext cx="1777380" cy="2232248"/>
          </a:xfrm>
          <a:prstGeom prst="rect">
            <a:avLst/>
          </a:prstGeom>
          <a:noFill/>
        </p:spPr>
      </p:pic>
      <p:pic>
        <p:nvPicPr>
          <p:cNvPr id="1033" name="Picture 9" descr="G:\СТАТЬЯ 5\Портреты\Успенский.jpg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1115616" y="4293096"/>
            <a:ext cx="1630040" cy="2304256"/>
          </a:xfrm>
          <a:prstGeom prst="rect">
            <a:avLst/>
          </a:prstGeom>
          <a:noFill/>
        </p:spPr>
      </p:pic>
      <p:pic>
        <p:nvPicPr>
          <p:cNvPr id="1034" name="Picture 10" descr="G:\СТАТЬЯ 5\Портреты\Чехов.jpg"/>
          <p:cNvPicPr>
            <a:picLocks noChangeAspect="1" noChangeArrowheads="1"/>
          </p:cNvPicPr>
          <p:nvPr/>
        </p:nvPicPr>
        <p:blipFill>
          <a:blip r:embed="rId12" cstate="email"/>
          <a:srcRect/>
          <a:stretch>
            <a:fillRect/>
          </a:stretch>
        </p:blipFill>
        <p:spPr bwMode="auto">
          <a:xfrm>
            <a:off x="6012160" y="2420888"/>
            <a:ext cx="1656185" cy="2376264"/>
          </a:xfrm>
          <a:prstGeom prst="rect">
            <a:avLst/>
          </a:prstGeom>
          <a:noFill/>
        </p:spPr>
      </p:pic>
      <p:pic>
        <p:nvPicPr>
          <p:cNvPr id="1035" name="Picture 11" descr="G:\СТАТЬЯ 5\Портреты\Чуковский.jpg"/>
          <p:cNvPicPr>
            <a:picLocks noChangeAspect="1" noChangeArrowheads="1"/>
          </p:cNvPicPr>
          <p:nvPr/>
        </p:nvPicPr>
        <p:blipFill>
          <a:blip r:embed="rId13" cstate="email"/>
          <a:srcRect/>
          <a:stretch>
            <a:fillRect/>
          </a:stretch>
        </p:blipFill>
        <p:spPr bwMode="auto">
          <a:xfrm>
            <a:off x="4139952" y="1916832"/>
            <a:ext cx="1444749" cy="2337048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000" b="1" dirty="0" smtClean="0">
                <a:solidFill>
                  <a:schemeClr val="accent2">
                    <a:lumMod val="75000"/>
                  </a:schemeClr>
                </a:solidFill>
                <a:latin typeface="Constantia" pitchFamily="18" charset="0"/>
              </a:rPr>
              <a:t>Кто это?</a:t>
            </a:r>
            <a:endParaRPr lang="ru-RU" sz="6000" b="1" dirty="0">
              <a:solidFill>
                <a:schemeClr val="accent2">
                  <a:lumMod val="75000"/>
                </a:schemeClr>
              </a:solidFill>
              <a:latin typeface="Constantia" pitchFamily="18" charset="0"/>
            </a:endParaRPr>
          </a:p>
        </p:txBody>
      </p:sp>
      <p:pic>
        <p:nvPicPr>
          <p:cNvPr id="3" name="Picture 2" descr="C:\Users\Ольга\Desktop\Работа\картинки\ФИЗИКА\Картинки\i (2)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5786" y="4071942"/>
            <a:ext cx="1800200" cy="2016224"/>
          </a:xfrm>
          <a:prstGeom prst="rect">
            <a:avLst/>
          </a:prstGeom>
          <a:noFill/>
        </p:spPr>
      </p:pic>
      <p:pic>
        <p:nvPicPr>
          <p:cNvPr id="4" name="Picture 7" descr="G:\СТАТЬЯ 5\Портреты\Пушкин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644008" y="1268760"/>
            <a:ext cx="3934790" cy="5400600"/>
          </a:xfrm>
          <a:prstGeom prst="rect">
            <a:avLst/>
          </a:prstGeom>
          <a:noFill/>
        </p:spPr>
      </p:pic>
      <p:sp>
        <p:nvSpPr>
          <p:cNvPr id="7" name="Прямоугольная выноска 6"/>
          <p:cNvSpPr/>
          <p:nvPr/>
        </p:nvSpPr>
        <p:spPr>
          <a:xfrm>
            <a:off x="467544" y="1484784"/>
            <a:ext cx="3600400" cy="1656184"/>
          </a:xfrm>
          <a:prstGeom prst="wedgeRectCallout">
            <a:avLst>
              <a:gd name="adj1" fmla="val -12964"/>
              <a:gd name="adj2" fmla="val 7960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latin typeface="Constantia" pitchFamily="18" charset="0"/>
              </a:rPr>
              <a:t>А. С. Пушкин</a:t>
            </a:r>
            <a:endParaRPr lang="ru-RU" sz="4000" b="1" dirty="0">
              <a:latin typeface="Constantia" pitchFamily="18" charset="0"/>
            </a:endParaRPr>
          </a:p>
        </p:txBody>
      </p:sp>
    </p:spTree>
  </p:cSld>
  <p:clrMapOvr>
    <a:masterClrMapping/>
  </p:clrMapOvr>
  <p:transition spd="med">
    <p:pull dir="rd"/>
    <p:sndAc>
      <p:stSnd>
        <p:snd r:embed="rId2" name="drumroll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000" b="1" dirty="0" smtClean="0">
                <a:solidFill>
                  <a:schemeClr val="accent2">
                    <a:lumMod val="75000"/>
                  </a:schemeClr>
                </a:solidFill>
                <a:latin typeface="Constantia" pitchFamily="18" charset="0"/>
              </a:rPr>
              <a:t>Кто это?</a:t>
            </a:r>
            <a:endParaRPr lang="ru-RU" sz="6000" dirty="0"/>
          </a:p>
        </p:txBody>
      </p:sp>
      <p:pic>
        <p:nvPicPr>
          <p:cNvPr id="3" name="Picture 2" descr="C:\Users\Ольга\Desktop\Работа\картинки\ФИЗИКА\Картинки\i (2)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5786" y="4071942"/>
            <a:ext cx="1800200" cy="2016224"/>
          </a:xfrm>
          <a:prstGeom prst="rect">
            <a:avLst/>
          </a:prstGeom>
          <a:noFill/>
        </p:spPr>
      </p:pic>
      <p:pic>
        <p:nvPicPr>
          <p:cNvPr id="4" name="Picture 4" descr="G:\СТАТЬЯ 5\Портреты\Крылов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0" y="1196752"/>
            <a:ext cx="3857652" cy="5472608"/>
          </a:xfrm>
          <a:prstGeom prst="rect">
            <a:avLst/>
          </a:prstGeom>
          <a:noFill/>
        </p:spPr>
      </p:pic>
      <p:sp>
        <p:nvSpPr>
          <p:cNvPr id="5" name="Прямоугольная выноска 4"/>
          <p:cNvSpPr/>
          <p:nvPr/>
        </p:nvSpPr>
        <p:spPr>
          <a:xfrm>
            <a:off x="251520" y="1556792"/>
            <a:ext cx="3960440" cy="1656184"/>
          </a:xfrm>
          <a:prstGeom prst="wedgeRectCallout">
            <a:avLst>
              <a:gd name="adj1" fmla="val -12964"/>
              <a:gd name="adj2" fmla="val 9438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latin typeface="Constantia" pitchFamily="18" charset="0"/>
              </a:rPr>
              <a:t>И. А. Крылов</a:t>
            </a:r>
            <a:endParaRPr lang="ru-RU" sz="4000" b="1" dirty="0">
              <a:latin typeface="Constantia" pitchFamily="18" charset="0"/>
            </a:endParaRPr>
          </a:p>
        </p:txBody>
      </p:sp>
    </p:spTree>
  </p:cSld>
  <p:clrMapOvr>
    <a:masterClrMapping/>
  </p:clrMapOvr>
  <p:transition spd="med">
    <p:pull dir="rd"/>
    <p:sndAc>
      <p:stSnd>
        <p:snd r:embed="rId2" name="drumroll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000" b="1" dirty="0" smtClean="0">
                <a:solidFill>
                  <a:schemeClr val="accent2">
                    <a:lumMod val="75000"/>
                  </a:schemeClr>
                </a:solidFill>
                <a:latin typeface="Constantia" pitchFamily="18" charset="0"/>
              </a:rPr>
              <a:t>Кто это?</a:t>
            </a:r>
            <a:endParaRPr lang="ru-RU" sz="6000" dirty="0"/>
          </a:p>
        </p:txBody>
      </p:sp>
      <p:pic>
        <p:nvPicPr>
          <p:cNvPr id="3" name="Picture 2" descr="C:\Users\Ольга\Desktop\Работа\картинки\ФИЗИКА\Картинки\i (2)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5786" y="4071942"/>
            <a:ext cx="1800200" cy="2016224"/>
          </a:xfrm>
          <a:prstGeom prst="rect">
            <a:avLst/>
          </a:prstGeom>
          <a:noFill/>
        </p:spPr>
      </p:pic>
      <p:pic>
        <p:nvPicPr>
          <p:cNvPr id="4" name="Picture 8" descr="G:\СТАТЬЯ 5\Портреты\Толстой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427984" y="1268760"/>
            <a:ext cx="4320480" cy="5112568"/>
          </a:xfrm>
          <a:prstGeom prst="rect">
            <a:avLst/>
          </a:prstGeom>
          <a:noFill/>
        </p:spPr>
      </p:pic>
      <p:sp>
        <p:nvSpPr>
          <p:cNvPr id="5" name="Прямоугольная выноска 4"/>
          <p:cNvSpPr/>
          <p:nvPr/>
        </p:nvSpPr>
        <p:spPr>
          <a:xfrm>
            <a:off x="179512" y="1484784"/>
            <a:ext cx="3888432" cy="1656184"/>
          </a:xfrm>
          <a:prstGeom prst="wedgeRectCallout">
            <a:avLst>
              <a:gd name="adj1" fmla="val -9387"/>
              <a:gd name="adj2" fmla="val 10060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latin typeface="Constantia" pitchFamily="18" charset="0"/>
              </a:rPr>
              <a:t>Л. Н. Толстой</a:t>
            </a:r>
            <a:endParaRPr lang="ru-RU" sz="4000" b="1" dirty="0">
              <a:latin typeface="Constantia" pitchFamily="18" charset="0"/>
            </a:endParaRPr>
          </a:p>
        </p:txBody>
      </p:sp>
    </p:spTree>
  </p:cSld>
  <p:clrMapOvr>
    <a:masterClrMapping/>
  </p:clrMapOvr>
  <p:transition spd="med">
    <p:pull dir="rd"/>
    <p:sndAc>
      <p:stSnd>
        <p:snd r:embed="rId2" name="drumroll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000" b="1" dirty="0" smtClean="0">
                <a:solidFill>
                  <a:schemeClr val="accent2">
                    <a:lumMod val="75000"/>
                  </a:schemeClr>
                </a:solidFill>
                <a:latin typeface="Constantia" pitchFamily="18" charset="0"/>
              </a:rPr>
              <a:t>Кто это?</a:t>
            </a:r>
            <a:endParaRPr lang="ru-RU" sz="6000" dirty="0"/>
          </a:p>
        </p:txBody>
      </p:sp>
      <p:pic>
        <p:nvPicPr>
          <p:cNvPr id="3" name="Picture 2" descr="C:\Users\Ольга\Desktop\Работа\картинки\ФИЗИКА\Картинки\i (2)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57224" y="4071942"/>
            <a:ext cx="1800200" cy="2016224"/>
          </a:xfrm>
          <a:prstGeom prst="rect">
            <a:avLst/>
          </a:prstGeom>
          <a:noFill/>
        </p:spPr>
      </p:pic>
      <p:pic>
        <p:nvPicPr>
          <p:cNvPr id="4" name="Picture 2" descr="G:\СТАТЬЯ 5\Портреты\Барто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499992" y="1340768"/>
            <a:ext cx="3888432" cy="4947462"/>
          </a:xfrm>
          <a:prstGeom prst="rect">
            <a:avLst/>
          </a:prstGeom>
          <a:noFill/>
        </p:spPr>
      </p:pic>
      <p:sp>
        <p:nvSpPr>
          <p:cNvPr id="5" name="Прямоугольная выноска 4"/>
          <p:cNvSpPr/>
          <p:nvPr/>
        </p:nvSpPr>
        <p:spPr>
          <a:xfrm>
            <a:off x="179512" y="1484784"/>
            <a:ext cx="3816424" cy="1656184"/>
          </a:xfrm>
          <a:prstGeom prst="wedgeRectCallout">
            <a:avLst>
              <a:gd name="adj1" fmla="val -10818"/>
              <a:gd name="adj2" fmla="val 9593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latin typeface="Constantia" pitchFamily="18" charset="0"/>
              </a:rPr>
              <a:t>А. Л. </a:t>
            </a:r>
            <a:r>
              <a:rPr lang="ru-RU" sz="4000" b="1" dirty="0" err="1" smtClean="0">
                <a:latin typeface="Constantia" pitchFamily="18" charset="0"/>
              </a:rPr>
              <a:t>Барто</a:t>
            </a:r>
            <a:endParaRPr lang="ru-RU" sz="4000" b="1" dirty="0">
              <a:latin typeface="Constantia" pitchFamily="18" charset="0"/>
            </a:endParaRPr>
          </a:p>
        </p:txBody>
      </p:sp>
    </p:spTree>
  </p:cSld>
  <p:clrMapOvr>
    <a:masterClrMapping/>
  </p:clrMapOvr>
  <p:transition spd="med">
    <p:pull dir="rd"/>
    <p:sndAc>
      <p:stSnd>
        <p:snd r:embed="rId2" name="drumroll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70186"/>
          </a:xfrm>
        </p:spPr>
        <p:txBody>
          <a:bodyPr>
            <a:normAutofit/>
          </a:bodyPr>
          <a:lstStyle/>
          <a:p>
            <a:r>
              <a:rPr lang="ru-RU" sz="4800" b="1" dirty="0" smtClean="0">
                <a:solidFill>
                  <a:schemeClr val="accent1">
                    <a:lumMod val="75000"/>
                  </a:schemeClr>
                </a:solidFill>
                <a:latin typeface="Constantia" pitchFamily="18" charset="0"/>
              </a:rPr>
              <a:t>Познавательно-</a:t>
            </a:r>
            <a:br>
              <a:rPr lang="ru-RU" sz="4800" b="1" dirty="0" smtClean="0">
                <a:solidFill>
                  <a:schemeClr val="accent1">
                    <a:lumMod val="75000"/>
                  </a:schemeClr>
                </a:solidFill>
                <a:latin typeface="Constantia" pitchFamily="18" charset="0"/>
              </a:rPr>
            </a:br>
            <a:r>
              <a:rPr lang="ru-RU" sz="4800" b="1" dirty="0" smtClean="0">
                <a:solidFill>
                  <a:schemeClr val="accent1">
                    <a:lumMod val="75000"/>
                  </a:schemeClr>
                </a:solidFill>
                <a:latin typeface="Constantia" pitchFamily="18" charset="0"/>
              </a:rPr>
              <a:t>развлекательная игра</a:t>
            </a:r>
            <a:endParaRPr lang="ru-RU" sz="4800" b="1" dirty="0">
              <a:solidFill>
                <a:schemeClr val="accent1">
                  <a:lumMod val="75000"/>
                </a:schemeClr>
              </a:solidFill>
              <a:latin typeface="Constantia" pitchFamily="18" charset="0"/>
            </a:endParaRPr>
          </a:p>
        </p:txBody>
      </p:sp>
      <p:pic>
        <p:nvPicPr>
          <p:cNvPr id="2050" name="Picture 2" descr="C:\Users\Ольга\Desktop\Работа\картинки\ФИЗИКА\Картинки\7786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19872" y="2204864"/>
            <a:ext cx="2160240" cy="1728192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395536" y="3861048"/>
            <a:ext cx="8496944" cy="2554545"/>
          </a:xfrm>
          <a:prstGeom prst="rect">
            <a:avLst/>
          </a:prstGeom>
          <a:noFill/>
          <a:scene3d>
            <a:camera prst="isometricOffAxis2Left"/>
            <a:lightRig rig="threePt" dir="t"/>
          </a:scene3d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ru-RU" sz="8000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Constantia" pitchFamily="18" charset="0"/>
              </a:rPr>
              <a:t>«Калейдоскоп знаний»</a:t>
            </a:r>
            <a:endParaRPr lang="ru-RU" sz="8000" b="1" cap="none" spc="0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  <a:latin typeface="Constantia" pitchFamily="18" charset="0"/>
            </a:endParaRPr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000" b="1" dirty="0" smtClean="0">
                <a:solidFill>
                  <a:schemeClr val="accent2">
                    <a:lumMod val="75000"/>
                  </a:schemeClr>
                </a:solidFill>
                <a:latin typeface="Constantia" pitchFamily="18" charset="0"/>
              </a:rPr>
              <a:t>Кто это?</a:t>
            </a:r>
            <a:endParaRPr lang="ru-RU" sz="6000" dirty="0"/>
          </a:p>
        </p:txBody>
      </p:sp>
      <p:pic>
        <p:nvPicPr>
          <p:cNvPr id="3" name="Picture 2" descr="C:\Users\Ольга\Desktop\Работа\картинки\ФИЗИКА\Картинки\i (2)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28662" y="4071942"/>
            <a:ext cx="1800200" cy="2016224"/>
          </a:xfrm>
          <a:prstGeom prst="rect">
            <a:avLst/>
          </a:prstGeom>
          <a:noFill/>
        </p:spPr>
      </p:pic>
      <p:pic>
        <p:nvPicPr>
          <p:cNvPr id="4" name="Picture 11" descr="G:\СТАТЬЯ 5\Портреты\Чуковский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32040" y="1268760"/>
            <a:ext cx="3672408" cy="5400600"/>
          </a:xfrm>
          <a:prstGeom prst="rect">
            <a:avLst/>
          </a:prstGeom>
          <a:noFill/>
        </p:spPr>
      </p:pic>
      <p:sp>
        <p:nvSpPr>
          <p:cNvPr id="5" name="Прямоугольная выноска 4"/>
          <p:cNvSpPr/>
          <p:nvPr/>
        </p:nvSpPr>
        <p:spPr>
          <a:xfrm>
            <a:off x="0" y="1412776"/>
            <a:ext cx="4536504" cy="1656184"/>
          </a:xfrm>
          <a:prstGeom prst="wedgeRectCallout">
            <a:avLst>
              <a:gd name="adj1" fmla="val -13816"/>
              <a:gd name="adj2" fmla="val 9827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latin typeface="Constantia" pitchFamily="18" charset="0"/>
              </a:rPr>
              <a:t>К. И. Чуковский</a:t>
            </a:r>
            <a:endParaRPr lang="ru-RU" sz="4000" b="1" dirty="0">
              <a:latin typeface="Constantia" pitchFamily="18" charset="0"/>
            </a:endParaRPr>
          </a:p>
        </p:txBody>
      </p:sp>
    </p:spTree>
  </p:cSld>
  <p:clrMapOvr>
    <a:masterClrMapping/>
  </p:clrMapOvr>
  <p:transition spd="med">
    <p:pull dir="rd"/>
    <p:sndAc>
      <p:stSnd>
        <p:snd r:embed="rId2" name="drumroll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000" b="1" dirty="0" smtClean="0">
                <a:solidFill>
                  <a:schemeClr val="accent2">
                    <a:lumMod val="75000"/>
                  </a:schemeClr>
                </a:solidFill>
                <a:latin typeface="Constantia" pitchFamily="18" charset="0"/>
              </a:rPr>
              <a:t>Кто это?</a:t>
            </a:r>
            <a:endParaRPr lang="ru-RU" sz="6000" dirty="0"/>
          </a:p>
        </p:txBody>
      </p:sp>
      <p:pic>
        <p:nvPicPr>
          <p:cNvPr id="5122" name="Picture 2" descr="C:\Users\Ольга\Desktop\Работа\картинки\ФИЗИКА\Картинки\i (2)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28662" y="4071942"/>
            <a:ext cx="1800200" cy="2016224"/>
          </a:xfrm>
          <a:prstGeom prst="rect">
            <a:avLst/>
          </a:prstGeom>
          <a:noFill/>
        </p:spPr>
      </p:pic>
      <p:pic>
        <p:nvPicPr>
          <p:cNvPr id="4" name="Picture 5" descr="G:\СТАТЬЯ 5\Портреты\Маршак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00496" y="1428736"/>
            <a:ext cx="4032448" cy="5184576"/>
          </a:xfrm>
          <a:prstGeom prst="rect">
            <a:avLst/>
          </a:prstGeom>
          <a:noFill/>
        </p:spPr>
      </p:pic>
      <p:sp>
        <p:nvSpPr>
          <p:cNvPr id="5" name="Прямоугольная выноска 4"/>
          <p:cNvSpPr/>
          <p:nvPr/>
        </p:nvSpPr>
        <p:spPr>
          <a:xfrm>
            <a:off x="179512" y="1484784"/>
            <a:ext cx="3600400" cy="1656184"/>
          </a:xfrm>
          <a:prstGeom prst="wedgeRectCallout">
            <a:avLst>
              <a:gd name="adj1" fmla="val -7241"/>
              <a:gd name="adj2" fmla="val 9904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latin typeface="Constantia" pitchFamily="18" charset="0"/>
              </a:rPr>
              <a:t>С. Я. Маршак</a:t>
            </a:r>
            <a:endParaRPr lang="ru-RU" sz="4000" b="1" dirty="0">
              <a:latin typeface="Constantia" pitchFamily="18" charset="0"/>
            </a:endParaRPr>
          </a:p>
        </p:txBody>
      </p:sp>
    </p:spTree>
  </p:cSld>
  <p:clrMapOvr>
    <a:masterClrMapping/>
  </p:clrMapOvr>
  <p:transition spd="med">
    <p:pull dir="rd"/>
    <p:sndAc>
      <p:stSnd>
        <p:snd r:embed="rId2" name="drumroll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Constantia" pitchFamily="18" charset="0"/>
              </a:rPr>
              <a:t>Кто это?</a:t>
            </a:r>
            <a:endParaRPr lang="ru-RU" dirty="0"/>
          </a:p>
        </p:txBody>
      </p:sp>
      <p:pic>
        <p:nvPicPr>
          <p:cNvPr id="3" name="Picture 2" descr="C:\Users\Ольга\Desktop\Работа\картинки\ФИЗИКА\Картинки\i (2)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5786" y="4071942"/>
            <a:ext cx="1800200" cy="2016224"/>
          </a:xfrm>
          <a:prstGeom prst="rect">
            <a:avLst/>
          </a:prstGeom>
          <a:noFill/>
        </p:spPr>
      </p:pic>
      <p:pic>
        <p:nvPicPr>
          <p:cNvPr id="4" name="Picture 2" descr="C:\Users\Ольга\Desktop\Работа\картинки\ФИЗИКА\Картинки\гнл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16016" y="1268760"/>
            <a:ext cx="3672408" cy="5184576"/>
          </a:xfrm>
          <a:prstGeom prst="rect">
            <a:avLst/>
          </a:prstGeom>
          <a:noFill/>
        </p:spPr>
      </p:pic>
      <p:sp>
        <p:nvSpPr>
          <p:cNvPr id="5" name="Прямоугольная выноска 4"/>
          <p:cNvSpPr/>
          <p:nvPr/>
        </p:nvSpPr>
        <p:spPr>
          <a:xfrm>
            <a:off x="179512" y="1484784"/>
            <a:ext cx="4320480" cy="1656184"/>
          </a:xfrm>
          <a:prstGeom prst="wedgeRectCallout">
            <a:avLst>
              <a:gd name="adj1" fmla="val -14156"/>
              <a:gd name="adj2" fmla="val 9438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latin typeface="Constantia" pitchFamily="18" charset="0"/>
              </a:rPr>
              <a:t>М. В. Ломоносов</a:t>
            </a:r>
            <a:endParaRPr lang="ru-RU" sz="4000" b="1" dirty="0">
              <a:latin typeface="Constantia" pitchFamily="18" charset="0"/>
            </a:endParaRPr>
          </a:p>
        </p:txBody>
      </p:sp>
    </p:spTree>
  </p:cSld>
  <p:clrMapOvr>
    <a:masterClrMapping/>
  </p:clrMapOvr>
  <p:transition spd="med">
    <p:pull dir="rd"/>
    <p:sndAc>
      <p:stSnd>
        <p:snd r:embed="rId2" name="drumroll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Constantia" pitchFamily="18" charset="0"/>
              </a:rPr>
              <a:t>Кто это?</a:t>
            </a:r>
            <a:endParaRPr lang="ru-RU" dirty="0"/>
          </a:p>
        </p:txBody>
      </p:sp>
      <p:pic>
        <p:nvPicPr>
          <p:cNvPr id="3" name="Picture 2" descr="C:\Users\Ольга\Desktop\Работа\картинки\ФИЗИКА\Картинки\i (2)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28662" y="4071942"/>
            <a:ext cx="1800200" cy="2016224"/>
          </a:xfrm>
          <a:prstGeom prst="rect">
            <a:avLst/>
          </a:prstGeom>
          <a:noFill/>
        </p:spPr>
      </p:pic>
      <p:pic>
        <p:nvPicPr>
          <p:cNvPr id="4" name="Picture 9" descr="G:\СТАТЬЯ 5\Портреты\Успенский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44008" y="1340768"/>
            <a:ext cx="4104456" cy="5256584"/>
          </a:xfrm>
          <a:prstGeom prst="rect">
            <a:avLst/>
          </a:prstGeom>
          <a:noFill/>
        </p:spPr>
      </p:pic>
      <p:sp>
        <p:nvSpPr>
          <p:cNvPr id="5" name="Прямоугольная выноска 4"/>
          <p:cNvSpPr/>
          <p:nvPr/>
        </p:nvSpPr>
        <p:spPr>
          <a:xfrm>
            <a:off x="179512" y="1484784"/>
            <a:ext cx="4176464" cy="1656184"/>
          </a:xfrm>
          <a:prstGeom prst="wedgeRectCallout">
            <a:avLst>
              <a:gd name="adj1" fmla="val -11709"/>
              <a:gd name="adj2" fmla="val 10138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latin typeface="Constantia" pitchFamily="18" charset="0"/>
              </a:rPr>
              <a:t>Э. Н. Успенский</a:t>
            </a:r>
            <a:endParaRPr lang="ru-RU" sz="4000" b="1" dirty="0">
              <a:latin typeface="Constantia" pitchFamily="18" charset="0"/>
            </a:endParaRPr>
          </a:p>
        </p:txBody>
      </p:sp>
    </p:spTree>
  </p:cSld>
  <p:clrMapOvr>
    <a:masterClrMapping/>
  </p:clrMapOvr>
  <p:transition spd="med">
    <p:pull dir="rd"/>
    <p:sndAc>
      <p:stSnd>
        <p:snd r:embed="rId2" name="drumroll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Constantia" pitchFamily="18" charset="0"/>
              </a:rPr>
              <a:t>Кто это?</a:t>
            </a:r>
            <a:endParaRPr lang="ru-RU" dirty="0"/>
          </a:p>
        </p:txBody>
      </p:sp>
      <p:pic>
        <p:nvPicPr>
          <p:cNvPr id="3" name="Picture 2" descr="C:\Users\Ольга\Desktop\Работа\картинки\ФИЗИКА\Картинки\i (2)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57224" y="4000504"/>
            <a:ext cx="1800200" cy="2016224"/>
          </a:xfrm>
          <a:prstGeom prst="rect">
            <a:avLst/>
          </a:prstGeom>
          <a:noFill/>
        </p:spPr>
      </p:pic>
      <p:pic>
        <p:nvPicPr>
          <p:cNvPr id="5" name="Picture 6" descr="G:\СТАТЬЯ 5\Портреты\Михалков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99992" y="1124744"/>
            <a:ext cx="3888432" cy="5542336"/>
          </a:xfrm>
          <a:prstGeom prst="rect">
            <a:avLst/>
          </a:prstGeom>
          <a:noFill/>
        </p:spPr>
      </p:pic>
      <p:sp>
        <p:nvSpPr>
          <p:cNvPr id="6" name="Прямоугольная выноска 5"/>
          <p:cNvSpPr/>
          <p:nvPr/>
        </p:nvSpPr>
        <p:spPr>
          <a:xfrm>
            <a:off x="323528" y="1484784"/>
            <a:ext cx="4032448" cy="1368152"/>
          </a:xfrm>
          <a:prstGeom prst="wedgeRectCallout">
            <a:avLst>
              <a:gd name="adj1" fmla="val -11686"/>
              <a:gd name="adj2" fmla="val 11349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latin typeface="Constantia" pitchFamily="18" charset="0"/>
              </a:rPr>
              <a:t>С. В. Михалков</a:t>
            </a:r>
            <a:endParaRPr lang="ru-RU" sz="4000" b="1" dirty="0">
              <a:latin typeface="Constantia" pitchFamily="18" charset="0"/>
            </a:endParaRPr>
          </a:p>
        </p:txBody>
      </p:sp>
    </p:spTree>
  </p:cSld>
  <p:clrMapOvr>
    <a:masterClrMapping/>
  </p:clrMapOvr>
  <p:transition spd="med">
    <p:pull dir="rd"/>
    <p:sndAc>
      <p:stSnd>
        <p:snd r:embed="rId2" name="drumroll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24744"/>
          </a:xfrm>
        </p:spPr>
        <p:txBody>
          <a:bodyPr/>
          <a:lstStyle/>
          <a:p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Constantia" pitchFamily="18" charset="0"/>
              </a:rPr>
              <a:t>Доскажи пословицу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052736"/>
            <a:ext cx="7632848" cy="5616624"/>
          </a:xfrm>
        </p:spPr>
        <p:txBody>
          <a:bodyPr>
            <a:noAutofit/>
          </a:bodyPr>
          <a:lstStyle/>
          <a:p>
            <a:pPr lvl="0">
              <a:buNone/>
            </a:pPr>
            <a:r>
              <a:rPr lang="ru-RU" sz="1800" b="1" i="1" dirty="0" smtClean="0"/>
              <a:t> </a:t>
            </a:r>
            <a:r>
              <a:rPr lang="ru-RU" sz="1800" b="1" i="1" dirty="0" smtClean="0">
                <a:latin typeface="Constantia" pitchFamily="18" charset="0"/>
              </a:rPr>
              <a:t>             </a:t>
            </a:r>
            <a:r>
              <a:rPr lang="ru-RU" sz="1800" b="1" i="1" dirty="0" smtClean="0">
                <a:solidFill>
                  <a:schemeClr val="accent4">
                    <a:lumMod val="75000"/>
                  </a:schemeClr>
                </a:solidFill>
                <a:latin typeface="Constantia" pitchFamily="18" charset="0"/>
              </a:rPr>
              <a:t>1   Старый друг …          </a:t>
            </a:r>
          </a:p>
          <a:p>
            <a:pPr lvl="0">
              <a:buNone/>
            </a:pPr>
            <a:r>
              <a:rPr lang="ru-RU" sz="1800" b="1" i="1" dirty="0" smtClean="0">
                <a:solidFill>
                  <a:schemeClr val="accent4">
                    <a:lumMod val="75000"/>
                  </a:schemeClr>
                </a:solidFill>
                <a:latin typeface="Constantia" pitchFamily="18" charset="0"/>
              </a:rPr>
              <a:t>                                                                                            </a:t>
            </a:r>
            <a:r>
              <a:rPr lang="ru-RU" sz="1800" b="1" i="1" dirty="0" smtClean="0">
                <a:solidFill>
                  <a:srgbClr val="00B050"/>
                </a:solidFill>
                <a:latin typeface="Constantia" pitchFamily="18" charset="0"/>
              </a:rPr>
              <a:t>лучше новых двух.</a:t>
            </a:r>
          </a:p>
          <a:p>
            <a:pPr lvl="0">
              <a:buNone/>
            </a:pPr>
            <a:endParaRPr lang="ru-RU" sz="1800" b="1" i="1" dirty="0" smtClean="0">
              <a:solidFill>
                <a:schemeClr val="accent4">
                  <a:lumMod val="75000"/>
                </a:schemeClr>
              </a:solidFill>
              <a:latin typeface="Constantia" pitchFamily="18" charset="0"/>
            </a:endParaRPr>
          </a:p>
          <a:p>
            <a:pPr lvl="0">
              <a:buNone/>
            </a:pPr>
            <a:r>
              <a:rPr lang="ru-RU" sz="1800" b="1" i="1" dirty="0" smtClean="0">
                <a:solidFill>
                  <a:schemeClr val="accent4">
                    <a:lumMod val="75000"/>
                  </a:schemeClr>
                </a:solidFill>
                <a:latin typeface="Constantia" pitchFamily="18" charset="0"/>
              </a:rPr>
              <a:t>              2  Дружно - не грузно , …   </a:t>
            </a:r>
          </a:p>
          <a:p>
            <a:pPr lvl="0">
              <a:buNone/>
            </a:pPr>
            <a:r>
              <a:rPr lang="ru-RU" sz="1800" b="1" i="1" dirty="0" smtClean="0">
                <a:solidFill>
                  <a:schemeClr val="accent4">
                    <a:lumMod val="75000"/>
                  </a:schemeClr>
                </a:solidFill>
                <a:latin typeface="Constantia" pitchFamily="18" charset="0"/>
              </a:rPr>
              <a:t>                                                                                              </a:t>
            </a:r>
            <a:r>
              <a:rPr lang="ru-RU" sz="1800" b="1" i="1" dirty="0" smtClean="0">
                <a:solidFill>
                  <a:srgbClr val="00B050"/>
                </a:solidFill>
                <a:latin typeface="Constantia" pitchFamily="18" charset="0"/>
              </a:rPr>
              <a:t>а врозь - хоть брось.</a:t>
            </a:r>
          </a:p>
          <a:p>
            <a:pPr lvl="0">
              <a:buNone/>
            </a:pPr>
            <a:endParaRPr lang="ru-RU" sz="1800" b="1" i="1" dirty="0" smtClean="0">
              <a:solidFill>
                <a:schemeClr val="accent4">
                  <a:lumMod val="75000"/>
                </a:schemeClr>
              </a:solidFill>
              <a:latin typeface="Constantia" pitchFamily="18" charset="0"/>
            </a:endParaRPr>
          </a:p>
          <a:p>
            <a:pPr lvl="0">
              <a:buNone/>
            </a:pPr>
            <a:r>
              <a:rPr lang="ru-RU" sz="1800" b="1" i="1" dirty="0" smtClean="0">
                <a:solidFill>
                  <a:schemeClr val="accent4">
                    <a:lumMod val="75000"/>
                  </a:schemeClr>
                </a:solidFill>
                <a:latin typeface="Constantia" pitchFamily="18" charset="0"/>
              </a:rPr>
              <a:t>               3  Не гордись званием , …  </a:t>
            </a:r>
          </a:p>
          <a:p>
            <a:pPr lvl="0">
              <a:buNone/>
            </a:pPr>
            <a:r>
              <a:rPr lang="ru-RU" sz="1800" b="1" i="1" dirty="0" smtClean="0">
                <a:solidFill>
                  <a:schemeClr val="accent4">
                    <a:lumMod val="75000"/>
                  </a:schemeClr>
                </a:solidFill>
                <a:latin typeface="Constantia" pitchFamily="18" charset="0"/>
              </a:rPr>
              <a:t>                                                                                               </a:t>
            </a:r>
            <a:r>
              <a:rPr lang="ru-RU" sz="1800" b="1" i="1" dirty="0" smtClean="0">
                <a:solidFill>
                  <a:srgbClr val="00B050"/>
                </a:solidFill>
                <a:latin typeface="Constantia" pitchFamily="18" charset="0"/>
              </a:rPr>
              <a:t>а гордись знанием.</a:t>
            </a:r>
          </a:p>
          <a:p>
            <a:pPr lvl="0">
              <a:buNone/>
            </a:pPr>
            <a:endParaRPr lang="ru-RU" sz="1800" b="1" i="1" dirty="0" smtClean="0">
              <a:solidFill>
                <a:schemeClr val="accent4">
                  <a:lumMod val="75000"/>
                </a:schemeClr>
              </a:solidFill>
              <a:latin typeface="Constantia" pitchFamily="18" charset="0"/>
            </a:endParaRPr>
          </a:p>
          <a:p>
            <a:pPr lvl="0">
              <a:buNone/>
            </a:pPr>
            <a:r>
              <a:rPr lang="ru-RU" sz="1800" b="1" i="1" dirty="0" smtClean="0">
                <a:solidFill>
                  <a:schemeClr val="accent4">
                    <a:lumMod val="75000"/>
                  </a:schemeClr>
                </a:solidFill>
                <a:latin typeface="Constantia" pitchFamily="18" charset="0"/>
              </a:rPr>
              <a:t>               4  Хочешь есть калачи , …        </a:t>
            </a:r>
          </a:p>
          <a:p>
            <a:pPr lvl="0">
              <a:buNone/>
            </a:pPr>
            <a:r>
              <a:rPr lang="ru-RU" sz="1800" b="1" i="1" dirty="0" smtClean="0">
                <a:solidFill>
                  <a:schemeClr val="accent4">
                    <a:lumMod val="75000"/>
                  </a:schemeClr>
                </a:solidFill>
                <a:latin typeface="Constantia" pitchFamily="18" charset="0"/>
              </a:rPr>
              <a:t>                                                                                                </a:t>
            </a:r>
            <a:r>
              <a:rPr lang="ru-RU" sz="1800" b="1" i="1" dirty="0" smtClean="0">
                <a:solidFill>
                  <a:srgbClr val="00B050"/>
                </a:solidFill>
                <a:latin typeface="Constantia" pitchFamily="18" charset="0"/>
              </a:rPr>
              <a:t>не лежи на печи.</a:t>
            </a:r>
          </a:p>
          <a:p>
            <a:pPr lvl="0">
              <a:buNone/>
            </a:pPr>
            <a:endParaRPr lang="ru-RU" sz="1800" b="1" i="1" dirty="0" smtClean="0">
              <a:solidFill>
                <a:schemeClr val="accent4">
                  <a:lumMod val="75000"/>
                </a:schemeClr>
              </a:solidFill>
              <a:latin typeface="Constantia" pitchFamily="18" charset="0"/>
            </a:endParaRPr>
          </a:p>
          <a:p>
            <a:pPr lvl="0">
              <a:buNone/>
            </a:pPr>
            <a:r>
              <a:rPr lang="ru-RU" sz="1800" b="1" i="1" dirty="0" smtClean="0">
                <a:solidFill>
                  <a:schemeClr val="accent4">
                    <a:lumMod val="75000"/>
                  </a:schemeClr>
                </a:solidFill>
                <a:latin typeface="Constantia" pitchFamily="18" charset="0"/>
              </a:rPr>
              <a:t>                5   Ум хорошо ,  …    </a:t>
            </a:r>
          </a:p>
          <a:p>
            <a:pPr lvl="0">
              <a:buNone/>
            </a:pPr>
            <a:r>
              <a:rPr lang="ru-RU" sz="1800" b="1" i="1" dirty="0" smtClean="0">
                <a:solidFill>
                  <a:schemeClr val="accent4">
                    <a:lumMod val="75000"/>
                  </a:schemeClr>
                </a:solidFill>
                <a:latin typeface="Constantia" pitchFamily="18" charset="0"/>
              </a:rPr>
              <a:t>                                                                                                 </a:t>
            </a:r>
            <a:r>
              <a:rPr lang="ru-RU" sz="1800" b="1" i="1" dirty="0" smtClean="0">
                <a:solidFill>
                  <a:srgbClr val="00B050"/>
                </a:solidFill>
                <a:latin typeface="Constantia" pitchFamily="18" charset="0"/>
              </a:rPr>
              <a:t>а два лучше.</a:t>
            </a:r>
          </a:p>
          <a:p>
            <a:pPr lvl="0">
              <a:buNone/>
            </a:pPr>
            <a:endParaRPr lang="ru-RU" sz="1800" b="1" i="1" dirty="0" smtClean="0">
              <a:solidFill>
                <a:schemeClr val="accent4">
                  <a:lumMod val="75000"/>
                </a:schemeClr>
              </a:solidFill>
              <a:latin typeface="Constantia" pitchFamily="18" charset="0"/>
            </a:endParaRPr>
          </a:p>
          <a:p>
            <a:pPr lvl="0">
              <a:buNone/>
            </a:pPr>
            <a:r>
              <a:rPr lang="ru-RU" sz="1800" b="1" i="1" dirty="0" smtClean="0">
                <a:solidFill>
                  <a:schemeClr val="accent4">
                    <a:lumMod val="75000"/>
                  </a:schemeClr>
                </a:solidFill>
                <a:latin typeface="Constantia" pitchFamily="18" charset="0"/>
              </a:rPr>
              <a:t>                6  По одежде встречают ,…       </a:t>
            </a:r>
          </a:p>
          <a:p>
            <a:pPr lvl="0">
              <a:buNone/>
            </a:pPr>
            <a:r>
              <a:rPr lang="ru-RU" sz="1800" b="1" i="1" dirty="0" smtClean="0">
                <a:solidFill>
                  <a:schemeClr val="accent4">
                    <a:lumMod val="75000"/>
                  </a:schemeClr>
                </a:solidFill>
                <a:latin typeface="Constantia" pitchFamily="18" charset="0"/>
              </a:rPr>
              <a:t>                                                                                                  </a:t>
            </a:r>
            <a:r>
              <a:rPr lang="ru-RU" sz="1800" b="1" i="1" dirty="0" smtClean="0">
                <a:solidFill>
                  <a:srgbClr val="00B050"/>
                </a:solidFill>
                <a:latin typeface="Constantia" pitchFamily="18" charset="0"/>
              </a:rPr>
              <a:t>по уму провожают.</a:t>
            </a:r>
          </a:p>
          <a:p>
            <a:pPr lvl="0">
              <a:buNone/>
            </a:pPr>
            <a:endParaRPr lang="ru-RU" sz="1800" b="1" i="1" dirty="0" smtClean="0">
              <a:latin typeface="Constantia" pitchFamily="18" charset="0"/>
            </a:endParaRPr>
          </a:p>
          <a:p>
            <a:pPr>
              <a:buNone/>
            </a:pPr>
            <a:r>
              <a:rPr lang="ru-RU" sz="1800" b="1" i="1" dirty="0" smtClean="0">
                <a:latin typeface="Constantia" pitchFamily="18" charset="0"/>
              </a:rPr>
              <a:t>                                   </a:t>
            </a:r>
          </a:p>
          <a:p>
            <a:endParaRPr lang="ru-RU" sz="1800" dirty="0"/>
          </a:p>
        </p:txBody>
      </p:sp>
      <p:pic>
        <p:nvPicPr>
          <p:cNvPr id="4098" name="Picture 2" descr="C:\Users\Ольга\Desktop\Работа\картинки\ФИЗИКА\гл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4509120"/>
            <a:ext cx="1584176" cy="1808981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2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2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2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2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2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2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20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20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20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20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20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20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24744"/>
          </a:xfrm>
        </p:spPr>
        <p:txBody>
          <a:bodyPr>
            <a:normAutofit/>
          </a:bodyPr>
          <a:lstStyle/>
          <a:p>
            <a:r>
              <a:rPr lang="ru-RU" sz="4800" b="1" dirty="0" smtClean="0">
                <a:solidFill>
                  <a:schemeClr val="accent2">
                    <a:lumMod val="75000"/>
                  </a:schemeClr>
                </a:solidFill>
                <a:latin typeface="Constantia" pitchFamily="18" charset="0"/>
              </a:rPr>
              <a:t>Сказочный конкурс</a:t>
            </a:r>
            <a:endParaRPr lang="ru-RU" sz="4800" b="1" dirty="0">
              <a:solidFill>
                <a:schemeClr val="accent2">
                  <a:lumMod val="75000"/>
                </a:schemeClr>
              </a:solidFill>
              <a:latin typeface="Constant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96752"/>
            <a:ext cx="6779096" cy="5112568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sz="3600" b="1" i="1" dirty="0" smtClean="0">
                <a:solidFill>
                  <a:srgbClr val="C00000"/>
                </a:solidFill>
                <a:latin typeface="Constantia" pitchFamily="18" charset="0"/>
              </a:rPr>
              <a:t>1    Первое, что попросила у старика старуха?</a:t>
            </a:r>
          </a:p>
          <a:p>
            <a:pPr>
              <a:buNone/>
            </a:pPr>
            <a:r>
              <a:rPr lang="ru-RU" sz="3600" b="1" i="1" dirty="0" smtClean="0">
                <a:solidFill>
                  <a:schemeClr val="accent5">
                    <a:lumMod val="75000"/>
                  </a:schemeClr>
                </a:solidFill>
                <a:latin typeface="Constantia" pitchFamily="18" charset="0"/>
              </a:rPr>
              <a:t>                              </a:t>
            </a:r>
            <a:r>
              <a:rPr lang="ru-RU" sz="4300" b="1" i="1" dirty="0" smtClean="0">
                <a:solidFill>
                  <a:schemeClr val="accent5">
                    <a:lumMod val="75000"/>
                  </a:schemeClr>
                </a:solidFill>
                <a:latin typeface="Constantia" pitchFamily="18" charset="0"/>
              </a:rPr>
              <a:t>корыто</a:t>
            </a:r>
          </a:p>
          <a:p>
            <a:pPr>
              <a:buNone/>
            </a:pPr>
            <a:r>
              <a:rPr lang="ru-RU" sz="3600" b="1" i="1" dirty="0" smtClean="0">
                <a:solidFill>
                  <a:srgbClr val="C00000"/>
                </a:solidFill>
                <a:latin typeface="Constantia" pitchFamily="18" charset="0"/>
              </a:rPr>
              <a:t>2     Насекомое, в которое превращался  </a:t>
            </a:r>
            <a:r>
              <a:rPr lang="ru-RU" sz="3600" b="1" i="1" dirty="0" err="1" smtClean="0">
                <a:solidFill>
                  <a:srgbClr val="C00000"/>
                </a:solidFill>
                <a:latin typeface="Constantia" pitchFamily="18" charset="0"/>
              </a:rPr>
              <a:t>Гвидон</a:t>
            </a:r>
            <a:r>
              <a:rPr lang="ru-RU" sz="3600" b="1" i="1" dirty="0" smtClean="0">
                <a:solidFill>
                  <a:srgbClr val="C00000"/>
                </a:solidFill>
                <a:latin typeface="Constantia" pitchFamily="18" charset="0"/>
              </a:rPr>
              <a:t>?</a:t>
            </a:r>
          </a:p>
          <a:p>
            <a:pPr>
              <a:buNone/>
            </a:pPr>
            <a:r>
              <a:rPr lang="ru-RU" sz="4300" b="1" i="1" dirty="0" smtClean="0">
                <a:latin typeface="Constantia" pitchFamily="18" charset="0"/>
              </a:rPr>
              <a:t>                            </a:t>
            </a:r>
            <a:r>
              <a:rPr lang="ru-RU" sz="4300" b="1" i="1" dirty="0" smtClean="0">
                <a:solidFill>
                  <a:schemeClr val="accent5">
                    <a:lumMod val="75000"/>
                  </a:schemeClr>
                </a:solidFill>
                <a:latin typeface="Constantia" pitchFamily="18" charset="0"/>
              </a:rPr>
              <a:t>комар</a:t>
            </a:r>
          </a:p>
          <a:p>
            <a:pPr marL="742950" indent="-742950">
              <a:buAutoNum type="arabicPlain" startAt="3"/>
            </a:pPr>
            <a:r>
              <a:rPr lang="ru-RU" sz="3600" b="1" i="1" dirty="0" smtClean="0">
                <a:solidFill>
                  <a:srgbClr val="C00000"/>
                </a:solidFill>
                <a:latin typeface="Constantia" pitchFamily="18" charset="0"/>
              </a:rPr>
              <a:t>Ученое животное, поющее песни и рассказывающее сказки?</a:t>
            </a:r>
          </a:p>
          <a:p>
            <a:pPr marL="742950" indent="-742950">
              <a:buNone/>
            </a:pPr>
            <a:r>
              <a:rPr lang="ru-RU" sz="4300" b="1" i="1" dirty="0" smtClean="0">
                <a:latin typeface="Constantia" pitchFamily="18" charset="0"/>
              </a:rPr>
              <a:t>                             </a:t>
            </a:r>
            <a:r>
              <a:rPr lang="ru-RU" sz="4300" b="1" i="1" dirty="0" smtClean="0">
                <a:solidFill>
                  <a:schemeClr val="accent5">
                    <a:lumMod val="75000"/>
                  </a:schemeClr>
                </a:solidFill>
                <a:latin typeface="Constantia" pitchFamily="18" charset="0"/>
              </a:rPr>
              <a:t>кот</a:t>
            </a:r>
            <a:endParaRPr lang="ru-RU" sz="4300" b="1" i="1" dirty="0">
              <a:solidFill>
                <a:schemeClr val="accent5">
                  <a:lumMod val="75000"/>
                </a:schemeClr>
              </a:solidFill>
              <a:latin typeface="Constantia" pitchFamily="18" charset="0"/>
            </a:endParaRPr>
          </a:p>
        </p:txBody>
      </p:sp>
      <p:pic>
        <p:nvPicPr>
          <p:cNvPr id="3075" name="Picture 3" descr="C:\Users\Ольга\Desktop\Работа\картинки\ФИЗИКА\зж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6296" y="4509120"/>
            <a:ext cx="1728192" cy="1944216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b="1" dirty="0" smtClean="0">
                <a:solidFill>
                  <a:schemeClr val="accent2">
                    <a:lumMod val="75000"/>
                  </a:schemeClr>
                </a:solidFill>
                <a:latin typeface="Constantia" pitchFamily="18" charset="0"/>
              </a:rPr>
              <a:t>Зарядка для ума</a:t>
            </a:r>
            <a:endParaRPr lang="ru-RU" sz="5400" b="1" dirty="0">
              <a:solidFill>
                <a:schemeClr val="accent2">
                  <a:lumMod val="75000"/>
                </a:schemeClr>
              </a:solidFill>
              <a:latin typeface="Constant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20506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2400" b="1" i="1" dirty="0" smtClean="0">
                <a:latin typeface="Constantia" pitchFamily="18" charset="0"/>
              </a:rPr>
              <a:t>1   Палку надо распилить на 12 частей. Сколько потребуется распилов?</a:t>
            </a:r>
          </a:p>
          <a:p>
            <a:pPr>
              <a:buNone/>
            </a:pPr>
            <a:r>
              <a:rPr lang="ru-RU" sz="2400" b="1" i="1" dirty="0" smtClean="0">
                <a:latin typeface="Constantia" pitchFamily="18" charset="0"/>
              </a:rPr>
              <a:t>                                                     11</a:t>
            </a:r>
          </a:p>
          <a:p>
            <a:pPr>
              <a:buNone/>
            </a:pPr>
            <a:endParaRPr lang="ru-RU" sz="2400" b="1" i="1" dirty="0" smtClean="0">
              <a:latin typeface="Constantia" pitchFamily="18" charset="0"/>
            </a:endParaRPr>
          </a:p>
          <a:p>
            <a:pPr marL="457200" indent="-457200">
              <a:buAutoNum type="arabicPlain" startAt="2"/>
            </a:pPr>
            <a:r>
              <a:rPr lang="ru-RU" sz="2400" b="1" i="1" dirty="0" smtClean="0">
                <a:latin typeface="Constantia" pitchFamily="18" charset="0"/>
              </a:rPr>
              <a:t>На руках 10 пальцев. Сколько пальцев на 10 руках?</a:t>
            </a:r>
          </a:p>
          <a:p>
            <a:pPr marL="457200" indent="-457200">
              <a:buNone/>
            </a:pPr>
            <a:r>
              <a:rPr lang="ru-RU" sz="2400" b="1" i="1" dirty="0" smtClean="0">
                <a:latin typeface="Constantia" pitchFamily="18" charset="0"/>
              </a:rPr>
              <a:t>                                                     50</a:t>
            </a:r>
          </a:p>
          <a:p>
            <a:pPr marL="457200" indent="-457200">
              <a:buNone/>
            </a:pPr>
            <a:endParaRPr lang="ru-RU" sz="2400" b="1" i="1" dirty="0" smtClean="0">
              <a:latin typeface="Constantia" pitchFamily="18" charset="0"/>
            </a:endParaRPr>
          </a:p>
          <a:p>
            <a:pPr marL="457200" indent="-457200">
              <a:buAutoNum type="arabicPlain" startAt="3"/>
            </a:pPr>
            <a:r>
              <a:rPr lang="ru-RU" sz="2400" b="1" i="1" dirty="0" smtClean="0">
                <a:latin typeface="Constantia" pitchFamily="18" charset="0"/>
              </a:rPr>
              <a:t>У  </a:t>
            </a:r>
            <a:r>
              <a:rPr lang="ru-RU" sz="2400" b="1" i="1" dirty="0" err="1" smtClean="0">
                <a:latin typeface="Constantia" pitchFamily="18" charset="0"/>
              </a:rPr>
              <a:t>Мамеда</a:t>
            </a:r>
            <a:r>
              <a:rPr lang="ru-RU" sz="2400" b="1" i="1" dirty="0" smtClean="0">
                <a:latin typeface="Constantia" pitchFamily="18" charset="0"/>
              </a:rPr>
              <a:t> было 10 овец. Все, кроме 9,  </a:t>
            </a:r>
            <a:r>
              <a:rPr lang="ru-RU" sz="2400" b="1" i="1" dirty="0" err="1" smtClean="0">
                <a:latin typeface="Constantia" pitchFamily="18" charset="0"/>
              </a:rPr>
              <a:t>сдохли</a:t>
            </a:r>
            <a:r>
              <a:rPr lang="ru-RU" sz="2400" b="1" i="1" dirty="0" smtClean="0">
                <a:latin typeface="Constantia" pitchFamily="18" charset="0"/>
              </a:rPr>
              <a:t>. Сколько овец осталось?</a:t>
            </a:r>
          </a:p>
          <a:p>
            <a:pPr marL="457200" indent="-457200">
              <a:buNone/>
            </a:pPr>
            <a:r>
              <a:rPr lang="ru-RU" sz="2400" b="1" i="1" dirty="0" smtClean="0">
                <a:latin typeface="Constantia" pitchFamily="18" charset="0"/>
              </a:rPr>
              <a:t>                                                      9</a:t>
            </a:r>
            <a:endParaRPr lang="ru-RU" sz="2400" b="1" i="1" dirty="0">
              <a:latin typeface="Constantia" pitchFamily="18" charset="0"/>
            </a:endParaRPr>
          </a:p>
        </p:txBody>
      </p:sp>
      <p:pic>
        <p:nvPicPr>
          <p:cNvPr id="2050" name="Picture 2" descr="C:\Users\Ольга\Desktop\Работа\картинки\ФИЗИКА\шш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32240" y="4725144"/>
            <a:ext cx="1944216" cy="1872208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b="1" dirty="0" smtClean="0">
                <a:solidFill>
                  <a:schemeClr val="accent2">
                    <a:lumMod val="75000"/>
                  </a:schemeClr>
                </a:solidFill>
                <a:latin typeface="Constantia" pitchFamily="18" charset="0"/>
              </a:rPr>
              <a:t>Капитаны, вперёд!</a:t>
            </a:r>
            <a:endParaRPr lang="ru-RU" sz="5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600200"/>
            <a:ext cx="7416824" cy="499715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3600" b="1" i="1" dirty="0" smtClean="0">
                <a:solidFill>
                  <a:srgbClr val="FF0000"/>
                </a:solidFill>
                <a:latin typeface="Constantia" pitchFamily="18" charset="0"/>
              </a:rPr>
              <a:t>1  Из-под топота копыт пыль по полю летит.</a:t>
            </a:r>
          </a:p>
          <a:p>
            <a:pPr>
              <a:buNone/>
            </a:pPr>
            <a:endParaRPr lang="ru-RU" sz="3600" b="1" i="1" dirty="0" smtClean="0">
              <a:solidFill>
                <a:srgbClr val="FF0000"/>
              </a:solidFill>
              <a:latin typeface="Constantia" pitchFamily="18" charset="0"/>
            </a:endParaRPr>
          </a:p>
          <a:p>
            <a:pPr>
              <a:buNone/>
            </a:pPr>
            <a:r>
              <a:rPr lang="ru-RU" sz="3600" b="1" i="1" dirty="0" smtClean="0">
                <a:solidFill>
                  <a:srgbClr val="FF0000"/>
                </a:solidFill>
                <a:latin typeface="Constantia" pitchFamily="18" charset="0"/>
              </a:rPr>
              <a:t>2   Полпогреба репы, полколпака гороху.</a:t>
            </a:r>
          </a:p>
          <a:p>
            <a:endParaRPr lang="ru-RU" sz="3600" b="1" i="1" dirty="0" smtClean="0">
              <a:solidFill>
                <a:srgbClr val="FF0000"/>
              </a:solidFill>
              <a:latin typeface="Constantia" pitchFamily="18" charset="0"/>
            </a:endParaRPr>
          </a:p>
          <a:p>
            <a:pPr>
              <a:buNone/>
            </a:pPr>
            <a:r>
              <a:rPr lang="ru-RU" sz="3600" b="1" i="1" dirty="0" smtClean="0">
                <a:solidFill>
                  <a:srgbClr val="FF0000"/>
                </a:solidFill>
                <a:latin typeface="Constantia" pitchFamily="18" charset="0"/>
              </a:rPr>
              <a:t>3    Дробью по тетеревам да по  перепелам.</a:t>
            </a:r>
            <a:endParaRPr lang="ru-RU" sz="3600" b="1" i="1" dirty="0">
              <a:solidFill>
                <a:srgbClr val="FF0000"/>
              </a:solidFill>
              <a:latin typeface="Constantia" pitchFamily="18" charset="0"/>
            </a:endParaRPr>
          </a:p>
        </p:txBody>
      </p:sp>
      <p:pic>
        <p:nvPicPr>
          <p:cNvPr id="1026" name="Picture 2" descr="C:\Users\Ольга\Desktop\Работа\картинки\ФИЗИКА\эхз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48264" y="2564904"/>
            <a:ext cx="1656184" cy="2580878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18258"/>
          </a:xfrm>
        </p:spPr>
        <p:txBody>
          <a:bodyPr>
            <a:noAutofit/>
          </a:bodyPr>
          <a:lstStyle/>
          <a:p>
            <a:r>
              <a:rPr lang="ru-RU" sz="6000" b="1" i="1" dirty="0" smtClean="0">
                <a:solidFill>
                  <a:schemeClr val="accent2">
                    <a:lumMod val="75000"/>
                  </a:schemeClr>
                </a:solidFill>
                <a:latin typeface="Constantia" pitchFamily="18" charset="0"/>
              </a:rPr>
              <a:t>Успехов вам , пятиклассники!</a:t>
            </a:r>
            <a:endParaRPr lang="ru-RU" sz="6000" b="1" i="1" dirty="0">
              <a:solidFill>
                <a:schemeClr val="accent2">
                  <a:lumMod val="75000"/>
                </a:schemeClr>
              </a:solidFill>
              <a:latin typeface="Constantia" pitchFamily="18" charset="0"/>
            </a:endParaRPr>
          </a:p>
        </p:txBody>
      </p:sp>
      <p:pic>
        <p:nvPicPr>
          <p:cNvPr id="1027" name="Picture 3" descr="C:\Users\Ольга\Desktop\Работа\картинки\ФИЗИКА\Картинки\итттт.jpe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71802" y="2786058"/>
            <a:ext cx="2880320" cy="3312368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41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20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539553" y="404664"/>
          <a:ext cx="8064894" cy="60486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6303"/>
                <a:gridCol w="2880320"/>
                <a:gridCol w="2448271"/>
              </a:tblGrid>
              <a:tr h="3024336">
                <a:tc>
                  <a:txBody>
                    <a:bodyPr/>
                    <a:lstStyle/>
                    <a:p>
                      <a:pPr algn="ctr"/>
                      <a:r>
                        <a:rPr lang="ru-RU" sz="6000" dirty="0" smtClean="0">
                          <a:latin typeface="Constantia" pitchFamily="18" charset="0"/>
                        </a:rPr>
                        <a:t>1</a:t>
                      </a:r>
                    </a:p>
                    <a:p>
                      <a:pPr algn="ctr"/>
                      <a:r>
                        <a:rPr lang="ru-RU" sz="6000" dirty="0" smtClean="0">
                          <a:latin typeface="Constantia" pitchFamily="18" charset="0"/>
                        </a:rPr>
                        <a:t>ряд</a:t>
                      </a:r>
                      <a:endParaRPr lang="ru-RU" sz="6000" dirty="0">
                        <a:latin typeface="Constant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dirty="0" smtClean="0">
                          <a:latin typeface="Constantia" pitchFamily="18" charset="0"/>
                        </a:rPr>
                        <a:t>2</a:t>
                      </a:r>
                    </a:p>
                    <a:p>
                      <a:pPr algn="ctr"/>
                      <a:r>
                        <a:rPr lang="ru-RU" sz="6000" dirty="0" smtClean="0">
                          <a:latin typeface="Constantia" pitchFamily="18" charset="0"/>
                        </a:rPr>
                        <a:t>ряд</a:t>
                      </a:r>
                      <a:endParaRPr lang="ru-RU" sz="6000" dirty="0">
                        <a:latin typeface="Constant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dirty="0" smtClean="0">
                          <a:latin typeface="Constantia" pitchFamily="18" charset="0"/>
                        </a:rPr>
                        <a:t>3</a:t>
                      </a:r>
                    </a:p>
                    <a:p>
                      <a:pPr algn="ctr"/>
                      <a:r>
                        <a:rPr lang="ru-RU" sz="6000" dirty="0" smtClean="0">
                          <a:latin typeface="Constantia" pitchFamily="18" charset="0"/>
                        </a:rPr>
                        <a:t>ряд</a:t>
                      </a:r>
                      <a:endParaRPr lang="ru-RU" sz="6000" dirty="0">
                        <a:latin typeface="Constantia" pitchFamily="18" charset="0"/>
                      </a:endParaRPr>
                    </a:p>
                  </a:txBody>
                  <a:tcPr/>
                </a:tc>
              </a:tr>
              <a:tr h="3024336">
                <a:tc>
                  <a:txBody>
                    <a:bodyPr/>
                    <a:lstStyle/>
                    <a:p>
                      <a:endParaRPr lang="ru-RU" sz="4800" b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onstantia" pitchFamily="18" charset="0"/>
                      </a:endParaRPr>
                    </a:p>
                    <a:p>
                      <a:r>
                        <a:rPr lang="ru-RU" sz="48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onstantia" pitchFamily="18" charset="0"/>
                        </a:rPr>
                        <a:t>Умники</a:t>
                      </a:r>
                      <a:endParaRPr lang="ru-RU" sz="48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onstant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4800" b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onstantia" pitchFamily="18" charset="0"/>
                      </a:endParaRPr>
                    </a:p>
                    <a:p>
                      <a:r>
                        <a:rPr lang="ru-RU" sz="48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onstantia" pitchFamily="18" charset="0"/>
                        </a:rPr>
                        <a:t>Эрудиты</a:t>
                      </a:r>
                      <a:endParaRPr lang="ru-RU" sz="48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onstant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4800" b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onstantia" pitchFamily="18" charset="0"/>
                      </a:endParaRPr>
                    </a:p>
                    <a:p>
                      <a:r>
                        <a:rPr lang="ru-RU" sz="4800" b="1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onstantia" pitchFamily="18" charset="0"/>
                        </a:rPr>
                        <a:t>Знайки</a:t>
                      </a:r>
                      <a:endParaRPr lang="ru-RU" sz="48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onstantia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b="1" dirty="0">
                <a:solidFill>
                  <a:schemeClr val="accent3">
                    <a:lumMod val="60000"/>
                    <a:lumOff val="40000"/>
                  </a:schemeClr>
                </a:solidFill>
                <a:latin typeface="Constantia" pitchFamily="18" charset="0"/>
              </a:rPr>
              <a:t>Э</a:t>
            </a:r>
            <a:r>
              <a:rPr lang="ru-RU" sz="54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Constantia" pitchFamily="18" charset="0"/>
              </a:rPr>
              <a:t>тапы игры</a:t>
            </a:r>
            <a:endParaRPr lang="ru-RU" sz="5400" b="1" dirty="0">
              <a:solidFill>
                <a:schemeClr val="accent3">
                  <a:lumMod val="60000"/>
                  <a:lumOff val="40000"/>
                </a:schemeClr>
              </a:solidFill>
              <a:latin typeface="Constant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chemeClr val="accent2">
                    <a:lumMod val="75000"/>
                  </a:schemeClr>
                </a:solidFill>
                <a:latin typeface="Constantia" pitchFamily="18" charset="0"/>
              </a:rPr>
              <a:t>Отгадай загадку</a:t>
            </a:r>
          </a:p>
          <a:p>
            <a:r>
              <a:rPr lang="ru-RU" sz="4000" b="1" dirty="0" smtClean="0">
                <a:solidFill>
                  <a:schemeClr val="accent2">
                    <a:lumMod val="75000"/>
                  </a:schemeClr>
                </a:solidFill>
                <a:latin typeface="Constantia" pitchFamily="18" charset="0"/>
              </a:rPr>
              <a:t>Кто это?</a:t>
            </a:r>
          </a:p>
          <a:p>
            <a:r>
              <a:rPr lang="ru-RU" sz="4000" b="1" dirty="0" smtClean="0">
                <a:solidFill>
                  <a:schemeClr val="accent2">
                    <a:lumMod val="75000"/>
                  </a:schemeClr>
                </a:solidFill>
                <a:latin typeface="Constantia" pitchFamily="18" charset="0"/>
              </a:rPr>
              <a:t>Доскажи пословицу</a:t>
            </a:r>
          </a:p>
          <a:p>
            <a:r>
              <a:rPr lang="ru-RU" sz="4000" b="1" dirty="0" smtClean="0">
                <a:solidFill>
                  <a:schemeClr val="accent2">
                    <a:lumMod val="75000"/>
                  </a:schemeClr>
                </a:solidFill>
                <a:latin typeface="Constantia" pitchFamily="18" charset="0"/>
              </a:rPr>
              <a:t>Сказочный конкурс</a:t>
            </a:r>
          </a:p>
          <a:p>
            <a:r>
              <a:rPr lang="ru-RU" sz="4000" b="1" dirty="0" smtClean="0">
                <a:solidFill>
                  <a:schemeClr val="accent2">
                    <a:lumMod val="75000"/>
                  </a:schemeClr>
                </a:solidFill>
                <a:latin typeface="Constantia" pitchFamily="18" charset="0"/>
              </a:rPr>
              <a:t>Зарядка для ума</a:t>
            </a:r>
            <a:endParaRPr lang="ru-RU" sz="4000" b="1" dirty="0">
              <a:solidFill>
                <a:schemeClr val="accent2">
                  <a:lumMod val="75000"/>
                </a:schemeClr>
              </a:solidFill>
              <a:latin typeface="Constantia" pitchFamily="18" charset="0"/>
            </a:endParaRPr>
          </a:p>
          <a:p>
            <a:r>
              <a:rPr lang="ru-RU" sz="4000" b="1" dirty="0" smtClean="0">
                <a:solidFill>
                  <a:schemeClr val="accent2">
                    <a:lumMod val="75000"/>
                  </a:schemeClr>
                </a:solidFill>
                <a:latin typeface="Constantia" pitchFamily="18" charset="0"/>
              </a:rPr>
              <a:t>Капитаны, вперёд!</a:t>
            </a:r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8000"/>
                            </p:stCondLst>
                            <p:childTnLst>
                              <p:par>
                                <p:cTn id="33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0"/>
                            </p:stCondLst>
                            <p:childTnLst>
                              <p:par>
                                <p:cTn id="40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000" b="1" dirty="0" smtClean="0">
                <a:solidFill>
                  <a:schemeClr val="accent2">
                    <a:lumMod val="75000"/>
                  </a:schemeClr>
                </a:solidFill>
                <a:latin typeface="Constantia" pitchFamily="18" charset="0"/>
              </a:rPr>
              <a:t>Отгадай загадку</a:t>
            </a:r>
            <a:endParaRPr lang="ru-RU" sz="6000" b="1" dirty="0">
              <a:solidFill>
                <a:schemeClr val="accent2">
                  <a:lumMod val="75000"/>
                </a:schemeClr>
              </a:solidFill>
              <a:latin typeface="Constantia" pitchFamily="18" charset="0"/>
            </a:endParaRPr>
          </a:p>
        </p:txBody>
      </p:sp>
      <p:pic>
        <p:nvPicPr>
          <p:cNvPr id="3074" name="Picture 2" descr="C:\Users\Ольга\Desktop\Работа\картинки\ФИЗИКА\Картинки\п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3848" y="2276872"/>
            <a:ext cx="3024335" cy="2952328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42394"/>
          </a:xfrm>
        </p:spPr>
        <p:txBody>
          <a:bodyPr>
            <a:noAutofit/>
          </a:bodyPr>
          <a:lstStyle/>
          <a:p>
            <a:pPr lvl="0" algn="l"/>
            <a:r>
              <a:rPr lang="ru-RU" sz="4800" b="1" i="1" dirty="0" smtClean="0">
                <a:solidFill>
                  <a:schemeClr val="accent3">
                    <a:lumMod val="75000"/>
                  </a:schemeClr>
                </a:solidFill>
                <a:latin typeface="Constantia" pitchFamily="18" charset="0"/>
              </a:rPr>
              <a:t>Он упрямый и пузатый,</a:t>
            </a:r>
            <a:br>
              <a:rPr lang="ru-RU" sz="4800" b="1" i="1" dirty="0" smtClean="0">
                <a:solidFill>
                  <a:schemeClr val="accent3">
                    <a:lumMod val="75000"/>
                  </a:schemeClr>
                </a:solidFill>
                <a:latin typeface="Constantia" pitchFamily="18" charset="0"/>
              </a:rPr>
            </a:br>
            <a:r>
              <a:rPr lang="ru-RU" sz="4800" b="1" i="1" dirty="0" smtClean="0">
                <a:solidFill>
                  <a:schemeClr val="accent3">
                    <a:lumMod val="75000"/>
                  </a:schemeClr>
                </a:solidFill>
                <a:latin typeface="Constantia" pitchFamily="18" charset="0"/>
              </a:rPr>
              <a:t>Больно бьют его ребята.</a:t>
            </a:r>
            <a:br>
              <a:rPr lang="ru-RU" sz="4800" b="1" i="1" dirty="0" smtClean="0">
                <a:solidFill>
                  <a:schemeClr val="accent3">
                    <a:lumMod val="75000"/>
                  </a:schemeClr>
                </a:solidFill>
                <a:latin typeface="Constantia" pitchFamily="18" charset="0"/>
              </a:rPr>
            </a:br>
            <a:r>
              <a:rPr lang="ru-RU" sz="4800" b="1" i="1" dirty="0" smtClean="0">
                <a:solidFill>
                  <a:schemeClr val="accent3">
                    <a:lumMod val="75000"/>
                  </a:schemeClr>
                </a:solidFill>
                <a:latin typeface="Constantia" pitchFamily="18" charset="0"/>
              </a:rPr>
              <a:t>Отчего беднягу бьют?</a:t>
            </a:r>
            <a:br>
              <a:rPr lang="ru-RU" sz="4800" b="1" i="1" dirty="0" smtClean="0">
                <a:solidFill>
                  <a:schemeClr val="accent3">
                    <a:lumMod val="75000"/>
                  </a:schemeClr>
                </a:solidFill>
                <a:latin typeface="Constantia" pitchFamily="18" charset="0"/>
              </a:rPr>
            </a:br>
            <a:r>
              <a:rPr lang="ru-RU" sz="4800" b="1" i="1" dirty="0" smtClean="0">
                <a:solidFill>
                  <a:schemeClr val="accent3">
                    <a:lumMod val="75000"/>
                  </a:schemeClr>
                </a:solidFill>
                <a:latin typeface="Constantia" pitchFamily="18" charset="0"/>
              </a:rPr>
              <a:t>Оттого, что он надут.</a:t>
            </a:r>
            <a:r>
              <a:rPr lang="ru-RU" sz="4800" b="1" dirty="0" smtClean="0">
                <a:solidFill>
                  <a:schemeClr val="accent3">
                    <a:lumMod val="75000"/>
                  </a:schemeClr>
                </a:solidFill>
                <a:latin typeface="Constantia" pitchFamily="18" charset="0"/>
              </a:rPr>
              <a:t/>
            </a:r>
            <a:br>
              <a:rPr lang="ru-RU" sz="4800" b="1" dirty="0" smtClean="0">
                <a:solidFill>
                  <a:schemeClr val="accent3">
                    <a:lumMod val="75000"/>
                  </a:schemeClr>
                </a:solidFill>
                <a:latin typeface="Constantia" pitchFamily="18" charset="0"/>
              </a:rPr>
            </a:br>
            <a:endParaRPr lang="ru-RU" sz="4800" b="1" dirty="0">
              <a:solidFill>
                <a:schemeClr val="accent3">
                  <a:lumMod val="75000"/>
                </a:schemeClr>
              </a:solidFill>
              <a:latin typeface="Constant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437112"/>
            <a:ext cx="4186808" cy="1584175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8800" b="1" i="1" dirty="0" smtClean="0">
                <a:solidFill>
                  <a:srgbClr val="FF0000"/>
                </a:solidFill>
                <a:latin typeface="Constantia" pitchFamily="18" charset="0"/>
              </a:rPr>
              <a:t>мяч</a:t>
            </a:r>
            <a:endParaRPr lang="ru-RU" sz="8800" b="1" i="1" dirty="0">
              <a:solidFill>
                <a:srgbClr val="FF0000"/>
              </a:solidFill>
              <a:latin typeface="Constantia" pitchFamily="18" charset="0"/>
            </a:endParaRPr>
          </a:p>
        </p:txBody>
      </p:sp>
      <p:pic>
        <p:nvPicPr>
          <p:cNvPr id="4098" name="Picture 2" descr="C:\Users\Ольга\Desktop\Работа\картинки\ФИЗИКА\Картинки\шшззххъхъъ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86578" y="4143380"/>
            <a:ext cx="1800200" cy="2076822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pull dir="rd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3312368"/>
          </a:xfrm>
        </p:spPr>
        <p:txBody>
          <a:bodyPr>
            <a:noAutofit/>
          </a:bodyPr>
          <a:lstStyle/>
          <a:p>
            <a:pPr algn="l"/>
            <a:r>
              <a:rPr lang="ru-RU" sz="4800" b="1" i="1" dirty="0" smtClean="0">
                <a:solidFill>
                  <a:schemeClr val="accent3">
                    <a:lumMod val="75000"/>
                  </a:schemeClr>
                </a:solidFill>
                <a:latin typeface="Constantia" pitchFamily="18" charset="0"/>
              </a:rPr>
              <a:t>Зелена, а не луг,</a:t>
            </a:r>
            <a:br>
              <a:rPr lang="ru-RU" sz="4800" b="1" i="1" dirty="0" smtClean="0">
                <a:solidFill>
                  <a:schemeClr val="accent3">
                    <a:lumMod val="75000"/>
                  </a:schemeClr>
                </a:solidFill>
                <a:latin typeface="Constantia" pitchFamily="18" charset="0"/>
              </a:rPr>
            </a:br>
            <a:r>
              <a:rPr lang="ru-RU" sz="4800" b="1" i="1" dirty="0" smtClean="0">
                <a:solidFill>
                  <a:schemeClr val="accent3">
                    <a:lumMod val="75000"/>
                  </a:schemeClr>
                </a:solidFill>
                <a:latin typeface="Constantia" pitchFamily="18" charset="0"/>
              </a:rPr>
              <a:t>Бела, а не снег,</a:t>
            </a:r>
            <a:br>
              <a:rPr lang="ru-RU" sz="4800" b="1" i="1" dirty="0" smtClean="0">
                <a:solidFill>
                  <a:schemeClr val="accent3">
                    <a:lumMod val="75000"/>
                  </a:schemeClr>
                </a:solidFill>
                <a:latin typeface="Constantia" pitchFamily="18" charset="0"/>
              </a:rPr>
            </a:br>
            <a:r>
              <a:rPr lang="ru-RU" sz="4800" b="1" i="1" dirty="0" smtClean="0">
                <a:solidFill>
                  <a:schemeClr val="accent3">
                    <a:lumMod val="75000"/>
                  </a:schemeClr>
                </a:solidFill>
                <a:latin typeface="Constantia" pitchFamily="18" charset="0"/>
              </a:rPr>
              <a:t>Кудрява, а не голова.</a:t>
            </a:r>
            <a:br>
              <a:rPr lang="ru-RU" sz="4800" b="1" i="1" dirty="0" smtClean="0">
                <a:solidFill>
                  <a:schemeClr val="accent3">
                    <a:lumMod val="75000"/>
                  </a:schemeClr>
                </a:solidFill>
                <a:latin typeface="Constantia" pitchFamily="18" charset="0"/>
              </a:rPr>
            </a:br>
            <a:endParaRPr lang="ru-RU" sz="4800" b="1" i="1" dirty="0">
              <a:solidFill>
                <a:schemeClr val="accent3">
                  <a:lumMod val="75000"/>
                </a:schemeClr>
              </a:solidFill>
              <a:latin typeface="Constant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437112"/>
            <a:ext cx="4690864" cy="201622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7200" b="1" i="1" dirty="0" smtClean="0">
                <a:solidFill>
                  <a:srgbClr val="FF0000"/>
                </a:solidFill>
                <a:latin typeface="Constantia" pitchFamily="18" charset="0"/>
              </a:rPr>
              <a:t>берёза</a:t>
            </a:r>
            <a:endParaRPr lang="ru-RU" sz="7200" b="1" i="1" dirty="0">
              <a:solidFill>
                <a:srgbClr val="FF0000"/>
              </a:solidFill>
              <a:latin typeface="Constantia" pitchFamily="18" charset="0"/>
            </a:endParaRPr>
          </a:p>
        </p:txBody>
      </p:sp>
      <p:pic>
        <p:nvPicPr>
          <p:cNvPr id="4" name="Picture 2" descr="C:\Users\Ольга\Desktop\Работа\картинки\ФИЗИКА\Картинки\шшззххъхъъ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86578" y="4214818"/>
            <a:ext cx="1800200" cy="2076822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pull dir="rd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3024336"/>
          </a:xfrm>
        </p:spPr>
        <p:txBody>
          <a:bodyPr>
            <a:noAutofit/>
          </a:bodyPr>
          <a:lstStyle/>
          <a:p>
            <a:pPr lvl="0" algn="l"/>
            <a:r>
              <a:rPr lang="ru-RU" sz="4800" b="1" i="1" dirty="0" smtClean="0">
                <a:solidFill>
                  <a:schemeClr val="accent3">
                    <a:lumMod val="75000"/>
                  </a:schemeClr>
                </a:solidFill>
                <a:latin typeface="Constantia" pitchFamily="18" charset="0"/>
              </a:rPr>
              <a:t>На солнце я похожий,</a:t>
            </a:r>
            <a:br>
              <a:rPr lang="ru-RU" sz="4800" b="1" i="1" dirty="0" smtClean="0">
                <a:solidFill>
                  <a:schemeClr val="accent3">
                    <a:lumMod val="75000"/>
                  </a:schemeClr>
                </a:solidFill>
                <a:latin typeface="Constantia" pitchFamily="18" charset="0"/>
              </a:rPr>
            </a:br>
            <a:r>
              <a:rPr lang="ru-RU" sz="4800" b="1" i="1" dirty="0" smtClean="0">
                <a:solidFill>
                  <a:schemeClr val="accent3">
                    <a:lumMod val="75000"/>
                  </a:schemeClr>
                </a:solidFill>
                <a:latin typeface="Constantia" pitchFamily="18" charset="0"/>
              </a:rPr>
              <a:t>И солнце я люблю,</a:t>
            </a:r>
            <a:br>
              <a:rPr lang="ru-RU" sz="4800" b="1" i="1" dirty="0" smtClean="0">
                <a:solidFill>
                  <a:schemeClr val="accent3">
                    <a:lumMod val="75000"/>
                  </a:schemeClr>
                </a:solidFill>
                <a:latin typeface="Constantia" pitchFamily="18" charset="0"/>
              </a:rPr>
            </a:br>
            <a:r>
              <a:rPr lang="ru-RU" sz="4800" b="1" i="1" dirty="0" smtClean="0">
                <a:solidFill>
                  <a:schemeClr val="accent3">
                    <a:lumMod val="75000"/>
                  </a:schemeClr>
                </a:solidFill>
                <a:latin typeface="Constantia" pitchFamily="18" charset="0"/>
              </a:rPr>
              <a:t>За солнцем поворачиваю</a:t>
            </a:r>
            <a:br>
              <a:rPr lang="ru-RU" sz="4800" b="1" i="1" dirty="0" smtClean="0">
                <a:solidFill>
                  <a:schemeClr val="accent3">
                    <a:lumMod val="75000"/>
                  </a:schemeClr>
                </a:solidFill>
                <a:latin typeface="Constantia" pitchFamily="18" charset="0"/>
              </a:rPr>
            </a:br>
            <a:r>
              <a:rPr lang="ru-RU" sz="4800" b="1" i="1" dirty="0" smtClean="0">
                <a:solidFill>
                  <a:schemeClr val="accent3">
                    <a:lumMod val="75000"/>
                  </a:schemeClr>
                </a:solidFill>
                <a:latin typeface="Constantia" pitchFamily="18" charset="0"/>
              </a:rPr>
              <a:t>Я голову свою.</a:t>
            </a:r>
            <a:br>
              <a:rPr lang="ru-RU" sz="4800" b="1" i="1" dirty="0" smtClean="0">
                <a:solidFill>
                  <a:schemeClr val="accent3">
                    <a:lumMod val="75000"/>
                  </a:schemeClr>
                </a:solidFill>
                <a:latin typeface="Constantia" pitchFamily="18" charset="0"/>
              </a:rPr>
            </a:br>
            <a:endParaRPr lang="ru-RU" sz="4800" b="1" i="1" dirty="0">
              <a:solidFill>
                <a:schemeClr val="accent3">
                  <a:lumMod val="75000"/>
                </a:schemeClr>
              </a:solidFill>
              <a:latin typeface="Constant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653136"/>
            <a:ext cx="5194920" cy="1728191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7200" b="1" i="1" dirty="0" smtClean="0">
                <a:solidFill>
                  <a:srgbClr val="FF0000"/>
                </a:solidFill>
                <a:latin typeface="Constantia" pitchFamily="18" charset="0"/>
              </a:rPr>
              <a:t>подсолнух</a:t>
            </a:r>
            <a:endParaRPr lang="ru-RU" sz="7200" b="1" i="1" dirty="0">
              <a:solidFill>
                <a:srgbClr val="FF0000"/>
              </a:solidFill>
              <a:latin typeface="Constantia" pitchFamily="18" charset="0"/>
            </a:endParaRPr>
          </a:p>
        </p:txBody>
      </p:sp>
      <p:pic>
        <p:nvPicPr>
          <p:cNvPr id="5" name="Picture 2" descr="C:\Users\Ольга\Desktop\Работа\картинки\ФИЗИКА\Картинки\шшззххъхъъ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15140" y="4143380"/>
            <a:ext cx="1800200" cy="2076822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pull dir="rd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42394"/>
          </a:xfrm>
        </p:spPr>
        <p:txBody>
          <a:bodyPr>
            <a:normAutofit/>
          </a:bodyPr>
          <a:lstStyle/>
          <a:p>
            <a:pPr algn="l"/>
            <a:r>
              <a:rPr lang="ru-RU" sz="4800" b="1" i="1" dirty="0" smtClean="0">
                <a:solidFill>
                  <a:schemeClr val="accent3">
                    <a:lumMod val="75000"/>
                  </a:schemeClr>
                </a:solidFill>
                <a:latin typeface="Constantia" pitchFamily="18" charset="0"/>
              </a:rPr>
              <a:t>   Поднялись врата,</a:t>
            </a:r>
            <a:br>
              <a:rPr lang="ru-RU" sz="4800" b="1" i="1" dirty="0" smtClean="0">
                <a:solidFill>
                  <a:schemeClr val="accent3">
                    <a:lumMod val="75000"/>
                  </a:schemeClr>
                </a:solidFill>
                <a:latin typeface="Constantia" pitchFamily="18" charset="0"/>
              </a:rPr>
            </a:br>
            <a:r>
              <a:rPr lang="ru-RU" sz="4800" b="1" i="1" dirty="0" smtClean="0">
                <a:solidFill>
                  <a:schemeClr val="accent3">
                    <a:lumMod val="75000"/>
                  </a:schemeClr>
                </a:solidFill>
                <a:latin typeface="Constantia" pitchFamily="18" charset="0"/>
              </a:rPr>
              <a:t>   Всему миру красота.</a:t>
            </a:r>
            <a:endParaRPr lang="ru-RU" sz="48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365104"/>
            <a:ext cx="4114800" cy="1800199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7200" b="1" i="1" dirty="0" smtClean="0">
                <a:solidFill>
                  <a:srgbClr val="FF0000"/>
                </a:solidFill>
                <a:latin typeface="Constantia" pitchFamily="18" charset="0"/>
              </a:rPr>
              <a:t>радуга</a:t>
            </a:r>
            <a:endParaRPr lang="ru-RU" sz="7200" b="1" i="1" dirty="0">
              <a:solidFill>
                <a:srgbClr val="FF0000"/>
              </a:solidFill>
              <a:latin typeface="Constantia" pitchFamily="18" charset="0"/>
            </a:endParaRPr>
          </a:p>
        </p:txBody>
      </p:sp>
      <p:pic>
        <p:nvPicPr>
          <p:cNvPr id="4" name="Picture 2" descr="C:\Users\Ольга\Desktop\Работа\картинки\ФИЗИКА\Картинки\шшззххъхъъ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72264" y="4143380"/>
            <a:ext cx="1800200" cy="2076822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pull dir="rd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Тема Office">
  <a:themeElements>
    <a:clrScheme name="Другая 1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75005F"/>
      </a:accent6>
      <a:hlink>
        <a:srgbClr val="17BBFD"/>
      </a:hlink>
      <a:folHlink>
        <a:srgbClr val="FF79C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Метро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411</TotalTime>
  <Words>355</Words>
  <Application>Microsoft Office PowerPoint</Application>
  <PresentationFormat>Экран (4:3)</PresentationFormat>
  <Paragraphs>103</Paragraphs>
  <Slides>29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0" baseType="lpstr">
      <vt:lpstr>Тема Office</vt:lpstr>
      <vt:lpstr>Первый раз в 5 класс</vt:lpstr>
      <vt:lpstr>Познавательно- развлекательная игра</vt:lpstr>
      <vt:lpstr>Слайд 3</vt:lpstr>
      <vt:lpstr>Этапы игры</vt:lpstr>
      <vt:lpstr>Отгадай загадку</vt:lpstr>
      <vt:lpstr>Он упрямый и пузатый, Больно бьют его ребята. Отчего беднягу бьют? Оттого, что он надут. </vt:lpstr>
      <vt:lpstr>Зелена, а не луг, Бела, а не снег, Кудрява, а не голова. </vt:lpstr>
      <vt:lpstr>На солнце я похожий, И солнце я люблю, За солнцем поворачиваю Я голову свою. </vt:lpstr>
      <vt:lpstr>   Поднялись врата,    Всему миру красота.</vt:lpstr>
      <vt:lpstr> Я под мышкой посижу  И что делать укажу:  Или разрешу гулять,  Или уложу в кровать.</vt:lpstr>
      <vt:lpstr>    Качается стрелка     Туда и сюда.     Укажет нам север и юг     Без труда.</vt:lpstr>
      <vt:lpstr>   На дворе переполох:    С неба сыплется горох.    Съела шесть горошин     Нина,    У неё теперь ангина.</vt:lpstr>
      <vt:lpstr>     Пушистая вата      Плывёт куда-то      Чем вата ниже,      Тем  дождик  ближе. </vt:lpstr>
      <vt:lpstr> У избы побывал –  Всё окно разрисовал,  У реки погостил –  Во всю реку мост мостил.</vt:lpstr>
      <vt:lpstr>Великие и знаменитые</vt:lpstr>
      <vt:lpstr>Кто это?</vt:lpstr>
      <vt:lpstr>Кто это?</vt:lpstr>
      <vt:lpstr>Кто это?</vt:lpstr>
      <vt:lpstr>Кто это?</vt:lpstr>
      <vt:lpstr>Кто это?</vt:lpstr>
      <vt:lpstr>Кто это?</vt:lpstr>
      <vt:lpstr>Кто это?</vt:lpstr>
      <vt:lpstr>Кто это?</vt:lpstr>
      <vt:lpstr>Кто это?</vt:lpstr>
      <vt:lpstr>Доскажи пословицу</vt:lpstr>
      <vt:lpstr>Сказочный конкурс</vt:lpstr>
      <vt:lpstr>Зарядка для ума</vt:lpstr>
      <vt:lpstr>Капитаны, вперёд!</vt:lpstr>
      <vt:lpstr>Успехов вам , пятиклассники!</vt:lpstr>
    </vt:vector>
  </TitlesOfParts>
  <Company>Krokoz™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Первый раз в 5 класс</dc:title>
  <dc:creator>Ольга</dc:creator>
  <cp:lastModifiedBy>Tata</cp:lastModifiedBy>
  <cp:revision>42</cp:revision>
  <dcterms:created xsi:type="dcterms:W3CDTF">2013-08-05T17:49:05Z</dcterms:created>
  <dcterms:modified xsi:type="dcterms:W3CDTF">2014-02-08T21:29:07Z</dcterms:modified>
</cp:coreProperties>
</file>