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  <p:sldMasterId id="2147483708" r:id="rId3"/>
    <p:sldMasterId id="2147483768" r:id="rId4"/>
    <p:sldMasterId id="2147483780" r:id="rId5"/>
    <p:sldMasterId id="2147483792" r:id="rId6"/>
  </p:sldMasterIdLst>
  <p:notesMasterIdLst>
    <p:notesMasterId r:id="rId32"/>
  </p:notesMasterIdLst>
  <p:sldIdLst>
    <p:sldId id="280" r:id="rId7"/>
    <p:sldId id="296" r:id="rId8"/>
    <p:sldId id="258" r:id="rId9"/>
    <p:sldId id="259" r:id="rId10"/>
    <p:sldId id="303" r:id="rId11"/>
    <p:sldId id="293" r:id="rId12"/>
    <p:sldId id="275" r:id="rId13"/>
    <p:sldId id="262" r:id="rId14"/>
    <p:sldId id="304" r:id="rId15"/>
    <p:sldId id="294" r:id="rId16"/>
    <p:sldId id="277" r:id="rId17"/>
    <p:sldId id="265" r:id="rId18"/>
    <p:sldId id="291" r:id="rId19"/>
    <p:sldId id="295" r:id="rId20"/>
    <p:sldId id="313" r:id="rId21"/>
    <p:sldId id="314" r:id="rId22"/>
    <p:sldId id="315" r:id="rId23"/>
    <p:sldId id="316" r:id="rId24"/>
    <p:sldId id="274" r:id="rId25"/>
    <p:sldId id="302" r:id="rId26"/>
    <p:sldId id="267" r:id="rId27"/>
    <p:sldId id="299" r:id="rId28"/>
    <p:sldId id="298" r:id="rId29"/>
    <p:sldId id="305" r:id="rId30"/>
    <p:sldId id="30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8420"/>
    <a:srgbClr val="D7BA0B"/>
    <a:srgbClr val="008E4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947" autoAdjust="0"/>
    <p:restoredTop sz="94660"/>
  </p:normalViewPr>
  <p:slideViewPr>
    <p:cSldViewPr>
      <p:cViewPr varScale="1">
        <p:scale>
          <a:sx n="77" d="100"/>
          <a:sy n="77" d="100"/>
        </p:scale>
        <p:origin x="-15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95C789-F7F8-4F2A-ABBB-261C8DEACD60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D56766-CA64-4641-9AFC-212212A16A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484373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5889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Щелчок мышки по овалу «Пуск» – заставка «Поле чудес»; щелчок по овалу «Тема игры» .</a:t>
            </a:r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5415E9-1F78-415B-B1AC-754851E8720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7F1E0-FE57-44F4-9FA3-A72BB358B03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32366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A9A27-C046-43F9-B233-73FFCB57FB91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dirty="0" smtClean="0"/>
              <a:t>Щелчок по шаржу – появление и исчезновение задания, появление и исчезновение часов ; по буквам – </a:t>
            </a:r>
            <a:r>
              <a:rPr lang="ru-RU" smtClean="0"/>
              <a:t>открытие букв</a:t>
            </a:r>
            <a:r>
              <a:rPr lang="ru-RU" dirty="0" smtClean="0"/>
              <a:t>; по прямоугольнику «Слово» (три раза) – открытие всех букв в словах.</a:t>
            </a:r>
          </a:p>
        </p:txBody>
      </p:sp>
      <p:sp>
        <p:nvSpPr>
          <p:cNvPr id="440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2EC6A2-F980-4E93-B442-3800915B095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7F1E0-FE57-44F4-9FA3-A72BB358B034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02BF9CB-3C3C-4289-BA0C-580A6C61843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По щелчку на шарж – вопрос; по щелчку на триггер «Проверить» - ответ и исчезновение ответа. И так три раза. 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A9A27-C046-43F9-B233-73FFCB57FB91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33917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Щелчок по шаржу – появление и исчезновение задания; щелчок по буквам – появление букв в слове; щелчок по</a:t>
            </a:r>
            <a:r>
              <a:rPr lang="ru-RU" baseline="0" dirty="0" smtClean="0"/>
              <a:t> триггеру</a:t>
            </a:r>
            <a:r>
              <a:rPr lang="ru-RU" dirty="0" smtClean="0"/>
              <a:t> «Слово» - открывается всё слово; щелчок по</a:t>
            </a:r>
            <a:r>
              <a:rPr lang="ru-RU" baseline="0" dirty="0" smtClean="0"/>
              <a:t> триггеру</a:t>
            </a:r>
            <a:r>
              <a:rPr lang="ru-RU" dirty="0" smtClean="0"/>
              <a:t> «Первый полуфинал» – «Определился первый участник финала».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4583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620688" y="4427984"/>
            <a:ext cx="5486400" cy="4114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32366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87F1E0-FE57-44F4-9FA3-A72BB358B034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D56766-CA64-4641-9AFC-212212A16ABB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3236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26097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87720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8657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680905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768371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90976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4499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385309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556560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841193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39186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1595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7543F53-9919-4F64-BBFE-E265FA0AE3CD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1380E7B5-F073-4D2B-B681-2FD5F8B9FF9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1.wav"/><Relationship Id="rId7" Type="http://schemas.openxmlformats.org/officeDocument/2006/relationships/audio" Target="../media/audio6.wav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microsoft.com/office/2007/relationships/hdphoto" Target="../media/hdphoto1.wdp"/><Relationship Id="rId5" Type="http://schemas.openxmlformats.org/officeDocument/2006/relationships/audio" Target="../media/audio3.wav"/><Relationship Id="rId4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8.jpe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1.jpe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1.wav"/><Relationship Id="rId7" Type="http://schemas.openxmlformats.org/officeDocument/2006/relationships/audio" Target="../media/audio6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4.wav"/><Relationship Id="rId10" Type="http://schemas.openxmlformats.org/officeDocument/2006/relationships/image" Target="../media/image29.png"/><Relationship Id="rId4" Type="http://schemas.openxmlformats.org/officeDocument/2006/relationships/audio" Target="../media/audio3.wav"/><Relationship Id="rId9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8.jpe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video" Target="&#1055;&#1086;&#1083;&#1077;%20&#1063;&#1091;&#1076;&#1077;&#1089;%20(&#1047;&#1072;&#1089;&#1090;&#1072;&#1074;&#1082;&#1072;%201991%20&#1087;&#1088;&#1080;%20&#1051;&#1080;&#1089;&#1090;&#1100;&#1077;&#1074;&#1077;).mpg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1.wav"/><Relationship Id="rId7" Type="http://schemas.openxmlformats.org/officeDocument/2006/relationships/audio" Target="../media/audio6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5" Type="http://schemas.openxmlformats.org/officeDocument/2006/relationships/audio" Target="../media/audio3.wav"/><Relationship Id="rId4" Type="http://schemas.openxmlformats.org/officeDocument/2006/relationships/audio" Target="../media/audio4.wav"/><Relationship Id="rId9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audio" Target="../media/audio1.wav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37.png"/><Relationship Id="rId5" Type="http://schemas.openxmlformats.org/officeDocument/2006/relationships/audio" Target="../media/audio5.wav"/><Relationship Id="rId10" Type="http://schemas.openxmlformats.org/officeDocument/2006/relationships/image" Target="../media/image9.jpeg"/><Relationship Id="rId4" Type="http://schemas.openxmlformats.org/officeDocument/2006/relationships/audio" Target="../media/audio8.wav"/><Relationship Id="rId9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40.xml"/><Relationship Id="rId1" Type="http://schemas.openxmlformats.org/officeDocument/2006/relationships/audio" Target="&#1063;&#1090;&#1086;__&#1043;&#1076;&#1077;__&#1050;&#1086;&#1075;&#1076;&#1072;__-_&#1084;&#1091;&#1079;&#1099;&#1082;&#1072;_&#1087;&#1086;&#1073;&#1077;&#1076;&#1099;_(0_46)(www.foxplay.info).mp3" TargetMode="External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4" Type="http://schemas.openxmlformats.org/officeDocument/2006/relationships/image" Target="../media/image38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418/136069147.0/0_52f7f_c4085dba_XL" TargetMode="External"/><Relationship Id="rId13" Type="http://schemas.openxmlformats.org/officeDocument/2006/relationships/hyperlink" Target="http://www.mobzvonok.net/mp3/Pole%20chudes/pole%20chud%20tema.mp3" TargetMode="External"/><Relationship Id="rId3" Type="http://schemas.openxmlformats.org/officeDocument/2006/relationships/hyperlink" Target="http://im6-tub-ru.yandex.net/i?id=136460252-16-72" TargetMode="External"/><Relationship Id="rId7" Type="http://schemas.openxmlformats.org/officeDocument/2006/relationships/hyperlink" Target="http://www.fotokonkurs.ru/uploads/comments/2011/12/20/360850.jpg" TargetMode="External"/><Relationship Id="rId12" Type="http://schemas.openxmlformats.org/officeDocument/2006/relationships/hyperlink" Target="http://zvuki-tut.narod2.ru/gong/Gong.mp3" TargetMode="External"/><Relationship Id="rId2" Type="http://schemas.openxmlformats.org/officeDocument/2006/relationships/notesSlide" Target="../notesSlides/notesSlide21.xml"/><Relationship Id="rId16" Type="http://schemas.openxmlformats.org/officeDocument/2006/relationships/hyperlink" Target="http://forwox.ru/uploads/posts/2011-01/1295800693_forwox_160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libo.ru/uploads/posts/2009-05/1242181298_geniy_020.jpg" TargetMode="External"/><Relationship Id="rId11" Type="http://schemas.openxmlformats.org/officeDocument/2006/relationships/hyperlink" Target="http://1.static.slando.com/photos/live/16/grivennik-1747-god_31362916_1_F.jpg" TargetMode="External"/><Relationship Id="rId5" Type="http://schemas.openxmlformats.org/officeDocument/2006/relationships/hyperlink" Target="http://img12.imageshost.ru/img/2011/01/06/image_4d256e063d7f2.jpg" TargetMode="External"/><Relationship Id="rId15" Type="http://schemas.openxmlformats.org/officeDocument/2006/relationships/hyperlink" Target="http://pda.fantlab.ru/images/editions/big/6601" TargetMode="External"/><Relationship Id="rId10" Type="http://schemas.openxmlformats.org/officeDocument/2006/relationships/hyperlink" Target="http://mm-bulgakov.narod.ru/img/h_ieshua.jpg" TargetMode="External"/><Relationship Id="rId4" Type="http://schemas.openxmlformats.org/officeDocument/2006/relationships/hyperlink" Target="http://png-4.findicons.com/files/icons/101/old_school/128/globe.png" TargetMode="External"/><Relationship Id="rId9" Type="http://schemas.openxmlformats.org/officeDocument/2006/relationships/hyperlink" Target="http://www.masterandmargarita.eu/images/05media/illustraties/martynuk/02martynuk_bosoy.jpg" TargetMode="External"/><Relationship Id="rId14" Type="http://schemas.openxmlformats.org/officeDocument/2006/relationships/hyperlink" Target="http://engames.narod.ru/Sha.jpg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guitartime.ru/118/af-takie-muzykalnye-zhivotnye" TargetMode="External"/><Relationship Id="rId2" Type="http://schemas.openxmlformats.org/officeDocument/2006/relationships/hyperlink" Target="http://asset3.torrentino.com/covers/000/097/583/inner_thumb.jpg?1259154494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audio1.wav"/><Relationship Id="rId7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audio6.wav"/><Relationship Id="rId3" Type="http://schemas.openxmlformats.org/officeDocument/2006/relationships/notesSlide" Target="../notesSlides/notesSlide5.xml"/><Relationship Id="rId7" Type="http://schemas.openxmlformats.org/officeDocument/2006/relationships/audio" Target="../media/audio5.wav"/><Relationship Id="rId2" Type="http://schemas.openxmlformats.org/officeDocument/2006/relationships/slideLayout" Target="../slideLayouts/slideLayout7.xml"/><Relationship Id="rId1" Type="http://schemas.openxmlformats.org/officeDocument/2006/relationships/audio" Target="&#1055;&#1088;&#1077;&#1079;&#1077;&#1085;&#1090;&#1072;&#1094;&#1080;&#1103;1256.wav" TargetMode="Externa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10" Type="http://schemas.openxmlformats.org/officeDocument/2006/relationships/image" Target="../media/image15.png"/><Relationship Id="rId4" Type="http://schemas.openxmlformats.org/officeDocument/2006/relationships/audio" Target="../media/audio1.wav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8.png"/><Relationship Id="rId7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10" Type="http://schemas.openxmlformats.org/officeDocument/2006/relationships/image" Target="../media/image20.png"/><Relationship Id="rId4" Type="http://schemas.openxmlformats.org/officeDocument/2006/relationships/image" Target="../media/image1.jpeg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3528" y="260648"/>
            <a:ext cx="83529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МКОУ «Вечерняя (сменная) общеобразовательная школа № 2 при исправительной колонии»</a:t>
            </a:r>
          </a:p>
          <a:p>
            <a:pPr algn="ctr"/>
            <a:r>
              <a:rPr lang="ru-RU" sz="2800" b="1" dirty="0" smtClean="0"/>
              <a:t> с. Чугуевка Приморского края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6149" y="1628800"/>
            <a:ext cx="7707686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«Поле чудес»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(по роману М. Булгакова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«Мастер и Маргарита»)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47528" y="4725144"/>
            <a:ext cx="668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Кисель Елена Анатольевна, учитель высшей квалификационной категории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xmlns="" val="161760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51520" y="1809576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Р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1203695" y="1809576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2191812" y="1866835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З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4105358" y="1881931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О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3174633" y="1881932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Б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237068" y="2843733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5024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7975769" y="1864004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К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7020322" y="1866835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6044953" y="1866835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Н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5076056" y="1881932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Й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1403648" y="3140968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М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4211960" y="3140968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Е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5148064" y="3140968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Ж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>
            <a:off x="6156176" y="3140968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Н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auto">
          <a:xfrm>
            <a:off x="7092280" y="3140968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4" name="AutoShape 6"/>
          <p:cNvSpPr>
            <a:spLocks noChangeArrowheads="1"/>
          </p:cNvSpPr>
          <p:nvPr/>
        </p:nvSpPr>
        <p:spPr bwMode="auto">
          <a:xfrm>
            <a:off x="8028384" y="3140968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К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5" name="AutoShape 6"/>
          <p:cNvSpPr>
            <a:spLocks noChangeArrowheads="1"/>
          </p:cNvSpPr>
          <p:nvPr/>
        </p:nvSpPr>
        <p:spPr bwMode="auto">
          <a:xfrm>
            <a:off x="2339752" y="3140968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Я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6" name="AutoShape 6"/>
          <p:cNvSpPr>
            <a:spLocks noChangeArrowheads="1"/>
          </p:cNvSpPr>
          <p:nvPr/>
        </p:nvSpPr>
        <p:spPr bwMode="auto">
          <a:xfrm>
            <a:off x="3275856" y="3140968"/>
            <a:ext cx="1008062" cy="790575"/>
          </a:xfrm>
          <a:prstGeom prst="verticalScroll">
            <a:avLst>
              <a:gd name="adj" fmla="val 19116"/>
            </a:avLst>
          </a:prstGeom>
          <a:ln w="254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Т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7" name="Rectangle 35"/>
          <p:cNvSpPr>
            <a:spLocks noChangeArrowheads="1"/>
          </p:cNvSpPr>
          <p:nvPr/>
        </p:nvSpPr>
        <p:spPr bwMode="auto">
          <a:xfrm>
            <a:off x="288007" y="5361542"/>
            <a:ext cx="432047" cy="555660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504031" y="2010503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1475656" y="2010503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2423400" y="2096913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3419773" y="2096913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4345901" y="2096913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5265490" y="2066719"/>
            <a:ext cx="576262" cy="533432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4" name="Rectangle 18"/>
          <p:cNvSpPr>
            <a:spLocks noChangeArrowheads="1"/>
          </p:cNvSpPr>
          <p:nvPr/>
        </p:nvSpPr>
        <p:spPr bwMode="auto">
          <a:xfrm>
            <a:off x="6286876" y="2066719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5" name="Rectangle 18"/>
          <p:cNvSpPr>
            <a:spLocks noChangeArrowheads="1"/>
          </p:cNvSpPr>
          <p:nvPr/>
        </p:nvSpPr>
        <p:spPr bwMode="auto">
          <a:xfrm>
            <a:off x="7308304" y="2085330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8203009" y="2106506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7" name="Rectangle 18"/>
          <p:cNvSpPr>
            <a:spLocks noChangeArrowheads="1"/>
          </p:cNvSpPr>
          <p:nvPr/>
        </p:nvSpPr>
        <p:spPr bwMode="auto">
          <a:xfrm>
            <a:off x="424741" y="3050957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8" name="Rectangle 18"/>
          <p:cNvSpPr>
            <a:spLocks noChangeArrowheads="1"/>
          </p:cNvSpPr>
          <p:nvPr/>
        </p:nvSpPr>
        <p:spPr bwMode="auto">
          <a:xfrm>
            <a:off x="1619424" y="3382689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39" name="Rectangle 18"/>
          <p:cNvSpPr>
            <a:spLocks noChangeArrowheads="1"/>
          </p:cNvSpPr>
          <p:nvPr/>
        </p:nvSpPr>
        <p:spPr bwMode="auto">
          <a:xfrm>
            <a:off x="2555528" y="3355038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3543656" y="3382689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1" name="Rectangle 18"/>
          <p:cNvSpPr>
            <a:spLocks noChangeArrowheads="1"/>
          </p:cNvSpPr>
          <p:nvPr/>
        </p:nvSpPr>
        <p:spPr bwMode="auto">
          <a:xfrm>
            <a:off x="4429126" y="3374433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2" name="Rectangle 18"/>
          <p:cNvSpPr>
            <a:spLocks noChangeArrowheads="1"/>
          </p:cNvSpPr>
          <p:nvPr/>
        </p:nvSpPr>
        <p:spPr bwMode="auto">
          <a:xfrm>
            <a:off x="5377990" y="3366122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3" name="Rectangle 18"/>
          <p:cNvSpPr>
            <a:spLocks noChangeArrowheads="1"/>
          </p:cNvSpPr>
          <p:nvPr/>
        </p:nvSpPr>
        <p:spPr bwMode="auto">
          <a:xfrm>
            <a:off x="6373614" y="3374433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4" name="Rectangle 18"/>
          <p:cNvSpPr>
            <a:spLocks noChangeArrowheads="1"/>
          </p:cNvSpPr>
          <p:nvPr/>
        </p:nvSpPr>
        <p:spPr bwMode="auto">
          <a:xfrm>
            <a:off x="7308304" y="3355038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8244160" y="3356992"/>
            <a:ext cx="576262" cy="503238"/>
          </a:xfrm>
          <a:prstGeom prst="rect">
            <a:avLst/>
          </a:prstGeom>
          <a:ln>
            <a:solidFill>
              <a:srgbClr val="00990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46" name="Rectangle 36"/>
          <p:cNvSpPr>
            <a:spLocks noChangeArrowheads="1"/>
          </p:cNvSpPr>
          <p:nvPr/>
        </p:nvSpPr>
        <p:spPr bwMode="auto">
          <a:xfrm>
            <a:off x="720054" y="5353382"/>
            <a:ext cx="433387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47" name="Rectangle 37"/>
          <p:cNvSpPr>
            <a:spLocks noChangeArrowheads="1"/>
          </p:cNvSpPr>
          <p:nvPr/>
        </p:nvSpPr>
        <p:spPr bwMode="auto">
          <a:xfrm>
            <a:off x="1153441" y="5352188"/>
            <a:ext cx="432767" cy="54828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48" name="Rectangle 38"/>
          <p:cNvSpPr>
            <a:spLocks noChangeArrowheads="1"/>
          </p:cNvSpPr>
          <p:nvPr/>
        </p:nvSpPr>
        <p:spPr bwMode="auto">
          <a:xfrm>
            <a:off x="1574724" y="5352187"/>
            <a:ext cx="434107" cy="54828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49" name="Rectangle 39"/>
          <p:cNvSpPr>
            <a:spLocks noChangeArrowheads="1"/>
          </p:cNvSpPr>
          <p:nvPr/>
        </p:nvSpPr>
        <p:spPr bwMode="auto">
          <a:xfrm>
            <a:off x="2014966" y="5365529"/>
            <a:ext cx="43338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50" name="Rectangle 40"/>
          <p:cNvSpPr>
            <a:spLocks noChangeArrowheads="1"/>
          </p:cNvSpPr>
          <p:nvPr/>
        </p:nvSpPr>
        <p:spPr bwMode="auto">
          <a:xfrm>
            <a:off x="2448354" y="5359537"/>
            <a:ext cx="43338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51" name="Rectangle 41"/>
          <p:cNvSpPr>
            <a:spLocks noChangeArrowheads="1"/>
          </p:cNvSpPr>
          <p:nvPr/>
        </p:nvSpPr>
        <p:spPr bwMode="auto">
          <a:xfrm>
            <a:off x="2881742" y="5359537"/>
            <a:ext cx="504056" cy="54828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Ж</a:t>
            </a:r>
          </a:p>
        </p:txBody>
      </p:sp>
      <p:sp>
        <p:nvSpPr>
          <p:cNvPr id="52" name="Rectangle 42"/>
          <p:cNvSpPr>
            <a:spLocks noChangeArrowheads="1"/>
          </p:cNvSpPr>
          <p:nvPr/>
        </p:nvSpPr>
        <p:spPr bwMode="auto">
          <a:xfrm>
            <a:off x="3388392" y="5359537"/>
            <a:ext cx="434702" cy="548283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53" name="Rectangle 43"/>
          <p:cNvSpPr>
            <a:spLocks noChangeArrowheads="1"/>
          </p:cNvSpPr>
          <p:nvPr/>
        </p:nvSpPr>
        <p:spPr bwMode="auto">
          <a:xfrm>
            <a:off x="3831787" y="5352187"/>
            <a:ext cx="43338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54" name="Rectangle 44"/>
          <p:cNvSpPr>
            <a:spLocks noChangeArrowheads="1"/>
          </p:cNvSpPr>
          <p:nvPr/>
        </p:nvSpPr>
        <p:spPr bwMode="auto">
          <a:xfrm>
            <a:off x="4264233" y="5359536"/>
            <a:ext cx="43338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55" name="Rectangle 45"/>
          <p:cNvSpPr>
            <a:spLocks noChangeArrowheads="1"/>
          </p:cNvSpPr>
          <p:nvPr/>
        </p:nvSpPr>
        <p:spPr bwMode="auto">
          <a:xfrm>
            <a:off x="4689415" y="5359537"/>
            <a:ext cx="433387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56" name="Rectangle 46"/>
          <p:cNvSpPr>
            <a:spLocks noChangeArrowheads="1"/>
          </p:cNvSpPr>
          <p:nvPr/>
        </p:nvSpPr>
        <p:spPr bwMode="auto">
          <a:xfrm>
            <a:off x="5137795" y="5352186"/>
            <a:ext cx="504055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57" name="Rectangle 47"/>
          <p:cNvSpPr>
            <a:spLocks noChangeArrowheads="1"/>
          </p:cNvSpPr>
          <p:nvPr/>
        </p:nvSpPr>
        <p:spPr bwMode="auto">
          <a:xfrm>
            <a:off x="5630089" y="5359537"/>
            <a:ext cx="433462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58" name="Rectangle 48"/>
          <p:cNvSpPr>
            <a:spLocks noChangeArrowheads="1"/>
          </p:cNvSpPr>
          <p:nvPr/>
        </p:nvSpPr>
        <p:spPr bwMode="auto">
          <a:xfrm>
            <a:off x="6044953" y="5352185"/>
            <a:ext cx="433387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59" name="Rectangle 49"/>
          <p:cNvSpPr>
            <a:spLocks noChangeArrowheads="1"/>
          </p:cNvSpPr>
          <p:nvPr/>
        </p:nvSpPr>
        <p:spPr bwMode="auto">
          <a:xfrm>
            <a:off x="6483099" y="5352184"/>
            <a:ext cx="433387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60" name="Rectangle 50"/>
          <p:cNvSpPr>
            <a:spLocks noChangeArrowheads="1"/>
          </p:cNvSpPr>
          <p:nvPr/>
        </p:nvSpPr>
        <p:spPr bwMode="auto">
          <a:xfrm>
            <a:off x="286667" y="5920903"/>
            <a:ext cx="433387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61" name="Rectangle 51"/>
          <p:cNvSpPr>
            <a:spLocks noChangeArrowheads="1"/>
          </p:cNvSpPr>
          <p:nvPr/>
        </p:nvSpPr>
        <p:spPr bwMode="auto">
          <a:xfrm>
            <a:off x="741099" y="5917202"/>
            <a:ext cx="464442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62" name="Rectangle 52"/>
          <p:cNvSpPr>
            <a:spLocks noChangeArrowheads="1"/>
          </p:cNvSpPr>
          <p:nvPr/>
        </p:nvSpPr>
        <p:spPr bwMode="auto">
          <a:xfrm>
            <a:off x="1222530" y="5924746"/>
            <a:ext cx="433015" cy="540000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63" name="Rectangle 53"/>
          <p:cNvSpPr>
            <a:spLocks noChangeArrowheads="1"/>
          </p:cNvSpPr>
          <p:nvPr/>
        </p:nvSpPr>
        <p:spPr bwMode="auto">
          <a:xfrm>
            <a:off x="1655545" y="5920903"/>
            <a:ext cx="433387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64" name="Rectangle 54"/>
          <p:cNvSpPr>
            <a:spLocks noChangeArrowheads="1"/>
          </p:cNvSpPr>
          <p:nvPr/>
        </p:nvSpPr>
        <p:spPr bwMode="auto">
          <a:xfrm>
            <a:off x="2081852" y="5917202"/>
            <a:ext cx="43204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Ф</a:t>
            </a:r>
          </a:p>
        </p:txBody>
      </p:sp>
      <p:sp>
        <p:nvSpPr>
          <p:cNvPr id="65" name="Rectangle 55"/>
          <p:cNvSpPr>
            <a:spLocks noChangeArrowheads="1"/>
          </p:cNvSpPr>
          <p:nvPr/>
        </p:nvSpPr>
        <p:spPr bwMode="auto">
          <a:xfrm>
            <a:off x="2536730" y="5913216"/>
            <a:ext cx="43338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Х</a:t>
            </a:r>
          </a:p>
        </p:txBody>
      </p:sp>
      <p:sp>
        <p:nvSpPr>
          <p:cNvPr id="66" name="Rectangle 56"/>
          <p:cNvSpPr>
            <a:spLocks noChangeArrowheads="1"/>
          </p:cNvSpPr>
          <p:nvPr/>
        </p:nvSpPr>
        <p:spPr bwMode="auto">
          <a:xfrm>
            <a:off x="2983850" y="5918971"/>
            <a:ext cx="43204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Ц</a:t>
            </a:r>
          </a:p>
        </p:txBody>
      </p:sp>
      <p:sp>
        <p:nvSpPr>
          <p:cNvPr id="67" name="Rectangle 57"/>
          <p:cNvSpPr>
            <a:spLocks noChangeArrowheads="1"/>
          </p:cNvSpPr>
          <p:nvPr/>
        </p:nvSpPr>
        <p:spPr bwMode="auto">
          <a:xfrm>
            <a:off x="3419773" y="5905660"/>
            <a:ext cx="43338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Ч</a:t>
            </a:r>
          </a:p>
        </p:txBody>
      </p:sp>
      <p:sp>
        <p:nvSpPr>
          <p:cNvPr id="69" name="Rectangle 58"/>
          <p:cNvSpPr>
            <a:spLocks noChangeArrowheads="1"/>
          </p:cNvSpPr>
          <p:nvPr/>
        </p:nvSpPr>
        <p:spPr bwMode="auto">
          <a:xfrm>
            <a:off x="3875583" y="5907224"/>
            <a:ext cx="504055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Ш</a:t>
            </a:r>
          </a:p>
        </p:txBody>
      </p:sp>
      <p:sp>
        <p:nvSpPr>
          <p:cNvPr id="70" name="Rectangle 59"/>
          <p:cNvSpPr>
            <a:spLocks noChangeArrowheads="1"/>
          </p:cNvSpPr>
          <p:nvPr/>
        </p:nvSpPr>
        <p:spPr bwMode="auto">
          <a:xfrm>
            <a:off x="4357361" y="5920903"/>
            <a:ext cx="504056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Щ</a:t>
            </a:r>
          </a:p>
        </p:txBody>
      </p:sp>
      <p:sp>
        <p:nvSpPr>
          <p:cNvPr id="71" name="Rectangle 60"/>
          <p:cNvSpPr>
            <a:spLocks noChangeArrowheads="1"/>
          </p:cNvSpPr>
          <p:nvPr/>
        </p:nvSpPr>
        <p:spPr bwMode="auto">
          <a:xfrm>
            <a:off x="4861417" y="5924283"/>
            <a:ext cx="43338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Ъ</a:t>
            </a:r>
          </a:p>
        </p:txBody>
      </p:sp>
      <p:sp>
        <p:nvSpPr>
          <p:cNvPr id="72" name="Rectangle 61"/>
          <p:cNvSpPr>
            <a:spLocks noChangeArrowheads="1"/>
          </p:cNvSpPr>
          <p:nvPr/>
        </p:nvSpPr>
        <p:spPr bwMode="auto">
          <a:xfrm>
            <a:off x="5294805" y="5908652"/>
            <a:ext cx="432048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Ы</a:t>
            </a:r>
          </a:p>
        </p:txBody>
      </p:sp>
      <p:sp>
        <p:nvSpPr>
          <p:cNvPr id="73" name="Rectangle 62"/>
          <p:cNvSpPr>
            <a:spLocks noChangeArrowheads="1"/>
          </p:cNvSpPr>
          <p:nvPr/>
        </p:nvSpPr>
        <p:spPr bwMode="auto">
          <a:xfrm>
            <a:off x="5737558" y="5899139"/>
            <a:ext cx="433387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Ь</a:t>
            </a:r>
          </a:p>
        </p:txBody>
      </p:sp>
      <p:sp>
        <p:nvSpPr>
          <p:cNvPr id="74" name="Rectangle 63"/>
          <p:cNvSpPr>
            <a:spLocks noChangeArrowheads="1"/>
          </p:cNvSpPr>
          <p:nvPr/>
        </p:nvSpPr>
        <p:spPr bwMode="auto">
          <a:xfrm>
            <a:off x="6183117" y="5924746"/>
            <a:ext cx="433387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Э</a:t>
            </a:r>
          </a:p>
        </p:txBody>
      </p:sp>
      <p:sp>
        <p:nvSpPr>
          <p:cNvPr id="75" name="Rectangle 64"/>
          <p:cNvSpPr>
            <a:spLocks noChangeArrowheads="1"/>
          </p:cNvSpPr>
          <p:nvPr/>
        </p:nvSpPr>
        <p:spPr bwMode="auto">
          <a:xfrm>
            <a:off x="6640465" y="5928831"/>
            <a:ext cx="504056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Ю</a:t>
            </a:r>
          </a:p>
        </p:txBody>
      </p:sp>
      <p:sp>
        <p:nvSpPr>
          <p:cNvPr id="76" name="Rectangle 65"/>
          <p:cNvSpPr>
            <a:spLocks noChangeArrowheads="1"/>
          </p:cNvSpPr>
          <p:nvPr/>
        </p:nvSpPr>
        <p:spPr bwMode="auto">
          <a:xfrm>
            <a:off x="7164238" y="5934410"/>
            <a:ext cx="433387" cy="547687"/>
          </a:xfrm>
          <a:prstGeom prst="rect">
            <a:avLst/>
          </a:prstGeom>
          <a:ln>
            <a:headEnd/>
            <a:tailEnd/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77" name="Rectangle 89"/>
          <p:cNvSpPr>
            <a:spLocks noChangeArrowheads="1"/>
          </p:cNvSpPr>
          <p:nvPr/>
        </p:nvSpPr>
        <p:spPr bwMode="auto">
          <a:xfrm>
            <a:off x="375677" y="4243659"/>
            <a:ext cx="3240360" cy="864741"/>
          </a:xfrm>
          <a:prstGeom prst="rect">
            <a:avLst/>
          </a:prstGeom>
          <a:blipFill>
            <a:blip r:embed="rId8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colorTemperature colorTemp="5900"/>
                      </a14:imgEffect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 w="101600">
            <a:solidFill>
              <a:schemeClr val="tx1">
                <a:lumMod val="65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Всё слово</a:t>
            </a:r>
          </a:p>
        </p:txBody>
      </p:sp>
      <p:pic>
        <p:nvPicPr>
          <p:cNvPr id="80" name="Picture 9" descr="Без имени-1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7521335" y="4007833"/>
            <a:ext cx="1622665" cy="2103124"/>
          </a:xfrm>
          <a:prstGeom prst="rect">
            <a:avLst/>
          </a:prstGeom>
          <a:noFill/>
        </p:spPr>
      </p:pic>
      <p:sp>
        <p:nvSpPr>
          <p:cNvPr id="81" name="AutoShape 3"/>
          <p:cNvSpPr>
            <a:spLocks noChangeArrowheads="1"/>
          </p:cNvSpPr>
          <p:nvPr/>
        </p:nvSpPr>
        <p:spPr bwMode="auto">
          <a:xfrm>
            <a:off x="195632" y="188640"/>
            <a:ext cx="8747943" cy="1031223"/>
          </a:xfrm>
          <a:prstGeom prst="ribbon">
            <a:avLst>
              <a:gd name="adj1" fmla="val 12500"/>
              <a:gd name="adj2" fmla="val 75000"/>
            </a:avLst>
          </a:prstGeom>
          <a:pattFill prst="pct30">
            <a:fgClr>
              <a:srgbClr val="C00000"/>
            </a:fgClr>
            <a:bgClr>
              <a:schemeClr val="bg1"/>
            </a:bgClr>
          </a:pattFill>
          <a:ln w="47625">
            <a:solidFill>
              <a:srgbClr val="FFC000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ln w="11430"/>
                <a:solidFill>
                  <a:schemeClr val="tx1">
                    <a:lumMod val="6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Второй полуфинал</a:t>
            </a:r>
            <a:endParaRPr kumimoji="0" lang="ru-RU" sz="5400" b="1" i="0" u="none" strike="noStrike" normalizeH="0" baseline="0" dirty="0" smtClean="0">
              <a:ln w="11430"/>
              <a:solidFill>
                <a:schemeClr val="tx1">
                  <a:lumMod val="6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2" name="Овальная выноска 1"/>
          <p:cNvSpPr/>
          <p:nvPr/>
        </p:nvSpPr>
        <p:spPr>
          <a:xfrm>
            <a:off x="323528" y="1412776"/>
            <a:ext cx="8352928" cy="3689010"/>
          </a:xfrm>
          <a:prstGeom prst="wedgeEllipseCallout">
            <a:avLst>
              <a:gd name="adj1" fmla="val 44215"/>
              <a:gd name="adj2" fmla="val 36282"/>
            </a:avLst>
          </a:prstGeom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800" b="1" dirty="0">
                <a:solidFill>
                  <a:schemeClr val="bg1"/>
                </a:solidFill>
                <a:latin typeface="Arial" pitchFamily="34" charset="0"/>
              </a:rPr>
              <a:t>«…Под конвоем тайной стражи ехали на повозке трое осуждённых с белыми досками на шее, на каждой из которых было написано</a:t>
            </a: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</a:rPr>
              <a:t>…»</a:t>
            </a:r>
          </a:p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bg1"/>
                </a:solidFill>
                <a:latin typeface="Arial" pitchFamily="34" charset="0"/>
              </a:rPr>
              <a:t>Что</a:t>
            </a:r>
            <a:r>
              <a:rPr lang="ru-RU" sz="2800" b="1" dirty="0">
                <a:solidFill>
                  <a:schemeClr val="bg1"/>
                </a:solidFill>
                <a:latin typeface="Arial" pitchFamily="34" charset="0"/>
              </a:rPr>
              <a:t>?</a:t>
            </a:r>
          </a:p>
        </p:txBody>
      </p:sp>
      <p:sp>
        <p:nvSpPr>
          <p:cNvPr id="78" name="AutoShape 90"/>
          <p:cNvSpPr>
            <a:spLocks noChangeArrowheads="1"/>
          </p:cNvSpPr>
          <p:nvPr/>
        </p:nvSpPr>
        <p:spPr bwMode="auto">
          <a:xfrm>
            <a:off x="323528" y="3789040"/>
            <a:ext cx="6357102" cy="1440265"/>
          </a:xfrm>
          <a:prstGeom prst="wedgeRoundRectCallout">
            <a:avLst>
              <a:gd name="adj1" fmla="val 67782"/>
              <a:gd name="adj2" fmla="val 9734"/>
              <a:gd name="adj3" fmla="val 16667"/>
            </a:avLst>
          </a:prstGeom>
          <a:pattFill prst="pct30">
            <a:fgClr>
              <a:srgbClr val="FF0000"/>
            </a:fgClr>
            <a:bgClr>
              <a:schemeClr val="bg1"/>
            </a:bgClr>
          </a:pattFill>
          <a:ln w="82550">
            <a:solidFill>
              <a:srgbClr val="FF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pPr algn="ctr"/>
            <a:r>
              <a:rPr lang="ru-RU" sz="28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Поздравляю!</a:t>
            </a:r>
          </a:p>
          <a:p>
            <a:pPr algn="ctr"/>
            <a:r>
              <a:rPr lang="ru-RU" sz="28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Определился второй участник </a:t>
            </a:r>
            <a:r>
              <a:rPr lang="ru-RU" sz="28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финала !</a:t>
            </a:r>
          </a:p>
        </p:txBody>
      </p:sp>
      <p:sp>
        <p:nvSpPr>
          <p:cNvPr id="79" name="Управляющая кнопка: возврат 78">
            <a:hlinkClick r:id="" action="ppaction://hlinkshowjump?jump=previousslide" highlightClick="1"/>
          </p:cNvPr>
          <p:cNvSpPr/>
          <p:nvPr/>
        </p:nvSpPr>
        <p:spPr>
          <a:xfrm>
            <a:off x="8495928" y="6309320"/>
            <a:ext cx="648072" cy="548680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1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00"/>
                            </p:stCondLst>
                            <p:childTnLst>
                              <p:par>
                                <p:cTn id="124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00"/>
                            </p:stCondLst>
                            <p:childTnLst>
                              <p:par>
                                <p:cTn id="129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53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4" fill="hold">
                      <p:stCondLst>
                        <p:cond delay="0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"/>
                            </p:stCondLst>
                            <p:childTnLst>
                              <p:par>
                                <p:cTn id="174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500"/>
                            </p:stCondLst>
                            <p:childTnLst>
                              <p:par>
                                <p:cTn id="19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500"/>
                            </p:stCondLst>
                            <p:childTnLst>
                              <p:par>
                                <p:cTn id="20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5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500"/>
                            </p:stCondLst>
                            <p:childTnLst>
                              <p:par>
                                <p:cTn id="21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500"/>
                            </p:stCondLst>
                            <p:childTnLst>
                              <p:par>
                                <p:cTn id="22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500"/>
                            </p:stCondLst>
                            <p:childTnLst>
                              <p:par>
                                <p:cTn id="24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3" fill="hold">
                            <p:stCondLst>
                              <p:cond delay="500"/>
                            </p:stCondLst>
                            <p:childTnLst>
                              <p:par>
                                <p:cTn id="25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5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6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3" fill="hold">
                            <p:stCondLst>
                              <p:cond delay="500"/>
                            </p:stCondLst>
                            <p:childTnLst>
                              <p:par>
                                <p:cTn id="26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500"/>
                            </p:stCondLst>
                            <p:childTnLst>
                              <p:par>
                                <p:cTn id="27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500"/>
                            </p:stCondLst>
                            <p:childTnLst>
                              <p:par>
                                <p:cTn id="28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6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500"/>
                            </p:stCondLst>
                            <p:childTnLst>
                              <p:par>
                                <p:cTn id="29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298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9" fill="hold">
                      <p:stCondLst>
                        <p:cond delay="0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500"/>
                            </p:stCondLst>
                            <p:childTnLst>
                              <p:par>
                                <p:cTn id="30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6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500"/>
                            </p:stCondLst>
                            <p:childTnLst>
                              <p:par>
                                <p:cTn id="31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18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9" fill="hold">
                      <p:stCondLst>
                        <p:cond delay="0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500"/>
                            </p:stCondLst>
                            <p:childTnLst>
                              <p:par>
                                <p:cTn id="32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5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6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500"/>
                            </p:stCondLst>
                            <p:childTnLst>
                              <p:par>
                                <p:cTn id="33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6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500"/>
                            </p:stCondLst>
                            <p:childTnLst>
                              <p:par>
                                <p:cTn id="34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5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6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  <p:seq concurrent="1" nextAc="seek">
              <p:cTn id="348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9" fill="hold">
                      <p:stCondLst>
                        <p:cond delay="0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2" dur="500" fill="hold"/>
                                        <p:tgtEl>
                                          <p:spTgt spid="7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21C4A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" decel="100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2" dur="100" decel="100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" decel="100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3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00" decel="100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9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" decel="100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" decel="100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100" decel="100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7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8" dur="100" decel="100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3" dur="1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100" decel="1000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100" decel="100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" decel="100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1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100" decel="100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" decel="100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3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4" dur="100" decel="100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9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100" decel="100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" decel="100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1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2" dur="100" decel="100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3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7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8" dur="100" decel="100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461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2" fill="hold">
                      <p:stCondLst>
                        <p:cond delay="0"/>
                      </p:stCondLst>
                      <p:childTnLst>
                        <p:par>
                          <p:cTn id="463" fill="hold">
                            <p:stCondLst>
                              <p:cond delay="0"/>
                            </p:stCondLst>
                            <p:childTnLst>
                              <p:par>
                                <p:cTn id="46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67" fill="hold">
                            <p:stCondLst>
                              <p:cond delay="500"/>
                            </p:stCondLst>
                            <p:childTnLst>
                              <p:par>
                                <p:cTn id="468" presetID="3" presetClass="emph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69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DE8E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35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7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5" fill="hold">
                            <p:stCondLst>
                              <p:cond delay="1000"/>
                            </p:stCondLst>
                            <p:childTnLst>
                              <p:par>
                                <p:cTn id="47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0" fill="hold">
                      <p:stCondLst>
                        <p:cond delay="indefinite"/>
                      </p:stCondLst>
                      <p:childTnLst>
                        <p:par>
                          <p:cTn id="481" fill="hold">
                            <p:stCondLst>
                              <p:cond delay="0"/>
                            </p:stCondLst>
                            <p:childTnLst>
                              <p:par>
                                <p:cTn id="48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1" animBg="1"/>
      <p:bldP spid="31" grpId="2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5" grpId="1" animBg="1"/>
      <p:bldP spid="56" grpId="0" animBg="1"/>
      <p:bldP spid="57" grpId="0" animBg="1"/>
      <p:bldP spid="58" grpId="0" animBg="1"/>
      <p:bldP spid="59" grpId="0" animBg="1"/>
      <p:bldP spid="59" grpId="1" animBg="1"/>
      <p:bldP spid="60" grpId="0" animBg="1"/>
      <p:bldP spid="61" grpId="0" animBg="1"/>
      <p:bldP spid="61" grpId="1" animBg="1"/>
      <p:bldP spid="62" grpId="0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  <p:bldP spid="75" grpId="0" animBg="1"/>
      <p:bldP spid="75" grpId="1" animBg="1"/>
      <p:bldP spid="76" grpId="0" animBg="1"/>
      <p:bldP spid="77" grpId="0"/>
      <p:bldP spid="81" grpId="0" animBg="1"/>
      <p:bldP spid="2" grpId="0" animBg="1"/>
      <p:bldP spid="2" grpId="1" animBg="1"/>
      <p:bldP spid="78" grpId="0" animBg="1"/>
      <p:bldP spid="7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412776"/>
            <a:ext cx="8280920" cy="31683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1500" b="1" cap="all" spc="0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</a:rPr>
              <a:t>РЕКЛАМА</a:t>
            </a:r>
            <a:endParaRPr lang="ru-RU" sz="115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Табличка 2"/>
          <p:cNvSpPr/>
          <p:nvPr/>
        </p:nvSpPr>
        <p:spPr>
          <a:xfrm>
            <a:off x="179512" y="188640"/>
            <a:ext cx="8856984" cy="6408712"/>
          </a:xfrm>
          <a:prstGeom prst="plaque">
            <a:avLst/>
          </a:prstGeom>
          <a:gradFill flip="none" rotWithShape="1">
            <a:gsLst>
              <a:gs pos="0">
                <a:schemeClr val="tx2">
                  <a:lumMod val="27000"/>
                  <a:lumOff val="73000"/>
                </a:schemeClr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rect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3200" b="1" dirty="0"/>
              <a:t>Змея приблизительно в пятнадцать аршин и толщиной в человека, как пружина, выскочила из лопухов. Туча пыли брызнула с дороги, и вальс кончился. Змея махнула мимо заведующего совхозом прямо туда, где была белая кофточка на дороге. </a:t>
            </a:r>
            <a:r>
              <a:rPr lang="ru-RU" sz="3200" b="1" dirty="0" err="1"/>
              <a:t>Рокк</a:t>
            </a:r>
            <a:r>
              <a:rPr lang="ru-RU" sz="3200" b="1" dirty="0"/>
              <a:t> видел совершенно отчётливо: Маня стала жёлто-белой, и её длинные волосы, как проволочные, поднялись на </a:t>
            </a:r>
            <a:r>
              <a:rPr lang="ru-RU" sz="3200" b="1" dirty="0" err="1"/>
              <a:t>пол-аршина</a:t>
            </a:r>
            <a:r>
              <a:rPr lang="ru-RU" sz="3200" b="1" dirty="0"/>
              <a:t> над головой.</a:t>
            </a:r>
          </a:p>
        </p:txBody>
      </p:sp>
      <p:sp>
        <p:nvSpPr>
          <p:cNvPr id="5" name="Горизонтальный свиток 4"/>
          <p:cNvSpPr/>
          <p:nvPr/>
        </p:nvSpPr>
        <p:spPr>
          <a:xfrm>
            <a:off x="469456" y="1144296"/>
            <a:ext cx="4240978" cy="4032448"/>
          </a:xfrm>
          <a:prstGeom prst="horizontalScroll">
            <a:avLst/>
          </a:prstGeom>
          <a:blipFill>
            <a:blip r:embed="rId4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none" algn="tl"/>
          </a:blipFill>
          <a:ln w="508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М. А. Булгаков</a:t>
            </a:r>
          </a:p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«Роковые яйца»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89741" y="896684"/>
            <a:ext cx="3072384" cy="49926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258876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ставка рекламы 1 канала Останкино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mph" presetSubtype="6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31" presetClass="exit" presetSubtype="0" fill="hold" grpId="2" nodeType="afterEffect">
                                  <p:stCondLst>
                                    <p:cond delay="5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1500"/>
                            </p:stCondLst>
                            <p:childTnLst>
                              <p:par>
                                <p:cTn id="22" presetID="3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 animBg="1"/>
      <p:bldP spid="3" grpId="1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395536" y="116632"/>
            <a:ext cx="7992888" cy="864096"/>
          </a:xfrm>
          <a:prstGeom prst="ribbon">
            <a:avLst>
              <a:gd name="adj1" fmla="val 12500"/>
              <a:gd name="adj2" fmla="val 75000"/>
            </a:avLst>
          </a:prstGeom>
          <a:pattFill prst="pct90">
            <a:fgClr>
              <a:schemeClr val="tx1">
                <a:lumMod val="75000"/>
              </a:schemeClr>
            </a:fgClr>
            <a:bgClr>
              <a:srgbClr val="002060"/>
            </a:bgClr>
          </a:pattFill>
          <a:ln w="444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-й отборочный </a:t>
            </a: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тур</a:t>
            </a:r>
          </a:p>
        </p:txBody>
      </p:sp>
      <p:sp>
        <p:nvSpPr>
          <p:cNvPr id="5" name="Багетная рамка 4"/>
          <p:cNvSpPr/>
          <p:nvPr/>
        </p:nvSpPr>
        <p:spPr>
          <a:xfrm>
            <a:off x="2915816" y="5575773"/>
            <a:ext cx="3528392" cy="936104"/>
          </a:xfrm>
          <a:prstGeom prst="bevel">
            <a:avLst/>
          </a:prstGeom>
          <a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x" algn="tl"/>
          </a:blipFill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Проверить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6" name="Picture 3" descr="Без имени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8634" y="3559127"/>
            <a:ext cx="2447925" cy="2952750"/>
          </a:xfrm>
          <a:prstGeom prst="rect">
            <a:avLst/>
          </a:prstGeom>
          <a:noFill/>
        </p:spPr>
      </p:pic>
      <p:sp>
        <p:nvSpPr>
          <p:cNvPr id="7" name="AutoShape 4"/>
          <p:cNvSpPr>
            <a:spLocks noChangeArrowheads="1"/>
          </p:cNvSpPr>
          <p:nvPr/>
        </p:nvSpPr>
        <p:spPr bwMode="auto">
          <a:xfrm>
            <a:off x="2123728" y="1218040"/>
            <a:ext cx="6264696" cy="1800200"/>
          </a:xfrm>
          <a:prstGeom prst="wedgeRoundRectCallout">
            <a:avLst>
              <a:gd name="adj1" fmla="val -51083"/>
              <a:gd name="adj2" fmla="val 121394"/>
              <a:gd name="adj3" fmla="val 16667"/>
            </a:avLst>
          </a:prstGeom>
          <a:blipFill>
            <a:blip r:embed="rId5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tile tx="0" ty="0" sx="100000" sy="100000" flip="x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ru-RU" sz="2800" b="1" dirty="0" smtClean="0">
                <a:solidFill>
                  <a:schemeClr val="bg1"/>
                </a:solidFill>
              </a:rPr>
              <a:t>Монету какого достоинства пытался «всучить» кот кондукторше? Какого она достоинства?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98194" y="121804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198194" y="4766430"/>
            <a:ext cx="3794479" cy="52322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= 10 копеек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AutoShape 4"/>
          <p:cNvSpPr>
            <a:spLocks noChangeArrowheads="1"/>
          </p:cNvSpPr>
          <p:nvPr/>
        </p:nvSpPr>
        <p:spPr bwMode="auto">
          <a:xfrm>
            <a:off x="1871700" y="1340768"/>
            <a:ext cx="6768752" cy="2016224"/>
          </a:xfrm>
          <a:prstGeom prst="wedgeRoundRectCallout">
            <a:avLst>
              <a:gd name="adj1" fmla="val -46626"/>
              <a:gd name="adj2" fmla="val 100298"/>
              <a:gd name="adj3" fmla="val 16667"/>
            </a:avLst>
          </a:prstGeom>
          <a:blipFill>
            <a:blip r:embed="rId5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tile tx="0" ty="0" sx="100000" sy="100000" flip="x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dirty="0" err="1" smtClean="0">
                <a:solidFill>
                  <a:schemeClr val="bg1"/>
                </a:solidFill>
              </a:rPr>
              <a:t>Воланду</a:t>
            </a:r>
            <a:r>
              <a:rPr lang="ru-RU" sz="2800" b="1" dirty="0" smtClean="0">
                <a:solidFill>
                  <a:schemeClr val="bg1"/>
                </a:solidFill>
              </a:rPr>
              <a:t> принадлежит трость с чёрным набалдашником.  Назовите, какую форму имел набалдашник? 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56076" y="5212828"/>
            <a:ext cx="3816424" cy="830997"/>
          </a:xfrm>
          <a:prstGeom prst="rect">
            <a:avLst/>
          </a:prstGeom>
          <a:blipFill>
            <a:blip r:embed="rId5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tile tx="0" ty="0" sx="100000" sy="100000" flip="x" algn="tl"/>
          </a:blipFill>
          <a:ln w="34925">
            <a:solidFill>
              <a:schemeClr val="tx1">
                <a:lumMod val="6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rgbClr r="0" g="0" b="0"/>
          </a:lnRef>
          <a:fillRef idx="1003">
            <a:schemeClr val="lt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Набалдашник имел форму головы пуделя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755576" y="1146032"/>
            <a:ext cx="8280920" cy="1944216"/>
          </a:xfrm>
          <a:prstGeom prst="wedgeRoundRectCallout">
            <a:avLst>
              <a:gd name="adj1" fmla="val -35031"/>
              <a:gd name="adj2" fmla="val 112343"/>
              <a:gd name="adj3" fmla="val 16667"/>
            </a:avLst>
          </a:prstGeom>
          <a:blipFill>
            <a:blip r:embed="rId5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x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</a:rPr>
              <a:t>«Он сказал, что в числе человеческих пороков одним из главных он считает …»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  <a:latin typeface="Arial" pitchFamily="34" charset="0"/>
              </a:rPr>
              <a:t>Закончите высказывание. Кому оно принадлежит?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00797">
            <a:off x="6183211" y="1475189"/>
            <a:ext cx="2314575" cy="30861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5" name="Горизонтальный свиток 14"/>
          <p:cNvSpPr/>
          <p:nvPr/>
        </p:nvSpPr>
        <p:spPr>
          <a:xfrm>
            <a:off x="4932040" y="4913784"/>
            <a:ext cx="3960440" cy="1944216"/>
          </a:xfrm>
          <a:prstGeom prst="horizontalScroll">
            <a:avLst/>
          </a:prstGeom>
          <a:blipFill>
            <a:blip r:embed="rId3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x" algn="tl"/>
          </a:blip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…трусость</a:t>
            </a:r>
          </a:p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(Иешуа </a:t>
            </a:r>
            <a:r>
              <a:rPr lang="ru-RU" sz="3200" b="1" dirty="0" err="1" smtClean="0">
                <a:solidFill>
                  <a:schemeClr val="bg1"/>
                </a:solidFill>
              </a:rPr>
              <a:t>Га-Ноцри</a:t>
            </a:r>
            <a:r>
              <a:rPr lang="ru-RU" sz="3200" b="1" dirty="0" smtClean="0">
                <a:solidFill>
                  <a:schemeClr val="bg1"/>
                </a:solidFill>
              </a:rPr>
              <a:t>)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24418" y="1241201"/>
            <a:ext cx="5191125" cy="38862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483941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mph" presetSubtype="6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47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6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47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5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5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autoRev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5" presetClass="exit" presetSubtype="1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000"/>
                            </p:stCondLst>
                            <p:childTnLst>
                              <p:par>
                                <p:cTn id="1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507 0.08287 L -0.31892 -0.4 " pathEditMode="relative" rAng="0" ptsTypes="AA">
                                      <p:cBhvr>
                                        <p:cTn id="126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-24144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 animBg="1"/>
      <p:bldP spid="5" grpId="1" animBg="1"/>
      <p:bldP spid="5" grpId="2" animBg="1"/>
      <p:bldP spid="7" grpId="0" animBg="1"/>
      <p:bldP spid="7" grpId="1" animBg="1"/>
      <p:bldP spid="9" grpId="0" animBg="1"/>
      <p:bldP spid="9" grpId="1" animBg="1"/>
      <p:bldP spid="10" grpId="0" animBg="1"/>
      <p:bldP spid="10" grpId="1" animBg="1"/>
      <p:bldP spid="12" grpId="0" animBg="1"/>
      <p:bldP spid="12" grpId="1" animBg="1"/>
      <p:bldP spid="13" grpId="0" animBg="1"/>
      <p:bldP spid="13" grpId="1" animBg="1"/>
      <p:bldP spid="15" grpId="0" animBg="1"/>
      <p:bldP spid="1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323528" y="0"/>
            <a:ext cx="8064896" cy="6858000"/>
          </a:xfrm>
          <a:prstGeom prst="ellipse">
            <a:avLst/>
          </a:prstGeom>
          <a:gradFill flip="none" rotWithShape="1">
            <a:gsLst>
              <a:gs pos="59000">
                <a:schemeClr val="accent2">
                  <a:lumMod val="20000"/>
                  <a:lumOff val="80000"/>
                </a:scheme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2"/>
          <p:cNvGrpSpPr/>
          <p:nvPr/>
        </p:nvGrpSpPr>
        <p:grpSpPr>
          <a:xfrm>
            <a:off x="4283968" y="0"/>
            <a:ext cx="285752" cy="6858048"/>
            <a:chOff x="3929058" y="4357694"/>
            <a:chExt cx="357190" cy="157163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flipV="1">
              <a:off x="3929058" y="5275521"/>
              <a:ext cx="357190" cy="280531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17" name="8-конечная звезда 16"/>
          <p:cNvSpPr/>
          <p:nvPr/>
        </p:nvSpPr>
        <p:spPr>
          <a:xfrm rot="1207722">
            <a:off x="7098227" y="2212871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3491882" y="2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2" name="8-конечная звезда 21"/>
          <p:cNvSpPr/>
          <p:nvPr/>
        </p:nvSpPr>
        <p:spPr>
          <a:xfrm>
            <a:off x="3995938" y="5661250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3" name="8-конечная звезда 22"/>
          <p:cNvSpPr/>
          <p:nvPr/>
        </p:nvSpPr>
        <p:spPr>
          <a:xfrm rot="21267411">
            <a:off x="729494" y="1697812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4" name="8-конечная звезда 23"/>
          <p:cNvSpPr/>
          <p:nvPr/>
        </p:nvSpPr>
        <p:spPr>
          <a:xfrm rot="19587621">
            <a:off x="1152974" y="4686821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5" name="8-конечная звезда 24"/>
          <p:cNvSpPr/>
          <p:nvPr/>
        </p:nvSpPr>
        <p:spPr>
          <a:xfrm rot="19961537">
            <a:off x="532348" y="3806535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26" name="8-конечная звезда 25"/>
          <p:cNvSpPr/>
          <p:nvPr/>
        </p:nvSpPr>
        <p:spPr>
          <a:xfrm rot="509458">
            <a:off x="5076422" y="5517750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Б</a:t>
            </a:r>
            <a:endParaRPr lang="ru-RU" sz="4000" b="1" dirty="0"/>
          </a:p>
        </p:txBody>
      </p:sp>
      <p:sp>
        <p:nvSpPr>
          <p:cNvPr id="27" name="8-конечная звезда 26"/>
          <p:cNvSpPr/>
          <p:nvPr/>
        </p:nvSpPr>
        <p:spPr>
          <a:xfrm rot="19988337">
            <a:off x="1992369" y="5364774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28" name="8-конечная звезда 27"/>
          <p:cNvSpPr/>
          <p:nvPr/>
        </p:nvSpPr>
        <p:spPr>
          <a:xfrm rot="2129768">
            <a:off x="6797642" y="4293934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29" name="8-конечная звезда 28"/>
          <p:cNvSpPr/>
          <p:nvPr/>
        </p:nvSpPr>
        <p:spPr>
          <a:xfrm rot="1190537">
            <a:off x="4648369" y="150363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30" name="8-конечная звезда 29"/>
          <p:cNvSpPr/>
          <p:nvPr/>
        </p:nvSpPr>
        <p:spPr>
          <a:xfrm rot="1646736">
            <a:off x="6628862" y="1169611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31" name="8-конечная звезда 30"/>
          <p:cNvSpPr/>
          <p:nvPr/>
        </p:nvSpPr>
        <p:spPr>
          <a:xfrm>
            <a:off x="1547666" y="908722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32" name="8-конечная звезда 31"/>
          <p:cNvSpPr/>
          <p:nvPr/>
        </p:nvSpPr>
        <p:spPr>
          <a:xfrm rot="20716624">
            <a:off x="2516165" y="392886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33" name="8-конечная звезда 32"/>
          <p:cNvSpPr/>
          <p:nvPr/>
        </p:nvSpPr>
        <p:spPr>
          <a:xfrm rot="1526297">
            <a:off x="5684373" y="584499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+</a:t>
            </a:r>
            <a:endParaRPr lang="ru-RU" sz="4000" b="1" dirty="0"/>
          </a:p>
        </p:txBody>
      </p:sp>
      <p:sp>
        <p:nvSpPr>
          <p:cNvPr id="34" name="8-конечная звезда 33"/>
          <p:cNvSpPr/>
          <p:nvPr/>
        </p:nvSpPr>
        <p:spPr>
          <a:xfrm rot="20689371">
            <a:off x="339501" y="2695456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35" name="8-конечная звезда 34"/>
          <p:cNvSpPr/>
          <p:nvPr/>
        </p:nvSpPr>
        <p:spPr>
          <a:xfrm rot="20980261">
            <a:off x="2993138" y="5603916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36" name="8-конечная звезда 35"/>
          <p:cNvSpPr/>
          <p:nvPr/>
        </p:nvSpPr>
        <p:spPr>
          <a:xfrm rot="2399484">
            <a:off x="7093216" y="3295500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37" name="8-конечная звезда 36"/>
          <p:cNvSpPr/>
          <p:nvPr/>
        </p:nvSpPr>
        <p:spPr>
          <a:xfrm rot="1831756">
            <a:off x="5973009" y="5039090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pic>
        <p:nvPicPr>
          <p:cNvPr id="38" name="Picture 9" descr="Без имени-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04291" y="4584926"/>
            <a:ext cx="1939709" cy="2273074"/>
          </a:xfrm>
          <a:prstGeom prst="rect">
            <a:avLst/>
          </a:prstGeom>
          <a:noFill/>
        </p:spPr>
      </p:pic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179512" y="6165304"/>
            <a:ext cx="755576" cy="504056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0" name="Группа 32"/>
          <p:cNvGrpSpPr/>
          <p:nvPr/>
        </p:nvGrpSpPr>
        <p:grpSpPr>
          <a:xfrm>
            <a:off x="4283968" y="-48"/>
            <a:ext cx="285752" cy="6858048"/>
            <a:chOff x="3929058" y="4357694"/>
            <a:chExt cx="357190" cy="1571636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43" name="Равнобедренный треугольник 42"/>
            <p:cNvSpPr/>
            <p:nvPr/>
          </p:nvSpPr>
          <p:spPr>
            <a:xfrm flipV="1">
              <a:off x="3929058" y="5275521"/>
              <a:ext cx="357190" cy="280531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44" name="Овал 43"/>
          <p:cNvSpPr/>
          <p:nvPr/>
        </p:nvSpPr>
        <p:spPr>
          <a:xfrm>
            <a:off x="3203848" y="2996952"/>
            <a:ext cx="2500330" cy="1285884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 bwMode="auto">
          <a:xfrm>
            <a:off x="3275856" y="1772816"/>
            <a:ext cx="2286016" cy="242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10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1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1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1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1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1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1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1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2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2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2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22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2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2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26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26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2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28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2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339864" y="1921051"/>
            <a:ext cx="1008062" cy="790575"/>
          </a:xfrm>
          <a:prstGeom prst="verticalScroll">
            <a:avLst>
              <a:gd name="adj" fmla="val 19116"/>
            </a:avLst>
          </a:prstGeom>
          <a:ln w="381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Г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5940152" y="1881932"/>
            <a:ext cx="1008062" cy="790575"/>
          </a:xfrm>
          <a:prstGeom prst="verticalScroll">
            <a:avLst>
              <a:gd name="adj" fmla="val 19116"/>
            </a:avLst>
          </a:prstGeom>
          <a:ln w="28575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4709156" y="1903503"/>
            <a:ext cx="1008062" cy="790575"/>
          </a:xfrm>
          <a:prstGeom prst="verticalScroll">
            <a:avLst>
              <a:gd name="adj" fmla="val 19116"/>
            </a:avLst>
          </a:prstGeom>
          <a:ln w="34925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1475706" y="1931680"/>
            <a:ext cx="1008062" cy="790575"/>
          </a:xfrm>
          <a:prstGeom prst="verticalScroll">
            <a:avLst>
              <a:gd name="adj" fmla="val 19116"/>
            </a:avLst>
          </a:prstGeom>
          <a:ln w="381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Л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2547572" y="1931680"/>
            <a:ext cx="1008062" cy="790575"/>
          </a:xfrm>
          <a:prstGeom prst="verticalScroll">
            <a:avLst>
              <a:gd name="adj" fmla="val 19116"/>
            </a:avLst>
          </a:prstGeom>
          <a:ln w="38100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О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3636591" y="1931680"/>
            <a:ext cx="1008062" cy="790575"/>
          </a:xfrm>
          <a:prstGeom prst="verticalScroll">
            <a:avLst>
              <a:gd name="adj" fmla="val 19116"/>
            </a:avLst>
          </a:prstGeom>
          <a:ln w="28575">
            <a:solidFill>
              <a:srgbClr val="00682F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Б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1710503" y="2146557"/>
            <a:ext cx="576262" cy="503238"/>
          </a:xfrm>
          <a:prstGeom prst="rect">
            <a:avLst/>
          </a:prstGeom>
          <a:ln>
            <a:solidFill>
              <a:srgbClr val="00682F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577147" y="2132624"/>
            <a:ext cx="576262" cy="503238"/>
          </a:xfrm>
          <a:prstGeom prst="rect">
            <a:avLst/>
          </a:prstGeom>
          <a:ln w="15875">
            <a:solidFill>
              <a:srgbClr val="008E40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4" name="Rectangle 18"/>
          <p:cNvSpPr>
            <a:spLocks noChangeArrowheads="1"/>
          </p:cNvSpPr>
          <p:nvPr/>
        </p:nvSpPr>
        <p:spPr bwMode="auto">
          <a:xfrm>
            <a:off x="2771602" y="2169269"/>
            <a:ext cx="576262" cy="503238"/>
          </a:xfrm>
          <a:prstGeom prst="rect">
            <a:avLst/>
          </a:prstGeom>
          <a:ln>
            <a:solidFill>
              <a:srgbClr val="00682F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3888593" y="2132624"/>
            <a:ext cx="576262" cy="503238"/>
          </a:xfrm>
          <a:prstGeom prst="rect">
            <a:avLst/>
          </a:prstGeom>
          <a:ln>
            <a:solidFill>
              <a:srgbClr val="00682F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4931941" y="2079438"/>
            <a:ext cx="576262" cy="503238"/>
          </a:xfrm>
          <a:prstGeom prst="rect">
            <a:avLst/>
          </a:prstGeom>
          <a:ln>
            <a:solidFill>
              <a:srgbClr val="00682F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6156052" y="2079438"/>
            <a:ext cx="576262" cy="503238"/>
          </a:xfrm>
          <a:prstGeom prst="rect">
            <a:avLst/>
          </a:prstGeom>
          <a:ln>
            <a:solidFill>
              <a:srgbClr val="00682F"/>
            </a:solidFill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ru-RU"/>
          </a:p>
        </p:txBody>
      </p:sp>
      <p:pic>
        <p:nvPicPr>
          <p:cNvPr id="19" name="Picture 9" descr="Без имени-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115175" y="3962818"/>
            <a:ext cx="2028825" cy="2376487"/>
          </a:xfrm>
          <a:prstGeom prst="rect">
            <a:avLst/>
          </a:prstGeom>
          <a:noFill/>
        </p:spPr>
      </p:pic>
      <p:sp>
        <p:nvSpPr>
          <p:cNvPr id="22" name="Rectangle 35"/>
          <p:cNvSpPr>
            <a:spLocks noChangeArrowheads="1"/>
          </p:cNvSpPr>
          <p:nvPr/>
        </p:nvSpPr>
        <p:spPr bwMode="auto">
          <a:xfrm>
            <a:off x="323528" y="5157192"/>
            <a:ext cx="432047" cy="540000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23" name="Rectangle 36"/>
          <p:cNvSpPr>
            <a:spLocks noChangeArrowheads="1"/>
          </p:cNvSpPr>
          <p:nvPr/>
        </p:nvSpPr>
        <p:spPr bwMode="auto">
          <a:xfrm>
            <a:off x="755576" y="5157192"/>
            <a:ext cx="433387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24" name="Rectangle 37"/>
          <p:cNvSpPr>
            <a:spLocks noChangeArrowheads="1"/>
          </p:cNvSpPr>
          <p:nvPr/>
        </p:nvSpPr>
        <p:spPr bwMode="auto">
          <a:xfrm>
            <a:off x="1187624" y="5157192"/>
            <a:ext cx="432767" cy="548283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5" name="Rectangle 38"/>
          <p:cNvSpPr>
            <a:spLocks noChangeArrowheads="1"/>
          </p:cNvSpPr>
          <p:nvPr/>
        </p:nvSpPr>
        <p:spPr bwMode="auto">
          <a:xfrm>
            <a:off x="1619672" y="5157192"/>
            <a:ext cx="434107" cy="548283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2051720" y="5157192"/>
            <a:ext cx="433388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27" name="Rectangle 40"/>
          <p:cNvSpPr>
            <a:spLocks noChangeArrowheads="1"/>
          </p:cNvSpPr>
          <p:nvPr/>
        </p:nvSpPr>
        <p:spPr bwMode="auto">
          <a:xfrm>
            <a:off x="2483768" y="5157192"/>
            <a:ext cx="433388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28" name="Rectangle 41"/>
          <p:cNvSpPr>
            <a:spLocks noChangeArrowheads="1"/>
          </p:cNvSpPr>
          <p:nvPr/>
        </p:nvSpPr>
        <p:spPr bwMode="auto">
          <a:xfrm>
            <a:off x="2915816" y="5157192"/>
            <a:ext cx="576064" cy="548283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Ж</a:t>
            </a:r>
          </a:p>
        </p:txBody>
      </p:sp>
      <p:sp>
        <p:nvSpPr>
          <p:cNvPr id="29" name="Rectangle 42"/>
          <p:cNvSpPr>
            <a:spLocks noChangeArrowheads="1"/>
          </p:cNvSpPr>
          <p:nvPr/>
        </p:nvSpPr>
        <p:spPr bwMode="auto">
          <a:xfrm>
            <a:off x="3491880" y="5157192"/>
            <a:ext cx="434702" cy="548283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30" name="Rectangle 43"/>
          <p:cNvSpPr>
            <a:spLocks noChangeArrowheads="1"/>
          </p:cNvSpPr>
          <p:nvPr/>
        </p:nvSpPr>
        <p:spPr bwMode="auto">
          <a:xfrm>
            <a:off x="3923928" y="5157192"/>
            <a:ext cx="433388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31" name="Rectangle 44"/>
          <p:cNvSpPr>
            <a:spLocks noChangeArrowheads="1"/>
          </p:cNvSpPr>
          <p:nvPr/>
        </p:nvSpPr>
        <p:spPr bwMode="auto">
          <a:xfrm>
            <a:off x="4355976" y="5157192"/>
            <a:ext cx="433388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32" name="Rectangle 45"/>
          <p:cNvSpPr>
            <a:spLocks noChangeArrowheads="1"/>
          </p:cNvSpPr>
          <p:nvPr/>
        </p:nvSpPr>
        <p:spPr bwMode="auto">
          <a:xfrm>
            <a:off x="4788024" y="5157192"/>
            <a:ext cx="433387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33" name="Rectangle 46"/>
          <p:cNvSpPr>
            <a:spLocks noChangeArrowheads="1"/>
          </p:cNvSpPr>
          <p:nvPr/>
        </p:nvSpPr>
        <p:spPr bwMode="auto">
          <a:xfrm>
            <a:off x="5220072" y="5157192"/>
            <a:ext cx="433387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34" name="Rectangle 47"/>
          <p:cNvSpPr>
            <a:spLocks noChangeArrowheads="1"/>
          </p:cNvSpPr>
          <p:nvPr/>
        </p:nvSpPr>
        <p:spPr bwMode="auto">
          <a:xfrm>
            <a:off x="5652120" y="5157192"/>
            <a:ext cx="433462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5" name="Rectangle 48"/>
          <p:cNvSpPr>
            <a:spLocks noChangeArrowheads="1"/>
          </p:cNvSpPr>
          <p:nvPr/>
        </p:nvSpPr>
        <p:spPr bwMode="auto">
          <a:xfrm>
            <a:off x="6084168" y="5157192"/>
            <a:ext cx="433387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36" name="Rectangle 49"/>
          <p:cNvSpPr>
            <a:spLocks noChangeArrowheads="1"/>
          </p:cNvSpPr>
          <p:nvPr/>
        </p:nvSpPr>
        <p:spPr bwMode="auto">
          <a:xfrm>
            <a:off x="6516216" y="5157192"/>
            <a:ext cx="504056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37" name="Rectangle 50"/>
          <p:cNvSpPr>
            <a:spLocks noChangeArrowheads="1"/>
          </p:cNvSpPr>
          <p:nvPr/>
        </p:nvSpPr>
        <p:spPr bwMode="auto">
          <a:xfrm>
            <a:off x="323528" y="5733256"/>
            <a:ext cx="433387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38" name="Rectangle 51"/>
          <p:cNvSpPr>
            <a:spLocks noChangeArrowheads="1"/>
          </p:cNvSpPr>
          <p:nvPr/>
        </p:nvSpPr>
        <p:spPr bwMode="auto">
          <a:xfrm>
            <a:off x="755576" y="5733256"/>
            <a:ext cx="433387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39" name="Rectangle 52"/>
          <p:cNvSpPr>
            <a:spLocks noChangeArrowheads="1"/>
          </p:cNvSpPr>
          <p:nvPr/>
        </p:nvSpPr>
        <p:spPr bwMode="auto">
          <a:xfrm>
            <a:off x="1187624" y="5733256"/>
            <a:ext cx="433015" cy="540000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40" name="Rectangle 53"/>
          <p:cNvSpPr>
            <a:spLocks noChangeArrowheads="1"/>
          </p:cNvSpPr>
          <p:nvPr/>
        </p:nvSpPr>
        <p:spPr bwMode="auto">
          <a:xfrm>
            <a:off x="1619672" y="5733256"/>
            <a:ext cx="433387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42" name="Rectangle 54"/>
          <p:cNvSpPr>
            <a:spLocks noChangeArrowheads="1"/>
          </p:cNvSpPr>
          <p:nvPr/>
        </p:nvSpPr>
        <p:spPr bwMode="auto">
          <a:xfrm>
            <a:off x="2051720" y="5733256"/>
            <a:ext cx="433388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Ф</a:t>
            </a:r>
          </a:p>
        </p:txBody>
      </p:sp>
      <p:sp>
        <p:nvSpPr>
          <p:cNvPr id="43" name="Rectangle 55"/>
          <p:cNvSpPr>
            <a:spLocks noChangeArrowheads="1"/>
          </p:cNvSpPr>
          <p:nvPr/>
        </p:nvSpPr>
        <p:spPr bwMode="auto">
          <a:xfrm>
            <a:off x="2483768" y="5733256"/>
            <a:ext cx="433388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Х</a:t>
            </a:r>
          </a:p>
        </p:txBody>
      </p:sp>
      <p:sp>
        <p:nvSpPr>
          <p:cNvPr id="44" name="Rectangle 56"/>
          <p:cNvSpPr>
            <a:spLocks noChangeArrowheads="1"/>
          </p:cNvSpPr>
          <p:nvPr/>
        </p:nvSpPr>
        <p:spPr bwMode="auto">
          <a:xfrm>
            <a:off x="2915816" y="5733256"/>
            <a:ext cx="432048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Ц</a:t>
            </a:r>
          </a:p>
        </p:txBody>
      </p:sp>
      <p:sp>
        <p:nvSpPr>
          <p:cNvPr id="48" name="Rectangle 57"/>
          <p:cNvSpPr>
            <a:spLocks noChangeArrowheads="1"/>
          </p:cNvSpPr>
          <p:nvPr/>
        </p:nvSpPr>
        <p:spPr bwMode="auto">
          <a:xfrm>
            <a:off x="3347864" y="5733256"/>
            <a:ext cx="433388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Ч</a:t>
            </a:r>
          </a:p>
        </p:txBody>
      </p:sp>
      <p:sp>
        <p:nvSpPr>
          <p:cNvPr id="49" name="Rectangle 58"/>
          <p:cNvSpPr>
            <a:spLocks noChangeArrowheads="1"/>
          </p:cNvSpPr>
          <p:nvPr/>
        </p:nvSpPr>
        <p:spPr bwMode="auto">
          <a:xfrm>
            <a:off x="3779910" y="5733256"/>
            <a:ext cx="539340" cy="547687"/>
          </a:xfrm>
          <a:prstGeom prst="rect">
            <a:avLst/>
          </a:prstGeom>
          <a:blipFill>
            <a:blip r:embed="rId9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y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Ш</a:t>
            </a:r>
          </a:p>
        </p:txBody>
      </p:sp>
      <p:sp>
        <p:nvSpPr>
          <p:cNvPr id="45" name="Rectangle 59"/>
          <p:cNvSpPr>
            <a:spLocks noChangeArrowheads="1"/>
          </p:cNvSpPr>
          <p:nvPr/>
        </p:nvSpPr>
        <p:spPr bwMode="auto">
          <a:xfrm>
            <a:off x="4355976" y="5733256"/>
            <a:ext cx="576064" cy="547606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>
            <a:solidFill>
              <a:schemeClr val="tx1">
                <a:lumMod val="75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Щ</a:t>
            </a:r>
          </a:p>
        </p:txBody>
      </p:sp>
      <p:sp>
        <p:nvSpPr>
          <p:cNvPr id="46" name="Rectangle 60"/>
          <p:cNvSpPr>
            <a:spLocks noChangeArrowheads="1"/>
          </p:cNvSpPr>
          <p:nvPr/>
        </p:nvSpPr>
        <p:spPr bwMode="auto">
          <a:xfrm>
            <a:off x="4932040" y="5733256"/>
            <a:ext cx="493580" cy="56422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Ъ</a:t>
            </a:r>
          </a:p>
        </p:txBody>
      </p:sp>
      <p:sp>
        <p:nvSpPr>
          <p:cNvPr id="47" name="Rectangle 61"/>
          <p:cNvSpPr>
            <a:spLocks noChangeArrowheads="1"/>
          </p:cNvSpPr>
          <p:nvPr/>
        </p:nvSpPr>
        <p:spPr bwMode="auto">
          <a:xfrm>
            <a:off x="5436096" y="5733256"/>
            <a:ext cx="504056" cy="548873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Ы</a:t>
            </a:r>
          </a:p>
        </p:txBody>
      </p:sp>
      <p:sp>
        <p:nvSpPr>
          <p:cNvPr id="50" name="Rectangle 62"/>
          <p:cNvSpPr>
            <a:spLocks noChangeArrowheads="1"/>
          </p:cNvSpPr>
          <p:nvPr/>
        </p:nvSpPr>
        <p:spPr bwMode="auto">
          <a:xfrm>
            <a:off x="5940152" y="5733256"/>
            <a:ext cx="433387" cy="565778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noFill/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Ь</a:t>
            </a:r>
          </a:p>
        </p:txBody>
      </p:sp>
      <p:sp>
        <p:nvSpPr>
          <p:cNvPr id="51" name="Rectangle 63"/>
          <p:cNvSpPr>
            <a:spLocks noChangeArrowheads="1"/>
          </p:cNvSpPr>
          <p:nvPr/>
        </p:nvSpPr>
        <p:spPr bwMode="auto">
          <a:xfrm>
            <a:off x="6372200" y="5733256"/>
            <a:ext cx="433387" cy="54768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Э</a:t>
            </a:r>
          </a:p>
        </p:txBody>
      </p:sp>
      <p:sp>
        <p:nvSpPr>
          <p:cNvPr id="52" name="Rectangle 64"/>
          <p:cNvSpPr>
            <a:spLocks noChangeArrowheads="1"/>
          </p:cNvSpPr>
          <p:nvPr/>
        </p:nvSpPr>
        <p:spPr bwMode="auto">
          <a:xfrm>
            <a:off x="6804248" y="5733256"/>
            <a:ext cx="514137" cy="54768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>
                <a:solidFill>
                  <a:schemeClr val="bg1"/>
                </a:solidFill>
              </a:rPr>
              <a:t>Ю</a:t>
            </a:r>
          </a:p>
        </p:txBody>
      </p:sp>
      <p:sp>
        <p:nvSpPr>
          <p:cNvPr id="53" name="Rectangle 65"/>
          <p:cNvSpPr>
            <a:spLocks noChangeArrowheads="1"/>
          </p:cNvSpPr>
          <p:nvPr/>
        </p:nvSpPr>
        <p:spPr bwMode="auto">
          <a:xfrm>
            <a:off x="7308304" y="5733256"/>
            <a:ext cx="433387" cy="547687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angle"/>
          </a:sp3d>
        </p:spPr>
        <p:txBody>
          <a:bodyPr/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chemeClr val="bg1"/>
                </a:solidFill>
              </a:rPr>
              <a:t>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4" name="Rectangle 89"/>
          <p:cNvSpPr>
            <a:spLocks noChangeArrowheads="1"/>
          </p:cNvSpPr>
          <p:nvPr/>
        </p:nvSpPr>
        <p:spPr bwMode="auto">
          <a:xfrm>
            <a:off x="433599" y="3458762"/>
            <a:ext cx="3240360" cy="1008112"/>
          </a:xfrm>
          <a:prstGeom prst="rect">
            <a:avLst/>
          </a:prstGeom>
          <a:pattFill prst="pct80">
            <a:fgClr>
              <a:schemeClr val="tx2">
                <a:lumMod val="90000"/>
              </a:schemeClr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Всё слово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AutoShape 90"/>
          <p:cNvSpPr>
            <a:spLocks noChangeArrowheads="1"/>
          </p:cNvSpPr>
          <p:nvPr/>
        </p:nvSpPr>
        <p:spPr bwMode="auto">
          <a:xfrm>
            <a:off x="467544" y="3284984"/>
            <a:ext cx="6192625" cy="1646715"/>
          </a:xfrm>
          <a:prstGeom prst="wedgeRoundRectCallout">
            <a:avLst>
              <a:gd name="adj1" fmla="val 66612"/>
              <a:gd name="adj2" fmla="val 31704"/>
              <a:gd name="adj3" fmla="val 16667"/>
            </a:avLst>
          </a:prstGeom>
          <a:pattFill prst="pct30">
            <a:fgClr>
              <a:srgbClr val="FF0000"/>
            </a:fgClr>
            <a:bgClr>
              <a:schemeClr val="bg1"/>
            </a:bgClr>
          </a:pattFill>
          <a:ln w="82550">
            <a:solidFill>
              <a:srgbClr val="FF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pPr algn="ctr"/>
            <a:r>
              <a:rPr lang="ru-RU" sz="32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Поздравляю!</a:t>
            </a:r>
          </a:p>
          <a:p>
            <a:pPr algn="ctr"/>
            <a:r>
              <a:rPr lang="ru-RU" sz="32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Определился третий участник </a:t>
            </a:r>
            <a:r>
              <a:rPr lang="ru-RU" sz="32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финала !</a:t>
            </a: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39372" y="1871737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251520" y="1700808"/>
            <a:ext cx="8496944" cy="1548172"/>
          </a:xfrm>
          <a:prstGeom prst="wedgeRoundRectCallout">
            <a:avLst>
              <a:gd name="adj1" fmla="val 37610"/>
              <a:gd name="adj2" fmla="val 139681"/>
              <a:gd name="adj3" fmla="val 16667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prstClr val="white"/>
              </a:buClr>
              <a:buSzPts val="2400"/>
            </a:pPr>
            <a:r>
              <a:rPr lang="ru-RU" sz="2400" b="1" dirty="0">
                <a:solidFill>
                  <a:prstClr val="black"/>
                </a:solidFill>
                <a:latin typeface="Arial" pitchFamily="34" charset="0"/>
              </a:rPr>
              <a:t>В разговоре с Маргаритой Воланд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</a:rPr>
              <a:t>признался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</a:rPr>
              <a:t>, что не любит слушать новости  по радио. Как ему удаётся обо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</a:rPr>
              <a:t>всём </a:t>
            </a:r>
            <a:r>
              <a:rPr lang="ru-RU" sz="2400" b="1" dirty="0">
                <a:solidFill>
                  <a:prstClr val="black"/>
                </a:solidFill>
                <a:latin typeface="Arial" pitchFamily="34" charset="0"/>
              </a:rPr>
              <a:t>происходящем на </a:t>
            </a:r>
            <a:r>
              <a:rPr lang="ru-RU" sz="2400" b="1" dirty="0" smtClean="0">
                <a:solidFill>
                  <a:prstClr val="black"/>
                </a:solidFill>
                <a:latin typeface="Arial" pitchFamily="34" charset="0"/>
              </a:rPr>
              <a:t>планете знать точно?</a:t>
            </a:r>
            <a:endParaRPr lang="ru-RU" sz="2400" b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56" name="AutoShape 3"/>
          <p:cNvSpPr>
            <a:spLocks noChangeArrowheads="1"/>
          </p:cNvSpPr>
          <p:nvPr/>
        </p:nvSpPr>
        <p:spPr bwMode="auto">
          <a:xfrm>
            <a:off x="281078" y="260648"/>
            <a:ext cx="8747943" cy="1031223"/>
          </a:xfrm>
          <a:prstGeom prst="ribbon">
            <a:avLst>
              <a:gd name="adj1" fmla="val 12500"/>
              <a:gd name="adj2" fmla="val 75000"/>
            </a:avLst>
          </a:prstGeom>
          <a:pattFill prst="pct30">
            <a:fgClr>
              <a:srgbClr val="C00000"/>
            </a:fgClr>
            <a:bgClr>
              <a:schemeClr val="bg1"/>
            </a:bgClr>
          </a:pattFill>
          <a:ln w="47625">
            <a:solidFill>
              <a:srgbClr val="FFC000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ln w="11430"/>
                <a:solidFill>
                  <a:schemeClr val="tx1">
                    <a:lumMod val="6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Третий полуфинал</a:t>
            </a:r>
            <a:endParaRPr kumimoji="0" lang="ru-RU" sz="5400" b="1" i="0" u="none" strike="noStrike" normalizeH="0" baseline="0" dirty="0" smtClean="0">
              <a:ln w="11430"/>
              <a:solidFill>
                <a:schemeClr val="tx1">
                  <a:lumMod val="6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7" name="Управляющая кнопка: возврат 56">
            <a:hlinkClick r:id="" action="ppaction://hlinkshowjump?jump=previousslide" highlightClick="1"/>
          </p:cNvPr>
          <p:cNvSpPr/>
          <p:nvPr/>
        </p:nvSpPr>
        <p:spPr>
          <a:xfrm>
            <a:off x="8495928" y="6381328"/>
            <a:ext cx="648072" cy="476672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3" presetClass="emph" presetSubtype="2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500"/>
                            </p:stCondLst>
                            <p:childTnLst>
                              <p:par>
                                <p:cTn id="16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3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00"/>
                            </p:stCondLst>
                            <p:childTnLst>
                              <p:par>
                                <p:cTn id="17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"/>
                            </p:stCondLst>
                            <p:childTnLst>
                              <p:par>
                                <p:cTn id="18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"/>
                            </p:stCondLst>
                            <p:childTnLst>
                              <p:par>
                                <p:cTn id="19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500"/>
                            </p:stCondLst>
                            <p:childTnLst>
                              <p:par>
                                <p:cTn id="21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3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500"/>
                            </p:stCondLst>
                            <p:childTnLst>
                              <p:par>
                                <p:cTn id="23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3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4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00"/>
                            </p:stCondLst>
                            <p:childTnLst>
                              <p:par>
                                <p:cTn id="24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7" fill="hold">
                      <p:stCondLst>
                        <p:cond delay="0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500"/>
                            </p:stCondLst>
                            <p:childTnLst>
                              <p:par>
                                <p:cTn id="25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500"/>
                            </p:stCondLst>
                            <p:childTnLst>
                              <p:par>
                                <p:cTn id="26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500"/>
                            </p:stCondLst>
                            <p:childTnLst>
                              <p:par>
                                <p:cTn id="27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3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1" fill="hold">
                            <p:stCondLst>
                              <p:cond delay="500"/>
                            </p:stCondLst>
                            <p:childTnLst>
                              <p:par>
                                <p:cTn id="28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500"/>
                            </p:stCondLst>
                            <p:childTnLst>
                              <p:par>
                                <p:cTn id="30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500"/>
                            </p:stCondLst>
                            <p:childTnLst>
                              <p:par>
                                <p:cTn id="31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1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7" fill="hold">
                      <p:stCondLst>
                        <p:cond delay="0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1" fill="hold">
                            <p:stCondLst>
                              <p:cond delay="500"/>
                            </p:stCondLst>
                            <p:childTnLst>
                              <p:par>
                                <p:cTn id="32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0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1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000"/>
                            </p:stCondLst>
                            <p:childTnLst>
                              <p:par>
                                <p:cTn id="3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8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500"/>
                            </p:stCondLst>
                            <p:childTnLst>
                              <p:par>
                                <p:cTn id="3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3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4" fill="hold">
                            <p:stCondLst>
                              <p:cond delay="500"/>
                            </p:stCondLst>
                            <p:childTnLst>
                              <p:par>
                                <p:cTn id="3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2" grpId="0" animBg="1"/>
      <p:bldP spid="22" grpId="1" animBg="1"/>
      <p:bldP spid="23" grpId="0" animBg="1"/>
      <p:bldP spid="24" grpId="0" animBg="1"/>
      <p:bldP spid="24" grpId="1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6" grpId="1" animBg="1"/>
      <p:bldP spid="37" grpId="0" animBg="1"/>
      <p:bldP spid="37" grpId="1" animBg="1"/>
      <p:bldP spid="38" grpId="0" animBg="1"/>
      <p:bldP spid="39" grpId="0" animBg="1"/>
      <p:bldP spid="39" grpId="1" animBg="1"/>
      <p:bldP spid="40" grpId="0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8" grpId="0" animBg="1"/>
      <p:bldP spid="48" grpId="1" animBg="1"/>
      <p:bldP spid="49" grpId="0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50" grpId="0" animBg="1"/>
      <p:bldP spid="50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55" grpId="0" animBg="1"/>
      <p:bldP spid="2" grpId="0" animBg="1"/>
      <p:bldP spid="2" grpId="1" animBg="1"/>
      <p:bldP spid="56" grpId="0" animBg="1"/>
      <p:bldP spid="5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179512" y="1"/>
            <a:ext cx="8640960" cy="620688"/>
          </a:xfrm>
          <a:prstGeom prst="ribbon">
            <a:avLst>
              <a:gd name="adj1" fmla="val 12500"/>
              <a:gd name="adj2" fmla="val 75000"/>
            </a:avLst>
          </a:prstGeom>
          <a:pattFill prst="pct30">
            <a:fgClr>
              <a:srgbClr val="C00000"/>
            </a:fgClr>
            <a:bgClr>
              <a:schemeClr val="bg1"/>
            </a:bgClr>
          </a:pattFill>
          <a:ln w="47625">
            <a:solidFill>
              <a:srgbClr val="FFC000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ln w="11430"/>
                <a:solidFill>
                  <a:schemeClr val="tx1">
                    <a:lumMod val="6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Игра со зрителями</a:t>
            </a:r>
            <a:endParaRPr kumimoji="0" lang="ru-RU" sz="5400" b="1" i="0" u="none" strike="noStrike" normalizeH="0" baseline="0" dirty="0" smtClean="0">
              <a:ln w="11430"/>
              <a:solidFill>
                <a:schemeClr val="tx1">
                  <a:lumMod val="6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836712"/>
            <a:ext cx="8712968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Перед вами стол с яствами. </a:t>
            </a:r>
          </a:p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Разнесите представленные здесь блюда трём господам: 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492896"/>
            <a:ext cx="2808312" cy="646331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Никанору Ивановичу Босому на обед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84168" y="2492896"/>
            <a:ext cx="2808312" cy="646331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Бегемоту на ужин при камельке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2492896"/>
            <a:ext cx="2304256" cy="646331"/>
          </a:xfrm>
          <a:prstGeom prst="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</a:rPr>
              <a:t>Стёпе </a:t>
            </a:r>
            <a:r>
              <a:rPr lang="ru-RU" b="1" i="1" dirty="0" err="1" smtClean="0">
                <a:solidFill>
                  <a:schemeClr val="bg1"/>
                </a:solidFill>
              </a:rPr>
              <a:t>Лиходееву</a:t>
            </a:r>
            <a:r>
              <a:rPr lang="ru-RU" b="1" i="1" dirty="0" smtClean="0">
                <a:solidFill>
                  <a:schemeClr val="bg1"/>
                </a:solidFill>
              </a:rPr>
              <a:t> для лечения</a:t>
            </a:r>
            <a:endParaRPr lang="ru-RU" b="1" i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1560" y="3501008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ананас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3429000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водка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4941168"/>
            <a:ext cx="302433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паюсная икра в баночке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4077072"/>
            <a:ext cx="3960440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аккуратно нарезанная селёдка, густо присыпанная зелёным луком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152" y="5589240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водка в графинчике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5589240"/>
            <a:ext cx="194421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чёрная икра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08104" y="3429000"/>
            <a:ext cx="86409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3528" y="5517232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перец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51920" y="5229200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спирт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67744" y="3501008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сосиски в томате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08104" y="4149080"/>
            <a:ext cx="3096344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огненный густой борщ с мозговой косточкой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76056" y="5013176"/>
            <a:ext cx="324036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белые маринованные грибы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" presetClass="entr" presetSubtype="5" fill="hold" grpId="0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5" presetClass="entr" presetSubtype="5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5" presetClass="entr" presetSubtype="5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47864" y="332656"/>
            <a:ext cx="5436096" cy="1200329"/>
          </a:xfrm>
          <a:prstGeom prst="leftArrowCallout">
            <a:avLst>
              <a:gd name="adj1" fmla="val 56522"/>
              <a:gd name="adj2" fmla="val 48642"/>
              <a:gd name="adj3" fmla="val 48642"/>
              <a:gd name="adj4" fmla="val 8092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Разнесите представленные здесь блюда </a:t>
            </a:r>
            <a:r>
              <a:rPr lang="ru-RU" sz="2400" b="1" i="1" dirty="0" smtClean="0">
                <a:solidFill>
                  <a:schemeClr val="bg1"/>
                </a:solidFill>
              </a:rPr>
              <a:t>Никанору Ивановичу Босому на обед</a:t>
            </a:r>
            <a:r>
              <a:rPr lang="ru-RU" sz="2400" b="1" dirty="0" smtClean="0">
                <a:solidFill>
                  <a:schemeClr val="bg1"/>
                </a:solidFill>
              </a:rPr>
              <a:t> 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276872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ананас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352" y="2204864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водка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3717032"/>
            <a:ext cx="302433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паюсная икра в баночке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1520" y="2924944"/>
            <a:ext cx="3960440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аккуратно нарезанная селёдка, густо присыпанная зелёным луком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52120" y="4149080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водка в графинчике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9552" y="4221088"/>
            <a:ext cx="194421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чёрная икра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16016" y="2204864"/>
            <a:ext cx="86409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28184" y="2204864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перец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95936" y="3861048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спирт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79712" y="2276872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сосиски в томате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8024" y="2708920"/>
            <a:ext cx="3096344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огненный густой борщ с мозговой косточкой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3573016"/>
            <a:ext cx="324036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белые маринованные грибы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8" name="Арка 27"/>
          <p:cNvSpPr/>
          <p:nvPr/>
        </p:nvSpPr>
        <p:spPr>
          <a:xfrm rot="10800000">
            <a:off x="2627784" y="4797152"/>
            <a:ext cx="3384376" cy="1728192"/>
          </a:xfrm>
          <a:prstGeom prst="blockArc">
            <a:avLst>
              <a:gd name="adj1" fmla="val 10800002"/>
              <a:gd name="adj2" fmla="val 0"/>
              <a:gd name="adj3" fmla="val 25000"/>
            </a:avLst>
          </a:prstGeom>
          <a:solidFill>
            <a:schemeClr val="accent2">
              <a:lumMod val="75000"/>
            </a:schemeClr>
          </a:solidFill>
          <a:ln>
            <a:solidFill>
              <a:srgbClr val="8484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2411760" y="5229200"/>
            <a:ext cx="3816424" cy="864096"/>
          </a:xfrm>
          <a:prstGeom prst="ellipse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 rot="20504855">
            <a:off x="4172429" y="5521797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водка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19457786">
            <a:off x="2101521" y="4541201"/>
            <a:ext cx="2339732" cy="147732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аккуратно нарезанная селёдка, густо присыпанная зелёным луком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576006">
            <a:off x="4706377" y="4532766"/>
            <a:ext cx="2088232" cy="9233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огненный густой борщ с мозговой косточкой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Documents and Settings\Пользователь\Мои документы\My Videos\VTS_01_3-сегмент1(00-03-59-00-04-01)_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39552" y="0"/>
            <a:ext cx="2736304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7 L -0.34635 0.487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300" y="2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86 0.01597 L 0.35851 0.60394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00" y="29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7037E-7 L -0.32673 0.6247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300" y="31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9" fill="hold">
                      <p:stCondLst>
                        <p:cond delay="0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1" grpId="0" animBg="1"/>
      <p:bldP spid="31" grpId="1" animBg="1"/>
      <p:bldP spid="32" grpId="0" animBg="1"/>
      <p:bldP spid="32" grpId="1" animBg="1"/>
      <p:bldP spid="34" grpId="0" animBg="1"/>
      <p:bldP spid="34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19872" y="260648"/>
            <a:ext cx="4932040" cy="1569660"/>
          </a:xfrm>
          <a:prstGeom prst="leftArrowCallout">
            <a:avLst>
              <a:gd name="adj1" fmla="val 37947"/>
              <a:gd name="adj2" fmla="val 28013"/>
              <a:gd name="adj3" fmla="val 25000"/>
              <a:gd name="adj4" fmla="val 8447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Разнесите представленные здесь блюда </a:t>
            </a:r>
            <a:r>
              <a:rPr lang="ru-RU" sz="2400" b="1" i="1" dirty="0" smtClean="0">
                <a:solidFill>
                  <a:schemeClr val="bg1"/>
                </a:solidFill>
              </a:rPr>
              <a:t>Стёпе </a:t>
            </a:r>
            <a:r>
              <a:rPr lang="ru-RU" sz="2400" b="1" i="1" dirty="0" err="1" smtClean="0">
                <a:solidFill>
                  <a:schemeClr val="bg1"/>
                </a:solidFill>
              </a:rPr>
              <a:t>Лиходееву</a:t>
            </a:r>
            <a:r>
              <a:rPr lang="ru-RU" sz="2400" b="1" i="1" dirty="0" smtClean="0">
                <a:solidFill>
                  <a:schemeClr val="bg1"/>
                </a:solidFill>
              </a:rPr>
              <a:t> для лечения</a:t>
            </a:r>
            <a:r>
              <a:rPr lang="ru-RU" sz="2400" b="1" dirty="0" smtClean="0">
                <a:solidFill>
                  <a:schemeClr val="bg1"/>
                </a:solidFill>
              </a:rPr>
              <a:t>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132856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ананас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56176" y="2132856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водка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501008"/>
            <a:ext cx="302433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паюсная икра в баночке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2636912"/>
            <a:ext cx="3960440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аккуратно нарезанная селёдка, густо присыпанная зелёным луком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4005064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водка в графинчике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76256" y="3501008"/>
            <a:ext cx="194421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чёрная икра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2132856"/>
            <a:ext cx="86409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84368" y="2780928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перец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24328" y="2132856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спирт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1720" y="2132856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сосиски в томате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2636912"/>
            <a:ext cx="3096344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огненный густой борщ с мозговой косточкой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19872" y="3429000"/>
            <a:ext cx="324036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белые маринованные грибы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Арка 19"/>
          <p:cNvSpPr/>
          <p:nvPr/>
        </p:nvSpPr>
        <p:spPr>
          <a:xfrm rot="10800000">
            <a:off x="2627784" y="4797152"/>
            <a:ext cx="3384376" cy="1728192"/>
          </a:xfrm>
          <a:prstGeom prst="blockArc">
            <a:avLst>
              <a:gd name="adj1" fmla="val 10800002"/>
              <a:gd name="adj2" fmla="val 0"/>
              <a:gd name="adj3" fmla="val 25000"/>
            </a:avLst>
          </a:prstGeom>
          <a:solidFill>
            <a:schemeClr val="accent2">
              <a:lumMod val="75000"/>
            </a:schemeClr>
          </a:solidFill>
          <a:ln>
            <a:solidFill>
              <a:srgbClr val="8484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411760" y="5229200"/>
            <a:ext cx="3816424" cy="864096"/>
          </a:xfrm>
          <a:prstGeom prst="ellipse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 rot="20187994">
            <a:off x="4981957" y="5025796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сосиски в томате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20004839">
            <a:off x="4350738" y="4662295"/>
            <a:ext cx="302433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паюсная икра в баночке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19286386">
            <a:off x="3253716" y="4542667"/>
            <a:ext cx="324036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белые маринованные грибы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7937179">
            <a:off x="2555018" y="4701901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водка в графинчике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050" name="Picture 2" descr="C:\Documents and Settings\Пользователь\Мои документы\My Videos\сегмент1(00-30-06-00-30-08)-Изображение - Формат анимации GIF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0"/>
            <a:ext cx="2016224" cy="21159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18906 0.487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00" y="2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48148E-6 L 0.37795 0.55069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900" y="2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8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26 -1.85185E-6 L 0.01424 0.15023 C 0.03976 0.18195 0.05399 0.22894 0.05399 0.27801 C 0.05399 0.33426 0.03976 0.37894 0.01424 0.41065 L -0.09826 0.56111 " pathEditMode="relative" rAng="0" ptsTypes="FffFF">
                                      <p:cBhvr>
                                        <p:cTn id="9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00" y="28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4.07407E-6 C -0.03472 0.04399 -0.06944 0.08797 -0.01024 0.12987 C 0.04896 0.17176 0.29462 0.23149 0.35573 0.25186 " pathEditMode="relative" rAng="0" ptsTypes="aaA">
                                      <p:cBhvr>
                                        <p:cTn id="10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00" y="1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63888" y="260648"/>
            <a:ext cx="5364088" cy="1569660"/>
          </a:xfrm>
          <a:prstGeom prst="leftArrowCallout">
            <a:avLst>
              <a:gd name="adj1" fmla="val 33930"/>
              <a:gd name="adj2" fmla="val 25000"/>
              <a:gd name="adj3" fmla="val 25000"/>
              <a:gd name="adj4" fmla="val 8070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Разнесите представленные здесь блюда Бегемоту на ужин при камельке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2132856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ананас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56176" y="2132856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водка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3501008"/>
            <a:ext cx="302433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паюсная икра в баночке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2636912"/>
            <a:ext cx="3960440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аккуратно нарезанная селёдка, густо присыпанная зелёным луком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23528" y="4005064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водка в графинчике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876256" y="3501008"/>
            <a:ext cx="194421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чёрная икра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4048" y="2132856"/>
            <a:ext cx="86409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84368" y="2780928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перец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524328" y="2132856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спирт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51720" y="2132856"/>
            <a:ext cx="230425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сосиски в томате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499992" y="2636912"/>
            <a:ext cx="3096344" cy="64633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огненный густой борщ с мозговой косточкой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19872" y="3429000"/>
            <a:ext cx="3240360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белые маринованные грибы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0" name="Арка 19"/>
          <p:cNvSpPr/>
          <p:nvPr/>
        </p:nvSpPr>
        <p:spPr>
          <a:xfrm rot="10800000">
            <a:off x="2627784" y="4797152"/>
            <a:ext cx="3384376" cy="1728192"/>
          </a:xfrm>
          <a:prstGeom prst="blockArc">
            <a:avLst>
              <a:gd name="adj1" fmla="val 10800002"/>
              <a:gd name="adj2" fmla="val 0"/>
              <a:gd name="adj3" fmla="val 25000"/>
            </a:avLst>
          </a:prstGeom>
          <a:solidFill>
            <a:schemeClr val="accent2">
              <a:lumMod val="75000"/>
            </a:schemeClr>
          </a:solidFill>
          <a:ln>
            <a:solidFill>
              <a:srgbClr val="8484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411760" y="5229200"/>
            <a:ext cx="3816424" cy="864096"/>
          </a:xfrm>
          <a:prstGeom prst="ellipse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3851920" y="5589240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ананас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 rot="884093">
            <a:off x="4892793" y="5477033"/>
            <a:ext cx="86409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соль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 rot="20673708">
            <a:off x="2627784" y="5373216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спирт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 rot="18582598">
            <a:off x="3523936" y="4974218"/>
            <a:ext cx="100811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перец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19601303">
            <a:off x="4297672" y="4652613"/>
            <a:ext cx="194421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чёрная икра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 descr="C:\Documents and Settings\Пользователь\Мои документы\My Videos\VTS_01_2-сегмент1(00-35-01-00-35-03)_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0"/>
            <a:ext cx="2808312" cy="2141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4.44444E-6 L 0.30521 0.50139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00" y="2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07083 0.47709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00" y="23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2.96296E-6 L -0.39375 0.49815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00" y="24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2.59259E-6 L -0.47257 0.39305 " pathEditMode="relative" rAng="0" ptsTypes="AA">
                                      <p:cBhvr>
                                        <p:cTn id="9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00" y="19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81481E-6 L -0.37795 0.3044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00" y="15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276872"/>
            <a:ext cx="835292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InflateTop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/>
                <a:solidFill>
                  <a:srgbClr val="FF0000"/>
                </a:solidFill>
                <a:effectLst/>
              </a:rPr>
              <a:t>РЕКЛАМА</a:t>
            </a:r>
            <a:endParaRPr lang="ru-RU" sz="9600" b="1" cap="none" spc="0" dirty="0">
              <a:ln/>
              <a:solidFill>
                <a:srgbClr val="FF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4572" y="260648"/>
            <a:ext cx="8614855" cy="6324808"/>
          </a:xfrm>
          <a:prstGeom prst="rect">
            <a:avLst/>
          </a:prstGeom>
          <a:solidFill>
            <a:schemeClr val="tx1">
              <a:lumMod val="95000"/>
              <a:alpha val="81000"/>
            </a:schemeClr>
          </a:solidFill>
          <a:ln w="44450"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700" b="1" dirty="0">
                <a:solidFill>
                  <a:schemeClr val="bg1"/>
                </a:solidFill>
              </a:rPr>
              <a:t>З о я. Я не только тебя пропишу, но дам место администратора </a:t>
            </a:r>
            <a:r>
              <a:rPr lang="ru-RU" sz="2700" b="1" dirty="0" smtClean="0">
                <a:solidFill>
                  <a:schemeClr val="bg1"/>
                </a:solidFill>
              </a:rPr>
              <a:t>в предприятии</a:t>
            </a:r>
            <a:r>
              <a:rPr lang="ru-RU" sz="2700" b="1" dirty="0">
                <a:solidFill>
                  <a:schemeClr val="bg1"/>
                </a:solidFill>
              </a:rPr>
              <a:t>...‹…› Но в квартире мне о картах не будет и речи. Понял?</a:t>
            </a:r>
          </a:p>
          <a:p>
            <a:r>
              <a:rPr lang="ru-RU" sz="2700" b="1" dirty="0">
                <a:solidFill>
                  <a:schemeClr val="bg1"/>
                </a:solidFill>
              </a:rPr>
              <a:t>А м е т и с т о в. Что она делает, товарищи? Зоя, это не марксистский подход! Ведь у тебя ж карточная квартира. Да дай ты мне сюда спецов штук пять, у них теперь деньги...</a:t>
            </a:r>
          </a:p>
          <a:p>
            <a:r>
              <a:rPr lang="ru-RU" sz="2700" b="1" dirty="0">
                <a:solidFill>
                  <a:schemeClr val="bg1"/>
                </a:solidFill>
              </a:rPr>
              <a:t>З о я. Карт не будет</a:t>
            </a:r>
            <a:r>
              <a:rPr lang="ru-RU" sz="2700" b="1" dirty="0" smtClean="0">
                <a:solidFill>
                  <a:schemeClr val="bg1"/>
                </a:solidFill>
              </a:rPr>
              <a:t>. ‹…›  </a:t>
            </a:r>
            <a:r>
              <a:rPr lang="ru-RU" sz="2700" b="1" dirty="0">
                <a:solidFill>
                  <a:schemeClr val="bg1"/>
                </a:solidFill>
              </a:rPr>
              <a:t>И работать будешь под строгим контролем. Смотри, Аметистов, ой смотри. Если ты выкинешь какой-нибудь фокус, я, уж так и быть, рискну всем, а посажу </a:t>
            </a:r>
            <a:r>
              <a:rPr lang="ru-RU" sz="2700" b="1" dirty="0" smtClean="0">
                <a:solidFill>
                  <a:schemeClr val="bg1"/>
                </a:solidFill>
              </a:rPr>
              <a:t>тебя. Ты </a:t>
            </a:r>
            <a:r>
              <a:rPr lang="ru-RU" sz="2700" b="1" dirty="0">
                <a:solidFill>
                  <a:schemeClr val="bg1"/>
                </a:solidFill>
              </a:rPr>
              <a:t>вздумал меня попугать. Не беспокойся, за меня найдется кому заступиться, а ты... Ты слишком много о себе рассказал.</a:t>
            </a:r>
          </a:p>
          <a:p>
            <a:r>
              <a:rPr lang="ru-RU" sz="2700" b="1" dirty="0">
                <a:solidFill>
                  <a:schemeClr val="bg1"/>
                </a:solidFill>
              </a:rPr>
              <a:t>А м е т и с т о в. Итак, я грустную повесть скитальца доверил змее.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1080833"/>
            <a:ext cx="2758440" cy="481003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7" name="Вертикальный свиток 6"/>
          <p:cNvSpPr/>
          <p:nvPr/>
        </p:nvSpPr>
        <p:spPr>
          <a:xfrm>
            <a:off x="683568" y="1687425"/>
            <a:ext cx="4864612" cy="2808312"/>
          </a:xfrm>
          <a:prstGeom prst="verticalScroll">
            <a:avLst/>
          </a:prstGeom>
          <a:blipFill>
            <a:blip r:embed="rId5" cstate="print"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Inflate">
              <a:avLst/>
            </a:prstTxWarp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М. А. Булгаков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«Зойкина Квартира»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914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ставка рекламы 1 канала Останкино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" presetClass="emph" presetSubtype="10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AE5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31" presetClass="exit" presetSubtype="0" fill="hold" grpId="2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4" grpId="0" animBg="1"/>
      <p:bldP spid="4" grpId="1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/>
          <p:cNvSpPr/>
          <p:nvPr/>
        </p:nvSpPr>
        <p:spPr>
          <a:xfrm>
            <a:off x="395536" y="476672"/>
            <a:ext cx="1800200" cy="5976664"/>
          </a:xfrm>
          <a:prstGeom prst="roundRect">
            <a:avLst/>
          </a:prstGeom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 prst="angle"/>
          </a:sp3d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7" name="TextBox 13"/>
          <p:cNvSpPr txBox="1">
            <a:spLocks noChangeArrowheads="1"/>
          </p:cNvSpPr>
          <p:nvPr/>
        </p:nvSpPr>
        <p:spPr bwMode="auto">
          <a:xfrm>
            <a:off x="684213" y="5949950"/>
            <a:ext cx="13668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latin typeface="Verdana" pitchFamily="34" charset="0"/>
              </a:rPr>
              <a:t>PHILIPS</a:t>
            </a:r>
            <a:endParaRPr lang="ru-RU" b="1">
              <a:latin typeface="Verdana" pitchFamily="34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39555" y="764706"/>
            <a:ext cx="313235" cy="187941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99592" y="764704"/>
            <a:ext cx="313235" cy="187941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331640" y="764704"/>
            <a:ext cx="313235" cy="187941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1691680" y="764704"/>
            <a:ext cx="313235" cy="187941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67544" y="1340768"/>
            <a:ext cx="1584176" cy="111756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ПУСК</a:t>
            </a:r>
          </a:p>
        </p:txBody>
      </p:sp>
      <p:sp>
        <p:nvSpPr>
          <p:cNvPr id="22" name="Овал 21"/>
          <p:cNvSpPr/>
          <p:nvPr/>
        </p:nvSpPr>
        <p:spPr>
          <a:xfrm>
            <a:off x="611560" y="2708920"/>
            <a:ext cx="1440160" cy="93610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ТЕМА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ИГРЫ</a:t>
            </a:r>
          </a:p>
        </p:txBody>
      </p:sp>
      <p:sp>
        <p:nvSpPr>
          <p:cNvPr id="25" name="Овал 24"/>
          <p:cNvSpPr/>
          <p:nvPr/>
        </p:nvSpPr>
        <p:spPr>
          <a:xfrm>
            <a:off x="684213" y="4868863"/>
            <a:ext cx="287337" cy="2159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1</a:t>
            </a:r>
          </a:p>
        </p:txBody>
      </p:sp>
      <p:sp>
        <p:nvSpPr>
          <p:cNvPr id="26" name="Овал 25"/>
          <p:cNvSpPr/>
          <p:nvPr/>
        </p:nvSpPr>
        <p:spPr>
          <a:xfrm>
            <a:off x="1258888" y="4868863"/>
            <a:ext cx="288925" cy="2159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2</a:t>
            </a:r>
          </a:p>
        </p:txBody>
      </p:sp>
      <p:sp>
        <p:nvSpPr>
          <p:cNvPr id="27" name="Овал 26"/>
          <p:cNvSpPr/>
          <p:nvPr/>
        </p:nvSpPr>
        <p:spPr>
          <a:xfrm>
            <a:off x="1763713" y="4868863"/>
            <a:ext cx="287337" cy="2159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3</a:t>
            </a:r>
          </a:p>
        </p:txBody>
      </p:sp>
      <p:sp>
        <p:nvSpPr>
          <p:cNvPr id="28" name="Овал 27"/>
          <p:cNvSpPr/>
          <p:nvPr/>
        </p:nvSpPr>
        <p:spPr>
          <a:xfrm>
            <a:off x="684213" y="5229225"/>
            <a:ext cx="287337" cy="2159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4</a:t>
            </a:r>
          </a:p>
        </p:txBody>
      </p:sp>
      <p:sp>
        <p:nvSpPr>
          <p:cNvPr id="29" name="Овал 28"/>
          <p:cNvSpPr/>
          <p:nvPr/>
        </p:nvSpPr>
        <p:spPr>
          <a:xfrm>
            <a:off x="1258888" y="5229225"/>
            <a:ext cx="288925" cy="2159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5</a:t>
            </a:r>
          </a:p>
        </p:txBody>
      </p:sp>
      <p:sp>
        <p:nvSpPr>
          <p:cNvPr id="30" name="Овал 29"/>
          <p:cNvSpPr/>
          <p:nvPr/>
        </p:nvSpPr>
        <p:spPr>
          <a:xfrm>
            <a:off x="1763713" y="5229225"/>
            <a:ext cx="287337" cy="2159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6</a:t>
            </a:r>
          </a:p>
        </p:txBody>
      </p:sp>
      <p:sp>
        <p:nvSpPr>
          <p:cNvPr id="31" name="Овал 30"/>
          <p:cNvSpPr/>
          <p:nvPr/>
        </p:nvSpPr>
        <p:spPr>
          <a:xfrm>
            <a:off x="684213" y="5589588"/>
            <a:ext cx="287337" cy="2159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7</a:t>
            </a:r>
          </a:p>
        </p:txBody>
      </p:sp>
      <p:sp>
        <p:nvSpPr>
          <p:cNvPr id="32" name="Овал 31"/>
          <p:cNvSpPr/>
          <p:nvPr/>
        </p:nvSpPr>
        <p:spPr>
          <a:xfrm>
            <a:off x="1258888" y="5589588"/>
            <a:ext cx="288925" cy="2159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8</a:t>
            </a:r>
          </a:p>
        </p:txBody>
      </p:sp>
      <p:sp>
        <p:nvSpPr>
          <p:cNvPr id="33" name="Овал 32"/>
          <p:cNvSpPr/>
          <p:nvPr/>
        </p:nvSpPr>
        <p:spPr>
          <a:xfrm>
            <a:off x="1763713" y="5589588"/>
            <a:ext cx="287337" cy="215900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9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483768" y="620713"/>
            <a:ext cx="6120483" cy="4176712"/>
          </a:xfrm>
          <a:prstGeom prst="roundRect">
            <a:avLst/>
          </a:prstGeom>
          <a:solidFill>
            <a:schemeClr val="accent3">
              <a:lumMod val="50000"/>
            </a:schemeClr>
          </a:solidFill>
          <a:ln w="342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Блок-схема: задержка 39"/>
          <p:cNvSpPr/>
          <p:nvPr/>
        </p:nvSpPr>
        <p:spPr>
          <a:xfrm rot="10800000">
            <a:off x="3635896" y="5445224"/>
            <a:ext cx="1944687" cy="1008063"/>
          </a:xfrm>
          <a:prstGeom prst="flowChartDela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1" name="Блок-схема: задержка 40"/>
          <p:cNvSpPr/>
          <p:nvPr/>
        </p:nvSpPr>
        <p:spPr>
          <a:xfrm>
            <a:off x="5580112" y="5445224"/>
            <a:ext cx="2160588" cy="1008063"/>
          </a:xfrm>
          <a:prstGeom prst="flowChartDelay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2" name="Хорда 41"/>
          <p:cNvSpPr/>
          <p:nvPr/>
        </p:nvSpPr>
        <p:spPr>
          <a:xfrm rot="16200000">
            <a:off x="4608314" y="4904854"/>
            <a:ext cx="1943100" cy="863600"/>
          </a:xfrm>
          <a:prstGeom prst="chord">
            <a:avLst>
              <a:gd name="adj1" fmla="val 2886392"/>
              <a:gd name="adj2" fmla="val 18853548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09" name="TextBox 47"/>
          <p:cNvSpPr txBox="1">
            <a:spLocks noChangeArrowheads="1"/>
          </p:cNvSpPr>
          <p:nvPr/>
        </p:nvSpPr>
        <p:spPr bwMode="auto">
          <a:xfrm>
            <a:off x="4932040" y="4581128"/>
            <a:ext cx="13684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Verdana" pitchFamily="34" charset="0"/>
              </a:rPr>
              <a:t>PHILIPS</a:t>
            </a:r>
            <a:endParaRPr lang="ru-RU" b="1" dirty="0">
              <a:latin typeface="Verdana" pitchFamily="34" charset="0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684213" y="3860800"/>
            <a:ext cx="431800" cy="360363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+</a:t>
            </a:r>
          </a:p>
        </p:txBody>
      </p:sp>
      <p:sp>
        <p:nvSpPr>
          <p:cNvPr id="50" name="Овал 49"/>
          <p:cNvSpPr/>
          <p:nvPr/>
        </p:nvSpPr>
        <p:spPr>
          <a:xfrm>
            <a:off x="684213" y="4365625"/>
            <a:ext cx="431800" cy="358775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–</a:t>
            </a:r>
          </a:p>
        </p:txBody>
      </p:sp>
      <p:sp>
        <p:nvSpPr>
          <p:cNvPr id="51" name="Овал 50"/>
          <p:cNvSpPr/>
          <p:nvPr/>
        </p:nvSpPr>
        <p:spPr>
          <a:xfrm>
            <a:off x="1547813" y="3860800"/>
            <a:ext cx="431800" cy="360363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+</a:t>
            </a:r>
          </a:p>
        </p:txBody>
      </p:sp>
      <p:sp>
        <p:nvSpPr>
          <p:cNvPr id="52" name="Овал 51"/>
          <p:cNvSpPr/>
          <p:nvPr/>
        </p:nvSpPr>
        <p:spPr>
          <a:xfrm>
            <a:off x="1547813" y="4365625"/>
            <a:ext cx="431800" cy="358775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–</a:t>
            </a:r>
          </a:p>
        </p:txBody>
      </p:sp>
      <p:pic>
        <p:nvPicPr>
          <p:cNvPr id="34" name="Поле Чудес (Заставка 1991 при Листьеве)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692696"/>
            <a:ext cx="5832648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86466">
            <a:off x="4695825" y="1273175"/>
            <a:ext cx="18859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Прямоугольник 42"/>
          <p:cNvSpPr/>
          <p:nvPr/>
        </p:nvSpPr>
        <p:spPr>
          <a:xfrm>
            <a:off x="3275856" y="3068960"/>
            <a:ext cx="5076564" cy="95410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solidFill>
                  <a:srgbClr val="FF0000"/>
                </a:solidFill>
                <a:latin typeface="+mn-lt"/>
              </a:rPr>
              <a:t>Роман М.А.Булгакова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spc="50" dirty="0">
                <a:ln w="11430"/>
                <a:solidFill>
                  <a:srgbClr val="FF0000"/>
                </a:solidFill>
                <a:latin typeface="+mn-lt"/>
              </a:rPr>
              <a:t>«Мастер и Маргарита»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0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1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063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mph" presetSubtype="2" fill="remove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9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vide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video>
          </p:childTnLst>
        </p:cTn>
      </p:par>
    </p:tnLst>
    <p:bldLst>
      <p:bldP spid="2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323528" y="0"/>
            <a:ext cx="8064896" cy="6858000"/>
          </a:xfrm>
          <a:prstGeom prst="ellipse">
            <a:avLst/>
          </a:prstGeom>
          <a:gradFill flip="none" rotWithShape="1">
            <a:gsLst>
              <a:gs pos="59000">
                <a:schemeClr val="accent2">
                  <a:lumMod val="20000"/>
                  <a:lumOff val="80000"/>
                </a:scheme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2"/>
          <p:cNvGrpSpPr/>
          <p:nvPr/>
        </p:nvGrpSpPr>
        <p:grpSpPr>
          <a:xfrm>
            <a:off x="4283968" y="0"/>
            <a:ext cx="285752" cy="6858048"/>
            <a:chOff x="3929058" y="4357694"/>
            <a:chExt cx="357190" cy="157163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flipV="1">
              <a:off x="3929058" y="5275521"/>
              <a:ext cx="357190" cy="280531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17" name="8-конечная звезда 16"/>
          <p:cNvSpPr/>
          <p:nvPr/>
        </p:nvSpPr>
        <p:spPr>
          <a:xfrm rot="1207722">
            <a:off x="7098227" y="2212871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3491882" y="2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2" name="8-конечная звезда 21"/>
          <p:cNvSpPr/>
          <p:nvPr/>
        </p:nvSpPr>
        <p:spPr>
          <a:xfrm>
            <a:off x="3995938" y="5661250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3" name="8-конечная звезда 22"/>
          <p:cNvSpPr/>
          <p:nvPr/>
        </p:nvSpPr>
        <p:spPr>
          <a:xfrm rot="21267411">
            <a:off x="729494" y="1697812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4" name="8-конечная звезда 23"/>
          <p:cNvSpPr/>
          <p:nvPr/>
        </p:nvSpPr>
        <p:spPr>
          <a:xfrm rot="19587621">
            <a:off x="1152974" y="4686821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5" name="8-конечная звезда 24"/>
          <p:cNvSpPr/>
          <p:nvPr/>
        </p:nvSpPr>
        <p:spPr>
          <a:xfrm rot="19961537">
            <a:off x="532348" y="3806535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26" name="8-конечная звезда 25"/>
          <p:cNvSpPr/>
          <p:nvPr/>
        </p:nvSpPr>
        <p:spPr>
          <a:xfrm rot="509458">
            <a:off x="5076422" y="5517750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Б</a:t>
            </a:r>
            <a:endParaRPr lang="ru-RU" sz="4000" b="1" dirty="0"/>
          </a:p>
        </p:txBody>
      </p:sp>
      <p:sp>
        <p:nvSpPr>
          <p:cNvPr id="27" name="8-конечная звезда 26"/>
          <p:cNvSpPr/>
          <p:nvPr/>
        </p:nvSpPr>
        <p:spPr>
          <a:xfrm rot="19988337">
            <a:off x="1992369" y="5364774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28" name="8-конечная звезда 27"/>
          <p:cNvSpPr/>
          <p:nvPr/>
        </p:nvSpPr>
        <p:spPr>
          <a:xfrm rot="2129768">
            <a:off x="6797642" y="4293934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29" name="8-конечная звезда 28"/>
          <p:cNvSpPr/>
          <p:nvPr/>
        </p:nvSpPr>
        <p:spPr>
          <a:xfrm rot="1190537">
            <a:off x="4648369" y="150363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30" name="8-конечная звезда 29"/>
          <p:cNvSpPr/>
          <p:nvPr/>
        </p:nvSpPr>
        <p:spPr>
          <a:xfrm rot="1646736">
            <a:off x="6628862" y="1169611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31" name="8-конечная звезда 30"/>
          <p:cNvSpPr/>
          <p:nvPr/>
        </p:nvSpPr>
        <p:spPr>
          <a:xfrm>
            <a:off x="1547666" y="908722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32" name="8-конечная звезда 31"/>
          <p:cNvSpPr/>
          <p:nvPr/>
        </p:nvSpPr>
        <p:spPr>
          <a:xfrm rot="20716624">
            <a:off x="2516165" y="392886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33" name="8-конечная звезда 32"/>
          <p:cNvSpPr/>
          <p:nvPr/>
        </p:nvSpPr>
        <p:spPr>
          <a:xfrm rot="1526297">
            <a:off x="5684373" y="584499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+</a:t>
            </a:r>
            <a:endParaRPr lang="ru-RU" sz="4000" b="1" dirty="0"/>
          </a:p>
        </p:txBody>
      </p:sp>
      <p:sp>
        <p:nvSpPr>
          <p:cNvPr id="34" name="8-конечная звезда 33"/>
          <p:cNvSpPr/>
          <p:nvPr/>
        </p:nvSpPr>
        <p:spPr>
          <a:xfrm rot="20689371">
            <a:off x="339501" y="2695456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35" name="8-конечная звезда 34"/>
          <p:cNvSpPr/>
          <p:nvPr/>
        </p:nvSpPr>
        <p:spPr>
          <a:xfrm rot="20980261">
            <a:off x="2993138" y="5603916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36" name="8-конечная звезда 35"/>
          <p:cNvSpPr/>
          <p:nvPr/>
        </p:nvSpPr>
        <p:spPr>
          <a:xfrm rot="2399484">
            <a:off x="7093216" y="3295500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37" name="8-конечная звезда 36"/>
          <p:cNvSpPr/>
          <p:nvPr/>
        </p:nvSpPr>
        <p:spPr>
          <a:xfrm rot="1831756">
            <a:off x="5973009" y="5039090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pic>
        <p:nvPicPr>
          <p:cNvPr id="38" name="Picture 9" descr="Без имени-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04291" y="4584926"/>
            <a:ext cx="1939709" cy="2273074"/>
          </a:xfrm>
          <a:prstGeom prst="rect">
            <a:avLst/>
          </a:prstGeom>
          <a:noFill/>
        </p:spPr>
      </p:pic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179512" y="6165304"/>
            <a:ext cx="755576" cy="504056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32"/>
          <p:cNvGrpSpPr/>
          <p:nvPr/>
        </p:nvGrpSpPr>
        <p:grpSpPr>
          <a:xfrm>
            <a:off x="4283968" y="-48"/>
            <a:ext cx="285752" cy="6858048"/>
            <a:chOff x="3929058" y="4357694"/>
            <a:chExt cx="357190" cy="1571636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43" name="Равнобедренный треугольник 42"/>
            <p:cNvSpPr/>
            <p:nvPr/>
          </p:nvSpPr>
          <p:spPr>
            <a:xfrm flipV="1">
              <a:off x="3929058" y="5275521"/>
              <a:ext cx="357190" cy="280531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44" name="Овал 43"/>
          <p:cNvSpPr/>
          <p:nvPr/>
        </p:nvSpPr>
        <p:spPr>
          <a:xfrm>
            <a:off x="3203848" y="2996952"/>
            <a:ext cx="2500330" cy="1285884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 bwMode="auto">
          <a:xfrm>
            <a:off x="3275856" y="1772816"/>
            <a:ext cx="2286016" cy="242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10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1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1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1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1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1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1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1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20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2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2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2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2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2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2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2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2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2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2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1043608" y="188640"/>
            <a:ext cx="6696744" cy="792088"/>
          </a:xfrm>
          <a:prstGeom prst="ribbon">
            <a:avLst>
              <a:gd name="adj1" fmla="val 12500"/>
              <a:gd name="adj2" fmla="val 75000"/>
            </a:avLst>
          </a:prstGeom>
          <a:pattFill prst="pct30">
            <a:fgClr>
              <a:srgbClr val="C00000"/>
            </a:fgClr>
            <a:bgClr>
              <a:schemeClr val="bg1"/>
            </a:bgClr>
          </a:pattFill>
          <a:ln w="47625">
            <a:solidFill>
              <a:srgbClr val="FFC000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ln w="11430"/>
                <a:solidFill>
                  <a:schemeClr val="tx1">
                    <a:lumMod val="6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ФИНАЛ</a:t>
            </a:r>
            <a:endParaRPr kumimoji="0" lang="ru-RU" sz="5400" b="1" i="0" u="none" strike="noStrike" normalizeH="0" baseline="0" dirty="0" smtClean="0">
              <a:ln w="11430"/>
              <a:solidFill>
                <a:schemeClr val="tx1">
                  <a:lumMod val="6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" name="Picture 9" descr="Без имени-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054530" y="3075341"/>
            <a:ext cx="2028825" cy="2376487"/>
          </a:xfrm>
          <a:prstGeom prst="rect">
            <a:avLst/>
          </a:prstGeom>
          <a:noFill/>
        </p:spPr>
      </p:pic>
      <p:sp>
        <p:nvSpPr>
          <p:cNvPr id="4" name="AutoShape 6"/>
          <p:cNvSpPr>
            <a:spLocks noChangeArrowheads="1"/>
          </p:cNvSpPr>
          <p:nvPr/>
        </p:nvSpPr>
        <p:spPr bwMode="auto">
          <a:xfrm>
            <a:off x="1107426" y="1192902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2214546" y="1285860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357158" y="2073720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С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>
            <a:off x="1523026" y="2111442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К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8" name="AutoShape 6"/>
          <p:cNvSpPr>
            <a:spLocks noChangeArrowheads="1"/>
          </p:cNvSpPr>
          <p:nvPr/>
        </p:nvSpPr>
        <p:spPr bwMode="auto">
          <a:xfrm>
            <a:off x="2586666" y="2155037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У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9" name="AutoShape 6"/>
          <p:cNvSpPr>
            <a:spLocks noChangeArrowheads="1"/>
          </p:cNvSpPr>
          <p:nvPr/>
        </p:nvSpPr>
        <p:spPr bwMode="auto">
          <a:xfrm>
            <a:off x="3713158" y="2169286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П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AutoShape 6"/>
          <p:cNvSpPr>
            <a:spLocks noChangeArrowheads="1"/>
          </p:cNvSpPr>
          <p:nvPr/>
        </p:nvSpPr>
        <p:spPr bwMode="auto">
          <a:xfrm>
            <a:off x="6895456" y="1273649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tx2">
                <a:lumMod val="10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Н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auto">
          <a:xfrm>
            <a:off x="3349624" y="1273651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Ш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2" name="AutoShape 6"/>
          <p:cNvSpPr>
            <a:spLocks noChangeArrowheads="1"/>
          </p:cNvSpPr>
          <p:nvPr/>
        </p:nvSpPr>
        <p:spPr bwMode="auto">
          <a:xfrm>
            <a:off x="4566295" y="1273650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К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5715008" y="1285860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И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4" name="AutoShape 6"/>
          <p:cNvSpPr>
            <a:spLocks noChangeArrowheads="1"/>
          </p:cNvSpPr>
          <p:nvPr/>
        </p:nvSpPr>
        <p:spPr bwMode="auto">
          <a:xfrm>
            <a:off x="4809818" y="2169285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О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5" name="AutoShape 6"/>
          <p:cNvSpPr>
            <a:spLocks noChangeArrowheads="1"/>
          </p:cNvSpPr>
          <p:nvPr/>
        </p:nvSpPr>
        <p:spPr bwMode="auto">
          <a:xfrm>
            <a:off x="5921079" y="2211925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solidFill>
              <a:schemeClr val="bg1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Й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6" name="AutoShape 6"/>
          <p:cNvSpPr>
            <a:spLocks noChangeArrowheads="1"/>
          </p:cNvSpPr>
          <p:nvPr/>
        </p:nvSpPr>
        <p:spPr bwMode="auto">
          <a:xfrm>
            <a:off x="295814" y="2980613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Р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1338092" y="2980614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Ы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8" name="AutoShape 6"/>
          <p:cNvSpPr>
            <a:spLocks noChangeArrowheads="1"/>
          </p:cNvSpPr>
          <p:nvPr/>
        </p:nvSpPr>
        <p:spPr bwMode="auto">
          <a:xfrm>
            <a:off x="2368991" y="3027263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Ц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>
            <a:off x="5813057" y="3075341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Ь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4586930" y="3041815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Р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>
            <a:off x="3449864" y="3041816"/>
            <a:ext cx="1008062" cy="790575"/>
          </a:xfrm>
          <a:prstGeom prst="verticalScroll">
            <a:avLst>
              <a:gd name="adj" fmla="val 19116"/>
            </a:avLst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А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85728" y="5072074"/>
            <a:ext cx="474348" cy="714380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85786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Б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285852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785918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Г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2285984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Д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3929058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З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357686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3286116" y="5072074"/>
            <a:ext cx="617224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Ж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2786050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785786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1285852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285720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Р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7286644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6858016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357950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5857884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357818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Л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857752" y="507207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1785918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У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285984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Ф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3786182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Ч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786050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Х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286116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Ц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214810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Ш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714876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Щ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214942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Ъ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715008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215074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7715272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7143765" y="5786454"/>
            <a:ext cx="531270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Ю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6715140" y="5786454"/>
            <a:ext cx="474348" cy="71438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Э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5" name="Rectangle 18"/>
          <p:cNvSpPr>
            <a:spLocks noChangeArrowheads="1"/>
          </p:cNvSpPr>
          <p:nvPr/>
        </p:nvSpPr>
        <p:spPr bwMode="auto">
          <a:xfrm>
            <a:off x="1785918" y="2285992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99" name="Rectangle 18"/>
          <p:cNvSpPr>
            <a:spLocks noChangeArrowheads="1"/>
          </p:cNvSpPr>
          <p:nvPr/>
        </p:nvSpPr>
        <p:spPr bwMode="auto">
          <a:xfrm>
            <a:off x="1547664" y="3212976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0" name="Rectangle 18"/>
          <p:cNvSpPr>
            <a:spLocks noChangeArrowheads="1"/>
          </p:cNvSpPr>
          <p:nvPr/>
        </p:nvSpPr>
        <p:spPr bwMode="auto">
          <a:xfrm>
            <a:off x="2627784" y="3212976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1" name="Rectangle 18"/>
          <p:cNvSpPr>
            <a:spLocks noChangeArrowheads="1"/>
          </p:cNvSpPr>
          <p:nvPr/>
        </p:nvSpPr>
        <p:spPr bwMode="auto">
          <a:xfrm>
            <a:off x="539552" y="3212976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2" name="Rectangle 18"/>
          <p:cNvSpPr>
            <a:spLocks noChangeArrowheads="1"/>
          </p:cNvSpPr>
          <p:nvPr/>
        </p:nvSpPr>
        <p:spPr bwMode="auto">
          <a:xfrm>
            <a:off x="611560" y="2276872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3" name="Rectangle 18"/>
          <p:cNvSpPr>
            <a:spLocks noChangeArrowheads="1"/>
          </p:cNvSpPr>
          <p:nvPr/>
        </p:nvSpPr>
        <p:spPr bwMode="auto">
          <a:xfrm>
            <a:off x="1331640" y="1412776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4" name="Rectangle 18"/>
          <p:cNvSpPr>
            <a:spLocks noChangeArrowheads="1"/>
          </p:cNvSpPr>
          <p:nvPr/>
        </p:nvSpPr>
        <p:spPr bwMode="auto">
          <a:xfrm>
            <a:off x="2428860" y="1500174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5" name="Rectangle 18"/>
          <p:cNvSpPr>
            <a:spLocks noChangeArrowheads="1"/>
          </p:cNvSpPr>
          <p:nvPr/>
        </p:nvSpPr>
        <p:spPr bwMode="auto">
          <a:xfrm>
            <a:off x="3571868" y="1500174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6" name="Rectangle 18"/>
          <p:cNvSpPr>
            <a:spLocks noChangeArrowheads="1"/>
          </p:cNvSpPr>
          <p:nvPr/>
        </p:nvSpPr>
        <p:spPr bwMode="auto">
          <a:xfrm>
            <a:off x="2843808" y="2348880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7" name="Rectangle 18"/>
          <p:cNvSpPr>
            <a:spLocks noChangeArrowheads="1"/>
          </p:cNvSpPr>
          <p:nvPr/>
        </p:nvSpPr>
        <p:spPr bwMode="auto">
          <a:xfrm>
            <a:off x="3995936" y="2348880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8" name="Rectangle 18"/>
          <p:cNvSpPr>
            <a:spLocks noChangeArrowheads="1"/>
          </p:cNvSpPr>
          <p:nvPr/>
        </p:nvSpPr>
        <p:spPr bwMode="auto">
          <a:xfrm>
            <a:off x="4802830" y="1498067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09" name="Rectangle 18"/>
          <p:cNvSpPr>
            <a:spLocks noChangeArrowheads="1"/>
          </p:cNvSpPr>
          <p:nvPr/>
        </p:nvSpPr>
        <p:spPr bwMode="auto">
          <a:xfrm>
            <a:off x="3714744" y="3212976"/>
            <a:ext cx="56942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0" name="Rectangle 18"/>
          <p:cNvSpPr>
            <a:spLocks noChangeArrowheads="1"/>
          </p:cNvSpPr>
          <p:nvPr/>
        </p:nvSpPr>
        <p:spPr bwMode="auto">
          <a:xfrm>
            <a:off x="5076056" y="2348880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1" name="Rectangle 18"/>
          <p:cNvSpPr>
            <a:spLocks noChangeArrowheads="1"/>
          </p:cNvSpPr>
          <p:nvPr/>
        </p:nvSpPr>
        <p:spPr bwMode="auto">
          <a:xfrm>
            <a:off x="5940152" y="1484784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2" name="Rectangle 18"/>
          <p:cNvSpPr>
            <a:spLocks noChangeArrowheads="1"/>
          </p:cNvSpPr>
          <p:nvPr/>
        </p:nvSpPr>
        <p:spPr bwMode="auto">
          <a:xfrm>
            <a:off x="4860032" y="3212976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3" name="Rectangle 18"/>
          <p:cNvSpPr>
            <a:spLocks noChangeArrowheads="1"/>
          </p:cNvSpPr>
          <p:nvPr/>
        </p:nvSpPr>
        <p:spPr bwMode="auto">
          <a:xfrm>
            <a:off x="6044101" y="3305118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4" name="Rectangle 18"/>
          <p:cNvSpPr>
            <a:spLocks noChangeArrowheads="1"/>
          </p:cNvSpPr>
          <p:nvPr/>
        </p:nvSpPr>
        <p:spPr bwMode="auto">
          <a:xfrm>
            <a:off x="6156176" y="2348880"/>
            <a:ext cx="576262" cy="503238"/>
          </a:xfrm>
          <a:prstGeom prst="rect">
            <a:avLst/>
          </a:prstGeom>
          <a:ln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115" name="Rectangle 18"/>
          <p:cNvSpPr>
            <a:spLocks noChangeArrowheads="1"/>
          </p:cNvSpPr>
          <p:nvPr/>
        </p:nvSpPr>
        <p:spPr bwMode="auto">
          <a:xfrm>
            <a:off x="7143768" y="1500174"/>
            <a:ext cx="576262" cy="503238"/>
          </a:xfrm>
          <a:prstGeom prst="rect">
            <a:avLst/>
          </a:prstGeom>
          <a:ln w="19050">
            <a:solidFill>
              <a:srgbClr val="00B050"/>
            </a:solidFill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ru-RU"/>
          </a:p>
        </p:txBody>
      </p:sp>
      <p:sp>
        <p:nvSpPr>
          <p:cNvPr id="75" name="Блок-схема: альтернативный процесс 74"/>
          <p:cNvSpPr/>
          <p:nvPr/>
        </p:nvSpPr>
        <p:spPr>
          <a:xfrm>
            <a:off x="755576" y="4005064"/>
            <a:ext cx="2304256" cy="864096"/>
          </a:xfrm>
          <a:prstGeom prst="flowChartAlternateProcess">
            <a:avLst/>
          </a:prstGeom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Всё слово</a:t>
            </a:r>
            <a:endParaRPr lang="ru-RU" sz="2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Скругленная прямоугольная выноска 22"/>
          <p:cNvSpPr/>
          <p:nvPr/>
        </p:nvSpPr>
        <p:spPr>
          <a:xfrm>
            <a:off x="539552" y="3789040"/>
            <a:ext cx="5544615" cy="1152128"/>
          </a:xfrm>
          <a:prstGeom prst="wedgeRoundRectCallout">
            <a:avLst>
              <a:gd name="adj1" fmla="val 78306"/>
              <a:gd name="adj2" fmla="val -54718"/>
              <a:gd name="adj3" fmla="val 16667"/>
            </a:avLst>
          </a:prstGeom>
          <a:pattFill prst="pct60">
            <a:fgClr>
              <a:srgbClr val="C00000"/>
            </a:fgClr>
            <a:bgClr>
              <a:schemeClr val="bg1"/>
            </a:bgClr>
          </a:pattFill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Поздравляю! Вы выиграли финал, и я предлагаю Вам </a:t>
            </a:r>
            <a:r>
              <a:rPr lang="ru-RU" sz="2400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суперигру</a:t>
            </a:r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.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8" name="Скругленная прямоугольная выноска 27"/>
          <p:cNvSpPr/>
          <p:nvPr/>
        </p:nvSpPr>
        <p:spPr>
          <a:xfrm>
            <a:off x="323528" y="1556792"/>
            <a:ext cx="6248083" cy="3361938"/>
          </a:xfrm>
          <a:prstGeom prst="wedgeRoundRectCallout">
            <a:avLst>
              <a:gd name="adj1" fmla="val 67733"/>
              <a:gd name="adj2" fmla="val 16074"/>
              <a:gd name="adj3" fmla="val 16667"/>
            </a:avLst>
          </a:prstGeom>
          <a:blipFill>
            <a:blip r:embed="rId9" cstate="print"/>
            <a:tile tx="0" ty="0" sx="100000" sy="100000" flip="none" algn="tl"/>
          </a:blipFill>
          <a:ln w="38100" cap="flat">
            <a:solidFill>
              <a:schemeClr val="bg2">
                <a:lumMod val="50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 smtClean="0"/>
              <a:t>	</a:t>
            </a:r>
            <a:r>
              <a:rPr lang="ru-RU" sz="2200" b="1" dirty="0" smtClean="0"/>
              <a:t>«В таком случае следующим номером нашей программы </a:t>
            </a:r>
            <a:r>
              <a:rPr lang="ru-RU" sz="2200" b="1" dirty="0"/>
              <a:t>‒ </a:t>
            </a:r>
            <a:r>
              <a:rPr lang="ru-RU" sz="2200" b="1" dirty="0" smtClean="0"/>
              <a:t>известный драматический талант </a:t>
            </a:r>
            <a:r>
              <a:rPr lang="ru-RU" sz="2200" b="1" dirty="0"/>
              <a:t>артист </a:t>
            </a:r>
            <a:r>
              <a:rPr lang="ru-RU" sz="2200" b="1" dirty="0" err="1"/>
              <a:t>Куролесов</a:t>
            </a:r>
            <a:r>
              <a:rPr lang="ru-RU" sz="2200" b="1" dirty="0"/>
              <a:t> Савва </a:t>
            </a:r>
            <a:r>
              <a:rPr lang="ru-RU" sz="2200" b="1" dirty="0" smtClean="0"/>
              <a:t>Потапович, специально приглашённый, исполнит отрывки из…»</a:t>
            </a:r>
          </a:p>
          <a:p>
            <a:pPr algn="just"/>
            <a:r>
              <a:rPr lang="ru-RU" sz="2200" b="1" dirty="0" smtClean="0"/>
              <a:t>	Какое произведение и какого автора читает актер в театре во сне председателя жилтоварищества дома № 302-бис? </a:t>
            </a:r>
            <a:endParaRPr lang="ru-RU" sz="2200" b="1" dirty="0"/>
          </a:p>
        </p:txBody>
      </p:sp>
      <p:sp>
        <p:nvSpPr>
          <p:cNvPr id="76" name="Управляющая кнопка: возврат 75">
            <a:hlinkClick r:id="" action="ppaction://hlinkshowjump?jump=previousslide" highlightClick="1"/>
          </p:cNvPr>
          <p:cNvSpPr/>
          <p:nvPr/>
        </p:nvSpPr>
        <p:spPr>
          <a:xfrm>
            <a:off x="8567936" y="6237312"/>
            <a:ext cx="576064" cy="620688"/>
          </a:xfrm>
          <a:prstGeom prst="actionButtonReturn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" presetClass="emph" presetSubtype="1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cw">
                                      <p:cBhvr override="childStyle">
                                        <p:cTn id="15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xit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" presetClass="exit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"/>
                            </p:stCondLst>
                            <p:childTnLst>
                              <p:par>
                                <p:cTn id="13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000"/>
                            </p:stCondLst>
                            <p:childTnLst>
                              <p:par>
                                <p:cTn id="14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213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60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2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500"/>
                            </p:stCondLst>
                            <p:childTnLst>
                              <p:par>
                                <p:cTn id="16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7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500"/>
                            </p:stCondLst>
                            <p:childTnLst>
                              <p:par>
                                <p:cTn id="176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8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000"/>
                            </p:stCondLst>
                            <p:childTnLst>
                              <p:par>
                                <p:cTn id="18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2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3" dur="5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1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"/>
                            </p:stCondLst>
                            <p:childTnLst>
                              <p:par>
                                <p:cTn id="19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4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" dur="500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0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1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21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5" fill="hold">
                      <p:stCondLst>
                        <p:cond delay="0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18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9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23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2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8" dur="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35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>
                            <p:stCondLst>
                              <p:cond delay="500"/>
                            </p:stCondLst>
                            <p:childTnLst>
                              <p:par>
                                <p:cTn id="239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5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6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52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00"/>
                            </p:stCondLst>
                            <p:childTnLst>
                              <p:par>
                                <p:cTn id="256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57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8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1000"/>
                            </p:stCondLst>
                            <p:childTnLst>
                              <p:par>
                                <p:cTn id="26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2" dur="5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3" dur="500"/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9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0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1" dur="500" fill="hold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500"/>
                            </p:stCondLst>
                            <p:childTnLst>
                              <p:par>
                                <p:cTn id="27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274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5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000"/>
                            </p:stCondLst>
                            <p:childTnLst>
                              <p:par>
                                <p:cTn id="27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6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7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8" dur="5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500"/>
                            </p:stCondLst>
                            <p:childTnLst>
                              <p:par>
                                <p:cTn id="29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1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>
                      <p:stCondLst>
                        <p:cond delay="0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98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99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0" dur="5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500"/>
                            </p:stCondLst>
                            <p:childTnLst>
                              <p:par>
                                <p:cTn id="30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3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306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7" fill="hold">
                      <p:stCondLst>
                        <p:cond delay="0"/>
                      </p:stCondLst>
                      <p:childTnLst>
                        <p:par>
                          <p:cTn id="308" fill="hold">
                            <p:stCondLst>
                              <p:cond delay="0"/>
                            </p:stCondLst>
                            <p:childTnLst>
                              <p:par>
                                <p:cTn id="30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0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1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2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500"/>
                            </p:stCondLst>
                            <p:childTnLst>
                              <p:par>
                                <p:cTn id="31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15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000"/>
                            </p:stCondLst>
                            <p:childTnLst>
                              <p:par>
                                <p:cTn id="319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1" dur="500"/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27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8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9" dur="5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500"/>
                            </p:stCondLst>
                            <p:childTnLst>
                              <p:par>
                                <p:cTn id="33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36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7" dur="5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8" dur="500"/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340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1" fill="hold">
                      <p:stCondLst>
                        <p:cond delay="0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4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5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46" dur="5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500"/>
                            </p:stCondLst>
                            <p:childTnLst>
                              <p:par>
                                <p:cTn id="34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56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7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8" dur="5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500"/>
                            </p:stCondLst>
                            <p:childTnLst>
                              <p:par>
                                <p:cTn id="360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1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2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36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5" fill="hold">
                      <p:stCondLst>
                        <p:cond delay="0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8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9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0" dur="5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1" fill="hold">
                            <p:stCondLst>
                              <p:cond delay="500"/>
                            </p:stCondLst>
                            <p:childTnLst>
                              <p:par>
                                <p:cTn id="372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73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4" dur="5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7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8" dur="500"/>
                                        <p:tgtEl>
                                          <p:spTgt spid="9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9" dur="500"/>
                                        <p:tgtEl>
                                          <p:spTgt spid="9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81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2" fill="hold">
                      <p:stCondLst>
                        <p:cond delay="0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5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6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7" dur="5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500"/>
                            </p:stCondLst>
                            <p:childTnLst>
                              <p:par>
                                <p:cTn id="389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390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1" dur="5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1000"/>
                            </p:stCondLst>
                            <p:childTnLst>
                              <p:par>
                                <p:cTn id="394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5" dur="500"/>
                                        <p:tgtEl>
                                          <p:spTgt spid="9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/>
                                        <p:tgtEl>
                                          <p:spTgt spid="9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02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3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4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500"/>
                            </p:stCondLst>
                            <p:childTnLst>
                              <p:par>
                                <p:cTn id="406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07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1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2" dur="500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3" dur="500"/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seq concurrent="1" nextAc="seek">
              <p:cTn id="415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6" fill="hold">
                      <p:stCondLst>
                        <p:cond delay="0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19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0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7140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1" dur="5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500"/>
                            </p:stCondLst>
                            <p:childTnLst>
                              <p:par>
                                <p:cTn id="42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424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5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7" fill="hold">
                            <p:stCondLst>
                              <p:cond delay="1000"/>
                            </p:stCondLst>
                            <p:childTnLst>
                              <p:par>
                                <p:cTn id="42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9" dur="500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0" dur="500"/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3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3" fill="hold">
                      <p:stCondLst>
                        <p:cond delay="0"/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0" fill="hold">
                            <p:stCondLst>
                              <p:cond delay="500"/>
                            </p:stCondLst>
                            <p:childTnLst>
                              <p:par>
                                <p:cTn id="441" presetID="18" presetClass="exit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2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4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5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7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8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1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4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57" dur="25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60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63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5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66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8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69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1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72" dur="2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4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75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7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78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0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81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8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6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7" dur="2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8" dur="2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0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91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3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94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6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97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49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0" fill="hold">
                      <p:stCondLst>
                        <p:cond delay="0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3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4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5" fill="hold">
                            <p:stCondLst>
                              <p:cond delay="500"/>
                            </p:stCondLst>
                            <p:childTnLst>
                              <p:par>
                                <p:cTn id="50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0" fill="hold">
                      <p:stCondLst>
                        <p:cond delay="indefinite"/>
                      </p:stCondLst>
                      <p:childTnLst>
                        <p:par>
                          <p:cTn id="511" fill="hold">
                            <p:stCondLst>
                              <p:cond delay="0"/>
                            </p:stCondLst>
                            <p:childTnLst>
                              <p:par>
                                <p:cTn id="512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1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8" fill="hold">
                      <p:stCondLst>
                        <p:cond delay="0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3" fill="hold">
                            <p:stCondLst>
                              <p:cond delay="500"/>
                            </p:stCondLst>
                            <p:childTnLst>
                              <p:par>
                                <p:cTn id="52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2" grpId="0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51" grpId="0" animBg="1"/>
      <p:bldP spid="51" grpId="1" animBg="1"/>
      <p:bldP spid="52" grpId="0" animBg="1"/>
      <p:bldP spid="52" grpId="1" animBg="1"/>
      <p:bldP spid="53" grpId="0" animBg="1"/>
      <p:bldP spid="54" grpId="0" animBg="1"/>
      <p:bldP spid="54" grpId="1" animBg="1"/>
      <p:bldP spid="55" grpId="0" animBg="1"/>
      <p:bldP spid="55" grpId="1" animBg="1"/>
      <p:bldP spid="57" grpId="0" build="allAtOnce" animBg="1"/>
      <p:bldP spid="61" grpId="0" animBg="1"/>
      <p:bldP spid="62" grpId="0" animBg="1"/>
      <p:bldP spid="62" grpId="1" animBg="1"/>
      <p:bldP spid="63" grpId="0" animBg="1"/>
      <p:bldP spid="63" grpId="1" animBg="1"/>
      <p:bldP spid="64" grpId="0" animBg="1"/>
      <p:bldP spid="66" grpId="0" build="allAtOnce" animBg="1"/>
      <p:bldP spid="67" grpId="0" build="allAtOnce" animBg="1"/>
      <p:bldP spid="68" grpId="0" build="allAtOnce" animBg="1"/>
      <p:bldP spid="71" grpId="0" build="allAtOnce" animBg="1"/>
      <p:bldP spid="72" grpId="0" build="allAtOnce" animBg="1"/>
      <p:bldP spid="90" grpId="0" uiExpand="1" build="allAtOnce" animBg="1"/>
      <p:bldP spid="91" grpId="0" uiExpand="1" build="allAtOnce" animBg="1"/>
      <p:bldP spid="93" grpId="0" build="allAtOnce" animBg="1"/>
      <p:bldP spid="95" grpId="0" animBg="1"/>
      <p:bldP spid="95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108" grpId="0" animBg="1"/>
      <p:bldP spid="108" grpId="1" animBg="1"/>
      <p:bldP spid="109" grpId="0" animBg="1"/>
      <p:bldP spid="109" grpId="1" animBg="1"/>
      <p:bldP spid="110" grpId="0" animBg="1"/>
      <p:bldP spid="110" grpId="1" animBg="1"/>
      <p:bldP spid="111" grpId="0" animBg="1"/>
      <p:bldP spid="111" grpId="1" animBg="1"/>
      <p:bldP spid="111" grpId="2" animBg="1"/>
      <p:bldP spid="112" grpId="0" animBg="1"/>
      <p:bldP spid="112" grpId="1" animBg="1"/>
      <p:bldP spid="113" grpId="0" animBg="1"/>
      <p:bldP spid="113" grpId="1" animBg="1"/>
      <p:bldP spid="114" grpId="0" animBg="1"/>
      <p:bldP spid="114" grpId="1" animBg="1"/>
      <p:bldP spid="115" grpId="0" animBg="1"/>
      <p:bldP spid="115" grpId="1" animBg="1"/>
      <p:bldP spid="75" grpId="0" animBg="1"/>
      <p:bldP spid="75" grpId="1" animBg="1"/>
      <p:bldP spid="23" grpId="0" animBg="1"/>
      <p:bldP spid="28" grpId="0" animBg="1"/>
      <p:bldP spid="28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3"/>
          <p:cNvSpPr>
            <a:spLocks noChangeArrowheads="1"/>
          </p:cNvSpPr>
          <p:nvPr/>
        </p:nvSpPr>
        <p:spPr bwMode="auto">
          <a:xfrm rot="21060583">
            <a:off x="242651" y="422172"/>
            <a:ext cx="4492641" cy="858731"/>
          </a:xfrm>
          <a:prstGeom prst="plaque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  <a:ln w="53975">
            <a:solidFill>
              <a:srgbClr val="009900"/>
            </a:solidFill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СУПЕРИГРА</a:t>
            </a:r>
          </a:p>
        </p:txBody>
      </p:sp>
      <p:pic>
        <p:nvPicPr>
          <p:cNvPr id="5" name="Picture 9" descr="Без имени-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15175" y="4324350"/>
            <a:ext cx="202882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67313" y="3944278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Е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67313" y="5270732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74470" y="3296206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Р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74470" y="1302617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М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874470" y="4616515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68318" y="1950689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91139" y="1950689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116390" y="1950689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874470" y="2613361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Г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811529" y="1957257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72865" y="1951523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Г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553108" y="1951523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226398" y="1951523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2874470" y="1950689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515385" y="1950689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163457" y="1950689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22" name="Багетная рамка 21"/>
          <p:cNvSpPr/>
          <p:nvPr/>
        </p:nvSpPr>
        <p:spPr>
          <a:xfrm>
            <a:off x="113478" y="276190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23" name="Багетная рамка 22"/>
          <p:cNvSpPr/>
          <p:nvPr/>
        </p:nvSpPr>
        <p:spPr>
          <a:xfrm>
            <a:off x="545526" y="276190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24" name="Багетная рамка 23"/>
          <p:cNvSpPr/>
          <p:nvPr/>
        </p:nvSpPr>
        <p:spPr>
          <a:xfrm>
            <a:off x="2272948" y="331054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М</a:t>
            </a:r>
          </a:p>
        </p:txBody>
      </p:sp>
      <p:sp>
        <p:nvSpPr>
          <p:cNvPr id="25" name="Багетная рамка 24"/>
          <p:cNvSpPr/>
          <p:nvPr/>
        </p:nvSpPr>
        <p:spPr>
          <a:xfrm>
            <a:off x="980877" y="276190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26" name="Багетная рамка 25"/>
          <p:cNvSpPr/>
          <p:nvPr/>
        </p:nvSpPr>
        <p:spPr>
          <a:xfrm>
            <a:off x="1412925" y="276190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7" name="Багетная рамка 26"/>
          <p:cNvSpPr/>
          <p:nvPr/>
        </p:nvSpPr>
        <p:spPr>
          <a:xfrm>
            <a:off x="1844973" y="276190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28" name="Багетная рамка 27"/>
          <p:cNvSpPr/>
          <p:nvPr/>
        </p:nvSpPr>
        <p:spPr>
          <a:xfrm>
            <a:off x="2286545" y="276190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29" name="Багетная рамка 28"/>
          <p:cNvSpPr/>
          <p:nvPr/>
        </p:nvSpPr>
        <p:spPr>
          <a:xfrm>
            <a:off x="90816" y="331054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Ж</a:t>
            </a:r>
          </a:p>
        </p:txBody>
      </p:sp>
      <p:sp>
        <p:nvSpPr>
          <p:cNvPr id="30" name="Багетная рамка 29"/>
          <p:cNvSpPr/>
          <p:nvPr/>
        </p:nvSpPr>
        <p:spPr>
          <a:xfrm>
            <a:off x="519510" y="331054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З</a:t>
            </a:r>
          </a:p>
        </p:txBody>
      </p:sp>
      <p:sp>
        <p:nvSpPr>
          <p:cNvPr id="31" name="Багетная рамка 30"/>
          <p:cNvSpPr/>
          <p:nvPr/>
        </p:nvSpPr>
        <p:spPr>
          <a:xfrm>
            <a:off x="1844973" y="331054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-5000" contrast="-3000"/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Л</a:t>
            </a:r>
          </a:p>
        </p:txBody>
      </p:sp>
      <p:sp>
        <p:nvSpPr>
          <p:cNvPr id="32" name="Багетная рамка 31"/>
          <p:cNvSpPr/>
          <p:nvPr/>
        </p:nvSpPr>
        <p:spPr>
          <a:xfrm>
            <a:off x="1412925" y="331054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К</a:t>
            </a:r>
          </a:p>
        </p:txBody>
      </p:sp>
      <p:sp>
        <p:nvSpPr>
          <p:cNvPr id="33" name="Багетная рамка 32"/>
          <p:cNvSpPr/>
          <p:nvPr/>
        </p:nvSpPr>
        <p:spPr>
          <a:xfrm>
            <a:off x="974896" y="331054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34" name="Багетная рамка 33"/>
          <p:cNvSpPr/>
          <p:nvPr/>
        </p:nvSpPr>
        <p:spPr>
          <a:xfrm>
            <a:off x="1406944" y="3874760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Р</a:t>
            </a:r>
          </a:p>
        </p:txBody>
      </p:sp>
      <p:sp>
        <p:nvSpPr>
          <p:cNvPr id="35" name="Багетная рамка 34"/>
          <p:cNvSpPr/>
          <p:nvPr/>
        </p:nvSpPr>
        <p:spPr>
          <a:xfrm>
            <a:off x="976579" y="385918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П</a:t>
            </a:r>
          </a:p>
        </p:txBody>
      </p:sp>
      <p:sp>
        <p:nvSpPr>
          <p:cNvPr id="36" name="Багетная рамка 35"/>
          <p:cNvSpPr/>
          <p:nvPr/>
        </p:nvSpPr>
        <p:spPr>
          <a:xfrm>
            <a:off x="522864" y="385918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О</a:t>
            </a:r>
          </a:p>
        </p:txBody>
      </p:sp>
      <p:sp>
        <p:nvSpPr>
          <p:cNvPr id="37" name="Багетная рамка 36"/>
          <p:cNvSpPr/>
          <p:nvPr/>
        </p:nvSpPr>
        <p:spPr>
          <a:xfrm>
            <a:off x="87462" y="3849088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Н</a:t>
            </a:r>
          </a:p>
        </p:txBody>
      </p:sp>
      <p:sp>
        <p:nvSpPr>
          <p:cNvPr id="38" name="Багетная рамка 37"/>
          <p:cNvSpPr/>
          <p:nvPr/>
        </p:nvSpPr>
        <p:spPr>
          <a:xfrm>
            <a:off x="522864" y="4423400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Ф</a:t>
            </a:r>
          </a:p>
        </p:txBody>
      </p:sp>
      <p:sp>
        <p:nvSpPr>
          <p:cNvPr id="39" name="Багетная рамка 38"/>
          <p:cNvSpPr/>
          <p:nvPr/>
        </p:nvSpPr>
        <p:spPr>
          <a:xfrm>
            <a:off x="90816" y="4423400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У</a:t>
            </a:r>
          </a:p>
        </p:txBody>
      </p:sp>
      <p:sp>
        <p:nvSpPr>
          <p:cNvPr id="40" name="Багетная рамка 39"/>
          <p:cNvSpPr/>
          <p:nvPr/>
        </p:nvSpPr>
        <p:spPr>
          <a:xfrm>
            <a:off x="1838992" y="3849088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С</a:t>
            </a:r>
          </a:p>
        </p:txBody>
      </p:sp>
      <p:sp>
        <p:nvSpPr>
          <p:cNvPr id="41" name="Багетная рамка 40"/>
          <p:cNvSpPr/>
          <p:nvPr/>
        </p:nvSpPr>
        <p:spPr>
          <a:xfrm>
            <a:off x="2271040" y="385918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Т</a:t>
            </a:r>
          </a:p>
        </p:txBody>
      </p:sp>
      <p:sp>
        <p:nvSpPr>
          <p:cNvPr id="42" name="Багетная рамка 41"/>
          <p:cNvSpPr/>
          <p:nvPr/>
        </p:nvSpPr>
        <p:spPr>
          <a:xfrm>
            <a:off x="2286545" y="440782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Ш</a:t>
            </a:r>
          </a:p>
        </p:txBody>
      </p:sp>
      <p:sp>
        <p:nvSpPr>
          <p:cNvPr id="43" name="Багетная рамка 42"/>
          <p:cNvSpPr/>
          <p:nvPr/>
        </p:nvSpPr>
        <p:spPr>
          <a:xfrm>
            <a:off x="1840900" y="440782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Ч</a:t>
            </a:r>
          </a:p>
        </p:txBody>
      </p:sp>
      <p:sp>
        <p:nvSpPr>
          <p:cNvPr id="44" name="Багетная рамка 43"/>
          <p:cNvSpPr/>
          <p:nvPr/>
        </p:nvSpPr>
        <p:spPr>
          <a:xfrm>
            <a:off x="1412925" y="4423400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Ц</a:t>
            </a:r>
          </a:p>
        </p:txBody>
      </p:sp>
      <p:sp>
        <p:nvSpPr>
          <p:cNvPr id="45" name="Багетная рамка 44"/>
          <p:cNvSpPr/>
          <p:nvPr/>
        </p:nvSpPr>
        <p:spPr>
          <a:xfrm>
            <a:off x="954912" y="4423400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Х</a:t>
            </a:r>
          </a:p>
        </p:txBody>
      </p:sp>
      <p:sp>
        <p:nvSpPr>
          <p:cNvPr id="46" name="Багетная рамка 45"/>
          <p:cNvSpPr/>
          <p:nvPr/>
        </p:nvSpPr>
        <p:spPr>
          <a:xfrm>
            <a:off x="1412925" y="4972040"/>
            <a:ext cx="432048" cy="548640"/>
          </a:xfrm>
          <a:prstGeom prst="bevel">
            <a:avLst/>
          </a:prstGeom>
          <a:blipFill>
            <a:blip r:embed="rId8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Ь</a:t>
            </a:r>
          </a:p>
        </p:txBody>
      </p:sp>
      <p:sp>
        <p:nvSpPr>
          <p:cNvPr id="47" name="Багетная рамка 46"/>
          <p:cNvSpPr/>
          <p:nvPr/>
        </p:nvSpPr>
        <p:spPr>
          <a:xfrm>
            <a:off x="969437" y="497103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Ы</a:t>
            </a:r>
          </a:p>
        </p:txBody>
      </p:sp>
      <p:sp>
        <p:nvSpPr>
          <p:cNvPr id="48" name="Багетная рамка 47"/>
          <p:cNvSpPr/>
          <p:nvPr/>
        </p:nvSpPr>
        <p:spPr>
          <a:xfrm>
            <a:off x="537389" y="4963500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Ъ</a:t>
            </a:r>
          </a:p>
        </p:txBody>
      </p:sp>
      <p:sp>
        <p:nvSpPr>
          <p:cNvPr id="49" name="Багетная рамка 48"/>
          <p:cNvSpPr/>
          <p:nvPr/>
        </p:nvSpPr>
        <p:spPr>
          <a:xfrm>
            <a:off x="87012" y="4971036"/>
            <a:ext cx="432048" cy="548640"/>
          </a:xfrm>
          <a:prstGeom prst="bevel">
            <a:avLst/>
          </a:prstGeom>
          <a:blipFill>
            <a:blip r:embed="rId7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Щ</a:t>
            </a:r>
          </a:p>
        </p:txBody>
      </p:sp>
      <p:sp>
        <p:nvSpPr>
          <p:cNvPr id="50" name="Багетная рамка 49"/>
          <p:cNvSpPr/>
          <p:nvPr/>
        </p:nvSpPr>
        <p:spPr>
          <a:xfrm>
            <a:off x="2299190" y="4977100"/>
            <a:ext cx="432048" cy="548640"/>
          </a:xfrm>
          <a:prstGeom prst="bevel">
            <a:avLst/>
          </a:prstGeom>
          <a:blipFill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Ю</a:t>
            </a:r>
          </a:p>
        </p:txBody>
      </p:sp>
      <p:sp>
        <p:nvSpPr>
          <p:cNvPr id="51" name="Багетная рамка 50"/>
          <p:cNvSpPr/>
          <p:nvPr/>
        </p:nvSpPr>
        <p:spPr>
          <a:xfrm>
            <a:off x="1851615" y="4972040"/>
            <a:ext cx="432048" cy="548640"/>
          </a:xfrm>
          <a:prstGeom prst="bevel">
            <a:avLst/>
          </a:prstGeom>
          <a:blipFill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Э</a:t>
            </a:r>
          </a:p>
        </p:txBody>
      </p:sp>
      <p:sp>
        <p:nvSpPr>
          <p:cNvPr id="52" name="Багетная рамка 51"/>
          <p:cNvSpPr/>
          <p:nvPr/>
        </p:nvSpPr>
        <p:spPr>
          <a:xfrm>
            <a:off x="105341" y="5520680"/>
            <a:ext cx="432048" cy="548640"/>
          </a:xfrm>
          <a:prstGeom prst="bevel">
            <a:avLst/>
          </a:prstGeom>
          <a:blipFill>
            <a:blip r:embed="rId9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Я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5477957" y="2613567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Г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5477957" y="3278482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А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5477957" y="1302617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А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5477957" y="642619"/>
            <a:ext cx="648072" cy="648072"/>
          </a:xfrm>
          <a:prstGeom prst="rect">
            <a:avLst/>
          </a:prstGeom>
          <a:ln w="2857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Б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3707904" y="4653136"/>
            <a:ext cx="3450214" cy="1849916"/>
          </a:xfrm>
          <a:prstGeom prst="rect">
            <a:avLst/>
          </a:prstGeom>
          <a:blipFill>
            <a:blip r:embed="rId10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bg1"/>
                </a:solidFill>
              </a:rPr>
              <a:t>Какой болезнью страдал Понтий Пилат от запаха розового масла? (По горизонтали)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6268143" y="332656"/>
            <a:ext cx="2592288" cy="1477422"/>
          </a:xfrm>
          <a:prstGeom prst="rect">
            <a:avLst/>
          </a:prstGeom>
          <a:blipFill>
            <a:blip r:embed="rId10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bg1"/>
                </a:solidFill>
              </a:rPr>
              <a:t>Современное название этой болезни. (Слева по вертикали)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6268143" y="2761906"/>
            <a:ext cx="2592288" cy="1477422"/>
          </a:xfrm>
          <a:prstGeom prst="rect">
            <a:avLst/>
          </a:prstGeom>
          <a:blipFill>
            <a:blip r:embed="rId11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/>
              </a:extLst>
            </a:blip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bg1"/>
                </a:solidFill>
              </a:rPr>
              <a:t>Кличка собаки прокуратора.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chemeClr val="bg1"/>
                </a:solidFill>
              </a:rPr>
              <a:t>(Справа по вертикали)</a:t>
            </a:r>
          </a:p>
        </p:txBody>
      </p:sp>
      <p:sp>
        <p:nvSpPr>
          <p:cNvPr id="72" name="Блок-схема: решение 71"/>
          <p:cNvSpPr/>
          <p:nvPr/>
        </p:nvSpPr>
        <p:spPr>
          <a:xfrm>
            <a:off x="6816051" y="2007632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7" name="Блок-схема: решение 76"/>
          <p:cNvSpPr/>
          <p:nvPr/>
        </p:nvSpPr>
        <p:spPr>
          <a:xfrm>
            <a:off x="951558" y="2013542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8" name="Блок-схема: решение 77"/>
          <p:cNvSpPr/>
          <p:nvPr/>
        </p:nvSpPr>
        <p:spPr>
          <a:xfrm>
            <a:off x="1581585" y="2007632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9" name="Блок-схема: решение 78"/>
          <p:cNvSpPr/>
          <p:nvPr/>
        </p:nvSpPr>
        <p:spPr>
          <a:xfrm>
            <a:off x="2283663" y="1957257"/>
            <a:ext cx="556262" cy="603607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0" name="Блок-схема: решение 79"/>
          <p:cNvSpPr/>
          <p:nvPr/>
        </p:nvSpPr>
        <p:spPr>
          <a:xfrm>
            <a:off x="5537992" y="3334192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" name="Блок-схема: решение 80"/>
          <p:cNvSpPr/>
          <p:nvPr/>
        </p:nvSpPr>
        <p:spPr>
          <a:xfrm>
            <a:off x="5531963" y="2704757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2" name="Блок-схема: решение 81"/>
          <p:cNvSpPr/>
          <p:nvPr/>
        </p:nvSpPr>
        <p:spPr>
          <a:xfrm>
            <a:off x="5522324" y="1352992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3" name="Блок-схема: решение 82"/>
          <p:cNvSpPr/>
          <p:nvPr/>
        </p:nvSpPr>
        <p:spPr>
          <a:xfrm>
            <a:off x="5531963" y="692994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4" name="Блок-схема: решение 83"/>
          <p:cNvSpPr/>
          <p:nvPr/>
        </p:nvSpPr>
        <p:spPr>
          <a:xfrm>
            <a:off x="2919525" y="5321107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5" name="Блок-схема: решение 84"/>
          <p:cNvSpPr/>
          <p:nvPr/>
        </p:nvSpPr>
        <p:spPr>
          <a:xfrm>
            <a:off x="2934792" y="4666890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6" name="Блок-схема: решение 85"/>
          <p:cNvSpPr/>
          <p:nvPr/>
        </p:nvSpPr>
        <p:spPr>
          <a:xfrm>
            <a:off x="2949873" y="3994653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7" name="Блок-схема: решение 86"/>
          <p:cNvSpPr/>
          <p:nvPr/>
        </p:nvSpPr>
        <p:spPr>
          <a:xfrm>
            <a:off x="2934792" y="3379232"/>
            <a:ext cx="550861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8" name="Блок-схема: решение 87"/>
          <p:cNvSpPr/>
          <p:nvPr/>
        </p:nvSpPr>
        <p:spPr>
          <a:xfrm>
            <a:off x="2928476" y="2648371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9" name="Блок-схема: решение 88"/>
          <p:cNvSpPr/>
          <p:nvPr/>
        </p:nvSpPr>
        <p:spPr>
          <a:xfrm>
            <a:off x="2921319" y="1352992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0" name="Блок-схема: решение 89"/>
          <p:cNvSpPr/>
          <p:nvPr/>
        </p:nvSpPr>
        <p:spPr>
          <a:xfrm>
            <a:off x="2921319" y="2007632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1" name="Блок-схема: решение 90"/>
          <p:cNvSpPr/>
          <p:nvPr/>
        </p:nvSpPr>
        <p:spPr>
          <a:xfrm>
            <a:off x="3569391" y="2023349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" name="Блок-схема: решение 91"/>
          <p:cNvSpPr/>
          <p:nvPr/>
        </p:nvSpPr>
        <p:spPr>
          <a:xfrm>
            <a:off x="4197111" y="1999423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3" name="Блок-схема: решение 92"/>
          <p:cNvSpPr/>
          <p:nvPr/>
        </p:nvSpPr>
        <p:spPr>
          <a:xfrm>
            <a:off x="4865535" y="2038771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4" name="Блок-схема: решение 93"/>
          <p:cNvSpPr/>
          <p:nvPr/>
        </p:nvSpPr>
        <p:spPr>
          <a:xfrm>
            <a:off x="5531963" y="2007632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5" name="Блок-схема: решение 94"/>
          <p:cNvSpPr/>
          <p:nvPr/>
        </p:nvSpPr>
        <p:spPr>
          <a:xfrm>
            <a:off x="6170396" y="2013542"/>
            <a:ext cx="540060" cy="547322"/>
          </a:xfrm>
          <a:prstGeom prst="flowChartDecision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6" name="Скругленная прямоугольная выноска 95"/>
          <p:cNvSpPr/>
          <p:nvPr/>
        </p:nvSpPr>
        <p:spPr>
          <a:xfrm>
            <a:off x="3693769" y="4263724"/>
            <a:ext cx="3180184" cy="1663051"/>
          </a:xfrm>
          <a:prstGeom prst="wedgeRoundRectCallout">
            <a:avLst>
              <a:gd name="adj1" fmla="val 78703"/>
              <a:gd name="adj2" fmla="val 7517"/>
              <a:gd name="adj3" fmla="val 16667"/>
            </a:avLst>
          </a:prstGeom>
          <a:blipFill>
            <a:blip r:embed="rId10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</a:rPr>
              <a:t>Вам дать минуту на обдумывание, или вы назовёте слово сразу?</a:t>
            </a:r>
          </a:p>
        </p:txBody>
      </p:sp>
      <p:sp>
        <p:nvSpPr>
          <p:cNvPr id="97" name="Блок-схема: альтернативный процесс 96"/>
          <p:cNvSpPr/>
          <p:nvPr/>
        </p:nvSpPr>
        <p:spPr>
          <a:xfrm>
            <a:off x="1036735" y="5640132"/>
            <a:ext cx="1608329" cy="781579"/>
          </a:xfrm>
          <a:prstGeom prst="flowChartAlternateProcess">
            <a:avLst/>
          </a:prstGeom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4">
                <a:shade val="30000"/>
                <a:satMod val="200000"/>
              </a:schemeClr>
            </a:contourClr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СЛОВО</a:t>
            </a:r>
          </a:p>
        </p:txBody>
      </p:sp>
      <p:sp>
        <p:nvSpPr>
          <p:cNvPr id="98" name="Кольцо 97"/>
          <p:cNvSpPr/>
          <p:nvPr/>
        </p:nvSpPr>
        <p:spPr>
          <a:xfrm>
            <a:off x="3635896" y="3212976"/>
            <a:ext cx="1728192" cy="1584176"/>
          </a:xfrm>
          <a:prstGeom prst="donut">
            <a:avLst>
              <a:gd name="adj" fmla="val 11143"/>
            </a:avLst>
          </a:prstGeom>
          <a:gradFill flip="none" rotWithShape="1">
            <a:gsLst>
              <a:gs pos="0">
                <a:srgbClr val="FBE4AE"/>
              </a:gs>
              <a:gs pos="13000">
                <a:srgbClr val="BD922A"/>
              </a:gs>
              <a:gs pos="21001">
                <a:srgbClr val="BD922A"/>
              </a:gs>
              <a:gs pos="63000">
                <a:srgbClr val="FBE4AE"/>
              </a:gs>
              <a:gs pos="67000">
                <a:srgbClr val="BD922A"/>
              </a:gs>
              <a:gs pos="69000">
                <a:srgbClr val="835E17"/>
              </a:gs>
              <a:gs pos="82001">
                <a:srgbClr val="A28949"/>
              </a:gs>
              <a:gs pos="100000">
                <a:srgbClr val="FAE3B7"/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accent2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2" name="Овал 101"/>
          <p:cNvSpPr/>
          <p:nvPr/>
        </p:nvSpPr>
        <p:spPr>
          <a:xfrm>
            <a:off x="3779912" y="3356992"/>
            <a:ext cx="1425758" cy="1296144"/>
          </a:xfrm>
          <a:prstGeom prst="ellipse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 w="254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TextBox 102"/>
          <p:cNvSpPr txBox="1"/>
          <p:nvPr/>
        </p:nvSpPr>
        <p:spPr>
          <a:xfrm>
            <a:off x="4283968" y="3284984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12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355976" y="4365104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6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932040" y="378904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3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3707904" y="3789040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9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4644008" y="335699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1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860032" y="3501008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2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860032" y="4077072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4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644008" y="42930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5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4067944" y="4293096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7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851920" y="4149080"/>
            <a:ext cx="3600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8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779912" y="3573016"/>
            <a:ext cx="432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10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3995936" y="335699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bg1"/>
                </a:solidFill>
              </a:rPr>
              <a:t>11</a:t>
            </a:r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116" name="Блок-схема: узел 115"/>
          <p:cNvSpPr/>
          <p:nvPr/>
        </p:nvSpPr>
        <p:spPr>
          <a:xfrm>
            <a:off x="4427984" y="3933056"/>
            <a:ext cx="124708" cy="127253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0" name="Прямая со стрелкой 119"/>
          <p:cNvCxnSpPr/>
          <p:nvPr/>
        </p:nvCxnSpPr>
        <p:spPr>
          <a:xfrm flipV="1">
            <a:off x="4499992" y="3573016"/>
            <a:ext cx="0" cy="350167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 стрелкой 120"/>
          <p:cNvCxnSpPr/>
          <p:nvPr/>
        </p:nvCxnSpPr>
        <p:spPr>
          <a:xfrm flipH="1" flipV="1">
            <a:off x="4067944" y="3645024"/>
            <a:ext cx="432048" cy="360040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" presetClass="emph" presetSubtype="1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000"/>
                            </p:stCondLst>
                            <p:childTnLst>
                              <p:par>
                                <p:cTn id="109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"/>
                            </p:stCondLst>
                            <p:childTnLst>
                              <p:par>
                                <p:cTn id="12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25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6" fill="hold">
                      <p:stCondLst>
                        <p:cond delay="0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00"/>
                            </p:stCondLst>
                            <p:childTnLst>
                              <p:par>
                                <p:cTn id="13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2000"/>
                            </p:stCondLst>
                            <p:childTnLst>
                              <p:par>
                                <p:cTn id="154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000"/>
                            </p:stCondLst>
                            <p:childTnLst>
                              <p:par>
                                <p:cTn id="16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000"/>
                            </p:stCondLst>
                            <p:childTnLst>
                              <p:par>
                                <p:cTn id="171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8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9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9070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9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>
                            <p:stCondLst>
                              <p:cond delay="1000"/>
                            </p:stCondLst>
                            <p:childTnLst>
                              <p:par>
                                <p:cTn id="215" presetID="14" presetClass="entr" presetSubtype="5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6000"/>
                            </p:stCondLst>
                            <p:childTnLst>
                              <p:par>
                                <p:cTn id="219" presetID="14" presetClass="entr" presetSubtype="1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4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500"/>
                            </p:stCondLst>
                            <p:childTnLst>
                              <p:par>
                                <p:cTn id="24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3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6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9" dur="3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5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68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1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4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7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0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3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6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7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9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2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3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95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МИНУТ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1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0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1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6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1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4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6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9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4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9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1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4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6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9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4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6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8" presetID="5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79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00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1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83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4" fill="hold">
                      <p:stCondLst>
                        <p:cond delay="0"/>
                      </p:stCondLst>
                      <p:childTnLst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000"/>
                            </p:stCondLst>
                            <p:childTnLst>
                              <p:par>
                                <p:cTn id="3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9" fill="hold">
                      <p:stCondLst>
                        <p:cond delay="indefinite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35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1000"/>
                            </p:stCondLst>
                            <p:childTnLst>
                              <p:par>
                                <p:cTn id="4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35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9" fill="hold">
                            <p:stCondLst>
                              <p:cond delay="1000"/>
                            </p:stCondLst>
                            <p:childTnLst>
                              <p:par>
                                <p:cTn id="4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seq concurrent="1" nextAc="seek">
              <p:cTn id="46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6" fill="hold">
                      <p:stCondLst>
                        <p:cond delay="0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7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1" fill="hold">
                      <p:stCondLst>
                        <p:cond delay="0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7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6" fill="hold">
                      <p:stCondLst>
                        <p:cond delay="0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48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1" fill="hold">
                      <p:stCondLst>
                        <p:cond delay="0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48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6" fill="hold">
                      <p:stCondLst>
                        <p:cond delay="0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8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9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1" fill="hold">
                      <p:stCondLst>
                        <p:cond delay="0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495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6" fill="hold">
                      <p:stCondLst>
                        <p:cond delay="0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1" fill="hold">
                      <p:stCondLst>
                        <p:cond delay="0"/>
                      </p:stCondLst>
                      <p:childTnLst>
                        <p:par>
                          <p:cTn id="502" fill="hold">
                            <p:stCondLst>
                              <p:cond delay="0"/>
                            </p:stCondLst>
                            <p:childTnLst>
                              <p:par>
                                <p:cTn id="50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50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6" fill="hold">
                      <p:stCondLst>
                        <p:cond delay="0"/>
                      </p:stCondLst>
                      <p:childTnLst>
                        <p:par>
                          <p:cTn id="507" fill="hold">
                            <p:stCondLst>
                              <p:cond delay="0"/>
                            </p:stCondLst>
                            <p:childTnLst>
                              <p:par>
                                <p:cTn id="50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51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1" fill="hold">
                      <p:stCondLst>
                        <p:cond delay="0"/>
                      </p:stCondLst>
                      <p:childTnLst>
                        <p:par>
                          <p:cTn id="512" fill="hold">
                            <p:stCondLst>
                              <p:cond delay="0"/>
                            </p:stCondLst>
                            <p:childTnLst>
                              <p:par>
                                <p:cTn id="5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51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6" fill="hold">
                      <p:stCondLst>
                        <p:cond delay="0"/>
                      </p:stCondLst>
                      <p:childTnLst>
                        <p:par>
                          <p:cTn id="517" fill="hold">
                            <p:stCondLst>
                              <p:cond delay="0"/>
                            </p:stCondLst>
                            <p:childTnLst>
                              <p:par>
                                <p:cTn id="51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2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1" fill="hold">
                      <p:stCondLst>
                        <p:cond delay="0"/>
                      </p:stCondLst>
                      <p:childTnLst>
                        <p:par>
                          <p:cTn id="522" fill="hold">
                            <p:stCondLst>
                              <p:cond delay="0"/>
                            </p:stCondLst>
                            <p:childTnLst>
                              <p:par>
                                <p:cTn id="52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525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6" fill="hold">
                      <p:stCondLst>
                        <p:cond delay="0"/>
                      </p:stCondLst>
                      <p:childTnLst>
                        <p:par>
                          <p:cTn id="527" fill="hold">
                            <p:stCondLst>
                              <p:cond delay="0"/>
                            </p:stCondLst>
                            <p:childTnLst>
                              <p:par>
                                <p:cTn id="52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2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3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1" fill="hold">
                      <p:stCondLst>
                        <p:cond delay="0"/>
                      </p:stCondLst>
                      <p:childTnLst>
                        <p:par>
                          <p:cTn id="532" fill="hold">
                            <p:stCondLst>
                              <p:cond delay="0"/>
                            </p:stCondLst>
                            <p:childTnLst>
                              <p:par>
                                <p:cTn id="53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53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6" fill="hold">
                      <p:stCondLst>
                        <p:cond delay="0"/>
                      </p:stCondLst>
                      <p:childTnLst>
                        <p:par>
                          <p:cTn id="537" fill="hold">
                            <p:stCondLst>
                              <p:cond delay="0"/>
                            </p:stCondLst>
                            <p:childTnLst>
                              <p:par>
                                <p:cTn id="53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54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1" fill="hold">
                      <p:stCondLst>
                        <p:cond delay="0"/>
                      </p:stCondLst>
                      <p:childTnLst>
                        <p:par>
                          <p:cTn id="542" fill="hold">
                            <p:stCondLst>
                              <p:cond delay="0"/>
                            </p:stCondLst>
                            <p:childTnLst>
                              <p:par>
                                <p:cTn id="54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4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6" fill="hold">
                      <p:stCondLst>
                        <p:cond delay="0"/>
                      </p:stCondLst>
                      <p:childTnLst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5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1" fill="hold">
                      <p:stCondLst>
                        <p:cond delay="0"/>
                      </p:stCondLst>
                      <p:childTnLst>
                        <p:par>
                          <p:cTn id="552" fill="hold">
                            <p:stCondLst>
                              <p:cond delay="0"/>
                            </p:stCondLst>
                            <p:childTnLst>
                              <p:par>
                                <p:cTn id="55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55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6" fill="hold">
                      <p:stCondLst>
                        <p:cond delay="0"/>
                      </p:stCondLst>
                      <p:childTnLst>
                        <p:par>
                          <p:cTn id="557" fill="hold">
                            <p:stCondLst>
                              <p:cond delay="0"/>
                            </p:stCondLst>
                            <p:childTnLst>
                              <p:par>
                                <p:cTn id="55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6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1" fill="hold">
                      <p:stCondLst>
                        <p:cond delay="0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6633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2" grpId="0" animBg="1"/>
      <p:bldP spid="23" grpId="0" animBg="1"/>
      <p:bldP spid="24" grpId="0" animBg="1"/>
      <p:bldP spid="26" grpId="0" animBg="1"/>
      <p:bldP spid="28" grpId="0" animBg="1"/>
      <p:bldP spid="32" grpId="0" animBg="1"/>
      <p:bldP spid="33" grpId="0" animBg="1"/>
      <p:bldP spid="34" grpId="0" animBg="1"/>
      <p:bldP spid="37" grpId="0" animBg="1"/>
      <p:bldP spid="46" grpId="0" animBg="1"/>
      <p:bldP spid="52" grpId="0" animBg="1"/>
      <p:bldP spid="97" grpId="0" animBg="1"/>
      <p:bldP spid="97" grpId="1" animBg="1"/>
      <p:bldP spid="97" grpId="2" animBg="1"/>
      <p:bldP spid="98" grpId="0" animBg="1"/>
      <p:bldP spid="98" grpId="1" animBg="1"/>
      <p:bldP spid="102" grpId="0" animBg="1"/>
      <p:bldP spid="102" grpId="1" animBg="1"/>
      <p:bldP spid="103" grpId="0"/>
      <p:bldP spid="103" grpId="1"/>
      <p:bldP spid="104" grpId="0"/>
      <p:bldP spid="104" grpId="1"/>
      <p:bldP spid="105" grpId="0"/>
      <p:bldP spid="105" grpId="1"/>
      <p:bldP spid="106" grpId="0"/>
      <p:bldP spid="106" grpId="1"/>
      <p:bldP spid="107" grpId="0"/>
      <p:bldP spid="107" grpId="1"/>
      <p:bldP spid="108" grpId="0"/>
      <p:bldP spid="108" grpId="1"/>
      <p:bldP spid="109" grpId="0"/>
      <p:bldP spid="109" grpId="1"/>
      <p:bldP spid="110" grpId="0"/>
      <p:bldP spid="110" grpId="1"/>
      <p:bldP spid="111" grpId="0"/>
      <p:bldP spid="111" grpId="1"/>
      <p:bldP spid="112" grpId="0"/>
      <p:bldP spid="112" grpId="1"/>
      <p:bldP spid="113" grpId="0"/>
      <p:bldP spid="113" grpId="1"/>
      <p:bldP spid="115" grpId="0"/>
      <p:bldP spid="115" grpId="1"/>
      <p:bldP spid="116" grpId="0" animBg="1"/>
      <p:bldP spid="11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692696"/>
            <a:ext cx="7560840" cy="1944216"/>
          </a:xfrm>
          <a:prstGeom prst="rect">
            <a:avLst/>
          </a:prstGeom>
          <a:noFill/>
        </p:spPr>
        <p:txBody>
          <a:bodyPr wrap="none">
            <a:prstTxWarp prst="textWave2">
              <a:avLst>
                <a:gd name="adj1" fmla="val 12500"/>
                <a:gd name="adj2" fmla="val -733"/>
              </a:avLst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Поздравляем!</a:t>
            </a:r>
          </a:p>
        </p:txBody>
      </p:sp>
      <p:sp>
        <p:nvSpPr>
          <p:cNvPr id="6" name="Солнце 5"/>
          <p:cNvSpPr/>
          <p:nvPr/>
        </p:nvSpPr>
        <p:spPr>
          <a:xfrm>
            <a:off x="7812360" y="2636912"/>
            <a:ext cx="936104" cy="861246"/>
          </a:xfrm>
          <a:prstGeom prst="sun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олнце 6"/>
          <p:cNvSpPr/>
          <p:nvPr/>
        </p:nvSpPr>
        <p:spPr>
          <a:xfrm>
            <a:off x="7380312" y="260648"/>
            <a:ext cx="936104" cy="861246"/>
          </a:xfrm>
          <a:prstGeom prst="su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Солнце 7"/>
          <p:cNvSpPr/>
          <p:nvPr/>
        </p:nvSpPr>
        <p:spPr>
          <a:xfrm>
            <a:off x="1820264" y="332656"/>
            <a:ext cx="936104" cy="861246"/>
          </a:xfrm>
          <a:prstGeom prst="sun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5-конечная звезда 8"/>
          <p:cNvSpPr/>
          <p:nvPr/>
        </p:nvSpPr>
        <p:spPr>
          <a:xfrm>
            <a:off x="3851920" y="5733256"/>
            <a:ext cx="792088" cy="649497"/>
          </a:xfrm>
          <a:prstGeom prst="star5">
            <a:avLst/>
          </a:prstGeom>
          <a:solidFill>
            <a:srgbClr val="FF0000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5-конечная звезда 10"/>
          <p:cNvSpPr/>
          <p:nvPr/>
        </p:nvSpPr>
        <p:spPr>
          <a:xfrm>
            <a:off x="6146230" y="2526109"/>
            <a:ext cx="792088" cy="649497"/>
          </a:xfrm>
          <a:prstGeom prst="star5">
            <a:avLst>
              <a:gd name="adj" fmla="val 14707"/>
              <a:gd name="hf" fmla="val 105146"/>
              <a:gd name="vf" fmla="val 11055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4211960" y="332656"/>
            <a:ext cx="792088" cy="649497"/>
          </a:xfrm>
          <a:prstGeom prst="star5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FF0000"/>
              </a:solidFill>
            </a:endParaRPr>
          </a:p>
        </p:txBody>
      </p:sp>
      <p:sp>
        <p:nvSpPr>
          <p:cNvPr id="13" name="Солнце 12"/>
          <p:cNvSpPr/>
          <p:nvPr/>
        </p:nvSpPr>
        <p:spPr>
          <a:xfrm>
            <a:off x="2555776" y="3356992"/>
            <a:ext cx="936104" cy="861246"/>
          </a:xfrm>
          <a:prstGeom prst="sun">
            <a:avLst/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5292080" y="4005064"/>
            <a:ext cx="1131556" cy="1311689"/>
          </a:xfrm>
          <a:prstGeom prst="star4">
            <a:avLst/>
          </a:prstGeom>
          <a:gradFill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50000" t="50000" r="50000" b="5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4-конечная звезда 14"/>
          <p:cNvSpPr/>
          <p:nvPr/>
        </p:nvSpPr>
        <p:spPr>
          <a:xfrm>
            <a:off x="900113" y="2492375"/>
            <a:ext cx="1131887" cy="1311275"/>
          </a:xfrm>
          <a:prstGeom prst="star4">
            <a:avLst/>
          </a:prstGeom>
          <a:gradFill flip="none" rotWithShape="1">
            <a:gsLst>
              <a:gs pos="0">
                <a:srgbClr val="FC9FCB"/>
              </a:gs>
              <a:gs pos="13000">
                <a:srgbClr val="F8B049"/>
              </a:gs>
              <a:gs pos="21001">
                <a:srgbClr val="F8B049"/>
              </a:gs>
              <a:gs pos="63000">
                <a:srgbClr val="FEE7F2"/>
              </a:gs>
              <a:gs pos="67000">
                <a:srgbClr val="F952A0"/>
              </a:gs>
              <a:gs pos="69000">
                <a:srgbClr val="C50849"/>
              </a:gs>
              <a:gs pos="82001">
                <a:srgbClr val="B43E85"/>
              </a:gs>
              <a:gs pos="100000">
                <a:srgbClr val="F8B049"/>
              </a:gs>
            </a:gsLst>
            <a:path path="shap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Солнце 17"/>
          <p:cNvSpPr/>
          <p:nvPr/>
        </p:nvSpPr>
        <p:spPr>
          <a:xfrm>
            <a:off x="1547664" y="5229200"/>
            <a:ext cx="936104" cy="861245"/>
          </a:xfrm>
          <a:prstGeom prst="sun">
            <a:avLst/>
          </a:prstGeom>
          <a:gradFill flip="none" rotWithShape="1">
            <a:gsLst>
              <a:gs pos="0">
                <a:srgbClr val="CCCCFF"/>
              </a:gs>
              <a:gs pos="17999">
                <a:srgbClr val="99CCFF"/>
              </a:gs>
              <a:gs pos="36000">
                <a:srgbClr val="9966FF"/>
              </a:gs>
              <a:gs pos="61000">
                <a:srgbClr val="CC99FF"/>
              </a:gs>
              <a:gs pos="82001">
                <a:srgbClr val="99CCFF"/>
              </a:gs>
              <a:gs pos="100000">
                <a:srgbClr val="CCCCFF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лнце 7"/>
          <p:cNvSpPr/>
          <p:nvPr/>
        </p:nvSpPr>
        <p:spPr>
          <a:xfrm>
            <a:off x="6711352" y="5479331"/>
            <a:ext cx="936104" cy="861246"/>
          </a:xfrm>
          <a:prstGeom prst="sun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" name="Рисунок 15" descr="country_donkey_playing_guitar.gif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20000"/>
          </a:blip>
          <a:srcRect/>
          <a:stretch>
            <a:fillRect/>
          </a:stretch>
        </p:blipFill>
        <p:spPr bwMode="auto">
          <a:xfrm>
            <a:off x="395288" y="3716338"/>
            <a:ext cx="1762125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cricket_playing_violin.gif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779838" y="263683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eagle_playing_snare_drum.gif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43663" y="342900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Что__Где__Когда__-_музыка_победы_(0_46)(www.foxplay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532813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9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964488" cy="6344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Использованные ресурсы</a:t>
            </a:r>
            <a:endParaRPr lang="ru-RU" sz="4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9024" y="980728"/>
            <a:ext cx="87849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3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3"/>
              </a:rPr>
              <a:t>://</a:t>
            </a:r>
            <a:r>
              <a:rPr lang="en-US" u="sng" dirty="0" err="1" smtClean="0">
                <a:solidFill>
                  <a:schemeClr val="bg1"/>
                </a:solidFill>
                <a:hlinkClick r:id="rId3"/>
              </a:rPr>
              <a:t>im</a:t>
            </a:r>
            <a:r>
              <a:rPr lang="ru-RU" u="sng" dirty="0" smtClean="0">
                <a:solidFill>
                  <a:schemeClr val="bg1"/>
                </a:solidFill>
                <a:hlinkClick r:id="rId3"/>
              </a:rPr>
              <a:t>6-</a:t>
            </a:r>
            <a:r>
              <a:rPr lang="en-US" u="sng" dirty="0" smtClean="0">
                <a:solidFill>
                  <a:schemeClr val="bg1"/>
                </a:solidFill>
                <a:hlinkClick r:id="rId3"/>
              </a:rPr>
              <a:t>tub</a:t>
            </a:r>
            <a:r>
              <a:rPr lang="ru-RU" u="sng" dirty="0" smtClean="0">
                <a:solidFill>
                  <a:schemeClr val="bg1"/>
                </a:solidFill>
                <a:hlinkClick r:id="rId3"/>
              </a:rPr>
              <a:t>-</a:t>
            </a:r>
            <a:r>
              <a:rPr lang="en-US" u="sng" dirty="0" err="1" smtClean="0">
                <a:solidFill>
                  <a:schemeClr val="bg1"/>
                </a:solidFill>
                <a:hlinkClick r:id="rId3"/>
              </a:rPr>
              <a:t>ru</a:t>
            </a:r>
            <a:r>
              <a:rPr lang="ru-RU" u="sng" dirty="0" smtClean="0">
                <a:solidFill>
                  <a:schemeClr val="bg1"/>
                </a:solidFill>
                <a:hlinkClick r:id="rId3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3"/>
              </a:rPr>
              <a:t>yandex</a:t>
            </a:r>
            <a:r>
              <a:rPr lang="ru-RU" u="sng" dirty="0" smtClean="0">
                <a:solidFill>
                  <a:schemeClr val="bg1"/>
                </a:solidFill>
                <a:hlinkClick r:id="rId3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3"/>
              </a:rPr>
              <a:t>net</a:t>
            </a:r>
            <a:r>
              <a:rPr lang="ru-RU" u="sng" dirty="0" smtClean="0">
                <a:solidFill>
                  <a:schemeClr val="bg1"/>
                </a:solidFill>
                <a:hlinkClick r:id="rId3"/>
              </a:rPr>
              <a:t>/</a:t>
            </a:r>
            <a:r>
              <a:rPr lang="en-US" u="sng" dirty="0" err="1" smtClean="0">
                <a:solidFill>
                  <a:schemeClr val="bg1"/>
                </a:solidFill>
                <a:hlinkClick r:id="rId3"/>
              </a:rPr>
              <a:t>i</a:t>
            </a:r>
            <a:r>
              <a:rPr lang="ru-RU" u="sng" dirty="0" smtClean="0">
                <a:solidFill>
                  <a:schemeClr val="bg1"/>
                </a:solidFill>
                <a:hlinkClick r:id="rId3"/>
              </a:rPr>
              <a:t>?</a:t>
            </a:r>
            <a:r>
              <a:rPr lang="en-US" u="sng" dirty="0" smtClean="0">
                <a:solidFill>
                  <a:schemeClr val="bg1"/>
                </a:solidFill>
                <a:hlinkClick r:id="rId3"/>
              </a:rPr>
              <a:t>id</a:t>
            </a:r>
            <a:r>
              <a:rPr lang="ru-RU" u="sng" dirty="0" smtClean="0">
                <a:solidFill>
                  <a:schemeClr val="bg1"/>
                </a:solidFill>
                <a:hlinkClick r:id="rId3"/>
              </a:rPr>
              <a:t>=136460252-16-72</a:t>
            </a:r>
            <a:r>
              <a:rPr lang="ru-RU" dirty="0" smtClean="0">
                <a:solidFill>
                  <a:schemeClr val="bg1"/>
                </a:solidFill>
              </a:rPr>
              <a:t>    – книга;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4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://</a:t>
            </a:r>
            <a:r>
              <a:rPr lang="en-US" u="sng" dirty="0" err="1" smtClean="0">
                <a:solidFill>
                  <a:schemeClr val="bg1"/>
                </a:solidFill>
                <a:hlinkClick r:id="rId4"/>
              </a:rPr>
              <a:t>png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-4.</a:t>
            </a:r>
            <a:r>
              <a:rPr lang="en-US" u="sng" dirty="0" err="1" smtClean="0">
                <a:solidFill>
                  <a:schemeClr val="bg1"/>
                </a:solidFill>
                <a:hlinkClick r:id="rId4"/>
              </a:rPr>
              <a:t>findicons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4"/>
              </a:rPr>
              <a:t>com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4"/>
              </a:rPr>
              <a:t>files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4"/>
              </a:rPr>
              <a:t>icons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/101/</a:t>
            </a:r>
            <a:r>
              <a:rPr lang="en-US" u="sng" dirty="0" smtClean="0">
                <a:solidFill>
                  <a:schemeClr val="bg1"/>
                </a:solidFill>
                <a:hlinkClick r:id="rId4"/>
              </a:rPr>
              <a:t>old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_</a:t>
            </a:r>
            <a:r>
              <a:rPr lang="en-US" u="sng" dirty="0" smtClean="0">
                <a:solidFill>
                  <a:schemeClr val="bg1"/>
                </a:solidFill>
                <a:hlinkClick r:id="rId4"/>
              </a:rPr>
              <a:t>school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/128/</a:t>
            </a:r>
            <a:r>
              <a:rPr lang="en-US" u="sng" dirty="0" smtClean="0">
                <a:solidFill>
                  <a:schemeClr val="bg1"/>
                </a:solidFill>
                <a:hlinkClick r:id="rId4"/>
              </a:rPr>
              <a:t>globe</a:t>
            </a:r>
            <a:r>
              <a:rPr lang="ru-RU" u="sng" dirty="0" smtClean="0">
                <a:solidFill>
                  <a:schemeClr val="bg1"/>
                </a:solidFill>
                <a:hlinkClick r:id="rId4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4"/>
              </a:rPr>
              <a:t>png</a:t>
            </a:r>
            <a:r>
              <a:rPr lang="ru-RU" dirty="0" smtClean="0">
                <a:solidFill>
                  <a:schemeClr val="bg1"/>
                </a:solidFill>
              </a:rPr>
              <a:t> – глобус;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5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://</a:t>
            </a:r>
            <a:r>
              <a:rPr lang="en-US" u="sng" dirty="0" err="1" smtClean="0">
                <a:solidFill>
                  <a:schemeClr val="bg1"/>
                </a:solidFill>
                <a:hlinkClick r:id="rId5"/>
              </a:rPr>
              <a:t>img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12.</a:t>
            </a:r>
            <a:r>
              <a:rPr lang="en-US" u="sng" dirty="0" err="1" smtClean="0">
                <a:solidFill>
                  <a:schemeClr val="bg1"/>
                </a:solidFill>
                <a:hlinkClick r:id="rId5"/>
              </a:rPr>
              <a:t>imageshost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5"/>
              </a:rPr>
              <a:t>ru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/</a:t>
            </a:r>
            <a:r>
              <a:rPr lang="en-US" u="sng" dirty="0" err="1" smtClean="0">
                <a:solidFill>
                  <a:schemeClr val="bg1"/>
                </a:solidFill>
                <a:hlinkClick r:id="rId5"/>
              </a:rPr>
              <a:t>img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/2011/01/06/</a:t>
            </a:r>
            <a:r>
              <a:rPr lang="en-US" u="sng" dirty="0" smtClean="0">
                <a:solidFill>
                  <a:schemeClr val="bg1"/>
                </a:solidFill>
                <a:hlinkClick r:id="rId5"/>
              </a:rPr>
              <a:t>image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_4</a:t>
            </a:r>
            <a:r>
              <a:rPr lang="en-US" u="sng" dirty="0" smtClean="0">
                <a:solidFill>
                  <a:schemeClr val="bg1"/>
                </a:solidFill>
                <a:hlinkClick r:id="rId5"/>
              </a:rPr>
              <a:t>d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256</a:t>
            </a:r>
            <a:r>
              <a:rPr lang="en-US" u="sng" dirty="0" smtClean="0">
                <a:solidFill>
                  <a:schemeClr val="bg1"/>
                </a:solidFill>
                <a:hlinkClick r:id="rId5"/>
              </a:rPr>
              <a:t>e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063</a:t>
            </a:r>
            <a:r>
              <a:rPr lang="en-US" u="sng" dirty="0" smtClean="0">
                <a:solidFill>
                  <a:schemeClr val="bg1"/>
                </a:solidFill>
                <a:hlinkClick r:id="rId5"/>
              </a:rPr>
              <a:t>d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7</a:t>
            </a:r>
            <a:r>
              <a:rPr lang="en-US" u="sng" dirty="0" smtClean="0">
                <a:solidFill>
                  <a:schemeClr val="bg1"/>
                </a:solidFill>
                <a:hlinkClick r:id="rId5"/>
              </a:rPr>
              <a:t>f</a:t>
            </a:r>
            <a:r>
              <a:rPr lang="ru-RU" u="sng" dirty="0" smtClean="0">
                <a:solidFill>
                  <a:schemeClr val="bg1"/>
                </a:solidFill>
                <a:hlinkClick r:id="rId5"/>
              </a:rPr>
              <a:t>2.</a:t>
            </a:r>
            <a:r>
              <a:rPr lang="en-US" u="sng" dirty="0" smtClean="0">
                <a:solidFill>
                  <a:schemeClr val="bg1"/>
                </a:solidFill>
                <a:hlinkClick r:id="rId5"/>
              </a:rPr>
              <a:t>jpg</a:t>
            </a:r>
            <a:r>
              <a:rPr lang="ru-RU" dirty="0" smtClean="0">
                <a:solidFill>
                  <a:schemeClr val="bg1"/>
                </a:solidFill>
              </a:rPr>
              <a:t> –портрет Е.С.Булгаковой;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6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6"/>
              </a:rPr>
              <a:t>://</a:t>
            </a:r>
            <a:r>
              <a:rPr lang="en-US" u="sng" dirty="0" smtClean="0">
                <a:solidFill>
                  <a:schemeClr val="bg1"/>
                </a:solidFill>
                <a:hlinkClick r:id="rId6"/>
              </a:rPr>
              <a:t>www</a:t>
            </a:r>
            <a:r>
              <a:rPr lang="ru-RU" u="sng" dirty="0" smtClean="0">
                <a:solidFill>
                  <a:schemeClr val="bg1"/>
                </a:solidFill>
                <a:hlinkClick r:id="rId6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6"/>
              </a:rPr>
              <a:t>libo</a:t>
            </a:r>
            <a:r>
              <a:rPr lang="ru-RU" u="sng" dirty="0" smtClean="0">
                <a:solidFill>
                  <a:schemeClr val="bg1"/>
                </a:solidFill>
                <a:hlinkClick r:id="rId6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6"/>
              </a:rPr>
              <a:t>ru</a:t>
            </a:r>
            <a:r>
              <a:rPr lang="ru-RU" u="sng" dirty="0" smtClean="0">
                <a:solidFill>
                  <a:schemeClr val="bg1"/>
                </a:solidFill>
                <a:hlinkClick r:id="rId6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6"/>
              </a:rPr>
              <a:t>uploads</a:t>
            </a:r>
            <a:r>
              <a:rPr lang="ru-RU" u="sng" dirty="0" smtClean="0">
                <a:solidFill>
                  <a:schemeClr val="bg1"/>
                </a:solidFill>
                <a:hlinkClick r:id="rId6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6"/>
              </a:rPr>
              <a:t>posts</a:t>
            </a:r>
            <a:r>
              <a:rPr lang="ru-RU" u="sng" dirty="0" smtClean="0">
                <a:solidFill>
                  <a:schemeClr val="bg1"/>
                </a:solidFill>
                <a:hlinkClick r:id="rId6"/>
              </a:rPr>
              <a:t>/2009-05/1242181298_</a:t>
            </a:r>
            <a:r>
              <a:rPr lang="en-US" u="sng" dirty="0" err="1" smtClean="0">
                <a:solidFill>
                  <a:schemeClr val="bg1"/>
                </a:solidFill>
                <a:hlinkClick r:id="rId6"/>
              </a:rPr>
              <a:t>geniy</a:t>
            </a:r>
            <a:r>
              <a:rPr lang="ru-RU" u="sng" dirty="0" smtClean="0">
                <a:solidFill>
                  <a:schemeClr val="bg1"/>
                </a:solidFill>
                <a:hlinkClick r:id="rId6"/>
              </a:rPr>
              <a:t>_020.</a:t>
            </a:r>
            <a:r>
              <a:rPr lang="en-US" u="sng" dirty="0" smtClean="0">
                <a:solidFill>
                  <a:schemeClr val="bg1"/>
                </a:solidFill>
                <a:hlinkClick r:id="rId6"/>
              </a:rPr>
              <a:t>jpg</a:t>
            </a:r>
            <a:r>
              <a:rPr lang="ru-RU" dirty="0" smtClean="0">
                <a:solidFill>
                  <a:schemeClr val="bg1"/>
                </a:solidFill>
              </a:rPr>
              <a:t> – портрет А.С.Пушкина;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7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7"/>
              </a:rPr>
              <a:t>://</a:t>
            </a:r>
            <a:r>
              <a:rPr lang="en-US" u="sng" dirty="0" smtClean="0">
                <a:solidFill>
                  <a:schemeClr val="bg1"/>
                </a:solidFill>
                <a:hlinkClick r:id="rId7"/>
              </a:rPr>
              <a:t>www</a:t>
            </a:r>
            <a:r>
              <a:rPr lang="ru-RU" u="sng" dirty="0" smtClean="0">
                <a:solidFill>
                  <a:schemeClr val="bg1"/>
                </a:solidFill>
                <a:hlinkClick r:id="rId7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7"/>
              </a:rPr>
              <a:t>fotokonkurs</a:t>
            </a:r>
            <a:r>
              <a:rPr lang="ru-RU" u="sng" dirty="0" smtClean="0">
                <a:solidFill>
                  <a:schemeClr val="bg1"/>
                </a:solidFill>
                <a:hlinkClick r:id="rId7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7"/>
              </a:rPr>
              <a:t>ru</a:t>
            </a:r>
            <a:r>
              <a:rPr lang="ru-RU" u="sng" dirty="0" smtClean="0">
                <a:solidFill>
                  <a:schemeClr val="bg1"/>
                </a:solidFill>
                <a:hlinkClick r:id="rId7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7"/>
              </a:rPr>
              <a:t>uploads</a:t>
            </a:r>
            <a:r>
              <a:rPr lang="ru-RU" u="sng" dirty="0" smtClean="0">
                <a:solidFill>
                  <a:schemeClr val="bg1"/>
                </a:solidFill>
                <a:hlinkClick r:id="rId7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7"/>
              </a:rPr>
              <a:t>comments</a:t>
            </a:r>
            <a:r>
              <a:rPr lang="ru-RU" u="sng" dirty="0" smtClean="0">
                <a:solidFill>
                  <a:schemeClr val="bg1"/>
                </a:solidFill>
                <a:hlinkClick r:id="rId7"/>
              </a:rPr>
              <a:t>/2011/12/20/360850.</a:t>
            </a:r>
            <a:r>
              <a:rPr lang="en-US" u="sng" dirty="0" smtClean="0">
                <a:solidFill>
                  <a:schemeClr val="bg1"/>
                </a:solidFill>
                <a:hlinkClick r:id="rId7"/>
              </a:rPr>
              <a:t>jpg</a:t>
            </a:r>
            <a:r>
              <a:rPr lang="ru-RU" dirty="0" smtClean="0">
                <a:solidFill>
                  <a:schemeClr val="bg1"/>
                </a:solidFill>
              </a:rPr>
              <a:t> – Маргарита ;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8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://</a:t>
            </a:r>
            <a:r>
              <a:rPr lang="en-US" u="sng" dirty="0" err="1" smtClean="0">
                <a:solidFill>
                  <a:schemeClr val="bg1"/>
                </a:solidFill>
                <a:hlinkClick r:id="rId8"/>
              </a:rPr>
              <a:t>img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-</a:t>
            </a:r>
            <a:r>
              <a:rPr lang="en-US" u="sng" dirty="0" err="1" smtClean="0">
                <a:solidFill>
                  <a:schemeClr val="bg1"/>
                </a:solidFill>
                <a:hlinkClick r:id="rId8"/>
              </a:rPr>
              <a:t>fotki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8"/>
              </a:rPr>
              <a:t>yandex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8"/>
              </a:rPr>
              <a:t>ru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8"/>
              </a:rPr>
              <a:t>get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/4418/136069147.0/0_52</a:t>
            </a:r>
            <a:r>
              <a:rPr lang="en-US" u="sng" dirty="0" smtClean="0">
                <a:solidFill>
                  <a:schemeClr val="bg1"/>
                </a:solidFill>
                <a:hlinkClick r:id="rId8"/>
              </a:rPr>
              <a:t>f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7</a:t>
            </a:r>
            <a:r>
              <a:rPr lang="en-US" u="sng" dirty="0" smtClean="0">
                <a:solidFill>
                  <a:schemeClr val="bg1"/>
                </a:solidFill>
                <a:hlinkClick r:id="rId8"/>
              </a:rPr>
              <a:t>f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_</a:t>
            </a:r>
            <a:r>
              <a:rPr lang="en-US" u="sng" dirty="0" smtClean="0">
                <a:solidFill>
                  <a:schemeClr val="bg1"/>
                </a:solidFill>
                <a:hlinkClick r:id="rId8"/>
              </a:rPr>
              <a:t>c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4085</a:t>
            </a:r>
            <a:r>
              <a:rPr lang="en-US" u="sng" dirty="0" err="1" smtClean="0">
                <a:solidFill>
                  <a:schemeClr val="bg1"/>
                </a:solidFill>
                <a:hlinkClick r:id="rId8"/>
              </a:rPr>
              <a:t>dba</a:t>
            </a:r>
            <a:r>
              <a:rPr lang="ru-RU" u="sng" dirty="0" smtClean="0">
                <a:solidFill>
                  <a:schemeClr val="bg1"/>
                </a:solidFill>
                <a:hlinkClick r:id="rId8"/>
              </a:rPr>
              <a:t>_</a:t>
            </a:r>
            <a:r>
              <a:rPr lang="en-US" u="sng" dirty="0" smtClean="0">
                <a:solidFill>
                  <a:schemeClr val="bg1"/>
                </a:solidFill>
                <a:hlinkClick r:id="rId8"/>
              </a:rPr>
              <a:t>XL</a:t>
            </a:r>
            <a:r>
              <a:rPr lang="ru-RU" dirty="0" smtClean="0">
                <a:solidFill>
                  <a:schemeClr val="bg1"/>
                </a:solidFill>
              </a:rPr>
              <a:t> – Воланд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9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://</a:t>
            </a:r>
            <a:r>
              <a:rPr lang="en-US" u="sng" dirty="0" smtClean="0">
                <a:solidFill>
                  <a:schemeClr val="bg1"/>
                </a:solidFill>
                <a:hlinkClick r:id="rId9"/>
              </a:rPr>
              <a:t>www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9"/>
              </a:rPr>
              <a:t>masterandmargarita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9"/>
              </a:rPr>
              <a:t>eu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9"/>
              </a:rPr>
              <a:t>images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/05</a:t>
            </a:r>
            <a:r>
              <a:rPr lang="en-US" u="sng" dirty="0" smtClean="0">
                <a:solidFill>
                  <a:schemeClr val="bg1"/>
                </a:solidFill>
                <a:hlinkClick r:id="rId9"/>
              </a:rPr>
              <a:t>media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/</a:t>
            </a:r>
            <a:r>
              <a:rPr lang="en-US" u="sng" dirty="0" err="1" smtClean="0">
                <a:solidFill>
                  <a:schemeClr val="bg1"/>
                </a:solidFill>
                <a:hlinkClick r:id="rId9"/>
              </a:rPr>
              <a:t>illustraties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/</a:t>
            </a:r>
            <a:r>
              <a:rPr lang="en-US" u="sng" dirty="0" err="1" smtClean="0">
                <a:solidFill>
                  <a:schemeClr val="bg1"/>
                </a:solidFill>
                <a:hlinkClick r:id="rId9"/>
              </a:rPr>
              <a:t>martynuk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/02</a:t>
            </a:r>
            <a:r>
              <a:rPr lang="en-US" u="sng" dirty="0" err="1" smtClean="0">
                <a:solidFill>
                  <a:schemeClr val="bg1"/>
                </a:solidFill>
                <a:hlinkClick r:id="rId9"/>
              </a:rPr>
              <a:t>martynuk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_</a:t>
            </a:r>
            <a:r>
              <a:rPr lang="en-US" u="sng" dirty="0" err="1" smtClean="0">
                <a:solidFill>
                  <a:schemeClr val="bg1"/>
                </a:solidFill>
                <a:hlinkClick r:id="rId9"/>
              </a:rPr>
              <a:t>bosoy</a:t>
            </a:r>
            <a:r>
              <a:rPr lang="ru-RU" u="sng" dirty="0" smtClean="0">
                <a:solidFill>
                  <a:schemeClr val="bg1"/>
                </a:solidFill>
                <a:hlinkClick r:id="rId9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9"/>
              </a:rPr>
              <a:t>jpg</a:t>
            </a:r>
            <a:r>
              <a:rPr lang="ru-RU" dirty="0" smtClean="0">
                <a:solidFill>
                  <a:schemeClr val="bg1"/>
                </a:solidFill>
              </a:rPr>
              <a:t>  – Н.И.Босой;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10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10"/>
              </a:rPr>
              <a:t>://</a:t>
            </a:r>
            <a:r>
              <a:rPr lang="en-US" u="sng" dirty="0" smtClean="0">
                <a:solidFill>
                  <a:schemeClr val="bg1"/>
                </a:solidFill>
                <a:hlinkClick r:id="rId10"/>
              </a:rPr>
              <a:t>mm</a:t>
            </a:r>
            <a:r>
              <a:rPr lang="ru-RU" u="sng" dirty="0" smtClean="0">
                <a:solidFill>
                  <a:schemeClr val="bg1"/>
                </a:solidFill>
                <a:hlinkClick r:id="rId10"/>
              </a:rPr>
              <a:t>-</a:t>
            </a:r>
            <a:r>
              <a:rPr lang="en-US" u="sng" dirty="0" err="1" smtClean="0">
                <a:solidFill>
                  <a:schemeClr val="bg1"/>
                </a:solidFill>
                <a:hlinkClick r:id="rId10"/>
              </a:rPr>
              <a:t>bulgakov</a:t>
            </a:r>
            <a:r>
              <a:rPr lang="ru-RU" u="sng" dirty="0" smtClean="0">
                <a:solidFill>
                  <a:schemeClr val="bg1"/>
                </a:solidFill>
                <a:hlinkClick r:id="rId10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10"/>
              </a:rPr>
              <a:t>narod</a:t>
            </a:r>
            <a:r>
              <a:rPr lang="ru-RU" u="sng" dirty="0" smtClean="0">
                <a:solidFill>
                  <a:schemeClr val="bg1"/>
                </a:solidFill>
                <a:hlinkClick r:id="rId10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10"/>
              </a:rPr>
              <a:t>ru</a:t>
            </a:r>
            <a:r>
              <a:rPr lang="ru-RU" u="sng" dirty="0" smtClean="0">
                <a:solidFill>
                  <a:schemeClr val="bg1"/>
                </a:solidFill>
                <a:hlinkClick r:id="rId10"/>
              </a:rPr>
              <a:t>/</a:t>
            </a:r>
            <a:r>
              <a:rPr lang="en-US" u="sng" dirty="0" err="1" smtClean="0">
                <a:solidFill>
                  <a:schemeClr val="bg1"/>
                </a:solidFill>
                <a:hlinkClick r:id="rId10"/>
              </a:rPr>
              <a:t>img</a:t>
            </a:r>
            <a:r>
              <a:rPr lang="ru-RU" u="sng" dirty="0" smtClean="0">
                <a:solidFill>
                  <a:schemeClr val="bg1"/>
                </a:solidFill>
                <a:hlinkClick r:id="rId10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10"/>
              </a:rPr>
              <a:t>h</a:t>
            </a:r>
            <a:r>
              <a:rPr lang="ru-RU" u="sng" dirty="0" smtClean="0">
                <a:solidFill>
                  <a:schemeClr val="bg1"/>
                </a:solidFill>
                <a:hlinkClick r:id="rId10"/>
              </a:rPr>
              <a:t>_</a:t>
            </a:r>
            <a:r>
              <a:rPr lang="en-US" u="sng" dirty="0" err="1" smtClean="0">
                <a:solidFill>
                  <a:schemeClr val="bg1"/>
                </a:solidFill>
                <a:hlinkClick r:id="rId10"/>
              </a:rPr>
              <a:t>ieshua</a:t>
            </a:r>
            <a:r>
              <a:rPr lang="ru-RU" u="sng" dirty="0" smtClean="0">
                <a:solidFill>
                  <a:schemeClr val="bg1"/>
                </a:solidFill>
                <a:hlinkClick r:id="rId10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10"/>
              </a:rPr>
              <a:t>jpg</a:t>
            </a:r>
            <a:r>
              <a:rPr lang="ru-RU" dirty="0" smtClean="0">
                <a:solidFill>
                  <a:schemeClr val="bg1"/>
                </a:solidFill>
              </a:rPr>
              <a:t>  – Иешуа </a:t>
            </a:r>
            <a:r>
              <a:rPr lang="ru-RU" dirty="0" err="1" smtClean="0">
                <a:solidFill>
                  <a:schemeClr val="bg1"/>
                </a:solidFill>
              </a:rPr>
              <a:t>Га-Ноцри</a:t>
            </a:r>
            <a:r>
              <a:rPr lang="ru-RU" dirty="0" smtClean="0">
                <a:solidFill>
                  <a:schemeClr val="bg1"/>
                </a:solidFill>
              </a:rPr>
              <a:t> ;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11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11"/>
              </a:rPr>
              <a:t>://1.</a:t>
            </a:r>
            <a:r>
              <a:rPr lang="en-US" u="sng" dirty="0" smtClean="0">
                <a:solidFill>
                  <a:schemeClr val="bg1"/>
                </a:solidFill>
                <a:hlinkClick r:id="rId11"/>
              </a:rPr>
              <a:t>static</a:t>
            </a:r>
            <a:r>
              <a:rPr lang="ru-RU" u="sng" dirty="0" smtClean="0">
                <a:solidFill>
                  <a:schemeClr val="bg1"/>
                </a:solidFill>
                <a:hlinkClick r:id="rId11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11"/>
              </a:rPr>
              <a:t>slando</a:t>
            </a:r>
            <a:r>
              <a:rPr lang="ru-RU" u="sng" dirty="0" smtClean="0">
                <a:solidFill>
                  <a:schemeClr val="bg1"/>
                </a:solidFill>
                <a:hlinkClick r:id="rId11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11"/>
              </a:rPr>
              <a:t>com</a:t>
            </a:r>
            <a:r>
              <a:rPr lang="ru-RU" u="sng" dirty="0" smtClean="0">
                <a:solidFill>
                  <a:schemeClr val="bg1"/>
                </a:solidFill>
                <a:hlinkClick r:id="rId11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11"/>
              </a:rPr>
              <a:t>photos</a:t>
            </a:r>
            <a:r>
              <a:rPr lang="ru-RU" u="sng" dirty="0" smtClean="0">
                <a:solidFill>
                  <a:schemeClr val="bg1"/>
                </a:solidFill>
                <a:hlinkClick r:id="rId11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11"/>
              </a:rPr>
              <a:t>live</a:t>
            </a:r>
            <a:r>
              <a:rPr lang="ru-RU" u="sng" dirty="0" smtClean="0">
                <a:solidFill>
                  <a:schemeClr val="bg1"/>
                </a:solidFill>
                <a:hlinkClick r:id="rId11"/>
              </a:rPr>
              <a:t>/16/</a:t>
            </a:r>
            <a:r>
              <a:rPr lang="en-US" u="sng" dirty="0" err="1" smtClean="0">
                <a:solidFill>
                  <a:schemeClr val="bg1"/>
                </a:solidFill>
                <a:hlinkClick r:id="rId11"/>
              </a:rPr>
              <a:t>grivennik</a:t>
            </a:r>
            <a:r>
              <a:rPr lang="ru-RU" u="sng" dirty="0" smtClean="0">
                <a:solidFill>
                  <a:schemeClr val="bg1"/>
                </a:solidFill>
                <a:hlinkClick r:id="rId11"/>
              </a:rPr>
              <a:t>-1747-</a:t>
            </a:r>
            <a:r>
              <a:rPr lang="en-US" u="sng" dirty="0" smtClean="0">
                <a:solidFill>
                  <a:schemeClr val="bg1"/>
                </a:solidFill>
                <a:hlinkClick r:id="rId11"/>
              </a:rPr>
              <a:t>god</a:t>
            </a:r>
            <a:r>
              <a:rPr lang="ru-RU" u="sng" dirty="0" smtClean="0">
                <a:solidFill>
                  <a:schemeClr val="bg1"/>
                </a:solidFill>
                <a:hlinkClick r:id="rId11"/>
              </a:rPr>
              <a:t>_31362916_1_</a:t>
            </a:r>
            <a:r>
              <a:rPr lang="en-US" u="sng" dirty="0" smtClean="0">
                <a:solidFill>
                  <a:schemeClr val="bg1"/>
                </a:solidFill>
                <a:hlinkClick r:id="rId11"/>
              </a:rPr>
              <a:t>F</a:t>
            </a:r>
            <a:r>
              <a:rPr lang="ru-RU" u="sng" dirty="0" smtClean="0">
                <a:solidFill>
                  <a:schemeClr val="bg1"/>
                </a:solidFill>
                <a:hlinkClick r:id="rId11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11"/>
              </a:rPr>
              <a:t>jpg</a:t>
            </a:r>
            <a:r>
              <a:rPr lang="ru-RU" dirty="0" smtClean="0">
                <a:solidFill>
                  <a:schemeClr val="bg1"/>
                </a:solidFill>
              </a:rPr>
              <a:t>  – гривенник;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12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12"/>
              </a:rPr>
              <a:t>://</a:t>
            </a:r>
            <a:r>
              <a:rPr lang="en-US" u="sng" dirty="0" err="1" smtClean="0">
                <a:solidFill>
                  <a:schemeClr val="bg1"/>
                </a:solidFill>
                <a:hlinkClick r:id="rId12"/>
              </a:rPr>
              <a:t>zvuki</a:t>
            </a:r>
            <a:r>
              <a:rPr lang="ru-RU" u="sng" dirty="0" smtClean="0">
                <a:solidFill>
                  <a:schemeClr val="bg1"/>
                </a:solidFill>
                <a:hlinkClick r:id="rId12"/>
              </a:rPr>
              <a:t>-</a:t>
            </a:r>
            <a:r>
              <a:rPr lang="en-US" u="sng" dirty="0" smtClean="0">
                <a:solidFill>
                  <a:schemeClr val="bg1"/>
                </a:solidFill>
                <a:hlinkClick r:id="rId12"/>
              </a:rPr>
              <a:t>tut</a:t>
            </a:r>
            <a:r>
              <a:rPr lang="ru-RU" u="sng" dirty="0" smtClean="0">
                <a:solidFill>
                  <a:schemeClr val="bg1"/>
                </a:solidFill>
                <a:hlinkClick r:id="rId12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12"/>
              </a:rPr>
              <a:t>narod</a:t>
            </a:r>
            <a:r>
              <a:rPr lang="ru-RU" u="sng" dirty="0" smtClean="0">
                <a:solidFill>
                  <a:schemeClr val="bg1"/>
                </a:solidFill>
                <a:hlinkClick r:id="rId12"/>
              </a:rPr>
              <a:t>2.</a:t>
            </a:r>
            <a:r>
              <a:rPr lang="en-US" u="sng" dirty="0" err="1" smtClean="0">
                <a:solidFill>
                  <a:schemeClr val="bg1"/>
                </a:solidFill>
                <a:hlinkClick r:id="rId12"/>
              </a:rPr>
              <a:t>ru</a:t>
            </a:r>
            <a:r>
              <a:rPr lang="ru-RU" u="sng" dirty="0" smtClean="0">
                <a:solidFill>
                  <a:schemeClr val="bg1"/>
                </a:solidFill>
                <a:hlinkClick r:id="rId12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12"/>
              </a:rPr>
              <a:t>gong</a:t>
            </a:r>
            <a:r>
              <a:rPr lang="ru-RU" u="sng" dirty="0" smtClean="0">
                <a:solidFill>
                  <a:schemeClr val="bg1"/>
                </a:solidFill>
                <a:hlinkClick r:id="rId12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12"/>
              </a:rPr>
              <a:t>Gong</a:t>
            </a:r>
            <a:r>
              <a:rPr lang="ru-RU" u="sng" dirty="0" smtClean="0">
                <a:solidFill>
                  <a:schemeClr val="bg1"/>
                </a:solidFill>
                <a:hlinkClick r:id="rId12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12"/>
              </a:rPr>
              <a:t>mp</a:t>
            </a:r>
            <a:r>
              <a:rPr lang="ru-RU" u="sng" dirty="0" smtClean="0">
                <a:solidFill>
                  <a:schemeClr val="bg1"/>
                </a:solidFill>
                <a:hlinkClick r:id="rId12"/>
              </a:rPr>
              <a:t>3</a:t>
            </a:r>
            <a:r>
              <a:rPr lang="ru-RU" dirty="0" smtClean="0">
                <a:solidFill>
                  <a:schemeClr val="bg1"/>
                </a:solidFill>
              </a:rPr>
              <a:t>  - звук гонга;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dirty="0" smtClean="0">
                <a:solidFill>
                  <a:schemeClr val="bg1"/>
                </a:solidFill>
              </a:rPr>
              <a:t>. </a:t>
            </a:r>
            <a:r>
              <a:rPr lang="en-US" u="sng" dirty="0" smtClean="0">
                <a:solidFill>
                  <a:schemeClr val="bg1"/>
                </a:solidFill>
                <a:hlinkClick r:id="rId13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://</a:t>
            </a:r>
            <a:r>
              <a:rPr lang="en-US" u="sng" dirty="0" smtClean="0">
                <a:solidFill>
                  <a:schemeClr val="bg1"/>
                </a:solidFill>
                <a:hlinkClick r:id="rId13"/>
              </a:rPr>
              <a:t>www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13"/>
              </a:rPr>
              <a:t>mobzvonok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13"/>
              </a:rPr>
              <a:t>net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13"/>
              </a:rPr>
              <a:t>mp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3/</a:t>
            </a:r>
            <a:r>
              <a:rPr lang="en-US" u="sng" dirty="0" smtClean="0">
                <a:solidFill>
                  <a:schemeClr val="bg1"/>
                </a:solidFill>
                <a:hlinkClick r:id="rId13"/>
              </a:rPr>
              <a:t>Pole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%20</a:t>
            </a:r>
            <a:r>
              <a:rPr lang="en-US" u="sng" dirty="0" err="1" smtClean="0">
                <a:solidFill>
                  <a:schemeClr val="bg1"/>
                </a:solidFill>
                <a:hlinkClick r:id="rId13"/>
              </a:rPr>
              <a:t>chudes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/</a:t>
            </a:r>
            <a:r>
              <a:rPr lang="en-US" u="sng" dirty="0" smtClean="0">
                <a:solidFill>
                  <a:schemeClr val="bg1"/>
                </a:solidFill>
                <a:hlinkClick r:id="rId13"/>
              </a:rPr>
              <a:t>pole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%20</a:t>
            </a:r>
            <a:r>
              <a:rPr lang="en-US" u="sng" dirty="0" err="1" smtClean="0">
                <a:solidFill>
                  <a:schemeClr val="bg1"/>
                </a:solidFill>
                <a:hlinkClick r:id="rId13"/>
              </a:rPr>
              <a:t>chud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%20</a:t>
            </a:r>
            <a:r>
              <a:rPr lang="en-US" u="sng" dirty="0" err="1" smtClean="0">
                <a:solidFill>
                  <a:schemeClr val="bg1"/>
                </a:solidFill>
                <a:hlinkClick r:id="rId13"/>
              </a:rPr>
              <a:t>tema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13"/>
              </a:rPr>
              <a:t>mp</a:t>
            </a:r>
            <a:r>
              <a:rPr lang="ru-RU" u="sng" dirty="0" smtClean="0">
                <a:solidFill>
                  <a:schemeClr val="bg1"/>
                </a:solidFill>
                <a:hlinkClick r:id="rId13"/>
              </a:rPr>
              <a:t>3</a:t>
            </a:r>
            <a:r>
              <a:rPr lang="ru-RU" dirty="0" smtClean="0">
                <a:solidFill>
                  <a:schemeClr val="bg1"/>
                </a:solidFill>
              </a:rPr>
              <a:t>  -музыкальная заставка «Поле чудес» ;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u="sng" dirty="0" smtClean="0">
                <a:solidFill>
                  <a:schemeClr val="bg1"/>
                </a:solidFill>
                <a:hlinkClick r:id="rId14"/>
              </a:rPr>
              <a:t>http</a:t>
            </a:r>
            <a:r>
              <a:rPr lang="ru-RU" u="sng" dirty="0" smtClean="0">
                <a:solidFill>
                  <a:schemeClr val="bg1"/>
                </a:solidFill>
                <a:hlinkClick r:id="rId14"/>
              </a:rPr>
              <a:t>://</a:t>
            </a:r>
            <a:r>
              <a:rPr lang="en-US" u="sng" dirty="0" err="1" smtClean="0">
                <a:solidFill>
                  <a:schemeClr val="bg1"/>
                </a:solidFill>
                <a:hlinkClick r:id="rId14"/>
              </a:rPr>
              <a:t>engames</a:t>
            </a:r>
            <a:r>
              <a:rPr lang="ru-RU" u="sng" dirty="0" smtClean="0">
                <a:solidFill>
                  <a:schemeClr val="bg1"/>
                </a:solidFill>
                <a:hlinkClick r:id="rId14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14"/>
              </a:rPr>
              <a:t>narod</a:t>
            </a:r>
            <a:r>
              <a:rPr lang="ru-RU" u="sng" dirty="0" smtClean="0">
                <a:solidFill>
                  <a:schemeClr val="bg1"/>
                </a:solidFill>
                <a:hlinkClick r:id="rId14"/>
              </a:rPr>
              <a:t>.</a:t>
            </a:r>
            <a:r>
              <a:rPr lang="en-US" u="sng" dirty="0" err="1" smtClean="0">
                <a:solidFill>
                  <a:schemeClr val="bg1"/>
                </a:solidFill>
                <a:hlinkClick r:id="rId14"/>
              </a:rPr>
              <a:t>ru</a:t>
            </a:r>
            <a:r>
              <a:rPr lang="ru-RU" u="sng" dirty="0" smtClean="0">
                <a:solidFill>
                  <a:schemeClr val="bg1"/>
                </a:solidFill>
                <a:hlinkClick r:id="rId14"/>
              </a:rPr>
              <a:t>/</a:t>
            </a:r>
            <a:r>
              <a:rPr lang="en-US" u="sng" dirty="0" err="1" smtClean="0">
                <a:solidFill>
                  <a:schemeClr val="bg1"/>
                </a:solidFill>
                <a:hlinkClick r:id="rId14"/>
              </a:rPr>
              <a:t>Sha</a:t>
            </a:r>
            <a:r>
              <a:rPr lang="ru-RU" u="sng" dirty="0" smtClean="0">
                <a:solidFill>
                  <a:schemeClr val="bg1"/>
                </a:solidFill>
                <a:hlinkClick r:id="rId14"/>
              </a:rPr>
              <a:t>.</a:t>
            </a:r>
            <a:r>
              <a:rPr lang="en-US" u="sng" dirty="0" smtClean="0">
                <a:solidFill>
                  <a:schemeClr val="bg1"/>
                </a:solidFill>
                <a:hlinkClick r:id="rId14"/>
              </a:rPr>
              <a:t>jpg</a:t>
            </a:r>
            <a:r>
              <a:rPr lang="ru-RU" dirty="0" smtClean="0">
                <a:solidFill>
                  <a:schemeClr val="bg1"/>
                </a:solidFill>
              </a:rPr>
              <a:t> - </a:t>
            </a:r>
            <a:r>
              <a:rPr lang="ru-RU" dirty="0" err="1" smtClean="0">
                <a:solidFill>
                  <a:schemeClr val="bg1"/>
                </a:solidFill>
              </a:rPr>
              <a:t>Варенуха</a:t>
            </a:r>
            <a:r>
              <a:rPr lang="ru-RU" dirty="0" smtClean="0">
                <a:solidFill>
                  <a:schemeClr val="bg1"/>
                </a:solidFill>
              </a:rPr>
              <a:t>; 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u="sng" dirty="0" smtClean="0">
                <a:solidFill>
                  <a:schemeClr val="bg1"/>
                </a:solidFill>
                <a:hlinkClick r:id="rId15"/>
              </a:rPr>
              <a:t>http://pda.fantlab.ru/images/editions/big/6601</a:t>
            </a:r>
            <a:r>
              <a:rPr lang="ru-RU" dirty="0" smtClean="0">
                <a:solidFill>
                  <a:schemeClr val="bg1"/>
                </a:solidFill>
              </a:rPr>
              <a:t> - «Роковые яйца» (обложка);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u="sng" dirty="0" smtClean="0">
                <a:solidFill>
                  <a:schemeClr val="bg1"/>
                </a:solidFill>
                <a:hlinkClick r:id="rId16"/>
              </a:rPr>
              <a:t>http://forwox.ru/uploads/posts/2011-01/1295800693_forwox_160.jpg</a:t>
            </a:r>
            <a:r>
              <a:rPr lang="ru-RU" dirty="0" smtClean="0">
                <a:solidFill>
                  <a:schemeClr val="bg1"/>
                </a:solidFill>
              </a:rPr>
              <a:t>  - «Зойкина квартира» (обложка);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340768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15. </a:t>
            </a:r>
            <a:r>
              <a:rPr lang="ru-RU" u="sng" dirty="0" smtClean="0">
                <a:solidFill>
                  <a:schemeClr val="bg1"/>
                </a:solidFill>
                <a:hlinkClick r:id="rId2"/>
              </a:rPr>
              <a:t>http://asset3.torrentino.com/covers/000/097/583/inner_thumb.jpg?1259154494</a:t>
            </a:r>
            <a:r>
              <a:rPr lang="ru-RU" dirty="0" smtClean="0">
                <a:solidFill>
                  <a:schemeClr val="bg1"/>
                </a:solidFill>
              </a:rPr>
              <a:t> – «Морфий» (обложка);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16. </a:t>
            </a:r>
            <a:r>
              <a:rPr lang="en-US" dirty="0" smtClean="0">
                <a:hlinkClick r:id="rId3"/>
              </a:rPr>
              <a:t>http://guitartime.ru/118/af-takie-muzykalnye-zhivotnye</a:t>
            </a:r>
            <a:r>
              <a:rPr lang="ru-RU" dirty="0" smtClean="0"/>
              <a:t>  </a:t>
            </a:r>
            <a:r>
              <a:rPr lang="ru-RU" dirty="0" smtClean="0">
                <a:solidFill>
                  <a:schemeClr val="bg1"/>
                </a:solidFill>
              </a:rPr>
              <a:t>- картинки анимированных животных.</a:t>
            </a:r>
          </a:p>
          <a:p>
            <a:endParaRPr lang="ru-RU" dirty="0" smtClean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51520" y="274320"/>
            <a:ext cx="8424936" cy="1143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+mn-lt"/>
              </a:rPr>
              <a:t>Использованные ресурсы</a:t>
            </a:r>
            <a:endParaRPr lang="ru-RU" sz="4800" b="1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</p:pic>
      <p:sp>
        <p:nvSpPr>
          <p:cNvPr id="5" name="Прямоугольник 4"/>
          <p:cNvSpPr/>
          <p:nvPr/>
        </p:nvSpPr>
        <p:spPr>
          <a:xfrm>
            <a:off x="395536" y="980728"/>
            <a:ext cx="835292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  состоит из трех полуфиналов, перед каждым полуфиналом проходят три отборочных тура. В отборочных турах после ваших предположений можно проверить правильность ответа , нажав </a:t>
            </a:r>
          </a:p>
          <a:p>
            <a:pPr>
              <a:spcBef>
                <a:spcPct val="50000"/>
              </a:spcBef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just">
              <a:spcBef>
                <a:spcPct val="50000"/>
              </a:spcBef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полуфиналах вы можете отгадывать задание по буквам или дать сразу вариант ответа. </a:t>
            </a:r>
          </a:p>
          <a:p>
            <a:pPr algn="just">
              <a:spcBef>
                <a:spcPct val="50000"/>
              </a:spcBef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трех полуфиналов – финал и </a:t>
            </a:r>
            <a:r>
              <a:rPr lang="ru-RU" sz="3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суперигра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ctr">
              <a:spcBef>
                <a:spcPct val="50000"/>
              </a:spcBef>
            </a:pP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Желаю удачи!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89"/>
          <p:cNvSpPr>
            <a:spLocks noChangeArrowheads="1"/>
          </p:cNvSpPr>
          <p:nvPr/>
        </p:nvSpPr>
        <p:spPr bwMode="auto">
          <a:xfrm>
            <a:off x="3275856" y="3429000"/>
            <a:ext cx="2592288" cy="648073"/>
          </a:xfrm>
          <a:prstGeom prst="rect">
            <a:avLst/>
          </a:prstGeom>
          <a:solidFill>
            <a:schemeClr val="tx1">
              <a:lumMod val="95000"/>
              <a:lumOff val="5000"/>
              <a:alpha val="81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convex"/>
          </a:sp3d>
        </p:spPr>
        <p:txBody>
          <a:bodyPr wrap="none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Проверить</a:t>
            </a:r>
            <a:endParaRPr lang="ru-RU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188640"/>
            <a:ext cx="48974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ПРАВИЛА ИГРЫ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5" presetClass="emph" presetSubtype="0" repeatCount="3000" fill="hold" grpId="1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5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D31D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7" grpId="1" animBg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395536" y="116632"/>
            <a:ext cx="7992888" cy="864096"/>
          </a:xfrm>
          <a:prstGeom prst="ribbon">
            <a:avLst>
              <a:gd name="adj1" fmla="val 12500"/>
              <a:gd name="adj2" fmla="val 75000"/>
            </a:avLst>
          </a:prstGeom>
          <a:pattFill prst="pct90">
            <a:fgClr>
              <a:schemeClr val="tx1">
                <a:lumMod val="75000"/>
              </a:schemeClr>
            </a:fgClr>
            <a:bgClr>
              <a:srgbClr val="002060"/>
            </a:bgClr>
          </a:pattFill>
          <a:ln w="444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1-й отборочный </a:t>
            </a: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тур</a:t>
            </a:r>
          </a:p>
        </p:txBody>
      </p:sp>
      <p:pic>
        <p:nvPicPr>
          <p:cNvPr id="3" name="Picture 3" descr="Без имени-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3319163"/>
            <a:ext cx="2447925" cy="2952750"/>
          </a:xfrm>
          <a:prstGeom prst="rect">
            <a:avLst/>
          </a:prstGeom>
          <a:noFill/>
        </p:spPr>
      </p:pic>
      <p:sp>
        <p:nvSpPr>
          <p:cNvPr id="4" name="Rectangle 89"/>
          <p:cNvSpPr>
            <a:spLocks noChangeArrowheads="1"/>
          </p:cNvSpPr>
          <p:nvPr/>
        </p:nvSpPr>
        <p:spPr bwMode="auto">
          <a:xfrm>
            <a:off x="2459578" y="5877271"/>
            <a:ext cx="3240360" cy="720725"/>
          </a:xfrm>
          <a:prstGeom prst="rect">
            <a:avLst/>
          </a:prstGeom>
          <a:ln w="60325">
            <a:solidFill>
              <a:schemeClr val="bg2">
                <a:lumMod val="60000"/>
                <a:lumOff val="40000"/>
              </a:schemeClr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w="133350" h="133350" prst="angle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Проверить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2123728" y="1412776"/>
            <a:ext cx="5976664" cy="1728192"/>
          </a:xfrm>
          <a:prstGeom prst="wedgeRoundRectCallout">
            <a:avLst>
              <a:gd name="adj1" fmla="val -56855"/>
              <a:gd name="adj2" fmla="val 108219"/>
              <a:gd name="adj3" fmla="val 16667"/>
            </a:avLst>
          </a:prstGeom>
          <a:blipFill>
            <a:blip r:embed="rId5" cstate="print">
              <a:duotone>
                <a:prstClr val="black"/>
                <a:schemeClr val="tx2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 w="19050"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3200" b="1" dirty="0" smtClean="0">
                <a:solidFill>
                  <a:schemeClr val="bg1"/>
                </a:solidFill>
              </a:rPr>
              <a:t>Кто является  прототипом Маргариты в романе М.А.Булгакова «Мастер и Маргарита»?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12213">
            <a:off x="6566065" y="1412409"/>
            <a:ext cx="19050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4716016" y="4293096"/>
            <a:ext cx="4176464" cy="2160240"/>
          </a:xfrm>
          <a:prstGeom prst="verticalScroll">
            <a:avLst>
              <a:gd name="adj" fmla="val 12500"/>
            </a:avLst>
          </a:prstGeom>
          <a:blipFill>
            <a:blip r:embed="rId7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i="1" dirty="0" smtClean="0"/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</a:rPr>
              <a:t>Елена Сергеевна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</a:rPr>
              <a:t>Булгакова,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solidFill>
                  <a:schemeClr val="bg1"/>
                </a:solidFill>
              </a:rPr>
              <a:t>жена писателя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1268759"/>
            <a:ext cx="7920880" cy="1191816"/>
          </a:xfrm>
          <a:prstGeom prst="wedgeRoundRectCallout">
            <a:avLst>
              <a:gd name="adj1" fmla="val -37800"/>
              <a:gd name="adj2" fmla="val 195884"/>
              <a:gd name="adj3" fmla="val 16667"/>
            </a:avLst>
          </a:prstGeom>
          <a:gradFill flip="none" rotWithShape="1">
            <a:gsLst>
              <a:gs pos="39000">
                <a:schemeClr val="dk1">
                  <a:tint val="1000"/>
                </a:schemeClr>
              </a:gs>
              <a:gs pos="83000">
                <a:schemeClr val="dk1">
                  <a:tint val="77000"/>
                </a:schemeClr>
              </a:gs>
              <a:gs pos="54000">
                <a:schemeClr val="dk1">
                  <a:tint val="79000"/>
                </a:schemeClr>
              </a:gs>
              <a:gs pos="95000">
                <a:schemeClr val="dk1">
                  <a:tint val="73000"/>
                </a:schemeClr>
              </a:gs>
              <a:gs pos="0">
                <a:schemeClr val="dk1">
                  <a:tint val="35000"/>
                </a:schemeClr>
              </a:gs>
            </a:gsLst>
            <a:lin ang="2700000" scaled="1"/>
            <a:tileRect/>
          </a:gradFill>
          <a:ln w="28575">
            <a:solidFill>
              <a:schemeClr val="bg2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Кто из героев романа дал обещание не лгать и не хамить по телефону?</a:t>
            </a:r>
            <a:endParaRPr lang="ru-RU" sz="3200" b="1" dirty="0">
              <a:solidFill>
                <a:schemeClr val="bg1"/>
              </a:solidFill>
            </a:endParaRPr>
          </a:p>
        </p:txBody>
      </p:sp>
      <p:sp>
        <p:nvSpPr>
          <p:cNvPr id="9" name="Вертикальный свиток 8"/>
          <p:cNvSpPr/>
          <p:nvPr/>
        </p:nvSpPr>
        <p:spPr>
          <a:xfrm>
            <a:off x="1495861" y="1864667"/>
            <a:ext cx="4204077" cy="1863649"/>
          </a:xfrm>
          <a:prstGeom prst="verticalScroll">
            <a:avLst/>
          </a:prstGeom>
          <a:blipFill>
            <a:blip r:embed="rId7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 w="41275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chemeClr val="bg1"/>
                </a:solidFill>
              </a:rPr>
              <a:t>Варенуха</a:t>
            </a:r>
            <a:r>
              <a:rPr lang="ru-RU" sz="3200" b="1" dirty="0" smtClean="0">
                <a:solidFill>
                  <a:schemeClr val="bg1"/>
                </a:solidFill>
              </a:rPr>
              <a:t>, администратор Варьете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81848">
            <a:off x="5701551" y="1678520"/>
            <a:ext cx="2964371" cy="360045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13" name="AutoShape 4"/>
          <p:cNvSpPr>
            <a:spLocks noChangeArrowheads="1"/>
          </p:cNvSpPr>
          <p:nvPr/>
        </p:nvSpPr>
        <p:spPr bwMode="auto">
          <a:xfrm>
            <a:off x="1907704" y="1091655"/>
            <a:ext cx="6192688" cy="1944216"/>
          </a:xfrm>
          <a:prstGeom prst="wedgeRoundRectCallout">
            <a:avLst>
              <a:gd name="adj1" fmla="val -52820"/>
              <a:gd name="adj2" fmla="val 110263"/>
              <a:gd name="adj3" fmla="val 16667"/>
            </a:avLst>
          </a:prstGeom>
          <a:blipFill>
            <a:blip r:embed="rId7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tile tx="0" ty="0" sx="100000" sy="100000" flip="x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Каким транспортным средством воспользовалась Маргарита, чтобы попасть на бал к </a:t>
            </a:r>
            <a:r>
              <a:rPr lang="ru-RU" sz="2800" b="1" dirty="0" err="1" smtClean="0">
                <a:solidFill>
                  <a:schemeClr val="bg1"/>
                </a:solidFill>
              </a:rPr>
              <a:t>Воланду</a:t>
            </a:r>
            <a:r>
              <a:rPr lang="ru-RU" sz="2800" b="1" dirty="0" smtClean="0">
                <a:solidFill>
                  <a:schemeClr val="bg1"/>
                </a:solidFill>
              </a:rPr>
              <a:t>.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3848" y="1412776"/>
            <a:ext cx="5419725" cy="406717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30675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mph" presetSubtype="6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50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mph" presetSubtype="1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51C0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6" presetID="16" presetClass="exit" presetSubtype="2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-0.31493 -0.01041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47" y="-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64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493 -0.01041 L -0.31493 -0.34375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6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" presetClass="emph" presetSubtype="2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7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000"/>
                            </p:stCondLst>
                            <p:childTnLst>
                              <p:par>
                                <p:cTn id="9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mph" presetSubtype="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0" presetID="47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4" grpId="2" animBg="1"/>
      <p:bldP spid="5" grpId="0" animBg="1"/>
      <p:bldP spid="5" grpId="1" animBg="1"/>
      <p:bldP spid="7" grpId="0" animBg="1"/>
      <p:bldP spid="7" grpId="1" animBg="1"/>
      <p:bldP spid="7" grpId="2" animBg="1"/>
      <p:bldP spid="7" grpId="3" animBg="1"/>
      <p:bldP spid="8" grpId="0" animBg="1"/>
      <p:bldP spid="8" grpId="1" animBg="1"/>
      <p:bldP spid="9" grpId="0" animBg="1"/>
      <p:bldP spid="9" grpId="1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323528" y="0"/>
            <a:ext cx="8064896" cy="6858000"/>
          </a:xfrm>
          <a:prstGeom prst="ellipse">
            <a:avLst/>
          </a:prstGeom>
          <a:gradFill flip="none" rotWithShape="1">
            <a:gsLst>
              <a:gs pos="59000">
                <a:schemeClr val="accent2">
                  <a:lumMod val="20000"/>
                  <a:lumOff val="80000"/>
                </a:scheme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2"/>
          <p:cNvGrpSpPr/>
          <p:nvPr/>
        </p:nvGrpSpPr>
        <p:grpSpPr>
          <a:xfrm>
            <a:off x="4283968" y="0"/>
            <a:ext cx="285752" cy="6858048"/>
            <a:chOff x="3929058" y="4357694"/>
            <a:chExt cx="357190" cy="157163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flipV="1">
              <a:off x="3929058" y="5275521"/>
              <a:ext cx="357190" cy="280531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17" name="8-конечная звезда 16"/>
          <p:cNvSpPr/>
          <p:nvPr/>
        </p:nvSpPr>
        <p:spPr>
          <a:xfrm rot="1207722">
            <a:off x="5064656" y="5525235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3491882" y="2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2" name="8-конечная звезда 21"/>
          <p:cNvSpPr/>
          <p:nvPr/>
        </p:nvSpPr>
        <p:spPr>
          <a:xfrm>
            <a:off x="3995938" y="5661250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3" name="8-конечная звезда 22"/>
          <p:cNvSpPr/>
          <p:nvPr/>
        </p:nvSpPr>
        <p:spPr>
          <a:xfrm rot="21267411">
            <a:off x="729494" y="1697812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4" name="8-конечная звезда 23"/>
          <p:cNvSpPr/>
          <p:nvPr/>
        </p:nvSpPr>
        <p:spPr>
          <a:xfrm rot="19587621">
            <a:off x="1152974" y="4686821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5" name="8-конечная звезда 24"/>
          <p:cNvSpPr/>
          <p:nvPr/>
        </p:nvSpPr>
        <p:spPr>
          <a:xfrm rot="19961537">
            <a:off x="532348" y="3806535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26" name="8-конечная звезда 25"/>
          <p:cNvSpPr/>
          <p:nvPr/>
        </p:nvSpPr>
        <p:spPr>
          <a:xfrm rot="2122782">
            <a:off x="6984230" y="2205389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Б</a:t>
            </a:r>
            <a:endParaRPr lang="ru-RU" sz="4000" b="1" dirty="0"/>
          </a:p>
        </p:txBody>
      </p:sp>
      <p:sp>
        <p:nvSpPr>
          <p:cNvPr id="27" name="8-конечная звезда 26"/>
          <p:cNvSpPr/>
          <p:nvPr/>
        </p:nvSpPr>
        <p:spPr>
          <a:xfrm rot="19988337">
            <a:off x="1992369" y="5364774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28" name="8-конечная звезда 27"/>
          <p:cNvSpPr/>
          <p:nvPr/>
        </p:nvSpPr>
        <p:spPr>
          <a:xfrm rot="2129768">
            <a:off x="6797642" y="4293934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29" name="8-конечная звезда 28"/>
          <p:cNvSpPr/>
          <p:nvPr/>
        </p:nvSpPr>
        <p:spPr>
          <a:xfrm rot="1190537">
            <a:off x="4648369" y="150363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30" name="8-конечная звезда 29"/>
          <p:cNvSpPr/>
          <p:nvPr/>
        </p:nvSpPr>
        <p:spPr>
          <a:xfrm rot="1646736">
            <a:off x="6628862" y="1169611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31" name="8-конечная звезда 30"/>
          <p:cNvSpPr/>
          <p:nvPr/>
        </p:nvSpPr>
        <p:spPr>
          <a:xfrm>
            <a:off x="1547666" y="908722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32" name="8-конечная звезда 31"/>
          <p:cNvSpPr/>
          <p:nvPr/>
        </p:nvSpPr>
        <p:spPr>
          <a:xfrm rot="20716624">
            <a:off x="2516165" y="392886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33" name="8-конечная звезда 32"/>
          <p:cNvSpPr/>
          <p:nvPr/>
        </p:nvSpPr>
        <p:spPr>
          <a:xfrm rot="1526297">
            <a:off x="5684373" y="584499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+</a:t>
            </a:r>
            <a:endParaRPr lang="ru-RU" sz="4000" b="1" dirty="0"/>
          </a:p>
        </p:txBody>
      </p:sp>
      <p:sp>
        <p:nvSpPr>
          <p:cNvPr id="34" name="8-конечная звезда 33"/>
          <p:cNvSpPr/>
          <p:nvPr/>
        </p:nvSpPr>
        <p:spPr>
          <a:xfrm rot="20689371">
            <a:off x="339501" y="2695456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35" name="8-конечная звезда 34"/>
          <p:cNvSpPr/>
          <p:nvPr/>
        </p:nvSpPr>
        <p:spPr>
          <a:xfrm rot="20980261">
            <a:off x="2993138" y="5603916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36" name="8-конечная звезда 35"/>
          <p:cNvSpPr/>
          <p:nvPr/>
        </p:nvSpPr>
        <p:spPr>
          <a:xfrm rot="2399484">
            <a:off x="7093216" y="3295500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37" name="8-конечная звезда 36"/>
          <p:cNvSpPr/>
          <p:nvPr/>
        </p:nvSpPr>
        <p:spPr>
          <a:xfrm rot="1831756">
            <a:off x="5973009" y="5039090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pic>
        <p:nvPicPr>
          <p:cNvPr id="38" name="Picture 9" descr="Без имени-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04291" y="4584926"/>
            <a:ext cx="1939709" cy="2273074"/>
          </a:xfrm>
          <a:prstGeom prst="rect">
            <a:avLst/>
          </a:prstGeom>
          <a:noFill/>
        </p:spPr>
      </p:pic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179512" y="6165304"/>
            <a:ext cx="755576" cy="504056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32"/>
          <p:cNvGrpSpPr/>
          <p:nvPr/>
        </p:nvGrpSpPr>
        <p:grpSpPr>
          <a:xfrm>
            <a:off x="4283968" y="-48"/>
            <a:ext cx="285752" cy="6858048"/>
            <a:chOff x="3929058" y="4357694"/>
            <a:chExt cx="357190" cy="1571636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43" name="Равнобедренный треугольник 42"/>
            <p:cNvSpPr/>
            <p:nvPr/>
          </p:nvSpPr>
          <p:spPr>
            <a:xfrm flipV="1">
              <a:off x="3929058" y="5275521"/>
              <a:ext cx="357190" cy="280531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44" name="Овал 43"/>
          <p:cNvSpPr/>
          <p:nvPr/>
        </p:nvSpPr>
        <p:spPr>
          <a:xfrm>
            <a:off x="3203848" y="2996952"/>
            <a:ext cx="2500330" cy="1285884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 bwMode="auto">
          <a:xfrm>
            <a:off x="3275856" y="1772816"/>
            <a:ext cx="2286016" cy="242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10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1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1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1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1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1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1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1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20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2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2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2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2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2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2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2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2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2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2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3"/>
          <p:cNvSpPr>
            <a:spLocks noChangeArrowheads="1"/>
          </p:cNvSpPr>
          <p:nvPr/>
        </p:nvSpPr>
        <p:spPr bwMode="auto">
          <a:xfrm>
            <a:off x="0" y="188640"/>
            <a:ext cx="9144000" cy="1031223"/>
          </a:xfrm>
          <a:prstGeom prst="ribbon">
            <a:avLst>
              <a:gd name="adj1" fmla="val 12500"/>
              <a:gd name="adj2" fmla="val 75000"/>
            </a:avLst>
          </a:prstGeom>
          <a:pattFill prst="pct30">
            <a:fgClr>
              <a:srgbClr val="C00000"/>
            </a:fgClr>
            <a:bgClr>
              <a:schemeClr val="bg1"/>
            </a:bgClr>
          </a:pattFill>
          <a:ln w="47625">
            <a:solidFill>
              <a:srgbClr val="FFC000"/>
            </a:solidFill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ln w="11430"/>
                <a:solidFill>
                  <a:schemeClr val="tx1">
                    <a:lumMod val="6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Первый полуфинал</a:t>
            </a:r>
            <a:endParaRPr kumimoji="0" lang="ru-RU" sz="5400" b="1" i="0" u="none" strike="noStrike" normalizeH="0" baseline="0" dirty="0" smtClean="0">
              <a:ln w="11430"/>
              <a:solidFill>
                <a:schemeClr val="tx1">
                  <a:lumMod val="6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3" name="Picture 9" descr="Без имени-1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118861" y="2959161"/>
            <a:ext cx="1939709" cy="2273074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03568" y="5877272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Р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775145" y="5223438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Г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807701" y="5898812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Х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07701" y="5224081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3568" y="5229200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29916" y="5216988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Б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243010" y="5218097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36801" y="5875989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937132" y="5893282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Щ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412653" y="5906307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Ш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85991" y="5906307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Ф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729916" y="5884983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345681" y="5901169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Ц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285991" y="5215103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Д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885325" y="5224081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З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3340659" y="5224081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Ж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937132" y="5224081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885325" y="5913236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Ч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775145" y="5898812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У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412653" y="5224081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633320" y="5852727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Ю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107768" y="5858131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Э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6567159" y="5872153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076567" y="5191608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6549131" y="5210059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179170" y="5858131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Я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6020525" y="5884983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6020525" y="5224081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481739" y="5224081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Л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611824" y="5191608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481739" y="5878620"/>
            <a:ext cx="504056" cy="648072"/>
          </a:xfrm>
          <a:prstGeom prst="roundRect">
            <a:avLst/>
          </a:prstGeom>
          <a:ln w="190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rtDeco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Ъ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477402" y="1605536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И</a:t>
            </a:r>
          </a:p>
        </p:txBody>
      </p:sp>
      <p:sp>
        <p:nvSpPr>
          <p:cNvPr id="40" name="Вертикальный свиток 39"/>
          <p:cNvSpPr/>
          <p:nvPr/>
        </p:nvSpPr>
        <p:spPr>
          <a:xfrm>
            <a:off x="1355892" y="1605536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1" name="Вертикальный свиток 40"/>
          <p:cNvSpPr/>
          <p:nvPr/>
        </p:nvSpPr>
        <p:spPr>
          <a:xfrm>
            <a:off x="2226448" y="1605536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Е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2" name="Вертикальный свиток 41"/>
          <p:cNvSpPr/>
          <p:nvPr/>
        </p:nvSpPr>
        <p:spPr>
          <a:xfrm>
            <a:off x="2997675" y="1605536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3" name="Вертикальный свиток 42"/>
          <p:cNvSpPr/>
          <p:nvPr/>
        </p:nvSpPr>
        <p:spPr>
          <a:xfrm>
            <a:off x="3852014" y="1605536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4" name="Вертикальный свиток 43"/>
          <p:cNvSpPr/>
          <p:nvPr/>
        </p:nvSpPr>
        <p:spPr>
          <a:xfrm>
            <a:off x="981944" y="2299090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5" name="Вертикальный свиток 44"/>
          <p:cNvSpPr/>
          <p:nvPr/>
        </p:nvSpPr>
        <p:spPr>
          <a:xfrm>
            <a:off x="1824626" y="2299090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6" name="Вертикальный свиток 45"/>
          <p:cNvSpPr/>
          <p:nvPr/>
        </p:nvSpPr>
        <p:spPr>
          <a:xfrm>
            <a:off x="2640466" y="2313691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Х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7" name="Вертикальный свиток 46"/>
          <p:cNvSpPr/>
          <p:nvPr/>
        </p:nvSpPr>
        <p:spPr>
          <a:xfrm>
            <a:off x="3420917" y="2313691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Т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8" name="Вертикальный свиток 47"/>
          <p:cNvSpPr/>
          <p:nvPr/>
        </p:nvSpPr>
        <p:spPr>
          <a:xfrm>
            <a:off x="4168813" y="2313691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49" name="Вертикальный свиток 48"/>
          <p:cNvSpPr/>
          <p:nvPr/>
        </p:nvSpPr>
        <p:spPr>
          <a:xfrm>
            <a:off x="4916709" y="2313691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Н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0" name="Вертикальный свиток 49"/>
          <p:cNvSpPr/>
          <p:nvPr/>
        </p:nvSpPr>
        <p:spPr>
          <a:xfrm>
            <a:off x="5664605" y="2313691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Г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1" name="Вертикальный свиток 50"/>
          <p:cNvSpPr/>
          <p:nvPr/>
        </p:nvSpPr>
        <p:spPr>
          <a:xfrm>
            <a:off x="6416778" y="2314225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2" name="Вертикальный свиток 51"/>
          <p:cNvSpPr/>
          <p:nvPr/>
        </p:nvSpPr>
        <p:spPr>
          <a:xfrm>
            <a:off x="7164674" y="2314225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53" name="Вертикальный свиток 52"/>
          <p:cNvSpPr/>
          <p:nvPr/>
        </p:nvSpPr>
        <p:spPr>
          <a:xfrm>
            <a:off x="7948768" y="2299090"/>
            <a:ext cx="747896" cy="576064"/>
          </a:xfrm>
          <a:prstGeom prst="verticalScroll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780414" y="2437853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7311343" y="2418582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560865" y="2437853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4308761" y="2437596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056657" y="2418582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804553" y="2437596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Прямоугольник 58"/>
          <p:cNvSpPr/>
          <p:nvPr/>
        </p:nvSpPr>
        <p:spPr>
          <a:xfrm>
            <a:off x="6567159" y="2437596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8088716" y="2404257"/>
            <a:ext cx="468000" cy="396000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625161" y="1731749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1495038" y="1731749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2366396" y="1732544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3137623" y="1718219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Прямоугольник 69"/>
          <p:cNvSpPr/>
          <p:nvPr/>
        </p:nvSpPr>
        <p:spPr>
          <a:xfrm>
            <a:off x="4028865" y="1732544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Прямоугольник 70"/>
          <p:cNvSpPr/>
          <p:nvPr/>
        </p:nvSpPr>
        <p:spPr>
          <a:xfrm>
            <a:off x="1124357" y="2437853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Прямоугольник 71"/>
          <p:cNvSpPr/>
          <p:nvPr/>
        </p:nvSpPr>
        <p:spPr>
          <a:xfrm>
            <a:off x="1982602" y="2437596"/>
            <a:ext cx="468000" cy="396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482796" y="3610480"/>
            <a:ext cx="2857863" cy="936104"/>
          </a:xfrm>
          <a:prstGeom prst="flowChartAlternateProcess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ВСЁ СЛОВО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73" name="AutoShape 90"/>
          <p:cNvSpPr>
            <a:spLocks noChangeArrowheads="1"/>
          </p:cNvSpPr>
          <p:nvPr/>
        </p:nvSpPr>
        <p:spPr bwMode="auto">
          <a:xfrm>
            <a:off x="467544" y="3284984"/>
            <a:ext cx="6192625" cy="1646715"/>
          </a:xfrm>
          <a:prstGeom prst="wedgeRoundRectCallout">
            <a:avLst>
              <a:gd name="adj1" fmla="val 66385"/>
              <a:gd name="adj2" fmla="val -27242"/>
              <a:gd name="adj3" fmla="val 16667"/>
            </a:avLst>
          </a:prstGeom>
          <a:pattFill prst="pct30">
            <a:fgClr>
              <a:srgbClr val="FF0000"/>
            </a:fgClr>
            <a:bgClr>
              <a:schemeClr val="bg1"/>
            </a:bgClr>
          </a:pattFill>
          <a:ln w="82550">
            <a:solidFill>
              <a:srgbClr val="FFFF0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/>
          <a:lstStyle/>
          <a:p>
            <a:pPr algn="ctr"/>
            <a:r>
              <a:rPr lang="ru-RU" sz="32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Поздравляю!</a:t>
            </a:r>
          </a:p>
          <a:p>
            <a:pPr algn="ctr"/>
            <a:r>
              <a:rPr lang="ru-RU" sz="32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>Определился первый участник </a:t>
            </a:r>
            <a:r>
              <a:rPr lang="ru-RU" sz="3200" b="1" i="1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финала !</a:t>
            </a: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51520" y="3212976"/>
            <a:ext cx="6583746" cy="1656183"/>
          </a:xfrm>
          <a:prstGeom prst="wedgeRoundRectCallout">
            <a:avLst>
              <a:gd name="adj1" fmla="val 63218"/>
              <a:gd name="adj2" fmla="val -22690"/>
              <a:gd name="adj3" fmla="val 16667"/>
            </a:avLst>
          </a:prstGeom>
          <a:pattFill prst="dotDmnd">
            <a:fgClr>
              <a:schemeClr val="bg1"/>
            </a:fgClr>
            <a:bgClr>
              <a:schemeClr val="accent3">
                <a:lumMod val="60000"/>
                <a:lumOff val="40000"/>
              </a:schemeClr>
            </a:bgClr>
          </a:pattFill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Мимо здания какого театра пролетала Маргарита?</a:t>
            </a:r>
            <a:endParaRPr lang="ru-RU" sz="3600" b="1" dirty="0"/>
          </a:p>
        </p:txBody>
      </p:sp>
      <p:sp>
        <p:nvSpPr>
          <p:cNvPr id="74" name="Управляющая кнопка: возврат 73">
            <a:hlinkClick r:id="" action="ppaction://hlinkshowjump?jump=previousslide" highlightClick="1"/>
          </p:cNvPr>
          <p:cNvSpPr/>
          <p:nvPr/>
        </p:nvSpPr>
        <p:spPr>
          <a:xfrm>
            <a:off x="8316416" y="5301208"/>
            <a:ext cx="576064" cy="432048"/>
          </a:xfrm>
          <a:prstGeom prst="actionButtonReturn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5" name="Презентация125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8676456" y="476672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65504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" presetClass="emph" presetSubtype="10" repeatCount="indefinite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cw">
                                      <p:cBhvr override="childStyle">
                                        <p:cTn id="1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E90E8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000"/>
                            </p:stCondLst>
                            <p:childTnLst>
                              <p:par>
                                <p:cTn id="10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mph" presetSubtype="2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00"/>
                            </p:stCondLst>
                            <p:childTnLst>
                              <p:par>
                                <p:cTn id="13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600"/>
                            </p:stCondLst>
                            <p:childTnLst>
                              <p:par>
                                <p:cTn id="14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000"/>
                            </p:stCondLst>
                            <p:childTnLst>
                              <p:par>
                                <p:cTn id="163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000"/>
                            </p:stCondLst>
                            <p:childTnLst>
                              <p:par>
                                <p:cTn id="17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4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000"/>
                            </p:stCondLst>
                            <p:childTnLst>
                              <p:par>
                                <p:cTn id="183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9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C101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00"/>
                            </p:stCondLst>
                            <p:childTnLst>
                              <p:par>
                                <p:cTn id="20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9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1050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1000"/>
                            </p:stCondLst>
                            <p:childTnLst>
                              <p:par>
                                <p:cTn id="2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3" fill="hold">
                      <p:stCondLst>
                        <p:cond delay="0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1050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2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D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00"/>
                            </p:stCondLst>
                            <p:childTnLst>
                              <p:par>
                                <p:cTn id="23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D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00"/>
                            </p:stCondLst>
                            <p:childTnLst>
                              <p:par>
                                <p:cTn id="24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D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1000"/>
                            </p:stCondLst>
                            <p:childTnLst>
                              <p:par>
                                <p:cTn id="25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3" fill="hold">
                      <p:stCondLst>
                        <p:cond delay="0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D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00"/>
                            </p:stCondLst>
                            <p:childTnLst>
                              <p:par>
                                <p:cTn id="268" presetID="2" presetClass="exit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9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D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1000"/>
                            </p:stCondLst>
                            <p:childTnLst>
                              <p:par>
                                <p:cTn id="27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D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D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7" fill="hold">
                            <p:stCondLst>
                              <p:cond delay="1000"/>
                            </p:stCondLst>
                            <p:childTnLst>
                              <p:par>
                                <p:cTn id="29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D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1000"/>
                            </p:stCondLst>
                            <p:childTnLst>
                              <p:par>
                                <p:cTn id="30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90D0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1000"/>
                            </p:stCondLst>
                            <p:childTnLst>
                              <p:par>
                                <p:cTn id="31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32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3" fill="hold">
                      <p:stCondLst>
                        <p:cond delay="0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1000"/>
                            </p:stCondLst>
                            <p:childTnLst>
                              <p:par>
                                <p:cTn id="32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3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4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3" fill="hold">
                      <p:stCondLst>
                        <p:cond delay="0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1000"/>
                            </p:stCondLst>
                            <p:childTnLst>
                              <p:par>
                                <p:cTn id="348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44154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7" fill="hold">
                            <p:stCondLst>
                              <p:cond delay="1000"/>
                            </p:stCondLst>
                            <p:childTnLst>
                              <p:par>
                                <p:cTn id="3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500"/>
                            </p:stCondLst>
                            <p:childTnLst>
                              <p:par>
                                <p:cTn id="396" presetID="3" presetClass="emph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7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BDE8E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3" fill="hold">
                            <p:stCondLst>
                              <p:cond delay="1000"/>
                            </p:stCondLst>
                            <p:childTnLst>
                              <p:par>
                                <p:cTn id="40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5" dur="1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2" fill="hold">
                      <p:stCondLst>
                        <p:cond delay="indefinite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 isNarration="1">
              <p:cMediaNode showWhenStopped="0">
                <p:cTn id="4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</p:childTnLst>
        </p:cTn>
      </p:par>
    </p:tnLst>
    <p:bldLst>
      <p:bldP spid="2" grpId="0" animBg="1"/>
      <p:bldP spid="4" grpId="0" animBg="1"/>
      <p:bldP spid="4" grpId="1" animBg="1"/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 animBg="1"/>
      <p:bldP spid="13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30" grpId="0" animBg="1"/>
      <p:bldP spid="31" grpId="0" animBg="1"/>
      <p:bldP spid="31" grpId="1" animBg="1"/>
      <p:bldP spid="32" grpId="0" animBg="1"/>
      <p:bldP spid="32" grpId="1" animBg="1"/>
      <p:bldP spid="33" grpId="0" animBg="1"/>
      <p:bldP spid="34" grpId="0" animBg="1"/>
      <p:bldP spid="34" grpId="1" animBg="1"/>
      <p:bldP spid="37" grpId="0" animBg="1"/>
      <p:bldP spid="37" grpId="1" animBg="1"/>
      <p:bldP spid="38" grpId="0" animBg="1"/>
      <p:bldP spid="38" grpId="1" animBg="1"/>
      <p:bldP spid="35" grpId="0" animBg="1"/>
      <p:bldP spid="35" grpId="1" animBg="1"/>
      <p:bldP spid="54" grpId="0" animBg="1"/>
      <p:bldP spid="54" grpId="1" animBg="1"/>
      <p:bldP spid="55" grpId="0" animBg="1"/>
      <p:bldP spid="55" grpId="1" animBg="1"/>
      <p:bldP spid="56" grpId="0" animBg="1"/>
      <p:bldP spid="56" grpId="1" animBg="1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0" grpId="0" animBg="1"/>
      <p:bldP spid="60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2" grpId="0" animBg="1"/>
      <p:bldP spid="72" grpId="1" animBg="1"/>
      <p:bldP spid="36" grpId="0" animBg="1"/>
      <p:bldP spid="73" grpId="0" animBg="1"/>
      <p:bldP spid="73" grpId="1" animBg="1"/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600" y="1844824"/>
            <a:ext cx="8393644" cy="209288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3000" b="1" cap="all" spc="0" dirty="0" smtClean="0">
                <a:ln w="0"/>
                <a:solidFill>
                  <a:srgbClr val="002060"/>
                </a:solidFill>
                <a:effectLst>
                  <a:reflection blurRad="12700" stA="50000" endPos="50000" dist="5000" dir="5400000" sy="-100000" rotWithShape="0"/>
                </a:effectLst>
              </a:rPr>
              <a:t>РЕКЛАМА</a:t>
            </a:r>
            <a:endParaRPr lang="ru-RU" sz="13000" b="1" cap="all" spc="0" dirty="0">
              <a:ln w="0"/>
              <a:solidFill>
                <a:srgbClr val="002060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9052" y="188640"/>
            <a:ext cx="8623428" cy="6555641"/>
          </a:xfrm>
          <a:prstGeom prst="rect">
            <a:avLst/>
          </a:prstGeom>
          <a:pattFill prst="pct40">
            <a:fgClr>
              <a:schemeClr val="accent1"/>
            </a:fgClr>
            <a:bgClr>
              <a:schemeClr val="bg1"/>
            </a:bgClr>
          </a:pattFill>
          <a:ln w="25400">
            <a:solidFill>
              <a:schemeClr val="tx2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800" b="1" dirty="0" smtClean="0"/>
              <a:t>Я — несчастный доктор Поляков, заболевший в феврале этого года морфинизмом . ‹…›</a:t>
            </a:r>
          </a:p>
          <a:p>
            <a:r>
              <a:rPr lang="ru-RU" sz="2800" b="1" dirty="0" smtClean="0"/>
              <a:t>	Внешний вид: худ, бледен восковой бледностью. ‹…›</a:t>
            </a:r>
          </a:p>
          <a:p>
            <a:r>
              <a:rPr lang="ru-RU" sz="2800" b="1" dirty="0" smtClean="0"/>
              <a:t>	В прошлом году я весил 4 пуда, теперь 3 пуда 15 фунтов. ‹…›</a:t>
            </a:r>
          </a:p>
          <a:p>
            <a:r>
              <a:rPr lang="ru-RU" sz="2800" b="1" dirty="0" smtClean="0"/>
              <a:t>	На предплечьях непрекращающиеся нарывы, то же на бёдрах. </a:t>
            </a:r>
            <a:r>
              <a:rPr lang="ru-RU" sz="2800" b="1" dirty="0"/>
              <a:t>‹…›</a:t>
            </a:r>
          </a:p>
          <a:p>
            <a:r>
              <a:rPr lang="ru-RU" sz="2800" b="1" dirty="0" smtClean="0"/>
              <a:t>	Была такая галлюцинация:</a:t>
            </a:r>
          </a:p>
          <a:p>
            <a:r>
              <a:rPr lang="ru-RU" sz="2800" b="1" dirty="0"/>
              <a:t>	</a:t>
            </a:r>
            <a:r>
              <a:rPr lang="ru-RU" sz="2800" b="1" dirty="0" smtClean="0"/>
              <a:t>Жду в чёрных очках появления каких-то бледных людей. Это невыносимо. </a:t>
            </a:r>
            <a:r>
              <a:rPr lang="ru-RU" sz="2800" b="1" dirty="0"/>
              <a:t>‹…›</a:t>
            </a:r>
          </a:p>
          <a:p>
            <a:r>
              <a:rPr lang="ru-RU" sz="2800" b="1" dirty="0" smtClean="0"/>
              <a:t>	Ах, чёрт возьми! Да почему, в конце концов, каждому своему действию я должен придумывать предлог? Ведь действительно это мучение, а не жизнь.</a:t>
            </a:r>
            <a:endParaRPr lang="ru-RU" sz="28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3" y="745374"/>
            <a:ext cx="3805715" cy="5442172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8" name="Выноска со стрелкой влево 7"/>
          <p:cNvSpPr/>
          <p:nvPr/>
        </p:nvSpPr>
        <p:spPr>
          <a:xfrm>
            <a:off x="4365790" y="2134312"/>
            <a:ext cx="4311714" cy="2664296"/>
          </a:xfrm>
          <a:prstGeom prst="leftArrowCallout">
            <a:avLst>
              <a:gd name="adj1" fmla="val 22920"/>
              <a:gd name="adj2" fmla="val 25000"/>
              <a:gd name="adj3" fmla="val 25000"/>
              <a:gd name="adj4" fmla="val 778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>
            <a:prstTxWarp prst="textStop">
              <a:avLst/>
            </a:prstTxWarp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</a:rPr>
              <a:t>М. А. Булгаков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«Морфий» </a:t>
            </a:r>
          </a:p>
        </p:txBody>
      </p:sp>
    </p:spTree>
    <p:extLst>
      <p:ext uri="{BB962C8B-B14F-4D97-AF65-F5344CB8AC3E}">
        <p14:creationId xmlns:p14="http://schemas.microsoft.com/office/powerpoint/2010/main" xmlns="" val="3609192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Заставка рекламы 1 канала Останкино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3" presetClass="emph" presetSubtype="6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7200B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3" presetID="45" presetClass="exit" presetSubtype="0" fill="hold" grpId="2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9" presetID="6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3" grpId="0" animBg="1"/>
      <p:bldP spid="3" grpId="1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Без имени-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3429000"/>
            <a:ext cx="2447925" cy="2952750"/>
          </a:xfrm>
          <a:prstGeom prst="rect">
            <a:avLst/>
          </a:prstGeom>
          <a:noFill/>
        </p:spPr>
      </p:pic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395536" y="116632"/>
            <a:ext cx="7992888" cy="864096"/>
          </a:xfrm>
          <a:prstGeom prst="ribbon">
            <a:avLst>
              <a:gd name="adj1" fmla="val 12500"/>
              <a:gd name="adj2" fmla="val 75000"/>
            </a:avLst>
          </a:prstGeom>
          <a:pattFill prst="pct90">
            <a:fgClr>
              <a:schemeClr val="tx1">
                <a:lumMod val="75000"/>
              </a:schemeClr>
            </a:fgClr>
            <a:bgClr>
              <a:srgbClr val="002060"/>
            </a:bgClr>
          </a:pattFill>
          <a:ln w="44450">
            <a:solidFill>
              <a:schemeClr val="accent1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ru-RU" sz="4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-й отборочный </a:t>
            </a:r>
            <a:r>
              <a:rPr lang="ru-RU" sz="4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тур</a:t>
            </a:r>
          </a:p>
        </p:txBody>
      </p:sp>
      <p:sp>
        <p:nvSpPr>
          <p:cNvPr id="5" name="Табличка 4"/>
          <p:cNvSpPr/>
          <p:nvPr/>
        </p:nvSpPr>
        <p:spPr>
          <a:xfrm>
            <a:off x="2915816" y="5517232"/>
            <a:ext cx="3168352" cy="1008112"/>
          </a:xfrm>
          <a:prstGeom prst="plaque">
            <a:avLst/>
          </a:prstGeom>
          <a:ln w="28575">
            <a:solidFill>
              <a:schemeClr val="accent3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cross"/>
            <a:contourClr>
              <a:schemeClr val="accent6">
                <a:shade val="30000"/>
                <a:satMod val="200000"/>
              </a:schemeClr>
            </a:contourClr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ПРОВЕРИТЬ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1619672" y="1340768"/>
            <a:ext cx="6768752" cy="1440160"/>
          </a:xfrm>
          <a:prstGeom prst="wedgeRoundRectCallout">
            <a:avLst>
              <a:gd name="adj1" fmla="val -45603"/>
              <a:gd name="adj2" fmla="val 144963"/>
              <a:gd name="adj3" fmla="val 16667"/>
            </a:avLst>
          </a:prstGeom>
          <a:blipFill>
            <a:blip r:embed="rId4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x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Римский, Лиходеев, Босой, Ласточкин. Кто лишний?</a:t>
            </a:r>
            <a:endParaRPr lang="ru-RU" sz="3200" b="1" dirty="0">
              <a:solidFill>
                <a:schemeClr val="bg1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1847" y="1262771"/>
            <a:ext cx="3311652" cy="4686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459213" y="1146595"/>
            <a:ext cx="5399832" cy="2232248"/>
          </a:xfrm>
          <a:prstGeom prst="verticalScroll">
            <a:avLst>
              <a:gd name="adj" fmla="val 12500"/>
            </a:avLst>
          </a:prstGeom>
          <a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x" algn="tl"/>
          </a:blipFill>
          <a:ln w="38100">
            <a:solidFill>
              <a:schemeClr val="accent6">
                <a:lumMod val="50000"/>
              </a:schemeClr>
            </a:solidFill>
            <a:round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Босой</a:t>
            </a:r>
            <a:r>
              <a:rPr kumimoji="0" lang="ru-RU" sz="3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 – председатель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b="1" dirty="0" smtClean="0">
                <a:solidFill>
                  <a:schemeClr val="bg1"/>
                </a:solidFill>
                <a:latin typeface="Arial" pitchFamily="34" charset="0"/>
              </a:rPr>
              <a:t>ж</a:t>
            </a:r>
            <a:r>
              <a:rPr kumimoji="0" lang="ru-RU" sz="30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rPr>
              <a:t>илтоварищества,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b="1" dirty="0" smtClean="0">
                <a:solidFill>
                  <a:schemeClr val="bg1"/>
                </a:solidFill>
                <a:latin typeface="Arial" pitchFamily="34" charset="0"/>
              </a:rPr>
              <a:t>о</a:t>
            </a:r>
            <a:r>
              <a:rPr lang="ru-RU" sz="3000" b="1" baseline="0" dirty="0" smtClean="0">
                <a:solidFill>
                  <a:schemeClr val="bg1"/>
                </a:solidFill>
                <a:latin typeface="Arial" pitchFamily="34" charset="0"/>
              </a:rPr>
              <a:t>стальные – служащие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b="1" dirty="0" smtClean="0">
                <a:solidFill>
                  <a:schemeClr val="bg1"/>
                </a:solidFill>
                <a:latin typeface="Arial" pitchFamily="34" charset="0"/>
              </a:rPr>
              <a:t>театра Варьете</a:t>
            </a:r>
            <a:endParaRPr lang="ru-RU" sz="3000" b="1" baseline="0" dirty="0" smtClean="0">
              <a:solidFill>
                <a:schemeClr val="bg1"/>
              </a:solidFill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Заголовок 120"/>
          <p:cNvSpPr txBox="1">
            <a:spLocks/>
          </p:cNvSpPr>
          <p:nvPr/>
        </p:nvSpPr>
        <p:spPr>
          <a:xfrm>
            <a:off x="611560" y="1315407"/>
            <a:ext cx="8280920" cy="1806268"/>
          </a:xfrm>
          <a:prstGeom prst="wedgeRoundRectCallout">
            <a:avLst>
              <a:gd name="adj1" fmla="val -34552"/>
              <a:gd name="adj2" fmla="val 108171"/>
              <a:gd name="adj3" fmla="val 16667"/>
            </a:avLst>
          </a:prstGeom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lt"/>
                <a:ea typeface="+mj-ea"/>
                <a:cs typeface="+mj-cs"/>
              </a:rPr>
              <a:t>Назовите фамилию и имя персонажа, написавшего на Мастера ложный донос ради присвоения жилплощади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2771800" y="2492896"/>
            <a:ext cx="3960440" cy="2232248"/>
          </a:xfrm>
          <a:prstGeom prst="verticalScroll">
            <a:avLst/>
          </a:prstGeom>
          <a:blipFill>
            <a:blip r:embed="rId7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tile tx="0" ty="0" sx="100000" sy="100000" flip="none" algn="tl"/>
          </a:blipFill>
          <a:ln w="41275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err="1" smtClean="0"/>
              <a:t>Алоизий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Могарыч</a:t>
            </a:r>
            <a:endParaRPr lang="ru-RU" sz="3600" b="1" dirty="0"/>
          </a:p>
        </p:txBody>
      </p:sp>
      <p:sp>
        <p:nvSpPr>
          <p:cNvPr id="12" name="AutoShape 4"/>
          <p:cNvSpPr>
            <a:spLocks noChangeArrowheads="1"/>
          </p:cNvSpPr>
          <p:nvPr/>
        </p:nvSpPr>
        <p:spPr bwMode="auto">
          <a:xfrm>
            <a:off x="1619672" y="1146595"/>
            <a:ext cx="6624910" cy="2448272"/>
          </a:xfrm>
          <a:prstGeom prst="wedgeRoundRectCallout">
            <a:avLst>
              <a:gd name="adj1" fmla="val -46263"/>
              <a:gd name="adj2" fmla="val 77922"/>
              <a:gd name="adj3" fmla="val 16667"/>
            </a:avLst>
          </a:prstGeom>
          <a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tile tx="0" ty="0" sx="100000" sy="100000" flip="x" algn="tl"/>
          </a:blipFill>
          <a:ln w="41275">
            <a:solidFill>
              <a:schemeClr val="bg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О каком поэте размышлял поэт </a:t>
            </a:r>
            <a:r>
              <a:rPr lang="ru-RU" sz="2400" b="1" dirty="0" err="1" smtClean="0">
                <a:solidFill>
                  <a:schemeClr val="bg1"/>
                </a:solidFill>
              </a:rPr>
              <a:t>Рюхин</a:t>
            </a:r>
            <a:r>
              <a:rPr lang="ru-RU" sz="2400" b="1" dirty="0" smtClean="0">
                <a:solidFill>
                  <a:schemeClr val="bg1"/>
                </a:solidFill>
              </a:rPr>
              <a:t> следующим образом: </a:t>
            </a:r>
          </a:p>
          <a:p>
            <a:pPr>
              <a:buFont typeface="Wingdings" pitchFamily="2" charset="2"/>
              <a:buNone/>
            </a:pPr>
            <a:r>
              <a:rPr lang="ru-RU" sz="2400" b="1" dirty="0" smtClean="0">
                <a:solidFill>
                  <a:schemeClr val="bg1"/>
                </a:solidFill>
              </a:rPr>
              <a:t>    </a:t>
            </a:r>
            <a:r>
              <a:rPr lang="ru-RU" sz="2400" b="1" i="1" dirty="0" smtClean="0">
                <a:solidFill>
                  <a:schemeClr val="bg1"/>
                </a:solidFill>
              </a:rPr>
              <a:t>«Стрелял, стрелял в него этот белогвардеец и раздробил бедро, чем обеспечил бессмертие…» ?</a:t>
            </a:r>
            <a:endParaRPr lang="ru-RU" sz="2400" i="1" dirty="0">
              <a:solidFill>
                <a:schemeClr val="bg1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85165">
            <a:off x="5291037" y="1656660"/>
            <a:ext cx="3124200" cy="3810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4" name="TextBox 13"/>
          <p:cNvSpPr txBox="1"/>
          <p:nvPr/>
        </p:nvSpPr>
        <p:spPr>
          <a:xfrm rot="21002031">
            <a:off x="5598431" y="5619537"/>
            <a:ext cx="3332467" cy="523220"/>
          </a:xfrm>
          <a:prstGeom prst="rect">
            <a:avLst/>
          </a:prstGeom>
          <a:ln w="31750">
            <a:solidFill>
              <a:schemeClr val="accent5">
                <a:lumMod val="50000"/>
              </a:schemeClr>
            </a:solidFill>
          </a:ln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angle"/>
            <a:contourClr>
              <a:schemeClr val="accent5">
                <a:shade val="30000"/>
                <a:satMod val="200000"/>
              </a:schemeClr>
            </a:contourClr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О Пушкине </a:t>
            </a:r>
            <a:r>
              <a:rPr lang="ru-RU" sz="2800" b="1" dirty="0">
                <a:solidFill>
                  <a:schemeClr val="bg1"/>
                </a:solidFill>
              </a:rPr>
              <a:t>А.С.</a:t>
            </a:r>
          </a:p>
        </p:txBody>
      </p:sp>
    </p:spTree>
    <p:extLst>
      <p:ext uri="{BB962C8B-B14F-4D97-AF65-F5344CB8AC3E}">
        <p14:creationId xmlns:p14="http://schemas.microsoft.com/office/powerpoint/2010/main" xmlns="" val="256208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ng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" presetClass="emph" presetSubtype="6" autoRev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mph" presetSubtype="2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4" presetID="47" presetClass="exit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mph" presetSubtype="6" autoRev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00"/>
                            </p:stCondLst>
                            <p:childTnLst>
                              <p:par>
                                <p:cTn id="8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3" presetClass="emph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47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000"/>
                            </p:stCondLst>
                            <p:childTnLst>
                              <p:par>
                                <p:cTn id="10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7.40741E-7 L -0.44098 -0.49352 " pathEditMode="relative" rAng="0" ptsTypes="AA">
                                      <p:cBhvr>
                                        <p:cTn id="116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00" y="-24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animBg="1"/>
      <p:bldP spid="5" grpId="1" animBg="1"/>
      <p:bldP spid="5" grpId="2" animBg="1"/>
      <p:bldP spid="8" grpId="0" animBg="1"/>
      <p:bldP spid="8" grpId="1" animBg="1"/>
      <p:bldP spid="10" grpId="0" animBg="1"/>
      <p:bldP spid="10" grpId="1" animBg="1"/>
      <p:bldP spid="11" grpId="0" animBg="1"/>
      <p:bldP spid="11" grpId="1" animBg="1"/>
      <p:bldP spid="4" grpId="0" animBg="1"/>
      <p:bldP spid="4" grpId="1" animBg="1"/>
      <p:bldP spid="12" grpId="0" animBg="1"/>
      <p:bldP spid="12" grpId="1" animBg="1"/>
      <p:bldP spid="14" grpId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вал 8"/>
          <p:cNvSpPr/>
          <p:nvPr/>
        </p:nvSpPr>
        <p:spPr>
          <a:xfrm>
            <a:off x="323528" y="0"/>
            <a:ext cx="8064896" cy="6858000"/>
          </a:xfrm>
          <a:prstGeom prst="ellipse">
            <a:avLst/>
          </a:prstGeom>
          <a:gradFill flip="none" rotWithShape="1">
            <a:gsLst>
              <a:gs pos="59000">
                <a:schemeClr val="accent2">
                  <a:lumMod val="20000"/>
                  <a:lumOff val="80000"/>
                </a:schemeClr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  <a:tileRect/>
          </a:gradFill>
          <a:ln>
            <a:solidFill>
              <a:schemeClr val="accent4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32"/>
          <p:cNvGrpSpPr/>
          <p:nvPr/>
        </p:nvGrpSpPr>
        <p:grpSpPr>
          <a:xfrm>
            <a:off x="4283968" y="0"/>
            <a:ext cx="285752" cy="6858048"/>
            <a:chOff x="3929058" y="4357694"/>
            <a:chExt cx="357190" cy="157163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2" name="Равнобедренный треугольник 11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13" name="Равнобедренный треугольник 12"/>
            <p:cNvSpPr/>
            <p:nvPr/>
          </p:nvSpPr>
          <p:spPr>
            <a:xfrm flipV="1">
              <a:off x="3929058" y="5275521"/>
              <a:ext cx="357190" cy="280531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17" name="8-конечная звезда 16"/>
          <p:cNvSpPr/>
          <p:nvPr/>
        </p:nvSpPr>
        <p:spPr>
          <a:xfrm rot="1207722">
            <a:off x="7098227" y="2212871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1" name="8-конечная звезда 20"/>
          <p:cNvSpPr/>
          <p:nvPr/>
        </p:nvSpPr>
        <p:spPr>
          <a:xfrm>
            <a:off x="3491882" y="2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2" name="8-конечная звезда 21"/>
          <p:cNvSpPr/>
          <p:nvPr/>
        </p:nvSpPr>
        <p:spPr>
          <a:xfrm>
            <a:off x="3995938" y="5661250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3" name="8-конечная звезда 22"/>
          <p:cNvSpPr/>
          <p:nvPr/>
        </p:nvSpPr>
        <p:spPr>
          <a:xfrm rot="21267411">
            <a:off x="729494" y="1697812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24" name="8-конечная звезда 23"/>
          <p:cNvSpPr/>
          <p:nvPr/>
        </p:nvSpPr>
        <p:spPr>
          <a:xfrm rot="19587621">
            <a:off x="1152974" y="4686821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25" name="8-конечная звезда 24"/>
          <p:cNvSpPr/>
          <p:nvPr/>
        </p:nvSpPr>
        <p:spPr>
          <a:xfrm rot="19961537">
            <a:off x="532348" y="3806535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26" name="8-конечная звезда 25"/>
          <p:cNvSpPr/>
          <p:nvPr/>
        </p:nvSpPr>
        <p:spPr>
          <a:xfrm rot="1480321">
            <a:off x="1483440" y="940864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Б</a:t>
            </a:r>
            <a:endParaRPr lang="ru-RU" sz="4000" b="1" dirty="0"/>
          </a:p>
        </p:txBody>
      </p:sp>
      <p:sp>
        <p:nvSpPr>
          <p:cNvPr id="27" name="8-конечная звезда 26"/>
          <p:cNvSpPr/>
          <p:nvPr/>
        </p:nvSpPr>
        <p:spPr>
          <a:xfrm rot="19988337">
            <a:off x="1992369" y="5364774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29" name="8-конечная звезда 28"/>
          <p:cNvSpPr/>
          <p:nvPr/>
        </p:nvSpPr>
        <p:spPr>
          <a:xfrm rot="1190537">
            <a:off x="4648369" y="150363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30" name="8-конечная звезда 29"/>
          <p:cNvSpPr/>
          <p:nvPr/>
        </p:nvSpPr>
        <p:spPr>
          <a:xfrm rot="1646736">
            <a:off x="6628862" y="1169611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31" name="8-конечная звезда 30"/>
          <p:cNvSpPr/>
          <p:nvPr/>
        </p:nvSpPr>
        <p:spPr>
          <a:xfrm rot="1185338">
            <a:off x="5134903" y="5523074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20</a:t>
            </a:r>
            <a:endParaRPr lang="ru-RU" sz="4000" b="1" dirty="0"/>
          </a:p>
        </p:txBody>
      </p:sp>
      <p:sp>
        <p:nvSpPr>
          <p:cNvPr id="32" name="8-конечная звезда 31"/>
          <p:cNvSpPr/>
          <p:nvPr/>
        </p:nvSpPr>
        <p:spPr>
          <a:xfrm rot="20716624">
            <a:off x="2516165" y="392886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10</a:t>
            </a:r>
            <a:endParaRPr lang="ru-RU" sz="4000" b="1" dirty="0"/>
          </a:p>
        </p:txBody>
      </p:sp>
      <p:sp>
        <p:nvSpPr>
          <p:cNvPr id="33" name="8-конечная звезда 32"/>
          <p:cNvSpPr/>
          <p:nvPr/>
        </p:nvSpPr>
        <p:spPr>
          <a:xfrm rot="1526297">
            <a:off x="5684373" y="584499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+</a:t>
            </a:r>
            <a:endParaRPr lang="ru-RU" sz="4000" b="1" dirty="0"/>
          </a:p>
        </p:txBody>
      </p:sp>
      <p:sp>
        <p:nvSpPr>
          <p:cNvPr id="34" name="8-конечная звезда 33"/>
          <p:cNvSpPr/>
          <p:nvPr/>
        </p:nvSpPr>
        <p:spPr>
          <a:xfrm rot="20689371">
            <a:off x="339501" y="2695456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sp>
        <p:nvSpPr>
          <p:cNvPr id="35" name="8-конечная звезда 34"/>
          <p:cNvSpPr/>
          <p:nvPr/>
        </p:nvSpPr>
        <p:spPr>
          <a:xfrm rot="20980261">
            <a:off x="2993138" y="5603916"/>
            <a:ext cx="1053477" cy="957706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25</a:t>
            </a:r>
            <a:endParaRPr lang="ru-RU" sz="4000" b="1" dirty="0"/>
          </a:p>
        </p:txBody>
      </p:sp>
      <p:sp>
        <p:nvSpPr>
          <p:cNvPr id="36" name="8-конечная звезда 35"/>
          <p:cNvSpPr/>
          <p:nvPr/>
        </p:nvSpPr>
        <p:spPr>
          <a:xfrm rot="2399484">
            <a:off x="7093216" y="3295500"/>
            <a:ext cx="1053477" cy="957706"/>
          </a:xfrm>
          <a:prstGeom prst="star8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15</a:t>
            </a:r>
            <a:endParaRPr lang="ru-RU" sz="4000" b="1" dirty="0"/>
          </a:p>
        </p:txBody>
      </p:sp>
      <p:sp>
        <p:nvSpPr>
          <p:cNvPr id="37" name="8-конечная звезда 36"/>
          <p:cNvSpPr/>
          <p:nvPr/>
        </p:nvSpPr>
        <p:spPr>
          <a:xfrm rot="1831756">
            <a:off x="5973009" y="5039090"/>
            <a:ext cx="1053477" cy="957706"/>
          </a:xfrm>
          <a:prstGeom prst="star8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/>
              <a:t>5</a:t>
            </a:r>
            <a:endParaRPr lang="ru-RU" sz="4000" b="1" dirty="0"/>
          </a:p>
        </p:txBody>
      </p:sp>
      <p:pic>
        <p:nvPicPr>
          <p:cNvPr id="38" name="Picture 9" descr="Без имени-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04291" y="4584926"/>
            <a:ext cx="1939709" cy="2273074"/>
          </a:xfrm>
          <a:prstGeom prst="rect">
            <a:avLst/>
          </a:prstGeom>
          <a:noFill/>
        </p:spPr>
      </p:pic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179512" y="6165304"/>
            <a:ext cx="755576" cy="504056"/>
          </a:xfrm>
          <a:prstGeom prst="actionButtonForwardNex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32"/>
          <p:cNvGrpSpPr/>
          <p:nvPr/>
        </p:nvGrpSpPr>
        <p:grpSpPr>
          <a:xfrm>
            <a:off x="4283968" y="-48"/>
            <a:ext cx="285752" cy="6858048"/>
            <a:chOff x="3929058" y="4357694"/>
            <a:chExt cx="357190" cy="1571636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3929058" y="4357694"/>
              <a:ext cx="357190" cy="157163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2" name="Равнобедренный треугольник 41"/>
            <p:cNvSpPr/>
            <p:nvPr/>
          </p:nvSpPr>
          <p:spPr>
            <a:xfrm>
              <a:off x="3929058" y="4643446"/>
              <a:ext cx="357190" cy="642942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  <p:sp>
          <p:nvSpPr>
            <p:cNvPr id="43" name="Равнобедренный треугольник 42"/>
            <p:cNvSpPr/>
            <p:nvPr/>
          </p:nvSpPr>
          <p:spPr>
            <a:xfrm flipV="1">
              <a:off x="3929058" y="5275521"/>
              <a:ext cx="357190" cy="280531"/>
            </a:xfrm>
            <a:prstGeom prst="triangle">
              <a:avLst/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ln>
                  <a:solidFill>
                    <a:sysClr val="windowText" lastClr="000000"/>
                  </a:solidFill>
                </a:ln>
              </a:endParaRPr>
            </a:p>
          </p:txBody>
        </p:sp>
      </p:grpSp>
      <p:sp>
        <p:nvSpPr>
          <p:cNvPr id="44" name="Овал 43"/>
          <p:cNvSpPr/>
          <p:nvPr/>
        </p:nvSpPr>
        <p:spPr>
          <a:xfrm>
            <a:off x="3203848" y="2996952"/>
            <a:ext cx="2500330" cy="1285884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5" name="Picture 8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30000"/>
          </a:blip>
          <a:stretch>
            <a:fillRect/>
          </a:stretch>
        </p:blipFill>
        <p:spPr bwMode="auto">
          <a:xfrm>
            <a:off x="3275856" y="1772816"/>
            <a:ext cx="2286016" cy="2428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8-конечная звезда 39"/>
          <p:cNvSpPr/>
          <p:nvPr/>
        </p:nvSpPr>
        <p:spPr>
          <a:xfrm rot="19961537">
            <a:off x="6605588" y="4265613"/>
            <a:ext cx="1052512" cy="957262"/>
          </a:xfrm>
          <a:prstGeom prst="star8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/>
              <a:t>+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6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7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8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9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10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1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1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1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1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1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1500000">
                                      <p:cBhvr>
                                        <p:cTn id="1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9700000">
                                      <p:cBhvr>
                                        <p:cTn id="1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2400000">
                                      <p:cBhvr>
                                        <p:cTn id="1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1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400000">
                                      <p:cBhvr>
                                        <p:cTn id="1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300000">
                                      <p:cBhvr>
                                        <p:cTn id="20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3000000">
                                      <p:cBhvr>
                                        <p:cTn id="2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44700000">
                                      <p:cBhvr>
                                        <p:cTn id="2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2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900000">
                                      <p:cBhvr>
                                        <p:cTn id="2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4000000">
                                      <p:cBhvr>
                                        <p:cTn id="2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900000">
                                      <p:cBhvr>
                                        <p:cTn id="2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880000">
                                      <p:cBhvr>
                                        <p:cTn id="26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2200000">
                                      <p:cBhvr>
                                        <p:cTn id="26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7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9600000">
                                      <p:cBhvr>
                                        <p:cTn id="27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600000">
                                      <p:cBhvr>
                                        <p:cTn id="28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1400000">
                                      <p:cBhvr>
                                        <p:cTn id="2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волчок-WAV - Волновое аудио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1487</TotalTime>
  <Words>1720</Words>
  <Application>Microsoft Office PowerPoint</Application>
  <PresentationFormat>Экран (4:3)</PresentationFormat>
  <Paragraphs>544</Paragraphs>
  <Slides>25</Slides>
  <Notes>21</Notes>
  <HiddenSlides>0</HiddenSlides>
  <MMClips>3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Техническая</vt:lpstr>
      <vt:lpstr>Аспект</vt:lpstr>
      <vt:lpstr>Тема Office</vt:lpstr>
      <vt:lpstr>Исполнительная</vt:lpstr>
      <vt:lpstr>Паркет</vt:lpstr>
      <vt:lpstr>Модульная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Использованные ресурсы</vt:lpstr>
      <vt:lpstr>Использованные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Tata</cp:lastModifiedBy>
  <cp:revision>164</cp:revision>
  <dcterms:created xsi:type="dcterms:W3CDTF">2012-05-03T02:21:03Z</dcterms:created>
  <dcterms:modified xsi:type="dcterms:W3CDTF">2014-02-16T21:06:56Z</dcterms:modified>
</cp:coreProperties>
</file>