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C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CB"/>
            </a:gs>
            <a:gs pos="100000">
              <a:srgbClr val="FFC0CB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E1EC-091D-447C-972B-8101D5666719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7547-1A63-48FC-B332-1D2F2B9F2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84176" y="2147372"/>
            <a:ext cx="6228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1" i="1" u="none" strike="noStrike" normalizeH="0" baseline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Активная, реактивная, и полная мощности в цепи переменного тока</a:t>
            </a:r>
            <a:r>
              <a:rPr kumimoji="0" lang="ru-RU" sz="3200" b="1" i="0" u="none" strike="noStrike" normalizeH="0" baseline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                                                                         </a:t>
            </a:r>
            <a:endParaRPr kumimoji="0" lang="ru-RU" sz="3200" b="1" i="0" u="none" strike="noStrike" normalizeH="0" baseline="0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3314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Тема урока        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52189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Завершающий урок по теме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«Мощность в цепи переменного тока»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97" y="188640"/>
            <a:ext cx="7561753" cy="636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532440" y="6237312"/>
            <a:ext cx="504056" cy="504056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88424" y="260648"/>
            <a:ext cx="576064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260648"/>
            <a:ext cx="8280920" cy="6492816"/>
            <a:chOff x="304800" y="88900"/>
            <a:chExt cx="9906001" cy="8370332"/>
          </a:xfrm>
        </p:grpSpPr>
        <p:grpSp>
          <p:nvGrpSpPr>
            <p:cNvPr id="3" name="Группа 32"/>
            <p:cNvGrpSpPr/>
            <p:nvPr/>
          </p:nvGrpSpPr>
          <p:grpSpPr>
            <a:xfrm>
              <a:off x="304800" y="88900"/>
              <a:ext cx="9906001" cy="8370332"/>
              <a:chOff x="304800" y="88900"/>
              <a:chExt cx="9906001" cy="8370332"/>
            </a:xfrm>
          </p:grpSpPr>
          <p:pic>
            <p:nvPicPr>
              <p:cNvPr id="25" name="Рисунок 2" descr="clipPNG(7)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0939" y="645883"/>
                <a:ext cx="9692861" cy="73551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004300" y="8089900"/>
                <a:ext cx="254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4800" y="88900"/>
                <a:ext cx="9906001" cy="63484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ln w="1270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 - 19"/>
                  </a:rPr>
                  <a:t> График мгновенной мощности в цепи переменного тока в общем случае</a:t>
                </a:r>
              </a:p>
              <a:p>
                <a:pPr algn="ctr"/>
                <a:r>
                  <a:rPr lang="ru-RU" sz="1200" b="1" dirty="0" smtClean="0">
                    <a:ln w="1270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 - 19"/>
                  </a:rPr>
                  <a:t>(</a:t>
                </a:r>
                <a:r>
                  <a:rPr lang="ru-RU" sz="1200" b="1" dirty="0" smtClean="0">
                    <a:ln w="1270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 - 17"/>
                  </a:rPr>
                  <a:t>при последовательном  соединении активного, индуктивного и емкостного сопротивлений)</a:t>
                </a:r>
                <a:endParaRPr lang="ru-RU" sz="1200" b="1" dirty="0">
                  <a:ln w="12700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 - 1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83300" y="6502400"/>
                <a:ext cx="3987800" cy="75405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1700" smtClean="0">
                    <a:solidFill>
                      <a:srgbClr val="000000"/>
                    </a:solidFill>
                    <a:latin typeface="Times New Roman - 23"/>
                  </a:rPr>
                  <a:t>          </a:t>
                </a:r>
                <a:r>
                  <a:rPr lang="ru-RU" sz="1300" smtClean="0">
                    <a:solidFill>
                      <a:srgbClr val="000000"/>
                    </a:solidFill>
                    <a:latin typeface="Times New Roman - 17"/>
                  </a:rPr>
                  <a:t>  график тока</a:t>
                </a:r>
              </a:p>
              <a:p>
                <a:r>
                  <a:rPr lang="ru-RU" sz="1300" smtClean="0">
                    <a:solidFill>
                      <a:srgbClr val="000000"/>
                    </a:solidFill>
                    <a:latin typeface="Times New Roman - 17"/>
                  </a:rPr>
                  <a:t>               график напряжения</a:t>
                </a:r>
              </a:p>
              <a:p>
                <a:r>
                  <a:rPr lang="ru-RU" sz="1300" smtClean="0">
                    <a:solidFill>
                      <a:srgbClr val="000000"/>
                    </a:solidFill>
                    <a:latin typeface="Times New Roman - 17"/>
                  </a:rPr>
                  <a:t>               график мгновенной скорости</a:t>
                </a:r>
                <a:endParaRPr lang="ru-RU" sz="1300">
                  <a:solidFill>
                    <a:srgbClr val="000000"/>
                  </a:solidFill>
                  <a:latin typeface="Times New Roman - 17"/>
                </a:endParaRPr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6144640" y="6740906"/>
                <a:ext cx="560578" cy="0"/>
              </a:xfrm>
              <a:prstGeom prst="line">
                <a:avLst/>
              </a:prstGeom>
              <a:ln w="38100" cap="flat" cmpd="sng" algn="ctr">
                <a:solidFill>
                  <a:srgbClr val="0093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125971" y="7021194"/>
                <a:ext cx="57924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6107303" y="7301483"/>
                <a:ext cx="579247" cy="0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Группа 31"/>
              <p:cNvGrpSpPr/>
              <p:nvPr/>
            </p:nvGrpSpPr>
            <p:grpSpPr>
              <a:xfrm>
                <a:off x="2208020" y="6551930"/>
                <a:ext cx="1360352" cy="1188720"/>
                <a:chOff x="2208020" y="6551930"/>
                <a:chExt cx="1360352" cy="1188720"/>
              </a:xfrm>
            </p:grpSpPr>
            <p:grpSp>
              <p:nvGrpSpPr>
                <p:cNvPr id="35" name="Группа 19"/>
                <p:cNvGrpSpPr/>
                <p:nvPr/>
              </p:nvGrpSpPr>
              <p:grpSpPr>
                <a:xfrm>
                  <a:off x="2959479" y="6551930"/>
                  <a:ext cx="608893" cy="1036320"/>
                  <a:chOff x="2959479" y="6551930"/>
                  <a:chExt cx="608893" cy="1036320"/>
                </a:xfrm>
              </p:grpSpPr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>
                    <a:off x="3016250" y="7577328"/>
                    <a:ext cx="439292" cy="0"/>
                  </a:xfrm>
                  <a:prstGeom prst="line">
                    <a:avLst/>
                  </a:prstGeom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3099180" y="6678930"/>
                    <a:ext cx="317120" cy="0"/>
                  </a:xfrm>
                  <a:prstGeom prst="line">
                    <a:avLst/>
                  </a:prstGeom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9" name="Группа 15"/>
                  <p:cNvGrpSpPr/>
                  <p:nvPr/>
                </p:nvGrpSpPr>
                <p:grpSpPr>
                  <a:xfrm rot="5400000">
                    <a:off x="2921379" y="6590030"/>
                    <a:ext cx="254000" cy="177800"/>
                    <a:chOff x="2921379" y="6590030"/>
                    <a:chExt cx="254000" cy="177800"/>
                  </a:xfrm>
                </p:grpSpPr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2997580" y="6640828"/>
                      <a:ext cx="101600" cy="101600"/>
                    </a:xfrm>
                    <a:prstGeom prst="ellipse">
                      <a:avLst/>
                    </a:prstGeom>
                    <a:solidFill>
                      <a:schemeClr val="accent1">
                        <a:alpha val="1000"/>
                      </a:schemeClr>
                    </a:solidFill>
                    <a:ln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flipH="1">
                      <a:off x="2921379" y="6590030"/>
                      <a:ext cx="254000" cy="17780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sm"/>
                      <a:tailEnd type="none" w="med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>
                    <a:off x="3429000" y="6692900"/>
                    <a:ext cx="12700" cy="228600"/>
                  </a:xfrm>
                  <a:prstGeom prst="line">
                    <a:avLst/>
                  </a:prstGeom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>
                    <a:off x="3461892" y="7207250"/>
                    <a:ext cx="0" cy="381000"/>
                  </a:xfrm>
                  <a:prstGeom prst="line">
                    <a:avLst/>
                  </a:prstGeom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3429000" y="6889750"/>
                    <a:ext cx="139372" cy="3008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9372" h="300891">
                        <a:moveTo>
                          <a:pt x="0" y="0"/>
                        </a:moveTo>
                        <a:lnTo>
                          <a:pt x="26968" y="0"/>
                        </a:lnTo>
                        <a:lnTo>
                          <a:pt x="89106" y="23866"/>
                        </a:lnTo>
                        <a:lnTo>
                          <a:pt x="101737" y="28611"/>
                        </a:lnTo>
                        <a:lnTo>
                          <a:pt x="110158" y="37418"/>
                        </a:lnTo>
                        <a:lnTo>
                          <a:pt x="119515" y="62256"/>
                        </a:lnTo>
                        <a:lnTo>
                          <a:pt x="116365" y="71137"/>
                        </a:lnTo>
                        <a:lnTo>
                          <a:pt x="108622" y="77058"/>
                        </a:lnTo>
                        <a:lnTo>
                          <a:pt x="84965" y="83636"/>
                        </a:lnTo>
                        <a:lnTo>
                          <a:pt x="31312" y="87860"/>
                        </a:lnTo>
                        <a:lnTo>
                          <a:pt x="20874" y="88207"/>
                        </a:lnTo>
                        <a:lnTo>
                          <a:pt x="16738" y="91260"/>
                        </a:lnTo>
                        <a:lnTo>
                          <a:pt x="16803" y="96118"/>
                        </a:lnTo>
                        <a:lnTo>
                          <a:pt x="19669" y="102178"/>
                        </a:lnTo>
                        <a:lnTo>
                          <a:pt x="27223" y="106219"/>
                        </a:lnTo>
                        <a:lnTo>
                          <a:pt x="79905" y="112703"/>
                        </a:lnTo>
                        <a:lnTo>
                          <a:pt x="108891" y="116413"/>
                        </a:lnTo>
                        <a:lnTo>
                          <a:pt x="131181" y="127468"/>
                        </a:lnTo>
                        <a:lnTo>
                          <a:pt x="136842" y="135779"/>
                        </a:lnTo>
                        <a:lnTo>
                          <a:pt x="139371" y="156302"/>
                        </a:lnTo>
                        <a:lnTo>
                          <a:pt x="133836" y="163467"/>
                        </a:lnTo>
                        <a:lnTo>
                          <a:pt x="75707" y="182654"/>
                        </a:lnTo>
                        <a:lnTo>
                          <a:pt x="13166" y="201563"/>
                        </a:lnTo>
                        <a:lnTo>
                          <a:pt x="11600" y="202109"/>
                        </a:lnTo>
                        <a:lnTo>
                          <a:pt x="11966" y="202472"/>
                        </a:lnTo>
                        <a:lnTo>
                          <a:pt x="64099" y="206867"/>
                        </a:lnTo>
                        <a:lnTo>
                          <a:pt x="76599" y="209877"/>
                        </a:lnTo>
                        <a:lnTo>
                          <a:pt x="86344" y="216118"/>
                        </a:lnTo>
                        <a:lnTo>
                          <a:pt x="100934" y="234341"/>
                        </a:lnTo>
                        <a:lnTo>
                          <a:pt x="110339" y="275142"/>
                        </a:lnTo>
                        <a:lnTo>
                          <a:pt x="106015" y="285029"/>
                        </a:lnTo>
                        <a:lnTo>
                          <a:pt x="97487" y="291619"/>
                        </a:lnTo>
                        <a:lnTo>
                          <a:pt x="72961" y="298942"/>
                        </a:lnTo>
                        <a:lnTo>
                          <a:pt x="47371" y="300890"/>
                        </a:lnTo>
                      </a:path>
                    </a:pathLst>
                  </a:custGeom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2235200" y="7562722"/>
                  <a:ext cx="547497" cy="0"/>
                </a:xfrm>
                <a:prstGeom prst="line">
                  <a:avLst/>
                </a:prstGeom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Полилиния 36"/>
                <p:cNvSpPr/>
                <p:nvPr/>
              </p:nvSpPr>
              <p:spPr>
                <a:xfrm rot="5400000">
                  <a:off x="2760738" y="6676730"/>
                  <a:ext cx="127238" cy="685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38" h="68584">
                      <a:moveTo>
                        <a:pt x="0" y="56259"/>
                      </a:moveTo>
                      <a:lnTo>
                        <a:pt x="15794" y="9292"/>
                      </a:lnTo>
                      <a:lnTo>
                        <a:pt x="20236" y="4967"/>
                      </a:lnTo>
                      <a:lnTo>
                        <a:pt x="33132" y="163"/>
                      </a:lnTo>
                      <a:lnTo>
                        <a:pt x="46828" y="0"/>
                      </a:lnTo>
                      <a:lnTo>
                        <a:pt x="53616" y="992"/>
                      </a:lnTo>
                      <a:lnTo>
                        <a:pt x="58141" y="4615"/>
                      </a:lnTo>
                      <a:lnTo>
                        <a:pt x="83034" y="57616"/>
                      </a:lnTo>
                      <a:lnTo>
                        <a:pt x="88666" y="66975"/>
                      </a:lnTo>
                      <a:lnTo>
                        <a:pt x="92706" y="68583"/>
                      </a:lnTo>
                      <a:lnTo>
                        <a:pt x="97639" y="68175"/>
                      </a:lnTo>
                      <a:lnTo>
                        <a:pt x="103168" y="66423"/>
                      </a:lnTo>
                      <a:lnTo>
                        <a:pt x="107601" y="63035"/>
                      </a:lnTo>
                      <a:lnTo>
                        <a:pt x="117405" y="47661"/>
                      </a:lnTo>
                      <a:lnTo>
                        <a:pt x="126531" y="29784"/>
                      </a:lnTo>
                      <a:lnTo>
                        <a:pt x="127237" y="28955"/>
                      </a:lnTo>
                    </a:path>
                  </a:pathLst>
                </a:custGeom>
                <a:ln w="9398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2235200" y="6691630"/>
                  <a:ext cx="343280" cy="0"/>
                </a:xfrm>
                <a:prstGeom prst="line">
                  <a:avLst/>
                </a:prstGeom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Группа 25"/>
                <p:cNvGrpSpPr/>
                <p:nvPr/>
              </p:nvGrpSpPr>
              <p:grpSpPr>
                <a:xfrm rot="5400000">
                  <a:off x="2514980" y="6615430"/>
                  <a:ext cx="254000" cy="177800"/>
                  <a:chOff x="2514980" y="6615430"/>
                  <a:chExt cx="254000" cy="177800"/>
                </a:xfrm>
              </p:grpSpPr>
              <p:sp>
                <p:nvSpPr>
                  <p:cNvPr id="45" name="Овал 44"/>
                  <p:cNvSpPr/>
                  <p:nvPr/>
                </p:nvSpPr>
                <p:spPr>
                  <a:xfrm>
                    <a:off x="2591180" y="6666228"/>
                    <a:ext cx="101600" cy="101600"/>
                  </a:xfrm>
                  <a:prstGeom prst="ellipse">
                    <a:avLst/>
                  </a:prstGeom>
                  <a:solidFill>
                    <a:schemeClr val="accent1">
                      <a:alpha val="1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flipH="1">
                    <a:off x="2514980" y="6615430"/>
                    <a:ext cx="254000" cy="177800"/>
                  </a:xfrm>
                  <a:prstGeom prst="line">
                    <a:avLst/>
                  </a:prstGeom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2838450" y="7410450"/>
                  <a:ext cx="0" cy="33020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3041650" y="7410450"/>
                  <a:ext cx="0" cy="33020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Полилиния 41"/>
                <p:cNvSpPr/>
                <p:nvPr/>
              </p:nvSpPr>
              <p:spPr>
                <a:xfrm rot="5400000">
                  <a:off x="2095245" y="7047483"/>
                  <a:ext cx="311532" cy="85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1532" h="85981">
                      <a:moveTo>
                        <a:pt x="0" y="0"/>
                      </a:moveTo>
                      <a:lnTo>
                        <a:pt x="311531" y="0"/>
                      </a:lnTo>
                      <a:lnTo>
                        <a:pt x="311531" y="85980"/>
                      </a:lnTo>
                      <a:lnTo>
                        <a:pt x="0" y="85980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>
                  <a:off x="2247900" y="6692900"/>
                  <a:ext cx="0" cy="254000"/>
                </a:xfrm>
                <a:prstGeom prst="line">
                  <a:avLst/>
                </a:prstGeom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2235200" y="7251700"/>
                  <a:ext cx="0" cy="317500"/>
                </a:xfrm>
                <a:prstGeom prst="line">
                  <a:avLst/>
                </a:prstGeom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" name="Рисунок 3" descr="Edison -  bulb.png"/>
            <p:cNvPicPr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43400" y="6908800"/>
              <a:ext cx="1085850" cy="10858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342900" y="4000500"/>
              <a:ext cx="9385300" cy="0"/>
            </a:xfrm>
            <a:prstGeom prst="line">
              <a:avLst/>
            </a:prstGeom>
            <a:ln w="25400" cap="flat" cmpd="sng" algn="ctr">
              <a:solidFill>
                <a:srgbClr val="FFAD5B"/>
              </a:solidFill>
              <a:prstDash val="dash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550400" y="3695700"/>
              <a:ext cx="6604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b="1" smtClean="0">
                  <a:solidFill>
                    <a:srgbClr val="000000"/>
                  </a:solidFill>
                  <a:latin typeface="Times New Roman - 25"/>
                </a:rPr>
                <a:t>А</a:t>
              </a:r>
              <a:endParaRPr lang="ru-RU" b="1">
                <a:solidFill>
                  <a:srgbClr val="000000"/>
                </a:solidFill>
                <a:latin typeface="Times New Roman - 25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88500" y="5283200"/>
              <a:ext cx="5080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1300" b="1" smtClean="0">
                  <a:solidFill>
                    <a:srgbClr val="000000"/>
                  </a:solidFill>
                  <a:latin typeface="Times New Roman - 18"/>
                </a:rPr>
                <a:t>В</a:t>
              </a:r>
              <a:endParaRPr lang="ru-RU" sz="1300" b="1">
                <a:solidFill>
                  <a:srgbClr val="000000"/>
                </a:solidFill>
                <a:latin typeface="Times New Roman - 1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5422900"/>
              <a:ext cx="5334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1300" b="1" smtClean="0">
                  <a:solidFill>
                    <a:srgbClr val="000000"/>
                  </a:solidFill>
                  <a:latin typeface="Times New Roman - 18"/>
                </a:rPr>
                <a:t>О</a:t>
              </a:r>
              <a:endParaRPr lang="ru-RU" sz="1300" b="1">
                <a:solidFill>
                  <a:srgbClr val="000000"/>
                </a:solidFill>
                <a:latin typeface="Times New Roman - 1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51200" y="4305300"/>
              <a:ext cx="9906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Times New Roman - 19"/>
                </a:rPr>
                <a:t>W=P</a:t>
              </a:r>
              <a:r>
                <a:rPr lang="en-US" sz="1600" b="1" smtClean="0">
                  <a:solidFill>
                    <a:srgbClr val="000000"/>
                  </a:solidFill>
                  <a:latin typeface="Times New Roman - 21"/>
                </a:rPr>
                <a:t>t</a:t>
              </a:r>
              <a:endParaRPr lang="ru-RU" sz="1600" b="1">
                <a:solidFill>
                  <a:srgbClr val="000000"/>
                </a:solidFill>
                <a:latin typeface="Times New Roman - 21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600" y="977900"/>
              <a:ext cx="584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3CB371"/>
                  </a:solidFill>
                  <a:latin typeface="Times New Roman - 28"/>
                </a:rPr>
                <a:t>i</a:t>
              </a:r>
              <a:endParaRPr lang="ru-RU" sz="2100" b="1">
                <a:solidFill>
                  <a:srgbClr val="3CB371"/>
                </a:solidFill>
                <a:latin typeface="Times New Roman - 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" y="1346200"/>
              <a:ext cx="609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 - 25"/>
                </a:rPr>
                <a:t>u</a:t>
              </a:r>
              <a:endParaRPr lang="ru-RU" b="1">
                <a:solidFill>
                  <a:srgbClr val="FF0000"/>
                </a:solidFill>
                <a:latin typeface="Times New Roman - 25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5700" y="2374900"/>
              <a:ext cx="609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FF"/>
                  </a:solidFill>
                  <a:latin typeface="Times New Roman - 25"/>
                </a:rPr>
                <a:t>p</a:t>
              </a:r>
              <a:endParaRPr lang="ru-RU" b="1">
                <a:solidFill>
                  <a:srgbClr val="0000FF"/>
                </a:solidFill>
                <a:latin typeface="Times New Roman - 25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500" y="4013200"/>
              <a:ext cx="609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Times New Roman - 25"/>
                </a:rPr>
                <a:t>p</a:t>
              </a:r>
              <a:endParaRPr lang="ru-RU" b="1">
                <a:solidFill>
                  <a:srgbClr val="000000"/>
                </a:solidFill>
                <a:latin typeface="Times New Roman - 25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68300" y="4076700"/>
              <a:ext cx="152400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49500" y="4318000"/>
              <a:ext cx="609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 - 25"/>
                </a:rPr>
                <a:t>u</a:t>
              </a:r>
              <a:endParaRPr lang="ru-RU" b="1">
                <a:solidFill>
                  <a:srgbClr val="FF0000"/>
                </a:solidFill>
                <a:latin typeface="Times New Roman - 25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11400" y="5207000"/>
              <a:ext cx="584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3CB371"/>
                  </a:solidFill>
                  <a:latin typeface="Times New Roman - 28"/>
                </a:rPr>
                <a:t>i</a:t>
              </a:r>
              <a:endParaRPr lang="ru-RU" sz="2100" b="1">
                <a:solidFill>
                  <a:srgbClr val="3CB371"/>
                </a:solidFill>
                <a:latin typeface="Times New Roman - 28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0688" y="908720"/>
            <a:ext cx="5762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>
            <a:hlinkClick r:id="rId5" action="ppaction://hlinksldjump"/>
          </p:cNvPr>
          <p:cNvSpPr txBox="1"/>
          <p:nvPr/>
        </p:nvSpPr>
        <p:spPr>
          <a:xfrm>
            <a:off x="5076056" y="6237312"/>
            <a:ext cx="504056" cy="369332"/>
          </a:xfrm>
          <a:prstGeom prst="rect">
            <a:avLst/>
          </a:prstGeom>
          <a:solidFill>
            <a:srgbClr val="B0FCFE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в1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TextBox 56">
            <a:hlinkClick r:id="rId6" action="ppaction://hlinksldjump"/>
          </p:cNvPr>
          <p:cNvSpPr txBox="1"/>
          <p:nvPr/>
        </p:nvSpPr>
        <p:spPr>
          <a:xfrm>
            <a:off x="5724128" y="6237312"/>
            <a:ext cx="504056" cy="369332"/>
          </a:xfrm>
          <a:prstGeom prst="rect">
            <a:avLst/>
          </a:prstGeom>
          <a:solidFill>
            <a:srgbClr val="B0FCFE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в2</a:t>
            </a:r>
          </a:p>
        </p:txBody>
      </p:sp>
      <p:sp>
        <p:nvSpPr>
          <p:cNvPr id="58" name="TextBox 57">
            <a:hlinkClick r:id="rId7" action="ppaction://hlinksldjump"/>
          </p:cNvPr>
          <p:cNvSpPr txBox="1"/>
          <p:nvPr/>
        </p:nvSpPr>
        <p:spPr>
          <a:xfrm>
            <a:off x="6372200" y="6237312"/>
            <a:ext cx="504056" cy="369332"/>
          </a:xfrm>
          <a:prstGeom prst="rect">
            <a:avLst/>
          </a:prstGeom>
          <a:solidFill>
            <a:srgbClr val="B0FCFE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в3</a:t>
            </a:r>
          </a:p>
        </p:txBody>
      </p:sp>
      <p:sp>
        <p:nvSpPr>
          <p:cNvPr id="59" name="TextBox 58">
            <a:hlinkClick r:id="rId8" action="ppaction://hlinksldjump"/>
          </p:cNvPr>
          <p:cNvSpPr txBox="1"/>
          <p:nvPr/>
        </p:nvSpPr>
        <p:spPr>
          <a:xfrm>
            <a:off x="7020272" y="6237312"/>
            <a:ext cx="648072" cy="369332"/>
          </a:xfrm>
          <a:prstGeom prst="rect">
            <a:avLst/>
          </a:prstGeom>
          <a:solidFill>
            <a:srgbClr val="B0FCFE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Зч3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4624"/>
            <a:ext cx="780247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532440" y="6237312"/>
            <a:ext cx="539552" cy="54868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32440" y="116632"/>
            <a:ext cx="539552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16" y="188640"/>
            <a:ext cx="7953431" cy="65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32440" y="6237312"/>
            <a:ext cx="539552" cy="54868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60432" y="72008"/>
            <a:ext cx="611560" cy="404664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5650"/>
            <a:ext cx="7848872" cy="644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32440" y="6237312"/>
            <a:ext cx="539552" cy="54868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88424" y="188640"/>
            <a:ext cx="576064" cy="36004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59632" y="116632"/>
            <a:ext cx="6910452" cy="6453336"/>
            <a:chOff x="435863" y="254000"/>
            <a:chExt cx="9032011" cy="8014335"/>
          </a:xfrm>
        </p:grpSpPr>
        <p:sp>
          <p:nvSpPr>
            <p:cNvPr id="5" name="TextBox 4"/>
            <p:cNvSpPr txBox="1"/>
            <p:nvPr/>
          </p:nvSpPr>
          <p:spPr>
            <a:xfrm>
              <a:off x="435863" y="419100"/>
              <a:ext cx="8958071" cy="536762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1000" smtClean="0">
                  <a:solidFill>
                    <a:srgbClr val="000000"/>
                  </a:solidFill>
                  <a:latin typeface="Times New Roman - 12"/>
                </a:rPr>
                <a:t>   </a:t>
              </a:r>
              <a:r>
                <a:rPr lang="ru-RU" sz="1400" b="1" i="1" smtClean="0">
                  <a:solidFill>
                    <a:srgbClr val="000000"/>
                  </a:solidFill>
                  <a:latin typeface="Times New Roman - 19"/>
                </a:rPr>
                <a:t> 3-я часть задания.</a:t>
              </a:r>
            </a:p>
            <a:p>
              <a:endParaRPr lang="ru-RU" sz="1400" b="1" i="1" smtClean="0">
                <a:solidFill>
                  <a:srgbClr val="000000"/>
                </a:solidFill>
                <a:latin typeface="Times New Roman - 19"/>
              </a:endParaRPr>
            </a:p>
            <a:p>
              <a:r>
                <a:rPr lang="ru-RU" sz="1400" b="1" i="1" smtClean="0">
                  <a:solidFill>
                    <a:srgbClr val="000000"/>
                  </a:solidFill>
                  <a:latin typeface="Times New Roman - 19"/>
                </a:rPr>
                <a:t>  </a:t>
              </a:r>
              <a:r>
                <a:rPr lang="ru-RU" sz="1000" b="1" i="1" smtClean="0">
                  <a:solidFill>
                    <a:srgbClr val="000000"/>
                  </a:solidFill>
                  <a:latin typeface="Times New Roman - 12"/>
                </a:rPr>
                <a:t>           </a:t>
              </a:r>
              <a:r>
                <a:rPr lang="ru-RU" sz="1500" smtClean="0">
                  <a:solidFill>
                    <a:srgbClr val="000000"/>
                  </a:solidFill>
                  <a:latin typeface="Times New Roman - 21"/>
                </a:rPr>
                <a:t>      </a:t>
              </a:r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1.     Почему в цепи с чисто активным сопротивлением,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независимо от тока мгновенная мощность всегда     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положительна?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Что это означает?</a:t>
              </a:r>
            </a:p>
            <a:p>
              <a:endParaRPr lang="ru-RU" sz="1400" b="1" smtClean="0">
                <a:solidFill>
                  <a:srgbClr val="000000"/>
                </a:solidFill>
                <a:latin typeface="Times New Roman - 19"/>
              </a:endParaRP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2.     С какой частотой изменяется  мгновенная     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 мощность в цепях переменного тока?</a:t>
              </a:r>
            </a:p>
            <a:p>
              <a:endParaRPr lang="ru-RU" sz="1400" b="1" smtClean="0">
                <a:solidFill>
                  <a:srgbClr val="000000"/>
                </a:solidFill>
                <a:latin typeface="Times New Roman - 19"/>
              </a:endParaRP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3.     В какие моменты времени и почему мгновенная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мощность положительна в цепи с чисто индуктивным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или чисто емкостным сопротивлением?</a:t>
              </a:r>
            </a:p>
            <a:p>
              <a:endParaRPr lang="ru-RU" sz="1400" b="1" smtClean="0">
                <a:solidFill>
                  <a:srgbClr val="000000"/>
                </a:solidFill>
                <a:latin typeface="Times New Roman - 19"/>
              </a:endParaRP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4.     Что происходит в цепи с чисто индуктивным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или чисто емкостным сопротивлением в те моменты       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времени,когда мгновенная мощность положительна?</a:t>
              </a:r>
            </a:p>
            <a:p>
              <a:endParaRPr lang="ru-RU" sz="1400" b="1" smtClean="0">
                <a:solidFill>
                  <a:srgbClr val="000000"/>
                </a:solidFill>
                <a:latin typeface="Times New Roman - 19"/>
              </a:endParaRP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5.     Как средняя мощность может оказаться равной нулю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при наличии токав  в цепи с чисто индуктивным или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чисто емкостным сопротивлением ?</a:t>
              </a:r>
            </a:p>
            <a:p>
              <a:endParaRPr lang="ru-RU" sz="1400" b="1" smtClean="0">
                <a:solidFill>
                  <a:srgbClr val="000000"/>
                </a:solidFill>
                <a:latin typeface="Times New Roman - 19"/>
              </a:endParaRP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6.     Как называют в этом случае ток в указанных цепях?</a:t>
              </a:r>
            </a:p>
            <a:p>
              <a:r>
                <a:rPr lang="ru-RU" sz="1400" b="1" smtClean="0">
                  <a:solidFill>
                    <a:srgbClr val="000000"/>
                  </a:solidFill>
                  <a:latin typeface="Times New Roman - 19"/>
                </a:rPr>
                <a:t>                     Что он обуславливает?</a:t>
              </a:r>
              <a:endParaRPr lang="ru-RU" sz="1400" b="1">
                <a:solidFill>
                  <a:srgbClr val="000000"/>
                </a:solidFill>
                <a:latin typeface="Times New Roman - 19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718208" y="254000"/>
              <a:ext cx="8749666" cy="8014335"/>
            </a:xfrm>
            <a:custGeom>
              <a:avLst/>
              <a:gdLst/>
              <a:ahLst/>
              <a:cxnLst/>
              <a:rect l="0" t="0" r="0" b="0"/>
              <a:pathLst>
                <a:path w="8749666" h="8014335">
                  <a:moveTo>
                    <a:pt x="0" y="0"/>
                  </a:moveTo>
                  <a:lnTo>
                    <a:pt x="8749665" y="0"/>
                  </a:lnTo>
                  <a:lnTo>
                    <a:pt x="8749665" y="8014334"/>
                  </a:lnTo>
                  <a:lnTo>
                    <a:pt x="0" y="801433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0" cap="flat" cmpd="sng" algn="ctr">
              <a:solidFill>
                <a:srgbClr val="AA00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32440" y="6237312"/>
            <a:ext cx="539552" cy="54868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42900"/>
            <a:ext cx="81369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 - 32"/>
              </a:rPr>
              <a:t>Треугольники сопротивлений и мощностей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 - 3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8100" y="1268760"/>
            <a:ext cx="9105900" cy="1240"/>
          </a:xfrm>
          <a:prstGeom prst="line">
            <a:avLst/>
          </a:prstGeom>
          <a:ln w="38100" cap="flat" cmpd="sng" algn="ctr">
            <a:solidFill>
              <a:srgbClr val="800080"/>
            </a:solidFill>
            <a:prstDash val="dash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MSOfficePNG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4149090" cy="2366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MSOfficePNG(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4371594" cy="2365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MSOfficePNG(3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80497"/>
            <a:ext cx="4424426" cy="2528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69" y="116632"/>
            <a:ext cx="7745940" cy="65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822" y="188640"/>
            <a:ext cx="799835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216</Words>
  <Application>Microsoft Office PowerPoint</Application>
  <PresentationFormat>Экран (4:3)</PresentationFormat>
  <Paragraphs>49</Paragraphs>
  <Slides>10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misha</dc:creator>
  <cp:lastModifiedBy>Tata</cp:lastModifiedBy>
  <cp:revision>21</cp:revision>
  <dcterms:created xsi:type="dcterms:W3CDTF">2013-12-03T15:24:54Z</dcterms:created>
  <dcterms:modified xsi:type="dcterms:W3CDTF">2014-02-17T14:47:50Z</dcterms:modified>
</cp:coreProperties>
</file>