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76" r:id="rId3"/>
    <p:sldId id="256" r:id="rId4"/>
    <p:sldId id="258" r:id="rId5"/>
    <p:sldId id="259" r:id="rId6"/>
    <p:sldId id="272" r:id="rId7"/>
    <p:sldId id="260" r:id="rId8"/>
    <p:sldId id="261" r:id="rId9"/>
    <p:sldId id="262" r:id="rId10"/>
    <p:sldId id="269" r:id="rId11"/>
    <p:sldId id="268" r:id="rId12"/>
    <p:sldId id="263" r:id="rId13"/>
    <p:sldId id="270" r:id="rId14"/>
    <p:sldId id="271" r:id="rId15"/>
    <p:sldId id="264" r:id="rId16"/>
    <p:sldId id="265" r:id="rId17"/>
    <p:sldId id="274" r:id="rId18"/>
    <p:sldId id="273" r:id="rId19"/>
    <p:sldId id="275" r:id="rId20"/>
    <p:sldId id="266" r:id="rId21"/>
    <p:sldId id="26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864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30084-BA2F-4AEE-9848-01B6FA0A8C76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982FD8-3F9D-42D1-9DD7-804A14B34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82FD8-3F9D-42D1-9DD7-804A14B34EC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75E96-638E-4340-9820-9B85AB8E65C7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D97A7-52A3-447E-B174-2D2BBA884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file:///C:\Documents%20and%20Settings\Admin\&#1052;&#1086;&#1080;%20&#1076;&#1086;&#1082;&#1091;&#1084;&#1077;&#1085;&#1090;&#1099;\Downloads\&#1054;&#1073;&#1099;&#1082;&#1085;&#1086;&#1074;&#1077;&#1085;&#1085;&#1072;&#1103;%20&#1082;&#1091;&#1082;&#1091;&#1096;&#1082;&#1072;%20&#1075;&#1086;&#1083;&#1086;&#1089;%20-%20&#1086;&#1073;&#1099;&#1082;&#1085;&#1086;&#1074;&#1077;&#1085;&#1085;&#1072;&#1103;%20&#1082;&#1091;&#1082;&#1091;&#1096;&#1082;&#1072;%20(birdsvoices.net).mp3" TargetMode="Externa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hyperlink" Target="Penie_ptic_-_Kukushka_obyknovennaya_(get-tune.net).mp3" TargetMode="Externa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file:///C:\Documents%20and%20Settings\Admin\&#1052;&#1086;&#1080;%20&#1076;&#1086;&#1082;&#1091;&#1084;&#1077;&#1085;&#1090;&#1099;\Downloads\&#1054;&#1073;&#1099;&#1082;&#1085;&#1086;&#1074;&#1077;&#1085;&#1085;&#1072;&#1103;%20&#1082;&#1091;&#1082;&#1091;&#1096;&#1082;&#1072;%20&#1075;&#1086;&#1083;&#1086;&#1089;%20-%20&#1086;&#1073;&#1099;&#1082;&#1085;&#1086;&#1074;&#1077;&#1085;&#1085;&#1072;&#1103;%20&#1082;&#1091;&#1082;&#1091;&#1096;&#1082;&#1072;%20(birdsvoices.net).mp3" TargetMode="Externa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hyperlink" Target="Penie_ptic_-_Kukushka_obyknovennaya_(get-tune.net).mp3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hoto.99px.ru/cms/mhost.php?tid=56&amp;act=getimage&amp;subact=crop&amp;id=85796&amp;size=640x410x0x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60"/>
            <a:ext cx="9144000" cy="57150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Урок </a:t>
            </a:r>
            <a:r>
              <a:rPr lang="ru-RU" sz="3600" b="1" dirty="0"/>
              <a:t>развития </a:t>
            </a:r>
            <a:r>
              <a:rPr lang="ru-RU" sz="3600" b="1" dirty="0" smtClean="0"/>
              <a:t>речи.</a:t>
            </a:r>
            <a:endParaRPr lang="en-US" sz="3600" b="1" dirty="0" smtClean="0"/>
          </a:p>
          <a:p>
            <a:pPr algn="ctr"/>
            <a:endParaRPr lang="ru-RU" sz="3600" b="1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857232"/>
            <a:ext cx="9144000" cy="17543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зложение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 слуховому восприятию текста  «Кукушка».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5643578"/>
            <a:ext cx="3357586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УМК «Школа 2100», 2 класс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29224" y="4765119"/>
            <a:ext cx="3714776" cy="209288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Презентация к уроку.</a:t>
            </a:r>
          </a:p>
          <a:p>
            <a:r>
              <a:rPr lang="ru-RU" sz="2000" dirty="0" smtClean="0"/>
              <a:t>Составитель:</a:t>
            </a:r>
          </a:p>
          <a:p>
            <a:r>
              <a:rPr lang="ru-RU" dirty="0" smtClean="0"/>
              <a:t>Ланщикова Варвара Викторовна,</a:t>
            </a:r>
          </a:p>
          <a:p>
            <a:r>
              <a:rPr lang="ru-RU" dirty="0"/>
              <a:t>у</a:t>
            </a:r>
            <a:r>
              <a:rPr lang="ru-RU" dirty="0" smtClean="0"/>
              <a:t>читель начальных классов, </a:t>
            </a:r>
          </a:p>
          <a:p>
            <a:r>
              <a:rPr lang="ru-RU" dirty="0" smtClean="0"/>
              <a:t>МБОУ СОШ №2,</a:t>
            </a:r>
          </a:p>
          <a:p>
            <a:r>
              <a:rPr lang="ru-RU" dirty="0"/>
              <a:t>г</a:t>
            </a:r>
            <a:r>
              <a:rPr lang="ru-RU" dirty="0" smtClean="0"/>
              <a:t>. Амурска, Хабаровского края. </a:t>
            </a:r>
          </a:p>
          <a:p>
            <a:r>
              <a:rPr lang="ru-RU" dirty="0" smtClean="0"/>
              <a:t>УМК «Школа 2100», 3 класс.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encrypted-tbn3.gstatic.com/images?q=tbn:ANd9GcSrNTNf6XjaunxHxeXghlFb0QyimENKh9XfQV1siZNrLoL7oF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52"/>
            <a:ext cx="8077596" cy="4523454"/>
          </a:xfrm>
          <a:prstGeom prst="rect">
            <a:avLst/>
          </a:prstGeom>
          <a:noFill/>
        </p:spPr>
      </p:pic>
      <p:pic>
        <p:nvPicPr>
          <p:cNvPr id="29699" name="Picture 3" descr="C:\Documents and Settings\Admin\Рабочий стол\Новая папка\яйц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318700"/>
            <a:ext cx="3500462" cy="2539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Рабочий стол\Новая папка\3-2-1 выбро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00" y="0"/>
            <a:ext cx="91105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encrypted-tbn3.gstatic.com/images?q=tbn:ANd9GcR0yzNqLDWo-CJtdmCfBH4Uskxdeseq1Q1yWc-7G023o347Sq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428604"/>
            <a:ext cx="57997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u="sng" dirty="0" smtClean="0"/>
              <a:t>Птич</a:t>
            </a:r>
            <a:r>
              <a:rPr lang="ru-RU" sz="6000" b="1" u="sng" dirty="0" smtClean="0">
                <a:solidFill>
                  <a:srgbClr val="FF0000"/>
                </a:solidFill>
              </a:rPr>
              <a:t>ь</a:t>
            </a:r>
            <a:r>
              <a:rPr lang="ru-RU" sz="6000" b="1" u="sng" dirty="0" smtClean="0"/>
              <a:t>и хл</a:t>
            </a:r>
            <a:r>
              <a:rPr lang="ru-RU" sz="6000" b="1" u="sng" dirty="0" smtClean="0">
                <a:solidFill>
                  <a:srgbClr val="FF0000"/>
                </a:solidFill>
              </a:rPr>
              <a:t>о</a:t>
            </a:r>
            <a:r>
              <a:rPr lang="ru-RU" sz="6000" b="1" u="sng" dirty="0" smtClean="0"/>
              <a:t>п</a:t>
            </a:r>
            <a:r>
              <a:rPr lang="ru-RU" sz="6000" b="1" u="sng" dirty="0" smtClean="0">
                <a:solidFill>
                  <a:srgbClr val="FF0000"/>
                </a:solidFill>
              </a:rPr>
              <a:t>о</a:t>
            </a:r>
            <a:r>
              <a:rPr lang="ru-RU" sz="6000" b="1" u="sng" dirty="0" smtClean="0"/>
              <a:t>ты</a:t>
            </a:r>
            <a:r>
              <a:rPr lang="ru-RU" sz="6000" b="1" dirty="0" smtClean="0"/>
              <a:t>.</a:t>
            </a:r>
            <a:endParaRPr lang="ru-RU" sz="6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71736" y="2000240"/>
            <a:ext cx="4295600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r>
              <a:rPr lang="ru-RU" sz="5400" b="1" dirty="0" smtClean="0"/>
              <a:t>ступит,</a:t>
            </a:r>
          </a:p>
          <a:p>
            <a:r>
              <a:rPr lang="ru-RU" sz="5400" b="1" dirty="0" smtClean="0"/>
              <a:t> н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r>
              <a:rPr lang="ru-RU" sz="5400" b="1" dirty="0" smtClean="0"/>
              <a:t>ч</a:t>
            </a:r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r>
              <a:rPr lang="ru-RU" sz="5400" b="1" dirty="0" smtClean="0"/>
              <a:t>нают,</a:t>
            </a:r>
          </a:p>
          <a:p>
            <a:r>
              <a:rPr lang="ru-RU" sz="5400" b="1" dirty="0" smtClean="0"/>
              <a:t> выращ</a:t>
            </a:r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r>
              <a:rPr lang="ru-RU" sz="5400" b="1" dirty="0" smtClean="0"/>
              <a:t>вать,</a:t>
            </a:r>
          </a:p>
          <a:p>
            <a:r>
              <a:rPr lang="ru-RU" sz="5400" b="1" dirty="0" smtClean="0">
                <a:solidFill>
                  <a:srgbClr val="FF0000"/>
                </a:solidFill>
              </a:rPr>
              <a:t> не </a:t>
            </a:r>
            <a:r>
              <a:rPr lang="ru-RU" sz="5400" b="1" dirty="0" smtClean="0"/>
              <a:t>в</a:t>
            </a:r>
            <a:r>
              <a:rPr lang="ru-RU" sz="5400" b="1" dirty="0" smtClean="0">
                <a:solidFill>
                  <a:srgbClr val="FF0000"/>
                </a:solidFill>
              </a:rPr>
              <a:t>ь</a:t>
            </a:r>
            <a:r>
              <a:rPr lang="ru-RU" sz="5400" b="1" dirty="0" smtClean="0"/>
              <a:t>ёт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500042"/>
            <a:ext cx="41056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u="sng" dirty="0" smtClean="0"/>
              <a:t>П</a:t>
            </a:r>
            <a:r>
              <a:rPr lang="ru-RU" sz="6000" b="1" u="sng" dirty="0" smtClean="0">
                <a:solidFill>
                  <a:srgbClr val="FF0000"/>
                </a:solidFill>
              </a:rPr>
              <a:t>од</a:t>
            </a:r>
            <a:r>
              <a:rPr lang="ru-RU" sz="6000" b="1" u="sng" dirty="0" smtClean="0"/>
              <a:t>киды</a:t>
            </a:r>
            <a:r>
              <a:rPr lang="ru-RU" sz="6000" b="1" u="sng" dirty="0" smtClean="0">
                <a:solidFill>
                  <a:srgbClr val="FF0000"/>
                </a:solidFill>
              </a:rPr>
              <a:t>ш</a:t>
            </a:r>
            <a:r>
              <a:rPr lang="ru-RU" sz="6000" b="1" u="sng" dirty="0" smtClean="0"/>
              <a:t>.</a:t>
            </a:r>
            <a:endParaRPr lang="ru-RU" sz="6000" b="1" u="sng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43174" y="1714488"/>
            <a:ext cx="4646657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/>
              <a:t>сн</a:t>
            </a:r>
            <a:r>
              <a:rPr lang="ru-RU" sz="6000" b="1" dirty="0" smtClean="0">
                <a:solidFill>
                  <a:srgbClr val="FF0000"/>
                </a:solidFill>
              </a:rPr>
              <a:t>е</a:t>
            </a:r>
            <a:r>
              <a:rPr lang="ru-RU" sz="6000" b="1" dirty="0" smtClean="0"/>
              <a:t>сёт,</a:t>
            </a:r>
          </a:p>
          <a:p>
            <a:r>
              <a:rPr lang="ru-RU" sz="6000" b="1" dirty="0" smtClean="0"/>
              <a:t> з</a:t>
            </a:r>
            <a:r>
              <a:rPr lang="ru-RU" sz="6000" b="1" dirty="0" smtClean="0">
                <a:solidFill>
                  <a:srgbClr val="FF0000"/>
                </a:solidFill>
              </a:rPr>
              <a:t>а</a:t>
            </a:r>
            <a:r>
              <a:rPr lang="ru-RU" sz="6000" b="1" dirty="0" smtClean="0"/>
              <a:t>ботл</a:t>
            </a:r>
            <a:r>
              <a:rPr lang="ru-RU" sz="6000" b="1" dirty="0" smtClean="0">
                <a:solidFill>
                  <a:srgbClr val="FF0000"/>
                </a:solidFill>
              </a:rPr>
              <a:t>и</a:t>
            </a:r>
            <a:r>
              <a:rPr lang="ru-RU" sz="6000" b="1" dirty="0" smtClean="0"/>
              <a:t>вых, </a:t>
            </a:r>
          </a:p>
          <a:p>
            <a:r>
              <a:rPr lang="ru-RU" sz="6000" b="1" dirty="0" smtClean="0"/>
              <a:t>высл</a:t>
            </a:r>
            <a:r>
              <a:rPr lang="ru-RU" sz="6000" b="1" dirty="0" smtClean="0">
                <a:solidFill>
                  <a:srgbClr val="FF0000"/>
                </a:solidFill>
              </a:rPr>
              <a:t>е</a:t>
            </a:r>
            <a:r>
              <a:rPr lang="ru-RU" sz="6000" b="1" dirty="0" smtClean="0"/>
              <a:t>дит, </a:t>
            </a:r>
          </a:p>
          <a:p>
            <a:r>
              <a:rPr lang="ru-RU" sz="6000" b="1" dirty="0" smtClean="0"/>
              <a:t>п</a:t>
            </a:r>
            <a:r>
              <a:rPr lang="ru-RU" sz="6000" b="1" dirty="0" smtClean="0">
                <a:solidFill>
                  <a:srgbClr val="FF0000"/>
                </a:solidFill>
              </a:rPr>
              <a:t>о</a:t>
            </a:r>
            <a:r>
              <a:rPr lang="ru-RU" sz="6000" b="1" dirty="0" smtClean="0"/>
              <a:t>ложит</a:t>
            </a:r>
          </a:p>
          <a:p>
            <a:r>
              <a:rPr lang="ru-RU" sz="6000" b="1" dirty="0" smtClean="0">
                <a:solidFill>
                  <a:srgbClr val="FF0000"/>
                </a:solidFill>
              </a:rPr>
              <a:t>не</a:t>
            </a:r>
            <a:r>
              <a:rPr lang="ru-RU" sz="6000" b="1" dirty="0" smtClean="0"/>
              <a:t>з</a:t>
            </a:r>
            <a:r>
              <a:rPr lang="ru-RU" sz="6000" b="1" dirty="0" smtClean="0">
                <a:solidFill>
                  <a:srgbClr val="FF0000"/>
                </a:solidFill>
              </a:rPr>
              <a:t>а</a:t>
            </a:r>
            <a:r>
              <a:rPr lang="ru-RU" sz="6000" b="1" dirty="0" smtClean="0"/>
              <a:t>метн</a:t>
            </a:r>
            <a:r>
              <a:rPr lang="ru-RU" sz="6000" b="1" dirty="0" smtClean="0">
                <a:solidFill>
                  <a:srgbClr val="FF0000"/>
                </a:solidFill>
              </a:rPr>
              <a:t>о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357166"/>
            <a:ext cx="69965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u="sng" dirty="0" smtClean="0">
                <a:solidFill>
                  <a:srgbClr val="FF0000"/>
                </a:solidFill>
              </a:rPr>
              <a:t>Не</a:t>
            </a:r>
            <a:r>
              <a:rPr lang="ru-RU" sz="6000" b="1" u="sng" dirty="0" smtClean="0"/>
              <a:t> з</a:t>
            </a:r>
            <a:r>
              <a:rPr lang="ru-RU" sz="6000" b="1" u="sng" dirty="0" smtClean="0">
                <a:solidFill>
                  <a:srgbClr val="FF0000"/>
                </a:solidFill>
              </a:rPr>
              <a:t>а</a:t>
            </a:r>
            <a:r>
              <a:rPr lang="ru-RU" sz="6000" b="1" u="sng" dirty="0" smtClean="0"/>
              <a:t>метили ч</a:t>
            </a:r>
            <a:r>
              <a:rPr lang="ru-RU" sz="6000" b="1" u="sng" dirty="0" smtClean="0">
                <a:solidFill>
                  <a:srgbClr val="FF0000"/>
                </a:solidFill>
              </a:rPr>
              <a:t>у</a:t>
            </a:r>
            <a:r>
              <a:rPr lang="ru-RU" sz="6000" b="1" u="sng" dirty="0" smtClean="0"/>
              <a:t>ж</a:t>
            </a:r>
            <a:r>
              <a:rPr lang="ru-RU" sz="6000" b="1" u="sng" dirty="0" smtClean="0">
                <a:solidFill>
                  <a:srgbClr val="FF0000"/>
                </a:solidFill>
              </a:rPr>
              <a:t>ого</a:t>
            </a:r>
            <a:endParaRPr lang="ru-RU" sz="6000" b="1" u="sng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2786058"/>
            <a:ext cx="377430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в</a:t>
            </a:r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r>
              <a:rPr lang="ru-RU" sz="4800" b="1" dirty="0" smtClean="0"/>
              <a:t>рну</a:t>
            </a:r>
            <a:r>
              <a:rPr lang="ru-RU" sz="4800" b="1" dirty="0" smtClean="0">
                <a:solidFill>
                  <a:srgbClr val="FF0000"/>
                </a:solidFill>
              </a:rPr>
              <a:t>тся</a:t>
            </a:r>
            <a:r>
              <a:rPr lang="ru-RU" sz="4800" b="1" dirty="0" smtClean="0"/>
              <a:t>,</a:t>
            </a:r>
          </a:p>
          <a:p>
            <a:r>
              <a:rPr lang="ru-RU" sz="4800" b="1" dirty="0" smtClean="0"/>
              <a:t> высиж</a:t>
            </a:r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r>
              <a:rPr lang="ru-RU" sz="4800" b="1" dirty="0" smtClean="0"/>
              <a:t>вают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571480"/>
            <a:ext cx="63938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u="sng" dirty="0" smtClean="0"/>
              <a:t>Бе</a:t>
            </a:r>
            <a:r>
              <a:rPr lang="ru-RU" sz="4800" b="1" u="sng" dirty="0" smtClean="0">
                <a:solidFill>
                  <a:srgbClr val="FF0000"/>
                </a:solidFill>
              </a:rPr>
              <a:t>с</a:t>
            </a:r>
            <a:r>
              <a:rPr lang="ru-RU" sz="4800" b="1" u="sng" dirty="0" smtClean="0"/>
              <a:t>п</a:t>
            </a:r>
            <a:r>
              <a:rPr lang="ru-RU" sz="4800" b="1" u="sng" dirty="0" smtClean="0">
                <a:solidFill>
                  <a:srgbClr val="FF0000"/>
                </a:solidFill>
              </a:rPr>
              <a:t>о</a:t>
            </a:r>
            <a:r>
              <a:rPr lang="ru-RU" sz="4800" b="1" u="sng" dirty="0" smtClean="0"/>
              <a:t>койный  м</a:t>
            </a:r>
            <a:r>
              <a:rPr lang="ru-RU" sz="4800" b="1" u="sng" dirty="0" smtClean="0">
                <a:solidFill>
                  <a:srgbClr val="FF0000"/>
                </a:solidFill>
              </a:rPr>
              <a:t>а</a:t>
            </a:r>
            <a:r>
              <a:rPr lang="ru-RU" sz="4800" b="1" u="sng" dirty="0" smtClean="0"/>
              <a:t>лы</a:t>
            </a:r>
            <a:r>
              <a:rPr lang="ru-RU" sz="4800" b="1" u="sng" dirty="0" smtClean="0">
                <a:solidFill>
                  <a:srgbClr val="FF0000"/>
                </a:solidFill>
              </a:rPr>
              <a:t>ш</a:t>
            </a:r>
            <a:r>
              <a:rPr lang="ru-RU" sz="4800" b="1" u="sng" dirty="0" smtClean="0"/>
              <a:t>. </a:t>
            </a:r>
            <a:endParaRPr lang="ru-RU" sz="4800" b="1" u="sng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200024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b="1" dirty="0" smtClean="0"/>
              <a:t>з</a:t>
            </a:r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r>
              <a:rPr lang="ru-RU" sz="4800" b="1" dirty="0" smtClean="0"/>
              <a:t>боти</a:t>
            </a:r>
            <a:r>
              <a:rPr lang="ru-RU" sz="4800" b="1" dirty="0" smtClean="0">
                <a:solidFill>
                  <a:srgbClr val="FF0000"/>
                </a:solidFill>
              </a:rPr>
              <a:t>тся</a:t>
            </a:r>
            <a:r>
              <a:rPr lang="ru-RU" sz="4800" b="1" dirty="0" smtClean="0"/>
              <a:t>,</a:t>
            </a:r>
          </a:p>
          <a:p>
            <a:r>
              <a:rPr lang="ru-RU" sz="4800" b="1" dirty="0" smtClean="0"/>
              <a:t> выталк</a:t>
            </a:r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r>
              <a:rPr lang="ru-RU" sz="4800" b="1" dirty="0" smtClean="0"/>
              <a:t>ва</a:t>
            </a:r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r>
              <a:rPr lang="ru-RU" sz="4800" b="1" dirty="0" smtClean="0"/>
              <a:t>т, </a:t>
            </a:r>
          </a:p>
          <a:p>
            <a:r>
              <a:rPr lang="ru-RU" sz="4800" b="1" dirty="0" smtClean="0"/>
              <a:t> пр</a:t>
            </a:r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r>
              <a:rPr lang="ru-RU" sz="4800" b="1" dirty="0" smtClean="0"/>
              <a:t>ёмные,</a:t>
            </a:r>
          </a:p>
          <a:p>
            <a:r>
              <a:rPr lang="ru-RU" sz="4800" b="1" dirty="0" smtClean="0"/>
              <a:t> р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дит</a:t>
            </a:r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r>
              <a:rPr lang="ru-RU" sz="4800" b="1" dirty="0" smtClean="0"/>
              <a:t>ли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28596" y="1428736"/>
            <a:ext cx="221457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птица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маша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зл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дейка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3357554" y="2603651"/>
            <a:ext cx="221457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пт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нец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он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малы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бойник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од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киды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58016" y="3000372"/>
            <a:ext cx="192882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ни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дит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</a:t>
            </a:r>
            <a:r>
              <a:rPr 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зяева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714356"/>
            <a:ext cx="17145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Кукушка</a:t>
            </a:r>
            <a:r>
              <a:rPr lang="ru-RU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000" dirty="0" smtClean="0"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86116" y="1357298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Кукуш</a:t>
            </a:r>
            <a:r>
              <a:rPr lang="ru-RU" sz="4000" b="1" u="sng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</a:t>
            </a:r>
            <a:r>
              <a:rPr lang="ru-RU" sz="40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нок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3116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Птицы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214290"/>
            <a:ext cx="5214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План изложения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928670"/>
            <a:ext cx="4654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1. Птич</a:t>
            </a:r>
            <a:r>
              <a:rPr lang="ru-RU" sz="4000" b="1" dirty="0" smtClean="0">
                <a:solidFill>
                  <a:srgbClr val="FF0000"/>
                </a:solidFill>
              </a:rPr>
              <a:t>ь</a:t>
            </a:r>
            <a:r>
              <a:rPr lang="ru-RU" sz="4000" b="1" dirty="0" smtClean="0"/>
              <a:t>и хл</a:t>
            </a:r>
            <a:r>
              <a:rPr lang="ru-RU" sz="4000" b="1" dirty="0" smtClean="0">
                <a:solidFill>
                  <a:srgbClr val="FF0000"/>
                </a:solidFill>
              </a:rPr>
              <a:t>о</a:t>
            </a:r>
            <a:r>
              <a:rPr lang="ru-RU" sz="4000" b="1" dirty="0" smtClean="0"/>
              <a:t>п</a:t>
            </a:r>
            <a:r>
              <a:rPr lang="ru-RU" sz="4000" b="1" dirty="0" smtClean="0">
                <a:solidFill>
                  <a:srgbClr val="FF0000"/>
                </a:solidFill>
              </a:rPr>
              <a:t>о</a:t>
            </a:r>
            <a:r>
              <a:rPr lang="ru-RU" sz="4000" b="1" dirty="0" smtClean="0"/>
              <a:t>ты.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428868"/>
            <a:ext cx="56361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2.П</a:t>
            </a:r>
            <a:r>
              <a:rPr lang="ru-RU" sz="4000" b="1" dirty="0" smtClean="0">
                <a:solidFill>
                  <a:srgbClr val="FF0000"/>
                </a:solidFill>
              </a:rPr>
              <a:t>од</a:t>
            </a:r>
            <a:r>
              <a:rPr lang="ru-RU" sz="4000" b="1" dirty="0" smtClean="0"/>
              <a:t>киды</a:t>
            </a:r>
            <a:r>
              <a:rPr lang="ru-RU" sz="4000" b="1" dirty="0" smtClean="0">
                <a:solidFill>
                  <a:srgbClr val="FF0000"/>
                </a:solidFill>
              </a:rPr>
              <a:t>ш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4214818"/>
            <a:ext cx="5521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3. </a:t>
            </a:r>
            <a:r>
              <a:rPr lang="ru-RU" sz="4000" b="1" dirty="0" smtClean="0">
                <a:solidFill>
                  <a:srgbClr val="FF0000"/>
                </a:solidFill>
              </a:rPr>
              <a:t>Не</a:t>
            </a:r>
            <a:r>
              <a:rPr lang="ru-RU" sz="4000" b="1" dirty="0" smtClean="0"/>
              <a:t> з</a:t>
            </a:r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r>
              <a:rPr lang="ru-RU" sz="4000" b="1" dirty="0" smtClean="0"/>
              <a:t>метили ч</a:t>
            </a:r>
            <a:r>
              <a:rPr lang="ru-RU" sz="4000" b="1" dirty="0" smtClean="0">
                <a:solidFill>
                  <a:srgbClr val="FF0000"/>
                </a:solidFill>
              </a:rPr>
              <a:t>у</a:t>
            </a:r>
            <a:r>
              <a:rPr lang="ru-RU" sz="4000" b="1" dirty="0" smtClean="0"/>
              <a:t>ж</a:t>
            </a:r>
            <a:r>
              <a:rPr lang="ru-RU" sz="4000" b="1" dirty="0" smtClean="0">
                <a:solidFill>
                  <a:srgbClr val="FF0000"/>
                </a:solidFill>
              </a:rPr>
              <a:t>ого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5929330"/>
            <a:ext cx="57527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4. Бе</a:t>
            </a:r>
            <a:r>
              <a:rPr lang="ru-RU" sz="4000" b="1" dirty="0" smtClean="0">
                <a:solidFill>
                  <a:srgbClr val="FF0000"/>
                </a:solidFill>
              </a:rPr>
              <a:t>с</a:t>
            </a:r>
            <a:r>
              <a:rPr lang="ru-RU" sz="4000" b="1" dirty="0" smtClean="0"/>
              <a:t>п</a:t>
            </a:r>
            <a:r>
              <a:rPr lang="ru-RU" sz="4000" b="1" dirty="0" smtClean="0">
                <a:solidFill>
                  <a:srgbClr val="FF0000"/>
                </a:solidFill>
              </a:rPr>
              <a:t>о</a:t>
            </a:r>
            <a:r>
              <a:rPr lang="ru-RU" sz="4000" b="1" dirty="0" smtClean="0"/>
              <a:t>койный м</a:t>
            </a:r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r>
              <a:rPr lang="ru-RU" sz="4000" b="1" dirty="0" smtClean="0"/>
              <a:t>лы</a:t>
            </a:r>
            <a:r>
              <a:rPr lang="ru-RU" sz="4000" b="1" dirty="0" smtClean="0">
                <a:solidFill>
                  <a:srgbClr val="FF0000"/>
                </a:solidFill>
              </a:rPr>
              <a:t>ш</a:t>
            </a:r>
            <a:r>
              <a:rPr lang="ru-RU" sz="4000" b="1" dirty="0" smtClean="0"/>
              <a:t>. 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86480" y="0"/>
            <a:ext cx="28575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н</a:t>
            </a:r>
            <a:r>
              <a:rPr lang="ru-RU" sz="3200" b="1" i="1" dirty="0" smtClean="0">
                <a:solidFill>
                  <a:srgbClr val="FF0000"/>
                </a:solidFill>
              </a:rPr>
              <a:t>а</a:t>
            </a:r>
            <a:r>
              <a:rPr lang="ru-RU" sz="3200" b="1" i="1" dirty="0" smtClean="0"/>
              <a:t>ступит,</a:t>
            </a:r>
          </a:p>
          <a:p>
            <a:r>
              <a:rPr lang="ru-RU" sz="3200" b="1" i="1" dirty="0" smtClean="0"/>
              <a:t> н</a:t>
            </a:r>
            <a:r>
              <a:rPr lang="ru-RU" sz="3200" b="1" i="1" dirty="0" smtClean="0">
                <a:solidFill>
                  <a:srgbClr val="FF0000"/>
                </a:solidFill>
              </a:rPr>
              <a:t>а</a:t>
            </a:r>
            <a:r>
              <a:rPr lang="ru-RU" sz="3200" b="1" i="1" dirty="0" smtClean="0"/>
              <a:t>ч</a:t>
            </a:r>
            <a:r>
              <a:rPr lang="ru-RU" sz="3200" b="1" i="1" dirty="0" smtClean="0">
                <a:solidFill>
                  <a:srgbClr val="FF0000"/>
                </a:solidFill>
              </a:rPr>
              <a:t>и</a:t>
            </a:r>
            <a:r>
              <a:rPr lang="ru-RU" sz="3200" b="1" i="1" dirty="0" smtClean="0"/>
              <a:t>нают, </a:t>
            </a:r>
          </a:p>
          <a:p>
            <a:r>
              <a:rPr lang="ru-RU" sz="3200" b="1" i="1" dirty="0" smtClean="0"/>
              <a:t>выращ</a:t>
            </a:r>
            <a:r>
              <a:rPr lang="ru-RU" sz="3200" b="1" i="1" dirty="0" smtClean="0">
                <a:solidFill>
                  <a:srgbClr val="FF0000"/>
                </a:solidFill>
              </a:rPr>
              <a:t>и</a:t>
            </a:r>
            <a:r>
              <a:rPr lang="ru-RU" sz="3200" b="1" i="1" dirty="0" smtClean="0"/>
              <a:t>вать,</a:t>
            </a:r>
          </a:p>
          <a:p>
            <a:r>
              <a:rPr lang="ru-RU" sz="3200" b="1" i="1" dirty="0" smtClean="0">
                <a:solidFill>
                  <a:srgbClr val="FF0000"/>
                </a:solidFill>
              </a:rPr>
              <a:t> не </a:t>
            </a:r>
            <a:r>
              <a:rPr lang="ru-RU" sz="3200" b="1" i="1" dirty="0" smtClean="0"/>
              <a:t>в</a:t>
            </a:r>
            <a:r>
              <a:rPr lang="ru-RU" sz="3200" b="1" i="1" dirty="0" smtClean="0">
                <a:solidFill>
                  <a:srgbClr val="FF0000"/>
                </a:solidFill>
              </a:rPr>
              <a:t>ь</a:t>
            </a:r>
            <a:r>
              <a:rPr lang="ru-RU" sz="3200" b="1" i="1" dirty="0" smtClean="0"/>
              <a:t>ёт</a:t>
            </a:r>
            <a:endParaRPr lang="ru-RU" sz="3200" b="1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1857364"/>
            <a:ext cx="2571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сн</a:t>
            </a:r>
            <a:r>
              <a:rPr lang="ru-RU" sz="3200" b="1" i="1" dirty="0" smtClean="0">
                <a:solidFill>
                  <a:srgbClr val="FF0000"/>
                </a:solidFill>
              </a:rPr>
              <a:t>е</a:t>
            </a:r>
            <a:r>
              <a:rPr lang="ru-RU" sz="3200" b="1" i="1" dirty="0" smtClean="0"/>
              <a:t>сёт,</a:t>
            </a:r>
          </a:p>
          <a:p>
            <a:r>
              <a:rPr lang="ru-RU" sz="3200" b="1" i="1" dirty="0" smtClean="0"/>
              <a:t>з</a:t>
            </a:r>
            <a:r>
              <a:rPr lang="ru-RU" sz="3200" b="1" i="1" dirty="0" smtClean="0">
                <a:solidFill>
                  <a:srgbClr val="FF0000"/>
                </a:solidFill>
              </a:rPr>
              <a:t>а</a:t>
            </a:r>
            <a:r>
              <a:rPr lang="ru-RU" sz="3200" b="1" i="1" dirty="0" smtClean="0"/>
              <a:t>ботл</a:t>
            </a:r>
            <a:r>
              <a:rPr lang="ru-RU" sz="3200" b="1" i="1" dirty="0" smtClean="0">
                <a:solidFill>
                  <a:srgbClr val="FF0000"/>
                </a:solidFill>
              </a:rPr>
              <a:t>и</a:t>
            </a:r>
            <a:r>
              <a:rPr lang="ru-RU" sz="3200" b="1" i="1" dirty="0" smtClean="0"/>
              <a:t>вых, </a:t>
            </a:r>
          </a:p>
          <a:p>
            <a:r>
              <a:rPr lang="ru-RU" sz="3200" b="1" i="1" dirty="0" smtClean="0"/>
              <a:t>высл</a:t>
            </a:r>
            <a:r>
              <a:rPr lang="ru-RU" sz="3200" b="1" i="1" dirty="0" smtClean="0">
                <a:solidFill>
                  <a:srgbClr val="FF0000"/>
                </a:solidFill>
              </a:rPr>
              <a:t>е</a:t>
            </a:r>
            <a:r>
              <a:rPr lang="ru-RU" sz="3200" b="1" i="1" dirty="0" smtClean="0"/>
              <a:t>дит, </a:t>
            </a:r>
          </a:p>
          <a:p>
            <a:r>
              <a:rPr lang="ru-RU" sz="3200" b="1" i="1" dirty="0" smtClean="0"/>
              <a:t>п</a:t>
            </a:r>
            <a:r>
              <a:rPr lang="ru-RU" sz="3200" b="1" i="1" dirty="0" smtClean="0">
                <a:solidFill>
                  <a:srgbClr val="FF0000"/>
                </a:solidFill>
              </a:rPr>
              <a:t>о</a:t>
            </a:r>
            <a:r>
              <a:rPr lang="ru-RU" sz="3200" b="1" i="1" dirty="0" smtClean="0"/>
              <a:t>ложит </a:t>
            </a:r>
          </a:p>
          <a:p>
            <a:r>
              <a:rPr lang="ru-RU" sz="3200" b="1" i="1" dirty="0" smtClean="0">
                <a:solidFill>
                  <a:srgbClr val="FF0000"/>
                </a:solidFill>
              </a:rPr>
              <a:t>не</a:t>
            </a:r>
            <a:r>
              <a:rPr lang="ru-RU" sz="3200" b="1" i="1" dirty="0" smtClean="0"/>
              <a:t>з</a:t>
            </a:r>
            <a:r>
              <a:rPr lang="ru-RU" sz="3200" b="1" i="1" dirty="0" smtClean="0">
                <a:solidFill>
                  <a:srgbClr val="FF0000"/>
                </a:solidFill>
              </a:rPr>
              <a:t>а</a:t>
            </a:r>
            <a:r>
              <a:rPr lang="ru-RU" sz="3200" b="1" i="1" dirty="0" smtClean="0"/>
              <a:t>метн</a:t>
            </a:r>
            <a:r>
              <a:rPr lang="ru-RU" sz="3200" b="1" i="1" dirty="0" smtClean="0">
                <a:solidFill>
                  <a:srgbClr val="FF0000"/>
                </a:solidFill>
              </a:rPr>
              <a:t>о</a:t>
            </a:r>
            <a:endParaRPr lang="ru-RU" sz="32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324" y="4286256"/>
            <a:ext cx="27146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в</a:t>
            </a:r>
            <a:r>
              <a:rPr lang="ru-RU" sz="3200" b="1" i="1" dirty="0" smtClean="0">
                <a:solidFill>
                  <a:srgbClr val="FF0000"/>
                </a:solidFill>
              </a:rPr>
              <a:t>е</a:t>
            </a:r>
            <a:r>
              <a:rPr lang="ru-RU" sz="3200" b="1" i="1" dirty="0" smtClean="0"/>
              <a:t>рну</a:t>
            </a:r>
            <a:r>
              <a:rPr lang="ru-RU" sz="3200" b="1" i="1" dirty="0" smtClean="0">
                <a:solidFill>
                  <a:srgbClr val="FF0000"/>
                </a:solidFill>
              </a:rPr>
              <a:t>тся</a:t>
            </a:r>
            <a:r>
              <a:rPr lang="ru-RU" sz="3200" b="1" i="1" dirty="0" smtClean="0"/>
              <a:t>, </a:t>
            </a:r>
          </a:p>
          <a:p>
            <a:r>
              <a:rPr lang="ru-RU" sz="3200" b="1" i="1" dirty="0" smtClean="0"/>
              <a:t>высиж</a:t>
            </a:r>
            <a:r>
              <a:rPr lang="ru-RU" sz="3200" b="1" i="1" dirty="0" smtClean="0">
                <a:solidFill>
                  <a:srgbClr val="FF0000"/>
                </a:solidFill>
              </a:rPr>
              <a:t>и</a:t>
            </a:r>
            <a:r>
              <a:rPr lang="ru-RU" sz="3200" b="1" i="1" dirty="0" smtClean="0"/>
              <a:t>вают</a:t>
            </a:r>
            <a:endParaRPr lang="ru-RU" sz="3200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57950" y="5288340"/>
            <a:ext cx="27860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выталк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/>
              <a:t>ва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т, </a:t>
            </a:r>
          </a:p>
          <a:p>
            <a:r>
              <a:rPr lang="ru-RU" sz="3200" b="1" dirty="0" smtClean="0"/>
              <a:t>  пр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/>
              <a:t>ёмные,</a:t>
            </a:r>
          </a:p>
          <a:p>
            <a:r>
              <a:rPr lang="ru-RU" sz="3200" b="1" dirty="0" smtClean="0"/>
              <a:t>  р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дит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ли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wallon.ru/_ph/22/7659750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graphicFrame>
        <p:nvGraphicFramePr>
          <p:cNvPr id="1026" name="Object 2">
            <a:hlinkClick r:id="rId5" action="ppaction://hlinkfile"/>
          </p:cNvPr>
          <p:cNvGraphicFramePr>
            <a:graphicFrameLocks noChangeAspect="1"/>
          </p:cNvGraphicFramePr>
          <p:nvPr/>
        </p:nvGraphicFramePr>
        <p:xfrm>
          <a:off x="6715140" y="3714752"/>
          <a:ext cx="185715" cy="228594"/>
        </p:xfrm>
        <a:graphic>
          <a:graphicData uri="http://schemas.openxmlformats.org/presentationml/2006/ole">
            <p:oleObj spid="_x0000_s16386" name="Пакет" r:id="rId6" imgW="3495600" imgH="485640" progId="Package">
              <p:embed/>
            </p:oleObj>
          </a:graphicData>
        </a:graphic>
      </p:graphicFrame>
      <p:pic>
        <p:nvPicPr>
          <p:cNvPr id="7" name="Обыкновенная кукушка голос - обыкновенная кукушка (birdsvoices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572528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2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85720" y="1304069"/>
            <a:ext cx="850112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Цели: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Образовательная: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Совершенствовать умение определять тему текста, выделять смысловые части, озаглавливать их на основе определения главной мысли, передавать содержание близко к тексту;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содействовать обогащению словарного запаса детей образными словами и выражениями;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Воспитательная: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Способствовать воспитанию внимательного отношения к слову, потребность внимательно вслушиваться и понимать его, чувствовать и эмоционально воспринимать  выразительность. Воспитывать взаимопомощь, взаимовыручку, уважение к чужому мнению.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Развивающая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развитие познавательного интереса; любознательности;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усиливать коммуникативные свойства речи;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Развивать умения  находить  в прочитанном новое.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792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Использовались материалы:</a:t>
            </a: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57356" y="1000108"/>
            <a:ext cx="5715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 аудио и фотоматериалы представленные в данной презентации  взяты  из интернета с помощью </a:t>
            </a:r>
            <a:r>
              <a:rPr lang="ru-RU" dirty="0" err="1" smtClean="0"/>
              <a:t>веб-браузера</a:t>
            </a:r>
            <a:r>
              <a:rPr lang="ru-RU" dirty="0" smtClean="0"/>
              <a:t> </a:t>
            </a:r>
            <a:r>
              <a:rPr lang="en-US" dirty="0" smtClean="0"/>
              <a:t>Google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wallon.ru/_ph/22/7659750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graphicFrame>
        <p:nvGraphicFramePr>
          <p:cNvPr id="1026" name="Object 2">
            <a:hlinkClick r:id="rId5" action="ppaction://hlinkfile"/>
          </p:cNvPr>
          <p:cNvGraphicFramePr>
            <a:graphicFrameLocks noChangeAspect="1"/>
          </p:cNvGraphicFramePr>
          <p:nvPr/>
        </p:nvGraphicFramePr>
        <p:xfrm>
          <a:off x="6715140" y="3714752"/>
          <a:ext cx="185715" cy="228594"/>
        </p:xfrm>
        <a:graphic>
          <a:graphicData uri="http://schemas.openxmlformats.org/presentationml/2006/ole">
            <p:oleObj spid="_x0000_s1026" name="Пакет" r:id="rId6" imgW="3495600" imgH="485640" progId="Package">
              <p:embed/>
            </p:oleObj>
          </a:graphicData>
        </a:graphic>
      </p:graphicFrame>
      <p:pic>
        <p:nvPicPr>
          <p:cNvPr id="7" name="Обыкновенная кукушка голос - обыкновенная кукушка (birdsvoices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572528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2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allforchildren.ru/birds/img/bird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97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Documents and Settings\Admin\Рабочий стол\Новая папка\куку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28604"/>
            <a:ext cx="7286644" cy="6059552"/>
          </a:xfrm>
          <a:prstGeom prst="rect">
            <a:avLst/>
          </a:prstGeom>
          <a:noFill/>
        </p:spPr>
      </p:pic>
      <p:pic>
        <p:nvPicPr>
          <p:cNvPr id="24578" name="Picture 2" descr="http://www.birdsmoscow.net.ru/images/birds-news/n522011-kukus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57166"/>
            <a:ext cx="7920845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1" name="Picture 7" descr="http://birds-altay.ru/wp-content/uploads/2011/06/111-350x1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8789" y="0"/>
            <a:ext cx="5965212" cy="3357562"/>
          </a:xfrm>
          <a:prstGeom prst="rect">
            <a:avLst/>
          </a:prstGeom>
          <a:noFill/>
        </p:spPr>
      </p:pic>
      <p:pic>
        <p:nvPicPr>
          <p:cNvPr id="26626" name="Picture 2" descr="http://topguns.ru/images/birdsdata/data/20050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52972" cy="3346575"/>
          </a:xfrm>
          <a:prstGeom prst="rect">
            <a:avLst/>
          </a:prstGeom>
          <a:noFill/>
        </p:spPr>
      </p:pic>
      <p:pic>
        <p:nvPicPr>
          <p:cNvPr id="26627" name="Picture 3" descr="C:\Documents and Settings\Admin\Рабочий стол\Новая папка\самец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8863" y="3286124"/>
            <a:ext cx="5355137" cy="3571876"/>
          </a:xfrm>
          <a:prstGeom prst="rect">
            <a:avLst/>
          </a:prstGeom>
          <a:noFill/>
        </p:spPr>
      </p:pic>
      <p:pic>
        <p:nvPicPr>
          <p:cNvPr id="26629" name="Picture 5" descr="http://www.leps.it/images/Arctiidae/InLeArArCaL00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86124"/>
            <a:ext cx="4873810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42844" y="1056651"/>
            <a:ext cx="885831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Как только наступит весна, птицы начинают вить гнёзда.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Потом они выращивают птенцов. Только кукушка не вьёт гнездо.  Она и птенцов не выращивает.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Снесёт кукушка яйцо.  Найдёт гнездо  заботливых птичек. Выследит, когда хозяева гнезда  улетят. Незаметно положит им в гнездо своё яйцо.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Вернутся птички, а чужого яйца и  не заметят. Так и высиживают кукушонка вместе со своими птенцами.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Выведутся птенцы. Тут уж кукушонок сам о себе заботится.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Выталкивает из гнезда всех малышей и остаётся у приёмных родителей один. Летают они с утра до вечера за пищей, кормят прожорливого малыша. Заботятся о нём, как о родном!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zoofirma.ru/images/knigi/0998/3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142852"/>
            <a:ext cx="4572031" cy="2857520"/>
          </a:xfrm>
          <a:prstGeom prst="rect">
            <a:avLst/>
          </a:prstGeom>
          <a:noFill/>
        </p:spPr>
      </p:pic>
      <p:pic>
        <p:nvPicPr>
          <p:cNvPr id="3076" name="Picture 4" descr="http://900igr.net/datai/biologija/Klass-ptits/0009-021-Razmnozhenie-ptit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1907" y="3000372"/>
            <a:ext cx="5032093" cy="3855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ki.ill.in.ua/m/300x225/12643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57752" cy="3643314"/>
          </a:xfrm>
          <a:prstGeom prst="rect">
            <a:avLst/>
          </a:prstGeom>
          <a:noFill/>
        </p:spPr>
      </p:pic>
      <p:pic>
        <p:nvPicPr>
          <p:cNvPr id="2052" name="Picture 4" descr="http://www.vokrugsveta.ru/img/cmn/2007/07/07/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6044" y="3000372"/>
            <a:ext cx="4750772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393</Words>
  <Application>Microsoft Office PowerPoint</Application>
  <PresentationFormat>Экран (4:3)</PresentationFormat>
  <Paragraphs>82</Paragraphs>
  <Slides>21</Slides>
  <Notes>1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38</cp:revision>
  <dcterms:created xsi:type="dcterms:W3CDTF">2013-11-08T08:51:36Z</dcterms:created>
  <dcterms:modified xsi:type="dcterms:W3CDTF">2013-12-05T11:16:47Z</dcterms:modified>
</cp:coreProperties>
</file>