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60" r:id="rId2"/>
    <p:sldId id="292" r:id="rId3"/>
    <p:sldId id="261" r:id="rId4"/>
    <p:sldId id="262" r:id="rId5"/>
    <p:sldId id="263" r:id="rId6"/>
    <p:sldId id="264" r:id="rId7"/>
    <p:sldId id="265" r:id="rId8"/>
    <p:sldId id="257" r:id="rId9"/>
    <p:sldId id="258" r:id="rId10"/>
    <p:sldId id="259" r:id="rId11"/>
    <p:sldId id="270" r:id="rId12"/>
    <p:sldId id="266" r:id="rId13"/>
    <p:sldId id="271" r:id="rId14"/>
    <p:sldId id="272" r:id="rId15"/>
    <p:sldId id="273" r:id="rId16"/>
    <p:sldId id="274" r:id="rId17"/>
    <p:sldId id="275" r:id="rId18"/>
    <p:sldId id="285" r:id="rId19"/>
    <p:sldId id="268" r:id="rId20"/>
    <p:sldId id="269" r:id="rId21"/>
    <p:sldId id="276" r:id="rId22"/>
    <p:sldId id="277" r:id="rId23"/>
    <p:sldId id="267" r:id="rId24"/>
    <p:sldId id="282" r:id="rId25"/>
    <p:sldId id="283" r:id="rId26"/>
    <p:sldId id="289" r:id="rId27"/>
    <p:sldId id="295" r:id="rId28"/>
    <p:sldId id="293" r:id="rId29"/>
    <p:sldId id="286" r:id="rId30"/>
    <p:sldId id="284" r:id="rId31"/>
    <p:sldId id="287" r:id="rId32"/>
    <p:sldId id="288" r:id="rId33"/>
    <p:sldId id="290" r:id="rId34"/>
    <p:sldId id="280" r:id="rId35"/>
    <p:sldId id="291" r:id="rId36"/>
    <p:sldId id="28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604"/>
    <a:srgbClr val="000000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6" d="100"/>
          <a:sy n="106" d="100"/>
        </p:scale>
        <p:origin x="-11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F0DE8D-18CA-49F9-BA33-BC2B961DDAD4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D443B-7AA0-46F6-A9CC-9E34A79D49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A680D0-4E08-4F09-AE7B-C633C1DD125F}" type="slidenum">
              <a:rPr lang="en-US" smtClean="0">
                <a:latin typeface="Arial" charset="0"/>
              </a:rPr>
              <a:pPr/>
              <a:t>5</a:t>
            </a:fld>
            <a:endParaRPr lang="en-US" smtClean="0">
              <a:latin typeface="Arial" charset="0"/>
            </a:endParaRPr>
          </a:p>
        </p:txBody>
      </p:sp>
      <p:sp>
        <p:nvSpPr>
          <p:cNvPr id="5222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3584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3329A4E9-B57B-4CED-B3F8-9CD7A9080EBE}" type="slidenum">
              <a:rPr lang="ru-RU" sz="1200">
                <a:latin typeface="+mn-lt"/>
              </a:rPr>
              <a:pPr algn="r">
                <a:defRPr/>
              </a:pPr>
              <a:t>5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457ACF-2A56-4BA1-BCA8-25810A04F08C}" type="slidenum">
              <a:rPr lang="en-US" smtClean="0">
                <a:latin typeface="Arial" charset="0"/>
              </a:rPr>
              <a:pPr/>
              <a:t>6</a:t>
            </a:fld>
            <a:endParaRPr lang="en-US" smtClean="0">
              <a:latin typeface="Arial" charset="0"/>
            </a:endParaRPr>
          </a:p>
        </p:txBody>
      </p:sp>
      <p:sp>
        <p:nvSpPr>
          <p:cNvPr id="53251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36868" name="Rectangle 4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3FDAEEE1-C4EA-46B1-917D-0FCBC982857C}" type="slidenum">
              <a:rPr lang="ru-RU" sz="1200">
                <a:latin typeface="+mn-lt"/>
              </a:rPr>
              <a:pPr algn="r">
                <a:defRPr/>
              </a:pPr>
              <a:t>6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457ACF-2A56-4BA1-BCA8-25810A04F08C}" type="slidenum">
              <a:rPr lang="en-US" smtClean="0">
                <a:latin typeface="Arial" charset="0"/>
              </a:rPr>
              <a:pPr/>
              <a:t>11</a:t>
            </a:fld>
            <a:endParaRPr lang="en-US" smtClean="0">
              <a:latin typeface="Arial" charset="0"/>
            </a:endParaRPr>
          </a:p>
        </p:txBody>
      </p:sp>
      <p:sp>
        <p:nvSpPr>
          <p:cNvPr id="53251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36868" name="Rectangle 4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3FDAEEE1-C4EA-46B1-917D-0FCBC982857C}" type="slidenum">
              <a:rPr lang="ru-RU" sz="1200">
                <a:latin typeface="+mn-lt"/>
              </a:rPr>
              <a:pPr algn="r">
                <a:defRPr/>
              </a:pPr>
              <a:t>11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8ABE7-318E-4136-9CE9-26C09191E555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A66-0564-474F-9E3A-BBA4A66C9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8ABE7-318E-4136-9CE9-26C09191E555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A66-0564-474F-9E3A-BBA4A66C9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8ABE7-318E-4136-9CE9-26C09191E555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A66-0564-474F-9E3A-BBA4A66C9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8ABE7-318E-4136-9CE9-26C09191E555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A66-0564-474F-9E3A-BBA4A66C9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8ABE7-318E-4136-9CE9-26C09191E555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A66-0564-474F-9E3A-BBA4A66C9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8ABE7-318E-4136-9CE9-26C09191E555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A66-0564-474F-9E3A-BBA4A66C9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8ABE7-318E-4136-9CE9-26C09191E555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A66-0564-474F-9E3A-BBA4A66C9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8ABE7-318E-4136-9CE9-26C09191E555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A66-0564-474F-9E3A-BBA4A66C9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8ABE7-318E-4136-9CE9-26C09191E555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A66-0564-474F-9E3A-BBA4A66C9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8ABE7-318E-4136-9CE9-26C09191E555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56A66-0564-474F-9E3A-BBA4A66C9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8ABE7-318E-4136-9CE9-26C09191E555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F556A66-0564-474F-9E3A-BBA4A66C9B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B8ABE7-318E-4136-9CE9-26C09191E555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F556A66-0564-474F-9E3A-BBA4A66C9BF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3" Type="http://schemas.openxmlformats.org/officeDocument/2006/relationships/image" Target="../media/image32.gif"/><Relationship Id="rId7" Type="http://schemas.openxmlformats.org/officeDocument/2006/relationships/image" Target="../media/image36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gif"/><Relationship Id="rId11" Type="http://schemas.openxmlformats.org/officeDocument/2006/relationships/image" Target="../media/image40.gif"/><Relationship Id="rId5" Type="http://schemas.openxmlformats.org/officeDocument/2006/relationships/image" Target="../media/image34.gif"/><Relationship Id="rId10" Type="http://schemas.openxmlformats.org/officeDocument/2006/relationships/image" Target="../media/image39.gif"/><Relationship Id="rId4" Type="http://schemas.openxmlformats.org/officeDocument/2006/relationships/image" Target="../media/image33.gif"/><Relationship Id="rId9" Type="http://schemas.openxmlformats.org/officeDocument/2006/relationships/image" Target="../media/image38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55;&#1088;&#1077;&#1079;&#1077;&#1085;&#1090;&#1072;&#1094;&#1080;&#1103;%20&#1082;%20&#1091;&#1088;&#1086;&#1082;&#1091;-&#1082;&#1086;&#1085;&#1082;&#1091;&#1088;&#1089;&#1091;\&#1057;&#1080;&#1085;&#1090;&#1077;&#1079;&#1072;&#1090;&#1086;&#1088;&#1085;&#1099;&#1081;%20&#1090;&#1091;&#1096;%20%20(audiopoisk.com).mp3" TargetMode="External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smajliki.ru/smilies-131.html?start=450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bert-einstein.ru/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4480" y="1357298"/>
            <a:ext cx="432201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Урок – конкурс  </a:t>
            </a:r>
            <a:endParaRPr lang="en-US" sz="4000" b="1" dirty="0" smtClean="0">
              <a:solidFill>
                <a:schemeClr val="accent5">
                  <a:lumMod val="50000"/>
                </a:schemeClr>
              </a:solidFill>
              <a:latin typeface="Book Antiqua" pitchFamily="18" charset="0"/>
            </a:endParaRPr>
          </a:p>
          <a:p>
            <a:pPr>
              <a:defRPr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«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Умникум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»</a:t>
            </a:r>
          </a:p>
        </p:txBody>
      </p:sp>
      <p:pic>
        <p:nvPicPr>
          <p:cNvPr id="5" name="Picture 1" descr="H:\анимашки\b40.gif"/>
          <p:cNvPicPr>
            <a:picLocks noChangeAspect="1" noChangeArrowheads="1" noCrop="1"/>
          </p:cNvPicPr>
          <p:nvPr/>
        </p:nvPicPr>
        <p:blipFill>
          <a:blip r:embed="rId2" cstate="print"/>
          <a:srcRect t="1033" b="1033"/>
          <a:stretch>
            <a:fillRect/>
          </a:stretch>
        </p:blipFill>
        <p:spPr>
          <a:xfrm>
            <a:off x="5364163" y="2636838"/>
            <a:ext cx="3157537" cy="2411412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571500" y="5570538"/>
            <a:ext cx="8143875" cy="1039812"/>
            <a:chOff x="571500" y="5570538"/>
            <a:chExt cx="8143875" cy="1039812"/>
          </a:xfrm>
        </p:grpSpPr>
        <p:sp>
          <p:nvSpPr>
            <p:cNvPr id="7" name="Овал 6"/>
            <p:cNvSpPr/>
            <p:nvPr/>
          </p:nvSpPr>
          <p:spPr>
            <a:xfrm>
              <a:off x="571500" y="5715000"/>
              <a:ext cx="857250" cy="85725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Равнобедренный треугольник 7"/>
            <p:cNvSpPr/>
            <p:nvPr/>
          </p:nvSpPr>
          <p:spPr>
            <a:xfrm rot="2540653">
              <a:off x="1277938" y="5592763"/>
              <a:ext cx="1000125" cy="785812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5-конечная звезда 8"/>
            <p:cNvSpPr/>
            <p:nvPr/>
          </p:nvSpPr>
          <p:spPr>
            <a:xfrm>
              <a:off x="1835150" y="5589588"/>
              <a:ext cx="1214438" cy="1000125"/>
            </a:xfrm>
            <a:prstGeom prst="star5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Блок-схема: магнитный диск 9"/>
            <p:cNvSpPr/>
            <p:nvPr/>
          </p:nvSpPr>
          <p:spPr>
            <a:xfrm rot="19046026">
              <a:off x="3059113" y="5570538"/>
              <a:ext cx="762000" cy="1039812"/>
            </a:xfrm>
            <a:prstGeom prst="flowChartMagneticDisk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 rot="20123794">
              <a:off x="3929063" y="5643563"/>
              <a:ext cx="1214437" cy="85725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Шестиугольник 11"/>
            <p:cNvSpPr/>
            <p:nvPr/>
          </p:nvSpPr>
          <p:spPr>
            <a:xfrm rot="712528">
              <a:off x="4929188" y="5643563"/>
              <a:ext cx="1000125" cy="857250"/>
            </a:xfrm>
            <a:prstGeom prst="hexagon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Улыбающееся лицо 12"/>
            <p:cNvSpPr/>
            <p:nvPr/>
          </p:nvSpPr>
          <p:spPr>
            <a:xfrm>
              <a:off x="5857875" y="5643563"/>
              <a:ext cx="914400" cy="914400"/>
            </a:xfrm>
            <a:prstGeom prst="smileyFac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Блок-схема: решение 13"/>
            <p:cNvSpPr/>
            <p:nvPr/>
          </p:nvSpPr>
          <p:spPr>
            <a:xfrm>
              <a:off x="6786563" y="5572125"/>
              <a:ext cx="1214437" cy="928688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Куб 14"/>
            <p:cNvSpPr/>
            <p:nvPr/>
          </p:nvSpPr>
          <p:spPr>
            <a:xfrm>
              <a:off x="7858125" y="5643563"/>
              <a:ext cx="857250" cy="857250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000100" y="342900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Презентация</a:t>
            </a:r>
          </a:p>
          <a:p>
            <a:r>
              <a:rPr lang="ru-RU" dirty="0" smtClean="0"/>
              <a:t>урока – конкурса по  математике ,</a:t>
            </a:r>
          </a:p>
          <a:p>
            <a:r>
              <a:rPr lang="ru-RU" dirty="0" smtClean="0"/>
              <a:t>3 класс,</a:t>
            </a:r>
          </a:p>
          <a:p>
            <a:r>
              <a:rPr lang="ru-RU" dirty="0" smtClean="0"/>
              <a:t>УМК «Школа 2100».</a:t>
            </a:r>
          </a:p>
          <a:p>
            <a:r>
              <a:rPr lang="ru-RU" dirty="0" smtClean="0"/>
              <a:t>Составитель :</a:t>
            </a:r>
          </a:p>
          <a:p>
            <a:r>
              <a:rPr lang="ru-RU" dirty="0" smtClean="0"/>
              <a:t> учитель начальных классов,</a:t>
            </a:r>
          </a:p>
          <a:p>
            <a:r>
              <a:rPr lang="ru-RU" dirty="0" err="1" smtClean="0"/>
              <a:t>Ланщикова</a:t>
            </a:r>
            <a:r>
              <a:rPr lang="ru-RU" dirty="0" smtClean="0"/>
              <a:t> Варвара Викторовна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28604"/>
            <a:ext cx="4754442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857752" y="1000108"/>
            <a:ext cx="3857652" cy="3500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663300"/>
                </a:solidFill>
              </a:rPr>
              <a:t>Математику</a:t>
            </a:r>
          </a:p>
          <a:p>
            <a:r>
              <a:rPr lang="ru-RU" sz="3600" b="1" dirty="0">
                <a:solidFill>
                  <a:srgbClr val="663300"/>
                </a:solidFill>
              </a:rPr>
              <a:t>у</a:t>
            </a:r>
            <a:r>
              <a:rPr lang="ru-RU" sz="3600" b="1" dirty="0" smtClean="0">
                <a:solidFill>
                  <a:srgbClr val="663300"/>
                </a:solidFill>
              </a:rPr>
              <a:t>же затем учить</a:t>
            </a:r>
          </a:p>
          <a:p>
            <a:r>
              <a:rPr lang="ru-RU" sz="3600" b="1" dirty="0">
                <a:solidFill>
                  <a:srgbClr val="663300"/>
                </a:solidFill>
              </a:rPr>
              <a:t> </a:t>
            </a:r>
            <a:r>
              <a:rPr lang="ru-RU" sz="3600" b="1" dirty="0" smtClean="0">
                <a:solidFill>
                  <a:srgbClr val="663300"/>
                </a:solidFill>
              </a:rPr>
              <a:t>      надо,</a:t>
            </a:r>
          </a:p>
          <a:p>
            <a:r>
              <a:rPr lang="ru-RU" sz="3600" b="1" dirty="0" smtClean="0">
                <a:solidFill>
                  <a:srgbClr val="663300"/>
                </a:solidFill>
              </a:rPr>
              <a:t>   что она ум </a:t>
            </a:r>
          </a:p>
          <a:p>
            <a:r>
              <a:rPr lang="ru-RU" sz="3600" b="1" dirty="0" smtClean="0">
                <a:solidFill>
                  <a:srgbClr val="663300"/>
                </a:solidFill>
              </a:rPr>
              <a:t>    в порядок </a:t>
            </a:r>
          </a:p>
          <a:p>
            <a:r>
              <a:rPr lang="ru-RU" sz="3600" b="1" dirty="0" smtClean="0">
                <a:solidFill>
                  <a:srgbClr val="663300"/>
                </a:solidFill>
              </a:rPr>
              <a:t>    приводит!</a:t>
            </a:r>
            <a:endParaRPr lang="ru-RU" sz="3600" b="1" dirty="0">
              <a:solidFill>
                <a:srgbClr val="663300"/>
              </a:solidFill>
            </a:endParaRPr>
          </a:p>
        </p:txBody>
      </p:sp>
      <p:pic>
        <p:nvPicPr>
          <p:cNvPr id="6" name="Picture 6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595" y="4333360"/>
            <a:ext cx="2714809" cy="238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00232" y="214290"/>
            <a:ext cx="5286412" cy="1785950"/>
          </a:xfrm>
          <a:prstGeom prst="rect">
            <a:avLst/>
          </a:prstGeom>
          <a:noFill/>
        </p:spPr>
        <p:txBody>
          <a:bodyPr wrap="none">
            <a:prstTxWarp prst="textFadeDown">
              <a:avLst>
                <a:gd name="adj" fmla="val 22457"/>
              </a:avLst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КОНКУРС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«Уникум»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785938" y="6357938"/>
            <a:ext cx="285750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000100" y="2786058"/>
            <a:ext cx="6572296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«Испытательный»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http://4.bp.blogspot.com/-hQMw9OX_nQA/UYe2o5wt7YI/AAAAAAAABMI/FzpMg0X8snY/s1600/1-matematik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4071942"/>
            <a:ext cx="4775087" cy="257176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42910" y="1928802"/>
            <a:ext cx="42148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Тур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viki.rdf.ru/media/upload/preview/zanimatelnaia_matemati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78683" cy="6429420"/>
          </a:xfrm>
          <a:prstGeom prst="rect">
            <a:avLst/>
          </a:prstGeom>
          <a:noFill/>
        </p:spPr>
      </p:pic>
      <p:pic>
        <p:nvPicPr>
          <p:cNvPr id="2" name="Picture 5" descr="MOUSE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911203"/>
            <a:ext cx="2714644" cy="3694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MOUSE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3786190"/>
            <a:ext cx="2071702" cy="281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10"/>
          <p:cNvSpPr>
            <a:spLocks noChangeArrowheads="1" noChangeShapeType="1" noTextEdit="1"/>
          </p:cNvSpPr>
          <p:nvPr/>
        </p:nvSpPr>
        <p:spPr bwMode="gray">
          <a:xfrm>
            <a:off x="714348" y="1500174"/>
            <a:ext cx="7429552" cy="7858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mpact"/>
              </a:rPr>
              <a:t>"О, </a:t>
            </a:r>
            <a:r>
              <a:rPr lang="ru-RU" sz="3600" b="1" kern="1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b="1" kern="1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mpact"/>
              </a:rPr>
              <a:t>ребусы !"</a:t>
            </a:r>
            <a:endParaRPr lang="ru-RU" sz="3600" b="1" kern="1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Impact"/>
            </a:endParaRPr>
          </a:p>
        </p:txBody>
      </p:sp>
      <p:pic>
        <p:nvPicPr>
          <p:cNvPr id="5" name="Picture 6" descr="D:\школа\Ребусы\диаметр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2928934"/>
            <a:ext cx="646202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MOUSE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3786190"/>
            <a:ext cx="2071702" cy="281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10"/>
          <p:cNvSpPr>
            <a:spLocks noChangeArrowheads="1" noChangeShapeType="1" noTextEdit="1"/>
          </p:cNvSpPr>
          <p:nvPr/>
        </p:nvSpPr>
        <p:spPr bwMode="gray">
          <a:xfrm>
            <a:off x="714348" y="1500174"/>
            <a:ext cx="7429552" cy="7858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mpact"/>
              </a:rPr>
              <a:t>"О, </a:t>
            </a:r>
            <a:r>
              <a:rPr lang="ru-RU" sz="3600" b="1" kern="1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b="1" kern="1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mpact"/>
              </a:rPr>
              <a:t>ребусы !"</a:t>
            </a:r>
            <a:endParaRPr lang="ru-RU" sz="3600" b="1" kern="1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Impact"/>
            </a:endParaRPr>
          </a:p>
        </p:txBody>
      </p:sp>
      <p:pic>
        <p:nvPicPr>
          <p:cNvPr id="34818" name="Picture 2" descr="https://encrypted-tbn0.gstatic.com/images?q=tbn:ANd9GcQDqf3IrAQiJM2gG0SEISA5TcSrHKbaiecrFz0oep8fL0GmRlhyG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496"/>
            <a:ext cx="6429420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MOUSE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3786190"/>
            <a:ext cx="2071702" cy="281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10"/>
          <p:cNvSpPr>
            <a:spLocks noChangeArrowheads="1" noChangeShapeType="1" noTextEdit="1"/>
          </p:cNvSpPr>
          <p:nvPr/>
        </p:nvSpPr>
        <p:spPr bwMode="gray">
          <a:xfrm>
            <a:off x="714348" y="1500174"/>
            <a:ext cx="7429552" cy="7858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mpact"/>
              </a:rPr>
              <a:t>"О, </a:t>
            </a:r>
            <a:r>
              <a:rPr lang="ru-RU" sz="3600" b="1" kern="1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b="1" kern="1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mpact"/>
              </a:rPr>
              <a:t>ребусы !"</a:t>
            </a:r>
            <a:endParaRPr lang="ru-RU" sz="3600" b="1" kern="1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Impact"/>
            </a:endParaRPr>
          </a:p>
        </p:txBody>
      </p:sp>
      <p:pic>
        <p:nvPicPr>
          <p:cNvPr id="33794" name="Picture 2" descr="http://le-savchen.ucoz.ru/test/Rebus/rebus_4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3" y="2643182"/>
            <a:ext cx="4500595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MOUSE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3786190"/>
            <a:ext cx="2071702" cy="281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10"/>
          <p:cNvSpPr>
            <a:spLocks noChangeArrowheads="1" noChangeShapeType="1" noTextEdit="1"/>
          </p:cNvSpPr>
          <p:nvPr/>
        </p:nvSpPr>
        <p:spPr bwMode="gray">
          <a:xfrm>
            <a:off x="714348" y="1500174"/>
            <a:ext cx="7429552" cy="7858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mpact"/>
              </a:rPr>
              <a:t>"О, </a:t>
            </a:r>
            <a:r>
              <a:rPr lang="ru-RU" sz="3600" b="1" kern="1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b="1" kern="1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mpact"/>
              </a:rPr>
              <a:t>ребусы !"</a:t>
            </a:r>
            <a:endParaRPr lang="ru-RU" sz="3600" b="1" kern="1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Impact"/>
            </a:endParaRPr>
          </a:p>
        </p:txBody>
      </p:sp>
      <p:pic>
        <p:nvPicPr>
          <p:cNvPr id="5" name="Picture 5" descr="D:\школа\Ребусы\вершина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928934"/>
            <a:ext cx="6138885" cy="2708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MOUSE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3786190"/>
            <a:ext cx="2071702" cy="281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http://madam-fonova.ucoz.ru/shablon/rebus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071810"/>
            <a:ext cx="6635139" cy="2624143"/>
          </a:xfrm>
          <a:prstGeom prst="rect">
            <a:avLst/>
          </a:prstGeom>
          <a:noFill/>
        </p:spPr>
      </p:pic>
      <p:pic>
        <p:nvPicPr>
          <p:cNvPr id="31750" name="Picture 6" descr="ребу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1428736"/>
            <a:ext cx="2285996" cy="277367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357554" y="2500306"/>
            <a:ext cx="50720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Ребусы –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 пища для ума!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571604" y="1071546"/>
            <a:ext cx="464347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914400" marR="0" lvl="0" indent="-9144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5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1. д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иаметр</a:t>
            </a:r>
            <a:endParaRPr lang="ru-RU" sz="5400" b="1" dirty="0" smtClean="0">
              <a:latin typeface="Arial" pitchFamily="34" charset="0"/>
            </a:endParaRPr>
          </a:p>
          <a:p>
            <a:pPr marL="914400" marR="0" lvl="0" indent="-9144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 задача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 число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4. вершина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5. угол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5" descr="MOUSE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3786190"/>
            <a:ext cx="2071702" cy="281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14356"/>
            <a:ext cx="4214828" cy="58587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143504" y="3286124"/>
            <a:ext cx="3071834" cy="120032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Король математики!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4098" name="AutoShape 2" descr="data:image/jpeg;base64,/9j/4AAQSkZJRgABAQAAAQABAAD/2wCEAAkGBhIQERQUExMVFRQWGRYYGRcVGB0bFxUUGBsWFxgXGxYXIDIeGRknHhQdIy8gIygpLS0xGB4xNTA2OScrLSkBCQoKDgwOGg8PGiwlHyQpLC8pKSwsLCkvMCkqLCwqKiwyLiwvLCoqKSwsLDQuLyksLywvLCwyLy0tLikpKS0sMP/AABEIAKcBLQMBIgACEQEDEQH/xAAcAAEAAgMBAQEAAAAAAAAAAAAABQYDBAcCAQj/xABKEAACAQMCAwQHBAYFCwQDAAABAgMABBESIQUTMQYiQVEHFCMyYXGBQlKRoRUzU2JysSRDgpLBFkRUY3ODk6LC4fAXZKPxJTRF/8QAGwEBAAIDAQEAAAAAAAAAAAAAAAMEAQIFBgf/xABCEQABAwIEAwcBBAYHCQAAAAABAAIRAyEEMUFRBRJhEyIycYGRobFCUpLwYnKiwdHhFBUjQ4PS8QYkU6OywsPi8v/aAAwDAQACEQMRAD8A7jSlKIlKUoiUpSiJSlKIlKUoiUpSiJSlKIlKUoiUpWjxnjUVpEZJWwMhQAMs7n3URRuznwApki3Sa+1zfiNk9+GfiDGOBsCO1EmlE1d0GV1xzJiTsM6VJAGTvWzwXj8vDXW3vJGktWIWG6c5aNj0hnP5LJ08DXLo8Ww1asaLHX0Oh8jr+YlSmk4N5ir/AEpSuookpSlESlKURKUpREpSlESlKURKUpREpSlESlKURKUpREpSlESlKURKUpREpSlESlKURKUpREpSortD2hjs4wzAu7nTFEnvzSHoqg/iSdgMk1gkASUWXjnHI7SLXJkkkKiLu8sh92NF8WP4AAk4AJqlTzlD65e96c9yKKPvCLV0hgX7cjY7z9Tg9FFfZZTCfWrs826kwiJGCdOrpbwKfDxZzjOCzYAAGfhfCm1me4IacjAA3SBD/Vx/H7z9WPwwK8PxXi4rgsYYp/LzsNm7n/RXqVHlzz+i14uBG5IkvVRjvog96KEEYJOdpJcHBcjA6L5nzLH6uDDP7Szk7itJljFq2EUpPvRHOFkO42Vj0NWCvEsSupVgGVgQQRkEHYgg9RXmhi3Ew7w7C0eWxG+usyVa5BpmovgPFm4ZItrOzNaSELbzOSTC5O1vKx+z9xz/AAnwq/VziaBYgba4HMtZe4jPk6CTgQyN18tEnXbBOrSW3uzXGXsZUsrl2eNzi1nffP8A7aRv2gx3WPvDbqK95wninbAUap732XfeH+Yahc+tS5bhXmlKV6JV0pSlESlKURKUpREpSlESlKURKUpREpSlESlKUReXzg46+Gema57wT0h3uGNzZrJod0l9UfVJC6HSwaBzlhtkFGOQRgV0SuPekThDwcTDwpqa7TUgRO+biHSrjmo6vEpj0nVkjY5U1WxLnsp8zCBG+Ua6j3WzYJgrpnA+09regmCVXI95OkiHyeNu8v1FStcaiu7fUqcRzDcjBimLqJEXGAvrUBByDkZcLnO+eptcfGOIWmNhfwf2UulX4Eezm2+CE+Z61z6XF6JcGVu6Tkfsnydl9FIaJiRdXqlRfA+01teqTDIGK7OhyskZ8njbvKfmKlK7OahSlKURKUpREpSlEUfx3jkVnCZZScZCqqjLSSNskaDxZjsPz2BNUmWQwl72871w+ESNO9yw3uW0I+05PvMPeOTso2ne2Sjn2BP7aUD4E282Djz2qFtUEl/OXGowLCIs9EEquXYD7zFcavIY868lx/FvDuwyYG8zozN4A6Cc/wCUG3h2Dxar3wrhD8w3Nxhp2BVVBylvGcezTzY47z9WPwAFTNKV4erVdUdLvTYDYLoNaAlKUqJZWK5tkkRkdQyMCGVhkEHqCKgJbYb2V1l4ZRiCVj3iRuImfrzlxqV+rAeanNkrW4hYJPGY3GVOOhwysDlWU/ZYEAg+BFWcPW7MwcumYOhHUfPyNHtlZOyfaJw4s7ts3KgmOQjC3cQ+2vhzQPfT6jY7WyuR8Yv3HDS0pJuIjccqZcAia15umb90sIjkAYOojoa6pw53MUZk98ohbbHewNWw6b19N4Zi34mke0HeaYJGRjULl1WBpstilKV1FElKUoiUpSiJSlR/GePW9nHzLiVY1zgZ6s33VUd5m+CgmiKQrxLKqAsxCqNyScADzJPSqLxLt1cOpaKNLOD/AEi+2Zv9nbgg58tbD5VS+Mdp7dZEEon4hMSNJuToi1E4HLtgu5320xH51zqnEKYPLSBef0cvVxho956KQUzrZdVse21lPcC3hmEshDkcsMyYTGr2gGjbUPGpyuf+izXdiXiEqKpf2EKqCAkETHVgH70mc/wDyroFXaRc5gLxB2zj1WhibJSlKkWEpSlESqn6TOC+sWLOq6pLY89FyRr0A8yPK74dCy7eYq2V8ZcjB3FYIkQUXL+zt8kyBUaJlHdMdpH7FI3ACq0kgwxU5JC4Pe3Wstt2aMP/AOrMbdlJJiLc6FwTsXibBQnzQj61D8NQ211PYyG5dYpGWGCFcReqzZdZJJBjOA5XdhjRsCatsczLpaQRRZ2dc6mLbhAJBgHYA9D/AI185x7KmFrOpt9s52t9rzLTBtzHNdGnDgCVCXk8byL65G1ncDaO6ifCt5BLkAYz+zlH0NTUfa6ewX+nYltxj+lRrhkBOAZoV+YGuPI/dFb8kQYFWAKnYgjII8iDsRVdg4QoW7sRnlNGGiVjnQkodGQEnOlXTIHhrA8Kzw/ir6HhMNES3MRIBLZu0icrjXos1KIOfuukxyBgGByCAQR0IO4Neqqnou4mZ+F2xbOuNTC+eoaEmPf6KPxq119GXNSlKURKUpRFWO3Kj+hsfs3UeP7aTR/9f8qhbPbiFyPvQWzfg1wn+FTnb8D1VGJwEuLRs/7+Mf8AVUIw08RXze2cfPlyxn8uafxrxf8AtC3+286ZHs7mV3D5eqmaUpXiVfSlKURKClY7iXQjN91Wb8AT/hWQJMBCqPxZS9kgH9alz9efcRKu3yl/OuxAVyF0xHw5Dks36PUj4tNHKdht/UH8K6/X0/grYouP6bvrP71ya2Y8kpSldpQpSlKIla9/fxwRtLK6pGgyzMcACtiqJ6Qr4c+GNgGjt45rx1O+poxy4FI+LuxHxQeVQ16oo0y86ab7D1WWiTC1O0XpElePNsGt4myFnliLTynyt7T3m8DrkwB5VQZu0fJLSoMPg6ppGFxdliCcNM39Htsj7ALHcAKScVuTW8t3NKGaZlj0pM8SCVZZgWEiyRhxLyAwKrGu3cJx3qwwQ5Ihhk1q7PJKtqS3dQqVRuH3PQAmMYByVUjBxXBqYjtrVb6kfZAzvuY0Mk2gBThsZKPuzMJI3kdEfQ8jc52JdBjSFv0Jxr3GIxHupGK0YIXLRWwjKzSMGVZ1yxmnJSOSO4i7zBVbX7Q9Y9umK+6iTIYzp57nV6qCo9WQbtJw5uqkKXzqx3m+VWf0P8ONzxAzgLyog0x5LAQmaQGKL2I/VuE5hK74z4ZGb1ClJAP8PzqN7aLRxXaOD8KjtYIoIhiOJQij4AdT5k9SfjW5SldZRJSlKIlKUoiUpSiLm/pI4eYry2uQ06xzA20otjiR2GZIFz1AJ1KSCDuNxW1ZyMBoCpbsy6gpYSTahszMo2fu6d8sctv4ZmPSRwo3PDbhV2dFEyEdQ8JEgweoJ0kZHnVN4HfoiKV5MCsEmEMWbi5libGWkPvEsXTcAkYO/l5Pj+GkteNfqOmv4TlmNbWHdFlboXyoO/TxGD9VI2qL4gwju7Z/2glgz8SBMmT/ALlh/arftQRqBV8A7M7BteepGDsPgcfKo/tVCxty6LqeF45lGMkmJ1ZgAOrFAwHzrxtADtuXQyPxCB7SrzvDK9ejSTlXHE7XwjuBMv8ABcLqx8sqfxq+1y2TiJs7xeJxKZrOaBUn5W7KqnUk4X7QAyCOo3rpPDuIxXEaywuskbjKspyCP/PCvp3DcQK+GYZuAA7oRnK5dRvK4rZpSldBRpSlRXaHtAlnGGYF5HOmKJffmkPRF/mWOyjJPSsEgCSiiPSRJrtVtkb208kQjUdSI5I5JGPkiquS3xA6kAxF6+riNuF3McVw0n7qSGNYwfiWQ4/gNa91dyQnmyBZuIXPcSNSdCKNxGud1gTOp3+0cnqVAk+C8K5CEu2uaQ65ZMY1vjGw8EAGFXwA+deA4xj2139o3wgOa39KbOd+qNNz6x0KNMgR7qRpSleVVxKUpRErS42T6tPpBLcqXAHUnQ2Bgb9a3aVux3K4O2WCJEKncRjVF4ZcE4hSWyLt4KgR1Rifu6pRk+Gfw6xXObiBLYtG6g2c5KkEdyGSQ4KsP2Tk7fdY+TDTJ9k+KNayLYTtlcf0WVs5kjXJMDnpzUAGPvKM9Qa9/wADxzCOwOslp3Go/WGo2vldc6uw+JXOlKV6hVUpSlESuS9p+JKZr2VsEGeOEA7eysozcOD+6ZNQ/tCuncY4rHawSTSsFSNSxJ+HQDzJOwHiSK4xxmORYrWMrqlZQ8gMbOFa5lNzOXjTvFQICpA3wTXK4m4FrKZ1N/Jt594UtMZlaa2K8iISFYZWVctdQtbuxbBfTfQ906skAODkHetbid3NoeSXSyueTC10gkChSU1R30WApVi7ZYDKqDk1vzX7xCR4QyrGoXFpLz4DLIcAPa3HfRSdK4Rdifw04OUr+xIAtY9bSWh5UurBUNJa3JwzBVfXjJPMHyrlsJ8Tt+ltYtZs93dykKiuL3SyZQ6hskEKXDCWMZYFzBeghU093GrO2QfADsHod4Zy+HiU6tVw7Sd/GrljEcQJGx7iA5/eNcR5DTyrBGBzpdEZ5acsc24Y8zmQy9GUEgNGAAAu/hX6hsbNYYkiQYSNVRR5KoAH5Cu9hqfI38/m+d77qBxWelKVbWqUpSiJSlKIlKUoi+EVxTgkkdhcz2o5UJjneMCOJpLu4jY642yNlQK6jVgju+FdsrlXb9XteIho2mC3kXeS2QGeWaAhNKyN+rUpICW8NHhmudxKj22HcPX82P09sxJTMOU5bbGNnUIzDR7VwZTjOANJ0EnGo4P/AGkqhLF9OoEJC5CytGp5twMjDlhvk5wAVB6fQTKNkA7jPn1+o86+Y4lsGfzv1+pXVYVET8LkgdpbXHeyz27HTHK3i6Nj2Up8/dbxH2qhLW2dHefhUnImVsz2UwKxO3XvR/1bEdHXunz8aulR3E+BxzlX3jmT3Jo8CRfhkjDJ5owIPlVvB8RfRfzTB3zno4faHXMaTAC0fSBC3+y3b2K7bkSo1tdqO9BLsT5mNuki/LerTXKeNRhgE4lAHjXdbyEEcpvvMo78B2HeUsvnipWy4jxOFQsMtveRMO5LMSskfTBZogVnX5aSfPxr22G43Rc0dv3Tvm0+R0PQwQqDqBHhVp7QdporQKpBknkyIoE9+Qjr8FQeLtgD8qpPEOIm3lE049Yv5+5DBGe7Gviker3IxjLynr9Aox3V36o7BW9Zv5gNckrBUQfZ1npFCMnTGu536kk174NLawM8jTie4faWZVLDzCLoBWOMeCg/PeuTxHiL8U2GNPZ6ATL+pjws+Tp0mp0w03z+n81JcG4LyiZpiJLmQAPJ4KvURRg+7EPAdT1O5qWqGt+1UMwzbrJcAHGYl7oPlrkKrn5E4rEnakvI8KWs7TR6danQFUMMgmXWV6eHX4V5iph8RVcXPF9QYEDLIxA02VsOaBZT1KrXEe1ssE0UJtGeSUEhIZVZwB1ZlIAVPDUW8K+cY7TXFqqM8ERLsFSFZmad2PVUCx6SR1O+B50bw+u7lAA72Xebf5+U7Vqs1KgxxW60PI0dtGqZyHuDlce9rdYyiEeW+KwWHaS5mjWRLB8E9TKihlzs6a8MykbjKrmtP6FVgm0C3ibn7p2gVjpVfg7XAymBracTqAxjUK4APQ8xW0AfxFay3vapLfeeGeJMqusqrJqY4AzExOcnyocFXnl5bnISL+W/os9o1S11apKjI6hkcFWU9CpGCKrkdsQBZXLNgnNrcA99tHeQavs3MeMg/bAJ+8Klh2gi6kShT0ZoZQh/tFcD64rxfXVncR6HmhKtgjEqggjdXUg5DAjII6EVLQ7aiYc1wEzIBkEajqNRqPQjV3K7IqV7K9p2kdrW5wt1GAQRstzF0EyDwOdmQe6fgRVnrmM9vzWS3uHZZ1y9tdp3WYrsSp6CUD3091hvjGQs3adupYwYZ7WaS5XABgT2My7YkEjkJGPvKzd0+Jr33D+KsrM5axAcBM5Aj7w/eMwbLnVKRBkZK51X+Kdsoo2aOFWuJl95I8aIz/rZj3I/PBJbHRTVF7R9uWdSZ5lSH9lbOQjeOmW8xlj1zHCufPIqFWzu50jAt2SzxkLbrGdPQg+rM+5I31Saz+4Calr8RDR/ZwB951h6CxcfboSsNp7qS4v2lEkqvIfW7gZMMcSM1tCRnJjRe9cSD9p0+KVDWNw084lllRpNJ9lzzbXULkrlxrVVdtIxp9wAYGcknfteGRKVw0MkhJybkzWl4c/67PeO3QAAY2r5x93RCsxlCuyBRexJc24yVG1zHllwAxy2+1cQ1RUfqXG0mx8gBcDyDfPNTRAWheXDSvAJ33OZB69HyJFAxylW9hA3Jcb/AHk+hh+KRMwDTqpE02Va5wQY49sJxJDqwViC95R72R51vSStAlzLFzY0AWJWtXW6tGbGdDJLlkQtKMYGASRuaiLhNAcxFeXHGIzPZMRGWlOjM0EuTqKLhlQA5xv0q/QZBHLbb6xawMkC0uMLQlWL0U8Na64mkkiORGj3CmYanXViGEc896VdIJGQN0JA8T3uuYegnhwFvc3ACDmzaF5alUaOFQoZQd+8WYn45rp9d+m3lbCgKUpSt1hKUpREpSlESlKURKovpYtPY20wEhMc6K3KflyGKYGJkEn2QWKZ3HTrV6quekS0WXhl2rFVHKYgt01Lhlzjf3lHTetHt5mlp1WRZVTs66qOWnKXSxVorXMgi1At7W4bcsDknGDkj6z1hISuDpypwQJOYR5amIzq+H51ReH8biW3Dgy3KpoYpCvIt4G1DSiquC76iAAS5bapG44hdK6LIyW6uHlkSJA0kcSkKBrzgyvI4Gy/e6kV85xOCfUcdJOZmZFzbxH1G1zN+ix8K13d6kK6pGCrsMnxJ2AHmfgKiz2rjZzFFHNLKACUEbJpU9GZ5QFVTg7+ODioCW5t7WZ5e6mJGgSVyXYFV5lzMzOSWIwEUA9RjxxUbbdseaweCOa4lfXO8cSkgSbJbQvJ0VUQamG41fOsUeFAt5oJtmbCc79NJ5he1s1l1ZWReMXstw0IW2hVdAeQs0pV3GoQgEIGk07nGwBHXOKhX4REl27pJNoj0pIIm5frF3JjRCiRBVGkYLY33AJ2JrHwrhHF20sUhgbTJ35X1MJpmzLNy0BBfACqCcKB41u2Xo0ccvnX07csuVEIEXekyXbVuxZtRyx3wcVcDsPhiR2jQIiG3ncyJ9JNpnMSY4c/Ree0JsSzrKkYt4MGbTjXPcnBS3De85A7zb5yVyQM1p8S7b2/KjtBPFDkZnMHuQwgamgiZfflI7mpfifhU/ZejXh0X+biQ+crM5J8yCcZ+lT1pwuGEYjijQeSIq/yFVXY/CNDRD38uUwL7/avN79BkL7ik87Bc/t+3Xs82sE2/sreFInMcEY25smkYdz10rnAAHUkn5Y3lzGBHBw+6mRAX1TKIvWLpzqaWUN1UZ2UE/kK6XSoTxSmJDaXu4nyyg2v6kkybrbsTqVzeKHiZy7WJeaVszlpo1DRLnlwR4YlYgTlh1bfPWvot+Ml5ZTaResMuiKTmpptoj1SNPvHO7E+A28K6PStf63d/wAJn7WW3iytEbWyWewG5XOjZ8TOlXsIzbpgpAJ00tJnZ52O8uCNWNskgnOK9CfjIRiLT28nvzc2M8tPBIYicLgD7ROScnNdDpWP62JzpM/a/wA15131mE7HqVz7h8d3bFuXw6bQO+q8+MvNMQcy3EmvLNsMKBgb9dsaQv70tzrizufWckLJydcNnFvkwxqSWlI+03wzsN+nUrYcWuXOpNk6y6fknPXfIyLJ2OxXM5+2ofKO1zb20YOdayetXbH7PNI0xLk7nVn5Dpks+0NtoMNuLIyYy7aEW1tU6HLsNVw3y94gnYV0g1H3nZ+1m/W28L/xRqT+OM1I3iWHiDTIHQg33NgT79PDZami7dU6K24fBED6sZJHPsBnFzcM321jTHJQnBHugDfA2z7tOEmUTLdXk+lQWdEfVbW+w9m00wPNcDcg5A8R0qYn9G/D2OVg5beDRO6MPkQfjUXdeiiIqqx3NwiIdSxuRJEHznPLYYO/Xzq03HYV/wDeuBJzcJjyu6PQC/TurQ03jQLR4PwaRnaaEqqvhIJ7l5FmlXckKmSBGRuO6ucZ04rauJFS6MTxpJPgMTbwsxTI2EjwaHj22GrUSKw3vZvicDtIt3FLLIQqyPC3MRfuIQGjhBz1wAdvpr2XG57QuBaSMqMSRbyJLzZjkNJczL7QnO+kIPlsBVy9aXscHWgQYPuYPsIJk91aZWIhbEvaIgMr88AA5jlC3CEdMcq4EdwRnbbOOlaNvcQhlWDulAZCbG4aMoqj3mtLoaCcOTgEnGqvdl2js5LgSXTpNMM6jMjBYV+zDbWzDWzE4y7Df57DLd9l7e5nRpAlirBisEapzXUZYy3AwY41HgCNs4JycVIGspHle0tETrBPlZzvX1EZ63OSglXLwAxpJO785zGGtL0e9Jg8zEbd4rpK9dOAPERPF78byl3MmuWQGReVeIExFF7fGiUbAlVGe62/U1Y7XgV3PnkYu7VQ6Rve40Oh0k8uNtwoZBiRSo22FVmOxNzJbwBJlRnggAY8yMkMec0UzD2e5zpTIOWOcACuthuR77EEjO+UzYjMeQAiLlROkBfoX0d8KNrwy0iOxESsf4pPaN9cvVir4owK+121ClKUoiUpSiJSlKIlKUoiVSu3i8+e2tpBmBlmmZNsTvDywkRHUr7TUR44Xyq61Gce7OQX0YSdSQp1KysVdG6aldSCpwcbVDXpuqU3MaYJGeyy0wZXFLftQPVYLe2RpLkOZWSJcnmNE0quQAAFWWRVwenK8hWa0triRgnMESkwIscA9ZmQW++HdfZRnW/MYsSSTWG04dpSRD3oIZJYmXPq9oBG7xhri4HfuXOAdK5Hex8Kl45l9Xx0j1LgYNjakMMHSi+2nGQP4iw+VearctNzm0xeTJzvM62mdCBbwuIVkXzWS17F2sKamRXdZGDG4ZrlsncERRkKJH64wfrV3t4ERQEUIv3VUKB/ZHSoIy6Vk1NyxIEZRj1dS5wXw49szHO+VzsB1zW5Hx2CJFEkio2NlOvLAeKq45jjb3sb15rG9viADJdfqevnZWqfK1S1Kgj2tjaJ5YY3liQMzS7RxYXOrDy4LYwfdBHxrSuOO3ptTcCOKEMFMcTBpZXL6RGp0sqqzFgMb4z86ptwFY+KBeLm87Rn8KQ1Gq1Uqr3lzciDWbkC4Y8pI4FTl+sH+rzIGZtJBLNkYAY42xWvdukdvIZZp7mZGWLuyNGkl02MRIsRAGGIz5DqdjiRuAJjvaxABJ+YEXzlYNXorezADJ2Hmen41jmukRdTOqr95mAG/Tc7VSbCys7WCWS+kFxJE3tGlJdBKVDcmFJCQSoIHTOep640uzbWtnJJJIIEdi002WBSzibPKgTfeUnchfj+6DZHDGkOLS4xl3Y5vK/zGoESQtO2NldW7T2Y63MI2zvIo26ee9YpO19mvvXCIPN8qD0OxYDPUVU5+1VvLJHPLNCsjE+rrKylbWAbtO6A7zvp2XY7qPBqwcW7b2l1LrkkV7eBhyoN9VzceEj7YWFc7auu5xsAbDOESQCx+V4Ouw7t7201PhEnU1uoVzftbagatTsm51pDK0eB1OtU04GOua9RdqLZ1LJIXQbl445HQAbnLopX86p3E+2kMo5Ms4eBRqndFINySdreBRuY87Mx6gYzuTXy77bw3ESWvOSAMMzSRgiOKDf2EZxlpSuFyox72PAVkcIkDuOzvfIb+GZ6eWphO26hXKDtVaSAGOYSAnGYwzgHyJRTp+uKyDtLaE49ZhzjODIoOPPBOap9t6QrSC30W/KTvcuCFsroA7vNnY7Ip97fcgeJJxh4d2p4famSUzxzPj2kvvT3U5xtGp/Vwr0GcL0+7k6HhB7x7N/TKT52ttrfoCRntuoXQLbiEUmdEiPjrpYHHzwdq2MVzu1ntDLz73kSXLqHcOymKzt99MY6h5OuwySSTsOvu2himuA7I0EQBZYYmMPLh6+sXToRpZjjRGSDg5PjiJ/CwJuQANgb7C4nzgb6icisug0qkW0zSuJILiW3tNQRJHdpWu5CcYiSbViPP2sZONtgTUg1/di45MEkdxpPtmmUIsB2wmuH3pDn3NJI2JIyKrO4e4ZOGUmZEeZu0HpOds7LcVeimbtRzFY47qsffZdh8B3GHnq6VXuIW/NQaw3fkLZlhW5jGNlHNtiGRd+6xbI38KzcS468EixOGeaUDCWja3QeLmKYYCeGrIz5eWrfXkacszAwMMqrTK0DM/ebuzWzGPfrpI8+vSuhhaL2cp3FouYvkMonVRPcCoPjCC6kHLAuE1F1EE6XGyZxm2uAGG3UK4B8Kq17DFiUIqrI7oqwhntyzAhRrtptSOmvORr2wfCrVdOs2qRjz+Wuk82JLhUB3/XW+mdeg75TbO9Q2HkSCJizRjVM6qwvIxpGTqtjiWPBkwwz45HTNekwziwAbZi/n5uNhYD4VV11guuOXOtoXcSKzrG8TqIJHAUYjwDy+Qh20I6g6t9jUrZdtUmkKTRoGVOTDFLhYomPs3ZhgBjgYJUZ6qqgZY1aBFdQBjQqSyusREipkjra3BGnCnHcJJG4JwauHob7Ew3FxO9xGsqQJEFWQdzmyAuw0EkHA+hyDjyvf0OjV7pEEbW6aWEj1i2S05yF0/0YyseHRgyGVUaWOOVhgyxI7Kj7+BA2PlirVXmOMKAqgAAAAAYAA6AAdBXquo0QIUSUpSsolKUoiUpSiJSlKIlKUoi4Dx7ifJv7tNLNJ6zJy1RtcwL6G9jCwMcJYtvKwYnOFHUjc4HDeSzSoqJaMoHNkc82VdQ1BTMzF5JMDUVBQKD8qyW/FYIL6e5mVWm57pLLISDESZu4qkYAWG3XfqTJjNQkXE7ho8BRDJcJIeZNnmFp3ZpWit0BlbKctA2kABNj0rzmJDn1HtY0Dq69zOQyIETqZMgaGy2wElTUPJjgnuJWeUonNQZKZEhIt0kZTzJHcANpY4AYbZOTi/T9vw+2kgEkSzHRE0oOXM8gDTyHTkiOMSYHXcYHSvP+R1xd5LxyyaipPrL+rQZVQilbaHVIcKoA1Ff51tv2atLPvTXkNrgYKWqiNjtnGty8zH5Y6dKoOqYcnle4uMg8rb5RAgTrObRM3uJW8OzC0bjtEZYhHHbXBtS6g5URxrbQn2cYeUhdUhUF2zsDjfFa3+Uly7L7a1Vld5CqNJcsZnDKjaYFIAjU91QcAqM71sXnangULZET3cgx33DSn+/cNj8BXuP0qSEAWfDjpxtuAMdNljXH5/zqQMfy/wBnhzG7iG521Jm3S8DULEjV3tdebOwvGMLJ637FCI+XaxxINezuTcyZaRs51YzuemayW/Yi6HLIjlJj1aDNfaNGskuQLePIY6jk6iTnrUdxDt7xsk4teUP3YWYj6tkflUe3ajibnE817Gc78m3UAZ+WCev5VIKOMdeaY9STr92Nz7ndYlnVWX/0znOPZ2KgZxq9YmIJJJI5jAZOc9OtScPo+K4zNbJgYxHZQD8TJqb865xcsznL3t/v11xSnr54bptWkOFW4bJvEbHUSxzDy2Ok5qQ4XEvHerf8su+TKc7Rk35XU4+zEMZ7/Eio8o/VofzVM/8A3Xp7awUYbisuMH/PUGx28K5zDa2Yxvw/P7zTLn6NWxHwm0YbJZN56bpxjyzkVXdg3T36j/wtas8/Qe5V5ebhRGk8TlI6Y9df+ea+heE7EcScHz9ffP4M/wDhVNTsxbuCeRDpHUrdscDzJ04Fbtt2YgQkQoxG2WWZDkHzDZwBv4b79ajdQpt/vqnu1ZDjsPlXJeHWj4ZeJTY2xi8Vh/zZo/ZJH9y+dgc7OtvLk/Mx5PWq8vZ+3UYEMcpJOWZY9QB2P2d6DsfZ4/ULnzGVJ+PdwB9AKpQG3FV34Wn6wt56fJUs/oyH7SBh4CSxh8sbtFpb8CK0ZPRi3eBisWBx7puIs/MLIwrAvZiJfckuI/4J5B+Wa+z2F4uOTxC5UDqJCJMn4ZAqVtavMNr+7eX/AKZWIbq35/ivn+RVwhDcm4BUEK1vfglQRjCCdAVGNuoPSvHq11boi67qFY86RJZRyxqxP60m2c5kHXW4J3J8a8t2k4pCuVlEzZxieKJFx81kDfIf+HOPSfdxLqmtrZsdRFcDXgYz3Tkk/KrH++O0Y/yN/wBud9lr3Oo/PRR3CL2WMSLHPa3LTHXK4nMFzN4CNueAVUeS4ODsRUqnHJYHWa6tbjnHOqTlcyKGMHIgttBK94dXYjxJJwBWT/1NsLhc3NnLpHjJCsqDz38PwrNw+84JIwME6277AcuWS3Pw2yFP51pVc+5rUHDcgT8ggAdOXQDIQsgD7LgtKPi9nftzrmVAmWbkxNgxIV0F7iYYYuQAojU9cABvDVv+y8U/OlluGt4ljXlxyqZpI4idi7SEsjufdjB1fmKst92IWcahLHOPD1mJJP8A54dEg+eT9arN32PuLdtf9JjIYuJImF3CJDtzDDJiVWA+1hyPPatsPiaJMUqpaco26AEZ6Tyk/MnNdqFD8b4JcpFG9xG2iTlwxCUCV1GcjubzRNpGQqlyOh8MdO9BtlosJZNIUy3ErEBdIXThANPUDunY9K59B2hmtyskpRh341ulBkjh1ZLARsA8cxPhJgscZbSMVffRHeCSS65aOkQS2PfYM0kj89nmbH237udhkBT0xXoMG+rzcrwPMZeUb/M5ga13gaLpVKUrpqJKUpREpSlESlKURKUpREpSlEXPe1/oyEt0t9bhXlVg8lvKSIZ3UaQ4P2JceJBU4GR1zF9mLmK11LdRm2u5HbU9xhWuCWJUrKSVcYwNKttjpXVqw3dnHMhSRFdD1V1DKfmp2Nc7H8Op4xha4kHcdP3fy2UlOoWGVzrt5wi6urXRaSaH1AkainMTByusdN8HyPnXIZuws0QzcQ3cbD3nSITRnx95Dnp59MV32b0a2gz6u09qT/o8rKv/AAmzH/y1rjsbfx/quIhx5XNurH+/EyGubhcDjMDT7OiWuEzq0+9x7qV9RlQyZXEltYkAUy2ZIH+c2zxN/e2yfnvX1eEo2SsFg/xjuWX67tt+NdofhXFQO9HYzYxsJJYyT441owH41FXnZ+aT9dwWGTzKSwMc+ffVT+dObHNN6R9HN+g5Fjub/H+q5zHwJ16WbKfOK9IA8vGtiOymT3Yb9c/duUYZ8wXP+Hj8qtj9mYVB18AmAB/q+S/wyAkufwFYP0LYoCRw3iUeeuiO4GP7j/HwzUT6lf7VJ/sT/wCQrYBuhH59FW8XA6fpMfWBvzz8PGvSyz9S96PDDW8THw3ytWN+FcNHvR8RQ+TLegjOeu23StU2fDQBpuuIpj/bn8dcRFQ9ocjScP8AD/8ApZjqPdRDTS4BMlz1HvWSkfDIUZFbUFu7nZ12G+uzK7dNtWPwFbvJ4bnfiF6pP3i4+BOGh/8APpXt4uHAY/SV0N/BskfXkk4/KtHVHZBjh/h/+qyB1+VqjvnTDpRD1D2r4Y+ZJ0j8q2FUR4WNVRtgxEDaW281wAPqcV818LyR+k7nUPDUwP4cr41lNrwtv/6c5PwuD/JVqBxORa+P1D82v6rPt7rYt7ZUGyqD4lVC5+grLUaTwvr+k7rHwkY/X9Vk/wAqyRwcNIyL29YHoQZceW2IsVCaLnGS1/4HLaR091vV8cHBxsfln8q1XtOGeMt+48h62R8+6vx/OsQteFjGE4jJ1Iwt2duvw2rLcO77lT8H8Sk9R7rFc2uckg58/V1Y/Pf51pSSMoPenX4KLaL8z8f5VN2/AuH76eF3r/FoJjn/AIjD863LTgcXWPgMnXrJHbqfn7SQsPwq61tXIUnnza0f9y0tuPdUa7liOBNJqz1E18Bt/s4Bj8qj47eNgeTHD90CG2muH32J1SALnG3T/t1q24ZejIThNvEN/eniG/xEcZ2qQXg/FmwP6DCN87yykeWFwgP41cY3GCzaJHm8R7d5aHk3+FyDh3YniCb2sV1C5x35JEhA8TmJSSR8M/SuncBlntLb/wDJXUJfJIckLhMDYsQNRzncD8ak17C3ch9vxKTT922iSHI8tZ1N+BqS4f6PrCFhJyBLKB+tuCZpPnqlJx9MVmvwzE41sYksA/REu9zl6BG1Ws8MrnvE+Fy8ZmX9HoY4XVkuLtlKxzRHbQqMPbEYJBxsfEV03st2Vt+GwCG3Uhc5ZmOWdtgWY+J2+nQVLgYr7XawuGZhqYpsyG+agc4uMlKUpVlapSlKIlKUoiUpSiJSlKIlKUoiUpSiJSlKIlKUoiUpSiJSlKImKUpRF80jrjevgQDwFKURfdIr7ilKImKUpREpSlESlKURKUpREpSlESlKURKUpREpSlEX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data:image/jpeg;base64,/9j/4AAQSkZJRgABAQAAAQABAAD/2wCEAAkGBhIQERQUExMVFRQWGRYYGRcVGB0bFxUUGBsWFxgXGxYXIDIeGRknHhQdIy8gIygpLS0xGB4xNTA2OScrLSkBCQoKDgwOGg8PGiwlHyQpLC8pKSwsLCkvMCkqLCwqKiwyLiwvLCoqKSwsLDQuLyksLywvLCwyLy0tLikpKS0sMP/AABEIAKcBLQMBIgACEQEDEQH/xAAcAAEAAgMBAQEAAAAAAAAAAAAABQYDBAcCAQj/xABKEAACAQMCAwQHBAYFCwQDAAABAgMABBESIQUTMQYiQVEHFCMyYXGBQlKRoRUzU2JysSRDgpLBFkRUY3ODk6LC4fAXZKPxJTRF/8QAGwEBAAIDAQEAAAAAAAAAAAAAAAMEAQIFBgf/xABCEQABAwIEAwcBBAYHCQAAAAABAAIRAyEEMUFRBRJhEyIycYGRobFCUpLwYnKiwdHhFBUjQ4PS8QYkU6OywsPi8v/aAAwDAQACEQMRAD8A7jSlKIlKUoiUpSiJSlKIlKUoiUpSiJSlKIlKUoiUpWjxnjUVpEZJWwMhQAMs7n3URRuznwApki3Sa+1zfiNk9+GfiDGOBsCO1EmlE1d0GV1xzJiTsM6VJAGTvWzwXj8vDXW3vJGktWIWG6c5aNj0hnP5LJ08DXLo8Ww1asaLHX0Oh8jr+YlSmk4N5ir/AEpSuookpSlESlKURKUpREpSlESlKURKUpREpSlESlKURKUpREpSlESlKURKUpREpSlESlKURKUpREpSortD2hjs4wzAu7nTFEnvzSHoqg/iSdgMk1gkASUWXjnHI7SLXJkkkKiLu8sh92NF8WP4AAk4AJqlTzlD65e96c9yKKPvCLV0hgX7cjY7z9Tg9FFfZZTCfWrs826kwiJGCdOrpbwKfDxZzjOCzYAAGfhfCm1me4IacjAA3SBD/Vx/H7z9WPwwK8PxXi4rgsYYp/LzsNm7n/RXqVHlzz+i14uBG5IkvVRjvog96KEEYJOdpJcHBcjA6L5nzLH6uDDP7Szk7itJljFq2EUpPvRHOFkO42Vj0NWCvEsSupVgGVgQQRkEHYgg9RXmhi3Ew7w7C0eWxG+usyVa5BpmovgPFm4ZItrOzNaSELbzOSTC5O1vKx+z9xz/AAnwq/VziaBYgba4HMtZe4jPk6CTgQyN18tEnXbBOrSW3uzXGXsZUsrl2eNzi1nffP8A7aRv2gx3WPvDbqK95wninbAUap732XfeH+Yahc+tS5bhXmlKV6JV0pSlESlKURKUpREpSlESlKURKUpREpSlESlKUReXzg46+Gema57wT0h3uGNzZrJod0l9UfVJC6HSwaBzlhtkFGOQRgV0SuPekThDwcTDwpqa7TUgRO+biHSrjmo6vEpj0nVkjY5U1WxLnsp8zCBG+Ua6j3WzYJgrpnA+09regmCVXI95OkiHyeNu8v1FStcaiu7fUqcRzDcjBimLqJEXGAvrUBByDkZcLnO+eptcfGOIWmNhfwf2UulX4Eezm2+CE+Z61z6XF6JcGVu6Tkfsnydl9FIaJiRdXqlRfA+01teqTDIGK7OhyskZ8njbvKfmKlK7OahSlKURKUpREpSlEUfx3jkVnCZZScZCqqjLSSNskaDxZjsPz2BNUmWQwl72871w+ESNO9yw3uW0I+05PvMPeOTso2ne2Sjn2BP7aUD4E282Djz2qFtUEl/OXGowLCIs9EEquXYD7zFcavIY868lx/FvDuwyYG8zozN4A6Cc/wCUG3h2Dxar3wrhD8w3Nxhp2BVVBylvGcezTzY47z9WPwAFTNKV4erVdUdLvTYDYLoNaAlKUqJZWK5tkkRkdQyMCGVhkEHqCKgJbYb2V1l4ZRiCVj3iRuImfrzlxqV+rAeanNkrW4hYJPGY3GVOOhwysDlWU/ZYEAg+BFWcPW7MwcumYOhHUfPyNHtlZOyfaJw4s7ts3KgmOQjC3cQ+2vhzQPfT6jY7WyuR8Yv3HDS0pJuIjccqZcAia15umb90sIjkAYOojoa6pw53MUZk98ohbbHewNWw6b19N4Zi34mke0HeaYJGRjULl1WBpstilKV1FElKUoiUpSiJSlR/GePW9nHzLiVY1zgZ6s33VUd5m+CgmiKQrxLKqAsxCqNyScADzJPSqLxLt1cOpaKNLOD/AEi+2Zv9nbgg58tbD5VS+Mdp7dZEEon4hMSNJuToi1E4HLtgu5320xH51zqnEKYPLSBef0cvVxho956KQUzrZdVse21lPcC3hmEshDkcsMyYTGr2gGjbUPGpyuf+izXdiXiEqKpf2EKqCAkETHVgH70mc/wDyroFXaRc5gLxB2zj1WhibJSlKkWEpSlESqn6TOC+sWLOq6pLY89FyRr0A8yPK74dCy7eYq2V8ZcjB3FYIkQUXL+zt8kyBUaJlHdMdpH7FI3ACq0kgwxU5JC4Pe3Wstt2aMP/AOrMbdlJJiLc6FwTsXibBQnzQj61D8NQ211PYyG5dYpGWGCFcReqzZdZJJBjOA5XdhjRsCatsczLpaQRRZ2dc6mLbhAJBgHYA9D/AI185x7KmFrOpt9s52t9rzLTBtzHNdGnDgCVCXk8byL65G1ncDaO6ifCt5BLkAYz+zlH0NTUfa6ewX+nYltxj+lRrhkBOAZoV+YGuPI/dFb8kQYFWAKnYgjII8iDsRVdg4QoW7sRnlNGGiVjnQkodGQEnOlXTIHhrA8Kzw/ir6HhMNES3MRIBLZu0icrjXos1KIOfuukxyBgGByCAQR0IO4Neqqnou4mZ+F2xbOuNTC+eoaEmPf6KPxq119GXNSlKURKUpRFWO3Kj+hsfs3UeP7aTR/9f8qhbPbiFyPvQWzfg1wn+FTnb8D1VGJwEuLRs/7+Mf8AVUIw08RXze2cfPlyxn8uafxrxf8AtC3+286ZHs7mV3D5eqmaUpXiVfSlKURKClY7iXQjN91Wb8AT/hWQJMBCqPxZS9kgH9alz9efcRKu3yl/OuxAVyF0xHw5Dks36PUj4tNHKdht/UH8K6/X0/grYouP6bvrP71ya2Y8kpSldpQpSlKIla9/fxwRtLK6pGgyzMcACtiqJ6Qr4c+GNgGjt45rx1O+poxy4FI+LuxHxQeVQ16oo0y86ab7D1WWiTC1O0XpElePNsGt4myFnliLTynyt7T3m8DrkwB5VQZu0fJLSoMPg6ppGFxdliCcNM39Htsj7ALHcAKScVuTW8t3NKGaZlj0pM8SCVZZgWEiyRhxLyAwKrGu3cJx3qwwQ5Ihhk1q7PJKtqS3dQqVRuH3PQAmMYByVUjBxXBqYjtrVb6kfZAzvuY0Mk2gBThsZKPuzMJI3kdEfQ8jc52JdBjSFv0Jxr3GIxHupGK0YIXLRWwjKzSMGVZ1yxmnJSOSO4i7zBVbX7Q9Y9umK+6iTIYzp57nV6qCo9WQbtJw5uqkKXzqx3m+VWf0P8ONzxAzgLyog0x5LAQmaQGKL2I/VuE5hK74z4ZGb1ClJAP8PzqN7aLRxXaOD8KjtYIoIhiOJQij4AdT5k9SfjW5SldZRJSlKIlKUoiUpSiLm/pI4eYry2uQ06xzA20otjiR2GZIFz1AJ1KSCDuNxW1ZyMBoCpbsy6gpYSTahszMo2fu6d8sctv4ZmPSRwo3PDbhV2dFEyEdQ8JEgweoJ0kZHnVN4HfoiKV5MCsEmEMWbi5libGWkPvEsXTcAkYO/l5Pj+GkteNfqOmv4TlmNbWHdFlboXyoO/TxGD9VI2qL4gwju7Z/2glgz8SBMmT/ALlh/arftQRqBV8A7M7BteepGDsPgcfKo/tVCxty6LqeF45lGMkmJ1ZgAOrFAwHzrxtADtuXQyPxCB7SrzvDK9ejSTlXHE7XwjuBMv8ABcLqx8sqfxq+1y2TiJs7xeJxKZrOaBUn5W7KqnUk4X7QAyCOo3rpPDuIxXEaywuskbjKspyCP/PCvp3DcQK+GYZuAA7oRnK5dRvK4rZpSldBRpSlRXaHtAlnGGYF5HOmKJffmkPRF/mWOyjJPSsEgCSiiPSRJrtVtkb208kQjUdSI5I5JGPkiquS3xA6kAxF6+riNuF3McVw0n7qSGNYwfiWQ4/gNa91dyQnmyBZuIXPcSNSdCKNxGud1gTOp3+0cnqVAk+C8K5CEu2uaQ65ZMY1vjGw8EAGFXwA+deA4xj2139o3wgOa39KbOd+qNNz6x0KNMgR7qRpSleVVxKUpRErS42T6tPpBLcqXAHUnQ2Bgb9a3aVux3K4O2WCJEKncRjVF4ZcE4hSWyLt4KgR1Rifu6pRk+Gfw6xXObiBLYtG6g2c5KkEdyGSQ4KsP2Tk7fdY+TDTJ9k+KNayLYTtlcf0WVs5kjXJMDnpzUAGPvKM9Qa9/wADxzCOwOslp3Go/WGo2vldc6uw+JXOlKV6hVUpSlESuS9p+JKZr2VsEGeOEA7eysozcOD+6ZNQ/tCuncY4rHawSTSsFSNSxJ+HQDzJOwHiSK4xxmORYrWMrqlZQ8gMbOFa5lNzOXjTvFQICpA3wTXK4m4FrKZ1N/Jt594UtMZlaa2K8iISFYZWVctdQtbuxbBfTfQ906skAODkHetbid3NoeSXSyueTC10gkChSU1R30WApVi7ZYDKqDk1vzX7xCR4QyrGoXFpLz4DLIcAPa3HfRSdK4Rdifw04OUr+xIAtY9bSWh5UurBUNJa3JwzBVfXjJPMHyrlsJ8Tt+ltYtZs93dykKiuL3SyZQ6hskEKXDCWMZYFzBeghU093GrO2QfADsHod4Zy+HiU6tVw7Sd/GrljEcQJGx7iA5/eNcR5DTyrBGBzpdEZ5acsc24Y8zmQy9GUEgNGAAAu/hX6hsbNYYkiQYSNVRR5KoAH5Cu9hqfI38/m+d77qBxWelKVbWqUpSiJSlKIlKUoi+EVxTgkkdhcz2o5UJjneMCOJpLu4jY642yNlQK6jVgju+FdsrlXb9XteIho2mC3kXeS2QGeWaAhNKyN+rUpICW8NHhmudxKj22HcPX82P09sxJTMOU5bbGNnUIzDR7VwZTjOANJ0EnGo4P/AGkqhLF9OoEJC5CytGp5twMjDlhvk5wAVB6fQTKNkA7jPn1+o86+Y4lsGfzv1+pXVYVET8LkgdpbXHeyz27HTHK3i6Nj2Up8/dbxH2qhLW2dHefhUnImVsz2UwKxO3XvR/1bEdHXunz8aulR3E+BxzlX3jmT3Jo8CRfhkjDJ5owIPlVvB8RfRfzTB3zno4faHXMaTAC0fSBC3+y3b2K7bkSo1tdqO9BLsT5mNuki/LerTXKeNRhgE4lAHjXdbyEEcpvvMo78B2HeUsvnipWy4jxOFQsMtveRMO5LMSskfTBZogVnX5aSfPxr22G43Rc0dv3Tvm0+R0PQwQqDqBHhVp7QdporQKpBknkyIoE9+Qjr8FQeLtgD8qpPEOIm3lE049Yv5+5DBGe7Gviker3IxjLynr9Aox3V36o7BW9Zv5gNckrBUQfZ1npFCMnTGu536kk174NLawM8jTie4faWZVLDzCLoBWOMeCg/PeuTxHiL8U2GNPZ6ATL+pjws+Tp0mp0w03z+n81JcG4LyiZpiJLmQAPJ4KvURRg+7EPAdT1O5qWqGt+1UMwzbrJcAHGYl7oPlrkKrn5E4rEnakvI8KWs7TR6danQFUMMgmXWV6eHX4V5iph8RVcXPF9QYEDLIxA02VsOaBZT1KrXEe1ssE0UJtGeSUEhIZVZwB1ZlIAVPDUW8K+cY7TXFqqM8ERLsFSFZmad2PVUCx6SR1O+B50bw+u7lAA72Xebf5+U7Vqs1KgxxW60PI0dtGqZyHuDlce9rdYyiEeW+KwWHaS5mjWRLB8E9TKihlzs6a8MykbjKrmtP6FVgm0C3ibn7p2gVjpVfg7XAymBracTqAxjUK4APQ8xW0AfxFay3vapLfeeGeJMqusqrJqY4AzExOcnyocFXnl5bnISL+W/os9o1S11apKjI6hkcFWU9CpGCKrkdsQBZXLNgnNrcA99tHeQavs3MeMg/bAJ+8Klh2gi6kShT0ZoZQh/tFcD64rxfXVncR6HmhKtgjEqggjdXUg5DAjII6EVLQ7aiYc1wEzIBkEajqNRqPQjV3K7IqV7K9p2kdrW5wt1GAQRstzF0EyDwOdmQe6fgRVnrmM9vzWS3uHZZ1y9tdp3WYrsSp6CUD3091hvjGQs3adupYwYZ7WaS5XABgT2My7YkEjkJGPvKzd0+Jr33D+KsrM5axAcBM5Aj7w/eMwbLnVKRBkZK51X+Kdsoo2aOFWuJl95I8aIz/rZj3I/PBJbHRTVF7R9uWdSZ5lSH9lbOQjeOmW8xlj1zHCufPIqFWzu50jAt2SzxkLbrGdPQg+rM+5I31Saz+4Calr8RDR/ZwB951h6CxcfboSsNp7qS4v2lEkqvIfW7gZMMcSM1tCRnJjRe9cSD9p0+KVDWNw084lllRpNJ9lzzbXULkrlxrVVdtIxp9wAYGcknfteGRKVw0MkhJybkzWl4c/67PeO3QAAY2r5x93RCsxlCuyBRexJc24yVG1zHllwAxy2+1cQ1RUfqXG0mx8gBcDyDfPNTRAWheXDSvAJ33OZB69HyJFAxylW9hA3Jcb/AHk+hh+KRMwDTqpE02Va5wQY49sJxJDqwViC95R72R51vSStAlzLFzY0AWJWtXW6tGbGdDJLlkQtKMYGASRuaiLhNAcxFeXHGIzPZMRGWlOjM0EuTqKLhlQA5xv0q/QZBHLbb6xawMkC0uMLQlWL0U8Na64mkkiORGj3CmYanXViGEc896VdIJGQN0JA8T3uuYegnhwFvc3ACDmzaF5alUaOFQoZQd+8WYn45rp9d+m3lbCgKUpSt1hKUpREpSlESlKURKovpYtPY20wEhMc6K3KflyGKYGJkEn2QWKZ3HTrV6quekS0WXhl2rFVHKYgt01Lhlzjf3lHTetHt5mlp1WRZVTs66qOWnKXSxVorXMgi1At7W4bcsDknGDkj6z1hISuDpypwQJOYR5amIzq+H51ReH8biW3Dgy3KpoYpCvIt4G1DSiquC76iAAS5bapG44hdK6LIyW6uHlkSJA0kcSkKBrzgyvI4Gy/e6kV85xOCfUcdJOZmZFzbxH1G1zN+ix8K13d6kK6pGCrsMnxJ2AHmfgKiz2rjZzFFHNLKACUEbJpU9GZ5QFVTg7+ODioCW5t7WZ5e6mJGgSVyXYFV5lzMzOSWIwEUA9RjxxUbbdseaweCOa4lfXO8cSkgSbJbQvJ0VUQamG41fOsUeFAt5oJtmbCc79NJ5he1s1l1ZWReMXstw0IW2hVdAeQs0pV3GoQgEIGk07nGwBHXOKhX4REl27pJNoj0pIIm5frF3JjRCiRBVGkYLY33AJ2JrHwrhHF20sUhgbTJ35X1MJpmzLNy0BBfACqCcKB41u2Xo0ccvnX07csuVEIEXekyXbVuxZtRyx3wcVcDsPhiR2jQIiG3ncyJ9JNpnMSY4c/Ree0JsSzrKkYt4MGbTjXPcnBS3De85A7zb5yVyQM1p8S7b2/KjtBPFDkZnMHuQwgamgiZfflI7mpfifhU/ZejXh0X+biQ+crM5J8yCcZ+lT1pwuGEYjijQeSIq/yFVXY/CNDRD38uUwL7/avN79BkL7ik87Bc/t+3Xs82sE2/sreFInMcEY25smkYdz10rnAAHUkn5Y3lzGBHBw+6mRAX1TKIvWLpzqaWUN1UZ2UE/kK6XSoTxSmJDaXu4nyyg2v6kkybrbsTqVzeKHiZy7WJeaVszlpo1DRLnlwR4YlYgTlh1bfPWvot+Ml5ZTaResMuiKTmpptoj1SNPvHO7E+A28K6PStf63d/wAJn7WW3iytEbWyWewG5XOjZ8TOlXsIzbpgpAJ00tJnZ52O8uCNWNskgnOK9CfjIRiLT28nvzc2M8tPBIYicLgD7ROScnNdDpWP62JzpM/a/wA15131mE7HqVz7h8d3bFuXw6bQO+q8+MvNMQcy3EmvLNsMKBgb9dsaQv70tzrizufWckLJydcNnFvkwxqSWlI+03wzsN+nUrYcWuXOpNk6y6fknPXfIyLJ2OxXM5+2ofKO1zb20YOdayetXbH7PNI0xLk7nVn5Dpks+0NtoMNuLIyYy7aEW1tU6HLsNVw3y94gnYV0g1H3nZ+1m/W28L/xRqT+OM1I3iWHiDTIHQg33NgT79PDZami7dU6K24fBED6sZJHPsBnFzcM321jTHJQnBHugDfA2z7tOEmUTLdXk+lQWdEfVbW+w9m00wPNcDcg5A8R0qYn9G/D2OVg5beDRO6MPkQfjUXdeiiIqqx3NwiIdSxuRJEHznPLYYO/Xzq03HYV/wDeuBJzcJjyu6PQC/TurQ03jQLR4PwaRnaaEqqvhIJ7l5FmlXckKmSBGRuO6ucZ04rauJFS6MTxpJPgMTbwsxTI2EjwaHj22GrUSKw3vZvicDtIt3FLLIQqyPC3MRfuIQGjhBz1wAdvpr2XG57QuBaSMqMSRbyJLzZjkNJczL7QnO+kIPlsBVy9aXscHWgQYPuYPsIJk91aZWIhbEvaIgMr88AA5jlC3CEdMcq4EdwRnbbOOlaNvcQhlWDulAZCbG4aMoqj3mtLoaCcOTgEnGqvdl2js5LgSXTpNMM6jMjBYV+zDbWzDWzE4y7Df57DLd9l7e5nRpAlirBisEapzXUZYy3AwY41HgCNs4JycVIGspHle0tETrBPlZzvX1EZ63OSglXLwAxpJO785zGGtL0e9Jg8zEbd4rpK9dOAPERPF78byl3MmuWQGReVeIExFF7fGiUbAlVGe62/U1Y7XgV3PnkYu7VQ6Rve40Oh0k8uNtwoZBiRSo22FVmOxNzJbwBJlRnggAY8yMkMec0UzD2e5zpTIOWOcACuthuR77EEjO+UzYjMeQAiLlROkBfoX0d8KNrwy0iOxESsf4pPaN9cvVir4owK+121ClKUoiUpSiJSlKIlKUoiVSu3i8+e2tpBmBlmmZNsTvDywkRHUr7TUR44Xyq61Gce7OQX0YSdSQp1KysVdG6aldSCpwcbVDXpuqU3MaYJGeyy0wZXFLftQPVYLe2RpLkOZWSJcnmNE0quQAAFWWRVwenK8hWa0triRgnMESkwIscA9ZmQW++HdfZRnW/MYsSSTWG04dpSRD3oIZJYmXPq9oBG7xhri4HfuXOAdK5Hex8Kl45l9Xx0j1LgYNjakMMHSi+2nGQP4iw+VearctNzm0xeTJzvM62mdCBbwuIVkXzWS17F2sKamRXdZGDG4ZrlsncERRkKJH64wfrV3t4ERQEUIv3VUKB/ZHSoIy6Vk1NyxIEZRj1dS5wXw49szHO+VzsB1zW5Hx2CJFEkio2NlOvLAeKq45jjb3sb15rG9viADJdfqevnZWqfK1S1Kgj2tjaJ5YY3liQMzS7RxYXOrDy4LYwfdBHxrSuOO3ptTcCOKEMFMcTBpZXL6RGp0sqqzFgMb4z86ptwFY+KBeLm87Rn8KQ1Gq1Uqr3lzciDWbkC4Y8pI4FTl+sH+rzIGZtJBLNkYAY42xWvdukdvIZZp7mZGWLuyNGkl02MRIsRAGGIz5DqdjiRuAJjvaxABJ+YEXzlYNXorezADJ2Hmen41jmukRdTOqr95mAG/Tc7VSbCys7WCWS+kFxJE3tGlJdBKVDcmFJCQSoIHTOep640uzbWtnJJJIIEdi002WBSzibPKgTfeUnchfj+6DZHDGkOLS4xl3Y5vK/zGoESQtO2NldW7T2Y63MI2zvIo26ee9YpO19mvvXCIPN8qD0OxYDPUVU5+1VvLJHPLNCsjE+rrKylbWAbtO6A7zvp2XY7qPBqwcW7b2l1LrkkV7eBhyoN9VzceEj7YWFc7auu5xsAbDOESQCx+V4Ouw7t7201PhEnU1uoVzftbagatTsm51pDK0eB1OtU04GOua9RdqLZ1LJIXQbl445HQAbnLopX86p3E+2kMo5Ms4eBRqndFINySdreBRuY87Mx6gYzuTXy77bw3ESWvOSAMMzSRgiOKDf2EZxlpSuFyox72PAVkcIkDuOzvfIb+GZ6eWphO26hXKDtVaSAGOYSAnGYwzgHyJRTp+uKyDtLaE49ZhzjODIoOPPBOap9t6QrSC30W/KTvcuCFsroA7vNnY7Ip97fcgeJJxh4d2p4famSUzxzPj2kvvT3U5xtGp/Vwr0GcL0+7k6HhB7x7N/TKT52ttrfoCRntuoXQLbiEUmdEiPjrpYHHzwdq2MVzu1ntDLz73kSXLqHcOymKzt99MY6h5OuwySSTsOvu2himuA7I0EQBZYYmMPLh6+sXToRpZjjRGSDg5PjiJ/CwJuQANgb7C4nzgb6icisug0qkW0zSuJILiW3tNQRJHdpWu5CcYiSbViPP2sZONtgTUg1/di45MEkdxpPtmmUIsB2wmuH3pDn3NJI2JIyKrO4e4ZOGUmZEeZu0HpOds7LcVeimbtRzFY47qsffZdh8B3GHnq6VXuIW/NQaw3fkLZlhW5jGNlHNtiGRd+6xbI38KzcS468EixOGeaUDCWja3QeLmKYYCeGrIz5eWrfXkacszAwMMqrTK0DM/ebuzWzGPfrpI8+vSuhhaL2cp3FouYvkMonVRPcCoPjCC6kHLAuE1F1EE6XGyZxm2uAGG3UK4B8Kq17DFiUIqrI7oqwhntyzAhRrtptSOmvORr2wfCrVdOs2qRjz+Wuk82JLhUB3/XW+mdeg75TbO9Q2HkSCJizRjVM6qwvIxpGTqtjiWPBkwwz45HTNekwziwAbZi/n5uNhYD4VV11guuOXOtoXcSKzrG8TqIJHAUYjwDy+Qh20I6g6t9jUrZdtUmkKTRoGVOTDFLhYomPs3ZhgBjgYJUZ6qqgZY1aBFdQBjQqSyusREipkjra3BGnCnHcJJG4JwauHob7Ew3FxO9xGsqQJEFWQdzmyAuw0EkHA+hyDjyvf0OjV7pEEbW6aWEj1i2S05yF0/0YyseHRgyGVUaWOOVhgyxI7Kj7+BA2PlirVXmOMKAqgAAAAAYAA6AAdBXquo0QIUSUpSsolKUoiUpSiJSlKIlKUoi4Dx7ifJv7tNLNJ6zJy1RtcwL6G9jCwMcJYtvKwYnOFHUjc4HDeSzSoqJaMoHNkc82VdQ1BTMzF5JMDUVBQKD8qyW/FYIL6e5mVWm57pLLISDESZu4qkYAWG3XfqTJjNQkXE7ho8BRDJcJIeZNnmFp3ZpWit0BlbKctA2kABNj0rzmJDn1HtY0Dq69zOQyIETqZMgaGy2wElTUPJjgnuJWeUonNQZKZEhIt0kZTzJHcANpY4AYbZOTi/T9vw+2kgEkSzHRE0oOXM8gDTyHTkiOMSYHXcYHSvP+R1xd5LxyyaipPrL+rQZVQilbaHVIcKoA1Ff51tv2atLPvTXkNrgYKWqiNjtnGty8zH5Y6dKoOqYcnle4uMg8rb5RAgTrObRM3uJW8OzC0bjtEZYhHHbXBtS6g5URxrbQn2cYeUhdUhUF2zsDjfFa3+Uly7L7a1Vld5CqNJcsZnDKjaYFIAjU91QcAqM71sXnangULZET3cgx33DSn+/cNj8BXuP0qSEAWfDjpxtuAMdNljXH5/zqQMfy/wBnhzG7iG521Jm3S8DULEjV3tdebOwvGMLJ637FCI+XaxxINezuTcyZaRs51YzuemayW/Yi6HLIjlJj1aDNfaNGskuQLePIY6jk6iTnrUdxDt7xsk4teUP3YWYj6tkflUe3ajibnE817Gc78m3UAZ+WCev5VIKOMdeaY9STr92Nz7ndYlnVWX/0znOPZ2KgZxq9YmIJJJI5jAZOc9OtScPo+K4zNbJgYxHZQD8TJqb865xcsznL3t/v11xSnr54bptWkOFW4bJvEbHUSxzDy2Ok5qQ4XEvHerf8su+TKc7Rk35XU4+zEMZ7/Eio8o/VofzVM/8A3Xp7awUYbisuMH/PUGx28K5zDa2Yxvw/P7zTLn6NWxHwm0YbJZN56bpxjyzkVXdg3T36j/wtas8/Qe5V5ebhRGk8TlI6Y9df+ea+heE7EcScHz9ffP4M/wDhVNTsxbuCeRDpHUrdscDzJ04Fbtt2YgQkQoxG2WWZDkHzDZwBv4b79ajdQpt/vqnu1ZDjsPlXJeHWj4ZeJTY2xi8Vh/zZo/ZJH9y+dgc7OtvLk/Mx5PWq8vZ+3UYEMcpJOWZY9QB2P2d6DsfZ4/ULnzGVJ+PdwB9AKpQG3FV34Wn6wt56fJUs/oyH7SBh4CSxh8sbtFpb8CK0ZPRi3eBisWBx7puIs/MLIwrAvZiJfckuI/4J5B+Wa+z2F4uOTxC5UDqJCJMn4ZAqVtavMNr+7eX/AKZWIbq35/ivn+RVwhDcm4BUEK1vfglQRjCCdAVGNuoPSvHq11boi67qFY86RJZRyxqxP60m2c5kHXW4J3J8a8t2k4pCuVlEzZxieKJFx81kDfIf+HOPSfdxLqmtrZsdRFcDXgYz3Tkk/KrH++O0Y/yN/wBud9lr3Oo/PRR3CL2WMSLHPa3LTHXK4nMFzN4CNueAVUeS4ODsRUqnHJYHWa6tbjnHOqTlcyKGMHIgttBK94dXYjxJJwBWT/1NsLhc3NnLpHjJCsqDz38PwrNw+84JIwME6277AcuWS3Pw2yFP51pVc+5rUHDcgT8ggAdOXQDIQsgD7LgtKPi9nftzrmVAmWbkxNgxIV0F7iYYYuQAojU9cABvDVv+y8U/OlluGt4ljXlxyqZpI4idi7SEsjufdjB1fmKst92IWcahLHOPD1mJJP8A54dEg+eT9arN32PuLdtf9JjIYuJImF3CJDtzDDJiVWA+1hyPPatsPiaJMUqpaco26AEZ6Tyk/MnNdqFD8b4JcpFG9xG2iTlwxCUCV1GcjubzRNpGQqlyOh8MdO9BtlosJZNIUy3ErEBdIXThANPUDunY9K59B2hmtyskpRh341ulBkjh1ZLARsA8cxPhJgscZbSMVffRHeCSS65aOkQS2PfYM0kj89nmbH237udhkBT0xXoMG+rzcrwPMZeUb/M5ga13gaLpVKUrpqJKUpREpSlESlKURKUpREpSlEXPe1/oyEt0t9bhXlVg8lvKSIZ3UaQ4P2JceJBU4GR1zF9mLmK11LdRm2u5HbU9xhWuCWJUrKSVcYwNKttjpXVqw3dnHMhSRFdD1V1DKfmp2Nc7H8Op4xha4kHcdP3fy2UlOoWGVzrt5wi6urXRaSaH1AkainMTByusdN8HyPnXIZuws0QzcQ3cbD3nSITRnx95Dnp59MV32b0a2gz6u09qT/o8rKv/AAmzH/y1rjsbfx/quIhx5XNurH+/EyGubhcDjMDT7OiWuEzq0+9x7qV9RlQyZXEltYkAUy2ZIH+c2zxN/e2yfnvX1eEo2SsFg/xjuWX67tt+NdofhXFQO9HYzYxsJJYyT441owH41FXnZ+aT9dwWGTzKSwMc+ffVT+dObHNN6R9HN+g5Fjub/H+q5zHwJ16WbKfOK9IA8vGtiOymT3Yb9c/duUYZ8wXP+Hj8qtj9mYVB18AmAB/q+S/wyAkufwFYP0LYoCRw3iUeeuiO4GP7j/HwzUT6lf7VJ/sT/wCQrYBuhH59FW8XA6fpMfWBvzz8PGvSyz9S96PDDW8THw3ytWN+FcNHvR8RQ+TLegjOeu23StU2fDQBpuuIpj/bn8dcRFQ9ocjScP8AD/8ApZjqPdRDTS4BMlz1HvWSkfDIUZFbUFu7nZ12G+uzK7dNtWPwFbvJ4bnfiF6pP3i4+BOGh/8APpXt4uHAY/SV0N/BskfXkk4/KtHVHZBjh/h/+qyB1+VqjvnTDpRD1D2r4Y+ZJ0j8q2FUR4WNVRtgxEDaW281wAPqcV818LyR+k7nUPDUwP4cr41lNrwtv/6c5PwuD/JVqBxORa+P1D82v6rPt7rYt7ZUGyqD4lVC5+grLUaTwvr+k7rHwkY/X9Vk/wAqyRwcNIyL29YHoQZceW2IsVCaLnGS1/4HLaR091vV8cHBxsfln8q1XtOGeMt+48h62R8+6vx/OsQteFjGE4jJ1Iwt2duvw2rLcO77lT8H8Sk9R7rFc2uckg58/V1Y/Pf51pSSMoPenX4KLaL8z8f5VN2/AuH76eF3r/FoJjn/AIjD863LTgcXWPgMnXrJHbqfn7SQsPwq61tXIUnnza0f9y0tuPdUa7liOBNJqz1E18Bt/s4Bj8qj47eNgeTHD90CG2muH32J1SALnG3T/t1q24ZejIThNvEN/eniG/xEcZ2qQXg/FmwP6DCN87yykeWFwgP41cY3GCzaJHm8R7d5aHk3+FyDh3YniCb2sV1C5x35JEhA8TmJSSR8M/SuncBlntLb/wDJXUJfJIckLhMDYsQNRzncD8ak17C3ch9vxKTT922iSHI8tZ1N+BqS4f6PrCFhJyBLKB+tuCZpPnqlJx9MVmvwzE41sYksA/REu9zl6BG1Ws8MrnvE+Fy8ZmX9HoY4XVkuLtlKxzRHbQqMPbEYJBxsfEV03st2Vt+GwCG3Uhc5ZmOWdtgWY+J2+nQVLgYr7XawuGZhqYpsyG+agc4uMlKUpVlapSlKIlKUoiUpSiJSlKIlKUoiUpSiJSlKIlKUoiUpSiJSlKImKUpRF80jrjevgQDwFKURfdIr7ilKImKUpREpSlESlKURKUpREpSlESlKURKUpREpSlEX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 descr="http://sovet.geraldika.ru/images/II_spc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214422"/>
            <a:ext cx="3786182" cy="2103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6" descr="http://adalin.mospsy.ru/img4/bel14_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786167"/>
            <a:ext cx="6429420" cy="307183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1142984"/>
            <a:ext cx="77153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Обобщающий урок по теме</a:t>
            </a:r>
            <a:r>
              <a:rPr lang="ru-RU" sz="4000" dirty="0" smtClean="0"/>
              <a:t>: </a:t>
            </a:r>
            <a:endParaRPr lang="ru-RU" sz="4000" dirty="0" smtClean="0"/>
          </a:p>
          <a:p>
            <a:endParaRPr lang="ru-RU" sz="4000" dirty="0" smtClean="0"/>
          </a:p>
          <a:p>
            <a:pPr algn="ctr"/>
            <a:r>
              <a:rPr lang="ru-RU" sz="4000" dirty="0" smtClean="0">
                <a:latin typeface="Arial Black" pitchFamily="34" charset="0"/>
              </a:rPr>
              <a:t>«</a:t>
            </a:r>
            <a:r>
              <a:rPr lang="ru-RU" sz="4000" dirty="0" smtClean="0">
                <a:latin typeface="Arial Black" pitchFamily="34" charset="0"/>
              </a:rPr>
              <a:t>Арифметические действия над числами»</a:t>
            </a:r>
            <a:endParaRPr lang="ru-RU" sz="4000" dirty="0">
              <a:latin typeface="Arial Black" pitchFamily="34" charset="0"/>
            </a:endParaRPr>
          </a:p>
        </p:txBody>
      </p:sp>
      <p:pic>
        <p:nvPicPr>
          <p:cNvPr id="38914" name="Picture 2" descr="http://s020.radikal.ru/i722/1302/7a/975d35ec0a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0"/>
            <a:ext cx="2643174" cy="26431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rewalls.com/large/201301/731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56"/>
            <a:ext cx="9144000" cy="614364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786578" y="1500174"/>
            <a:ext cx="1056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Eras Demi ITC" pitchFamily="34" charset="0"/>
              </a:rPr>
              <a:t>бездной</a:t>
            </a:r>
            <a:endParaRPr lang="ru-RU" dirty="0">
              <a:solidFill>
                <a:schemeClr val="bg1"/>
              </a:solidFill>
              <a:latin typeface="Eras Demi ITC" pitchFamily="34" charset="0"/>
            </a:endParaRPr>
          </a:p>
        </p:txBody>
      </p:sp>
      <p:pic>
        <p:nvPicPr>
          <p:cNvPr id="3074" name="Picture 2" descr="http://www.hobbyboom.ru/shop/published/publicdata/HOBBYBOOMDB/attachments/SC/products_pictures/595_en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83590">
            <a:off x="683137" y="-183127"/>
            <a:ext cx="1986675" cy="292438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1538" y="857232"/>
            <a:ext cx="17458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Eras Demi ITC" pitchFamily="34" charset="0"/>
              </a:rPr>
              <a:t>Следы</a:t>
            </a:r>
            <a:r>
              <a:rPr lang="ru-RU" dirty="0" smtClean="0">
                <a:solidFill>
                  <a:schemeClr val="bg1"/>
                </a:solidFill>
                <a:latin typeface="Eras Demi ITC" pitchFamily="34" charset="0"/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2" descr="http://www.hobbyboom.ru/shop/published/publicdata/HOBBYBOOMDB/attachments/SC/products_pictures/595_en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83590">
            <a:off x="3571657" y="383645"/>
            <a:ext cx="1986675" cy="2924386"/>
          </a:xfrm>
          <a:prstGeom prst="rect">
            <a:avLst/>
          </a:prstGeom>
          <a:noFill/>
        </p:spPr>
      </p:pic>
      <p:pic>
        <p:nvPicPr>
          <p:cNvPr id="8" name="Picture 2" descr="http://www.hobbyboom.ru/shop/published/publicdata/HOBBYBOOMDB/attachments/SC/products_pictures/595_en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83590">
            <a:off x="6214864" y="383647"/>
            <a:ext cx="1986675" cy="292438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86248" y="1428736"/>
            <a:ext cx="10134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Eras Demi ITC" pitchFamily="34" charset="0"/>
              </a:rPr>
              <a:t>над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1184321">
            <a:off x="5971728" y="1507600"/>
            <a:ext cx="2271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бездной</a:t>
            </a:r>
            <a:endParaRPr lang="ru-RU" sz="3600" b="1" dirty="0">
              <a:solidFill>
                <a:schemeClr val="bg1"/>
              </a:solidFill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3286116" y="3714752"/>
            <a:ext cx="3000396" cy="3000396"/>
            <a:chOff x="3428992" y="3500438"/>
            <a:chExt cx="3000396" cy="3000396"/>
          </a:xfrm>
        </p:grpSpPr>
        <p:pic>
          <p:nvPicPr>
            <p:cNvPr id="3078" name="Picture 6" descr="http://fleurclassic.ru/images/cms/menu/vozdushnij_shar_serdse_62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28992" y="3500438"/>
              <a:ext cx="3000396" cy="3000396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3571868" y="3929066"/>
              <a:ext cx="257176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n w="1905"/>
                  <a:solidFill>
                    <a:schemeClr val="tx2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" pitchFamily="34" charset="0"/>
                  <a:ea typeface="Times New Roman" pitchFamily="18" charset="0"/>
                </a:rPr>
                <a:t>Сколько прямых можно провести через две точки?</a:t>
              </a:r>
              <a:endParaRPr lang="ru-RU" sz="24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286116" y="3643314"/>
            <a:ext cx="3000396" cy="3000396"/>
            <a:chOff x="-2000296" y="3429000"/>
            <a:chExt cx="3000396" cy="3000396"/>
          </a:xfrm>
        </p:grpSpPr>
        <p:pic>
          <p:nvPicPr>
            <p:cNvPr id="18" name="Picture 6" descr="http://fleurclassic.ru/images/cms/menu/vozdushnij_shar_serdse_62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2000296" y="3429000"/>
              <a:ext cx="3000396" cy="3000396"/>
            </a:xfrm>
            <a:prstGeom prst="rect">
              <a:avLst/>
            </a:prstGeom>
            <a:noFill/>
          </p:spPr>
        </p:pic>
        <p:sp>
          <p:nvSpPr>
            <p:cNvPr id="19" name="Прямоугольник 18"/>
            <p:cNvSpPr/>
            <p:nvPr/>
          </p:nvSpPr>
          <p:spPr>
            <a:xfrm>
              <a:off x="-1643106" y="3714752"/>
              <a:ext cx="2357454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Как называется</a:t>
              </a:r>
            </a:p>
            <a:p>
              <a:pPr algn="ctr"/>
              <a:r>
                <a:rPr lang="ru-RU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 выражение, 	</a:t>
              </a:r>
            </a:p>
            <a:p>
              <a:pPr algn="ctr"/>
              <a:r>
                <a:rPr lang="ru-RU" b="1" dirty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з</a:t>
              </a:r>
              <a:r>
                <a:rPr lang="ru-RU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аписанное</a:t>
              </a:r>
            </a:p>
            <a:p>
              <a:pPr algn="ctr"/>
              <a:r>
                <a:rPr lang="ru-RU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 с помощью знаков</a:t>
              </a:r>
            </a:p>
            <a:p>
              <a:pPr algn="ctr"/>
              <a:r>
                <a:rPr lang="ru-RU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Arial" pitchFamily="34" charset="0"/>
                  <a:ea typeface="Times New Roman" pitchFamily="18" charset="0"/>
                </a:rPr>
                <a:t> &lt; и &gt;? </a:t>
              </a:r>
              <a:endParaRPr lang="ru-RU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3286116" y="3714752"/>
            <a:ext cx="3000396" cy="3000396"/>
            <a:chOff x="3500430" y="3714752"/>
            <a:chExt cx="3000396" cy="3000396"/>
          </a:xfrm>
        </p:grpSpPr>
        <p:pic>
          <p:nvPicPr>
            <p:cNvPr id="20" name="Picture 6" descr="http://fleurclassic.ru/images/cms/menu/vozdushnij_shar_serdse_62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0430" y="3714752"/>
              <a:ext cx="3000396" cy="3000396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4000496" y="4286256"/>
              <a:ext cx="185738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" pitchFamily="34" charset="0"/>
                  <a:ea typeface="Times New Roman" pitchFamily="18" charset="0"/>
                </a:rPr>
                <a:t>Как называются </a:t>
              </a:r>
            </a:p>
            <a:p>
              <a:pPr algn="ctr"/>
              <a:r>
                <a:rPr lang="ru-RU" b="1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" pitchFamily="34" charset="0"/>
                  <a:ea typeface="Times New Roman" pitchFamily="18" charset="0"/>
                </a:rPr>
                <a:t>числа при</a:t>
              </a:r>
            </a:p>
            <a:p>
              <a:pPr algn="ctr"/>
              <a:r>
                <a:rPr lang="ru-RU" b="1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" pitchFamily="34" charset="0"/>
                  <a:ea typeface="Times New Roman" pitchFamily="18" charset="0"/>
                </a:rPr>
                <a:t>умножении?</a:t>
              </a:r>
              <a:r>
                <a:rPr lang="ru-RU" b="1" i="1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" pitchFamily="34" charset="0"/>
                  <a:ea typeface="Times New Roman" pitchFamily="18" charset="0"/>
                </a:rPr>
                <a:t> </a:t>
              </a:r>
              <a:endParaRPr lang="ru-RU" dirty="0" smtClean="0"/>
            </a:p>
            <a:p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rewalls.com/large/201301/731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56"/>
            <a:ext cx="9144000" cy="614364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786578" y="1500174"/>
            <a:ext cx="1056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Eras Demi ITC" pitchFamily="34" charset="0"/>
              </a:rPr>
              <a:t>бездной</a:t>
            </a:r>
            <a:endParaRPr lang="ru-RU" dirty="0">
              <a:solidFill>
                <a:schemeClr val="bg1"/>
              </a:solidFill>
              <a:latin typeface="Eras Demi ITC" pitchFamily="34" charset="0"/>
            </a:endParaRPr>
          </a:p>
        </p:txBody>
      </p:sp>
      <p:pic>
        <p:nvPicPr>
          <p:cNvPr id="3074" name="Picture 2" descr="http://www.hobbyboom.ru/shop/published/publicdata/HOBBYBOOMDB/attachments/SC/products_pictures/595_en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83590">
            <a:off x="683137" y="-183127"/>
            <a:ext cx="1986675" cy="292438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1538" y="857232"/>
            <a:ext cx="17458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Eras Demi ITC" pitchFamily="34" charset="0"/>
              </a:rPr>
              <a:t>Следы</a:t>
            </a:r>
            <a:r>
              <a:rPr lang="ru-RU" dirty="0" smtClean="0">
                <a:solidFill>
                  <a:schemeClr val="bg1"/>
                </a:solidFill>
                <a:latin typeface="Eras Demi ITC" pitchFamily="34" charset="0"/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2" descr="http://www.hobbyboom.ru/shop/published/publicdata/HOBBYBOOMDB/attachments/SC/products_pictures/595_en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83590">
            <a:off x="3571657" y="383645"/>
            <a:ext cx="1986675" cy="2924386"/>
          </a:xfrm>
          <a:prstGeom prst="rect">
            <a:avLst/>
          </a:prstGeom>
          <a:noFill/>
        </p:spPr>
      </p:pic>
      <p:pic>
        <p:nvPicPr>
          <p:cNvPr id="8" name="Picture 2" descr="http://www.hobbyboom.ru/shop/published/publicdata/HOBBYBOOMDB/attachments/SC/products_pictures/595_en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83590">
            <a:off x="6214864" y="383647"/>
            <a:ext cx="1986675" cy="292438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86248" y="1428736"/>
            <a:ext cx="10134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Eras Demi ITC" pitchFamily="34" charset="0"/>
              </a:rPr>
              <a:t>над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1184321">
            <a:off x="5971728" y="1507600"/>
            <a:ext cx="2271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бездной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15" name="Picture 6" descr="http://fleurclassic.ru/images/cms/menu/vozdushnij_shar_serdse_6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3857604"/>
            <a:ext cx="3000396" cy="3000396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3500430" y="4071942"/>
            <a:ext cx="278608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Как называются числа при делении?</a:t>
            </a:r>
            <a:endParaRPr lang="ru-RU" sz="2800" b="1" dirty="0"/>
          </a:p>
        </p:txBody>
      </p:sp>
      <p:grpSp>
        <p:nvGrpSpPr>
          <p:cNvPr id="28" name="Группа 27"/>
          <p:cNvGrpSpPr/>
          <p:nvPr/>
        </p:nvGrpSpPr>
        <p:grpSpPr>
          <a:xfrm>
            <a:off x="3286116" y="3857604"/>
            <a:ext cx="3000396" cy="3000396"/>
            <a:chOff x="3286116" y="3643314"/>
            <a:chExt cx="3000396" cy="3000396"/>
          </a:xfrm>
        </p:grpSpPr>
        <p:pic>
          <p:nvPicPr>
            <p:cNvPr id="25" name="Picture 6" descr="http://fleurclassic.ru/images/cms/menu/vozdushnij_shar_serdse_62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86116" y="3643314"/>
              <a:ext cx="3000396" cy="3000396"/>
            </a:xfrm>
            <a:prstGeom prst="rect">
              <a:avLst/>
            </a:prstGeom>
            <a:noFill/>
          </p:spPr>
        </p:pic>
        <p:sp>
          <p:nvSpPr>
            <p:cNvPr id="27" name="TextBox 26"/>
            <p:cNvSpPr txBox="1"/>
            <p:nvPr/>
          </p:nvSpPr>
          <p:spPr>
            <a:xfrm>
              <a:off x="3428992" y="4000504"/>
              <a:ext cx="278608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/>
                <a:t>Что</a:t>
              </a:r>
            </a:p>
            <a:p>
              <a:pPr algn="ctr"/>
              <a:r>
                <a:rPr lang="ru-RU" sz="2800" b="1" dirty="0" smtClean="0"/>
                <a:t> называется периметром?</a:t>
              </a:r>
              <a:endParaRPr lang="ru-RU" sz="2800" b="1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3286116" y="3643314"/>
            <a:ext cx="3000396" cy="3000396"/>
            <a:chOff x="3286116" y="3643314"/>
            <a:chExt cx="3000396" cy="3000396"/>
          </a:xfrm>
        </p:grpSpPr>
        <p:pic>
          <p:nvPicPr>
            <p:cNvPr id="30" name="Picture 6" descr="http://fleurclassic.ru/images/cms/menu/vozdushnij_shar_serdse_62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86116" y="3643314"/>
              <a:ext cx="3000396" cy="3000396"/>
            </a:xfrm>
            <a:prstGeom prst="rect">
              <a:avLst/>
            </a:prstGeom>
            <a:noFill/>
          </p:spPr>
        </p:pic>
        <p:sp>
          <p:nvSpPr>
            <p:cNvPr id="32" name="TextBox 31"/>
            <p:cNvSpPr txBox="1"/>
            <p:nvPr/>
          </p:nvSpPr>
          <p:spPr>
            <a:xfrm>
              <a:off x="3714744" y="4143380"/>
              <a:ext cx="214314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/>
                <a:t>Как вычислить площадь фигуры?</a:t>
              </a:r>
              <a:endParaRPr lang="ru-RU" sz="2800" b="1" dirty="0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3357554" y="3643314"/>
            <a:ext cx="3000396" cy="3000396"/>
            <a:chOff x="3286116" y="3643314"/>
            <a:chExt cx="3000396" cy="3000396"/>
          </a:xfrm>
        </p:grpSpPr>
        <p:pic>
          <p:nvPicPr>
            <p:cNvPr id="35" name="Picture 6" descr="http://fleurclassic.ru/images/cms/menu/vozdushnij_shar_serdse_62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86116" y="3643314"/>
              <a:ext cx="3000396" cy="3000396"/>
            </a:xfrm>
            <a:prstGeom prst="rect">
              <a:avLst/>
            </a:prstGeom>
            <a:noFill/>
          </p:spPr>
        </p:pic>
        <p:sp>
          <p:nvSpPr>
            <p:cNvPr id="37" name="TextBox 36"/>
            <p:cNvSpPr txBox="1"/>
            <p:nvPr/>
          </p:nvSpPr>
          <p:spPr>
            <a:xfrm>
              <a:off x="3428992" y="3929066"/>
              <a:ext cx="2643206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/>
                <a:t>Что получаем</a:t>
              </a:r>
            </a:p>
            <a:p>
              <a:pPr algn="ctr"/>
              <a:r>
                <a:rPr lang="ru-RU" sz="2800" b="1" dirty="0" smtClean="0"/>
                <a:t>при умножении числа на О?</a:t>
              </a:r>
              <a:endParaRPr lang="ru-RU" sz="2800" b="1" dirty="0"/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3286116" y="3714752"/>
            <a:ext cx="3000396" cy="3000396"/>
            <a:chOff x="3214678" y="3746967"/>
            <a:chExt cx="3000396" cy="3000396"/>
          </a:xfrm>
        </p:grpSpPr>
        <p:pic>
          <p:nvPicPr>
            <p:cNvPr id="40" name="Picture 6" descr="http://fleurclassic.ru/images/cms/menu/vozdushnij_shar_serdse_62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14678" y="3746967"/>
              <a:ext cx="3000396" cy="3000396"/>
            </a:xfrm>
            <a:prstGeom prst="rect">
              <a:avLst/>
            </a:prstGeom>
            <a:noFill/>
          </p:spPr>
        </p:pic>
        <p:sp>
          <p:nvSpPr>
            <p:cNvPr id="42" name="TextBox 41"/>
            <p:cNvSpPr txBox="1"/>
            <p:nvPr/>
          </p:nvSpPr>
          <p:spPr>
            <a:xfrm>
              <a:off x="3571868" y="3889843"/>
              <a:ext cx="2357454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/>
                <a:t>Что получаем при делении </a:t>
              </a:r>
            </a:p>
            <a:p>
              <a:pPr algn="ctr"/>
              <a:r>
                <a:rPr lang="ru-RU" sz="2800" b="1" dirty="0" smtClean="0"/>
                <a:t>на  О?</a:t>
              </a:r>
              <a:endParaRPr lang="ru-RU" sz="2800" b="1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3286116" y="3857604"/>
            <a:ext cx="3000396" cy="3000396"/>
            <a:chOff x="6286512" y="3571876"/>
            <a:chExt cx="3000396" cy="3000396"/>
          </a:xfrm>
        </p:grpSpPr>
        <p:pic>
          <p:nvPicPr>
            <p:cNvPr id="24" name="Picture 6" descr="http://fleurclassic.ru/images/cms/menu/vozdushnij_shar_serdse_62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86512" y="3571876"/>
              <a:ext cx="3000396" cy="3000396"/>
            </a:xfrm>
            <a:prstGeom prst="rect">
              <a:avLst/>
            </a:prstGeom>
            <a:noFill/>
          </p:spPr>
        </p:pic>
        <p:sp>
          <p:nvSpPr>
            <p:cNvPr id="26" name="Прямоугольник 25"/>
            <p:cNvSpPr/>
            <p:nvPr/>
          </p:nvSpPr>
          <p:spPr>
            <a:xfrm>
              <a:off x="6572264" y="4000504"/>
              <a:ext cx="2388603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400" dirty="0" smtClean="0"/>
                <a:t>Как </a:t>
              </a:r>
            </a:p>
            <a:p>
              <a:pPr algn="ctr"/>
              <a:r>
                <a:rPr lang="ru-RU" sz="2400" dirty="0" smtClean="0"/>
                <a:t>называются </a:t>
              </a:r>
            </a:p>
            <a:p>
              <a:pPr algn="ctr"/>
              <a:r>
                <a:rPr lang="ru-RU" sz="2400" dirty="0" smtClean="0"/>
                <a:t>числа</a:t>
              </a:r>
            </a:p>
            <a:p>
              <a:pPr algn="ctr"/>
              <a:r>
                <a:rPr lang="ru-RU" sz="2400" dirty="0" smtClean="0"/>
                <a:t> при сложении?</a:t>
              </a:r>
              <a:endParaRPr lang="ru-RU" sz="2400" dirty="0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3428992" y="3857604"/>
            <a:ext cx="3000396" cy="3000396"/>
            <a:chOff x="3286116" y="3643314"/>
            <a:chExt cx="3000396" cy="3000396"/>
          </a:xfrm>
        </p:grpSpPr>
        <p:pic>
          <p:nvPicPr>
            <p:cNvPr id="29" name="Picture 6" descr="http://fleurclassic.ru/images/cms/menu/vozdushnij_shar_serdse_62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86116" y="3643314"/>
              <a:ext cx="3000396" cy="3000396"/>
            </a:xfrm>
            <a:prstGeom prst="rect">
              <a:avLst/>
            </a:prstGeom>
            <a:noFill/>
          </p:spPr>
        </p:pic>
        <p:sp>
          <p:nvSpPr>
            <p:cNvPr id="36" name="Прямоугольник 35"/>
            <p:cNvSpPr/>
            <p:nvPr/>
          </p:nvSpPr>
          <p:spPr>
            <a:xfrm>
              <a:off x="3857620" y="4143380"/>
              <a:ext cx="2286016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/>
                <a:t>Геометрическая фигура ,</a:t>
              </a:r>
            </a:p>
            <a:p>
              <a:pPr algn="ctr"/>
              <a:r>
                <a:rPr lang="ru-RU" b="1" dirty="0" smtClean="0"/>
                <a:t> у которой</a:t>
              </a:r>
            </a:p>
            <a:p>
              <a:pPr algn="ctr"/>
              <a:r>
                <a:rPr lang="ru-RU" b="1" dirty="0" smtClean="0"/>
                <a:t> все стороны</a:t>
              </a:r>
            </a:p>
            <a:p>
              <a:pPr algn="ctr"/>
              <a:r>
                <a:rPr lang="ru-RU" b="1" dirty="0" smtClean="0"/>
                <a:t> равны.</a:t>
              </a:r>
              <a:endParaRPr lang="ru-RU" b="1" dirty="0"/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3286116" y="3643314"/>
            <a:ext cx="3000396" cy="3000396"/>
            <a:chOff x="3286116" y="3643314"/>
            <a:chExt cx="3000396" cy="3000396"/>
          </a:xfrm>
        </p:grpSpPr>
        <p:pic>
          <p:nvPicPr>
            <p:cNvPr id="34" name="Picture 6" descr="http://fleurclassic.ru/images/cms/menu/vozdushnij_shar_serdse_62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86116" y="3643314"/>
              <a:ext cx="3000396" cy="3000396"/>
            </a:xfrm>
            <a:prstGeom prst="rect">
              <a:avLst/>
            </a:prstGeom>
            <a:noFill/>
          </p:spPr>
        </p:pic>
        <p:sp>
          <p:nvSpPr>
            <p:cNvPr id="44" name="Прямоугольник 43"/>
            <p:cNvSpPr/>
            <p:nvPr/>
          </p:nvSpPr>
          <p:spPr>
            <a:xfrm>
              <a:off x="3786182" y="3929066"/>
              <a:ext cx="2157642" cy="17543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600" dirty="0" smtClean="0"/>
                <a:t>Сколько </a:t>
              </a:r>
            </a:p>
            <a:p>
              <a:r>
                <a:rPr lang="ru-RU" sz="3600" dirty="0" smtClean="0"/>
                <a:t>суток </a:t>
              </a:r>
            </a:p>
            <a:p>
              <a:r>
                <a:rPr lang="ru-RU" sz="3600" dirty="0" smtClean="0"/>
                <a:t>в неделе?</a:t>
              </a:r>
              <a:endParaRPr lang="ru-RU" sz="3600" dirty="0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3286116" y="3643314"/>
            <a:ext cx="3000396" cy="3000396"/>
            <a:chOff x="3286116" y="3643314"/>
            <a:chExt cx="3000396" cy="3000396"/>
          </a:xfrm>
        </p:grpSpPr>
        <p:pic>
          <p:nvPicPr>
            <p:cNvPr id="41" name="Picture 6" descr="http://fleurclassic.ru/images/cms/menu/vozdushnij_shar_serdse_62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86116" y="3643314"/>
              <a:ext cx="3000396" cy="3000396"/>
            </a:xfrm>
            <a:prstGeom prst="rect">
              <a:avLst/>
            </a:prstGeom>
            <a:noFill/>
          </p:spPr>
        </p:pic>
        <p:sp>
          <p:nvSpPr>
            <p:cNvPr id="46" name="Прямоугольник 45"/>
            <p:cNvSpPr/>
            <p:nvPr/>
          </p:nvSpPr>
          <p:spPr>
            <a:xfrm>
              <a:off x="4071934" y="4000504"/>
              <a:ext cx="1751442" cy="18158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b="1" dirty="0" smtClean="0"/>
                <a:t>Самая </a:t>
              </a:r>
            </a:p>
            <a:p>
              <a:pPr algn="ctr"/>
              <a:r>
                <a:rPr lang="ru-RU" sz="2800" b="1" dirty="0" smtClean="0"/>
                <a:t>плохая </a:t>
              </a:r>
            </a:p>
            <a:p>
              <a:pPr algn="ctr"/>
              <a:r>
                <a:rPr lang="ru-RU" sz="2800" b="1" dirty="0" smtClean="0"/>
                <a:t>отметка </a:t>
              </a:r>
            </a:p>
            <a:p>
              <a:pPr algn="ctr"/>
              <a:r>
                <a:rPr lang="ru-RU" sz="2800" b="1" dirty="0" smtClean="0"/>
                <a:t>в школе?</a:t>
              </a:r>
              <a:endParaRPr lang="ru-RU" sz="2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толс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857232"/>
            <a:ext cx="3946540" cy="5631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286380" y="3000372"/>
            <a:ext cx="34122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Л.Н. Толстой</a:t>
            </a:r>
            <a:endParaRPr lang="ru-RU" sz="4000" b="1" dirty="0"/>
          </a:p>
        </p:txBody>
      </p:sp>
      <p:pic>
        <p:nvPicPr>
          <p:cNvPr id="36866" name="Picture 2" descr="http://6gdz.ru/images/matemati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7047" y="3872964"/>
            <a:ext cx="3752671" cy="27707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mathem.claw.ru/images/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914650"/>
            <a:ext cx="2857500" cy="39433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4414" y="1071546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Тур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928794" y="1928802"/>
            <a:ext cx="5786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«Озадачились !»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142984"/>
            <a:ext cx="87154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Arial" pitchFamily="34" charset="0"/>
                <a:cs typeface="Arial" pitchFamily="34" charset="0"/>
              </a:rPr>
              <a:t>Папе, маме и сыну </a:t>
            </a:r>
          </a:p>
          <a:p>
            <a:r>
              <a:rPr lang="ru-RU" sz="4800" b="1" dirty="0" smtClean="0">
                <a:latin typeface="Arial" pitchFamily="34" charset="0"/>
                <a:cs typeface="Arial" pitchFamily="34" charset="0"/>
              </a:rPr>
              <a:t>вместе -  68 лет.</a:t>
            </a:r>
          </a:p>
          <a:p>
            <a:r>
              <a:rPr lang="ru-RU" sz="4800" b="1" dirty="0" smtClean="0">
                <a:latin typeface="Arial" pitchFamily="34" charset="0"/>
                <a:cs typeface="Arial" pitchFamily="34" charset="0"/>
              </a:rPr>
              <a:t>Сыну – 8 лет, </a:t>
            </a:r>
          </a:p>
          <a:p>
            <a:r>
              <a:rPr lang="ru-RU" sz="4800" b="1" dirty="0" smtClean="0">
                <a:latin typeface="Arial" pitchFamily="34" charset="0"/>
                <a:cs typeface="Arial" pitchFamily="34" charset="0"/>
              </a:rPr>
              <a:t>он в 4 раза моложе папы. </a:t>
            </a:r>
          </a:p>
          <a:p>
            <a:endParaRPr lang="ru-RU" sz="4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4800" b="1" dirty="0" smtClean="0">
                <a:latin typeface="Arial" pitchFamily="34" charset="0"/>
                <a:cs typeface="Arial" pitchFamily="34" charset="0"/>
              </a:rPr>
              <a:t>Сколько лет маме?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142984"/>
            <a:ext cx="878687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Arial Narrow" pitchFamily="34" charset="0"/>
              </a:rPr>
              <a:t>Решение:</a:t>
            </a:r>
          </a:p>
          <a:p>
            <a:endParaRPr lang="ru-RU" sz="4000" b="1" dirty="0" smtClean="0">
              <a:latin typeface="Arial Narrow" pitchFamily="34" charset="0"/>
            </a:endParaRPr>
          </a:p>
          <a:p>
            <a:pPr marL="342900" indent="-342900">
              <a:buAutoNum type="arabicParenR"/>
            </a:pPr>
            <a:r>
              <a:rPr lang="ru-RU" sz="4000" b="1" dirty="0" smtClean="0">
                <a:latin typeface="Arial Narrow" pitchFamily="34" charset="0"/>
              </a:rPr>
              <a:t>8 </a:t>
            </a:r>
            <a:r>
              <a:rPr lang="ru-RU" sz="4000" b="1" dirty="0" err="1" smtClean="0">
                <a:latin typeface="Arial Narrow" pitchFamily="34" charset="0"/>
              </a:rPr>
              <a:t>х</a:t>
            </a:r>
            <a:r>
              <a:rPr lang="ru-RU" sz="4000" b="1" dirty="0" smtClean="0">
                <a:latin typeface="Arial Narrow" pitchFamily="34" charset="0"/>
              </a:rPr>
              <a:t> 4 = 32(г) – возраст папы.</a:t>
            </a:r>
          </a:p>
          <a:p>
            <a:pPr marL="342900" indent="-342900">
              <a:buAutoNum type="arabicParenR"/>
            </a:pPr>
            <a:r>
              <a:rPr lang="ru-RU" sz="4000" b="1" dirty="0" smtClean="0">
                <a:latin typeface="Arial Narrow" pitchFamily="34" charset="0"/>
              </a:rPr>
              <a:t>32 + 8 =40( л) возраст папы и сына.</a:t>
            </a:r>
          </a:p>
          <a:p>
            <a:pPr marL="342900" indent="-342900">
              <a:buAutoNum type="arabicParenR"/>
            </a:pPr>
            <a:r>
              <a:rPr lang="ru-RU" sz="4000" b="1" dirty="0" smtClean="0">
                <a:latin typeface="Arial Narrow" pitchFamily="34" charset="0"/>
              </a:rPr>
              <a:t>68 – 40 = 28 (л)</a:t>
            </a:r>
          </a:p>
          <a:p>
            <a:pPr marL="342900" indent="-342900"/>
            <a:endParaRPr lang="ru-RU" sz="4000" b="1" dirty="0" smtClean="0">
              <a:latin typeface="Arial Narrow" pitchFamily="34" charset="0"/>
            </a:endParaRPr>
          </a:p>
          <a:p>
            <a:pPr marL="342900" indent="-342900"/>
            <a:r>
              <a:rPr lang="ru-RU" sz="4000" b="1" dirty="0" smtClean="0">
                <a:latin typeface="Arial Narrow" pitchFamily="34" charset="0"/>
              </a:rPr>
              <a:t>Ответ: 28  лет  маме.</a:t>
            </a:r>
          </a:p>
          <a:p>
            <a:pPr marL="342900" indent="-342900">
              <a:buAutoNum type="arabicParenR"/>
            </a:pP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4546" y="1000108"/>
            <a:ext cx="585791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/>
              <a:t>Математика – царица наук, </a:t>
            </a:r>
          </a:p>
          <a:p>
            <a:pPr algn="ctr"/>
            <a:r>
              <a:rPr lang="ru-RU" sz="5400" b="1" dirty="0" smtClean="0"/>
              <a:t>а   арифметика – царица математики !</a:t>
            </a:r>
            <a:endParaRPr lang="ru-RU" sz="5400" b="1" dirty="0"/>
          </a:p>
        </p:txBody>
      </p:sp>
      <p:pic>
        <p:nvPicPr>
          <p:cNvPr id="11266" name="Picture 2" descr="http://shoyher.narod.ru/Portret/Gausskar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42828"/>
            <a:ext cx="5501330" cy="6715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8" descr="t6900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3141663"/>
            <a:ext cx="5762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9" descr="t6900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260350"/>
            <a:ext cx="5762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10" descr="t6900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7988" y="3213100"/>
            <a:ext cx="5762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11" descr="t6900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5734050"/>
            <a:ext cx="5762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12" descr="t6900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188913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1" name="Picture 13" descr="t6900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5805488"/>
            <a:ext cx="5762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2" name="Picture 14" descr="t6900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5876925"/>
            <a:ext cx="5762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3" name="Picture 15" descr="t6900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981075"/>
            <a:ext cx="64770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4" name="Picture 16" descr="t6900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860800"/>
            <a:ext cx="64770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5" name="Picture 17" descr="t6900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33375"/>
            <a:ext cx="64770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6" name="Picture 18" descr="t6900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25" y="5589588"/>
            <a:ext cx="647700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7" name="Picture 20" descr="t6900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8" name="Picture 22" descr="t6900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50133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9" name="Picture 23" descr="t6900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1013" y="45815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0" name="Picture 24" descr="t690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5963" y="260350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1" name="Picture 25" descr="t690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227647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2" name="Picture 26" descr="t690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9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3" name="Picture 28" descr="t690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1725" y="60213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4" name="Picture 29" descr="t6901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2565400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5" name="Picture 30" descr="t6901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85113" y="333375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6" name="Picture 33" descr="t6901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6092825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7" name="Picture 34" descr="t6901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775" y="260350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8" name="Picture 35" descr="t6901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1844675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79" name="Picture 36" descr="t6901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675" y="6021388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0" name="Picture 37" descr="t69016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5825" y="333375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1" name="Picture 39" descr="t69016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50" y="3933825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2" name="Picture 40" descr="t69016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825" y="1412875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3" name="Picture 41" descr="t69016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163" y="6165850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4" name="Picture 42" descr="t69016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825" y="4437063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5" name="Picture 43" descr="t6900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60928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6" name="Picture 44" descr="t6900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7988" y="1052513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7" name="Picture 45" descr="t6900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5113" y="1700213"/>
            <a:ext cx="647700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8" name="Picture 46" descr="t6900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6092825"/>
            <a:ext cx="5762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89" name="Picture 47" descr="t69024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8125" y="333375"/>
            <a:ext cx="3603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90" name="Picture 49" descr="t69024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0200" y="6165850"/>
            <a:ext cx="3603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91" name="Picture 50" descr="t69024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63713" y="5949950"/>
            <a:ext cx="36036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92" name="Picture 51" descr="t69040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87450" y="5876925"/>
            <a:ext cx="428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93" name="Picture 52" descr="t69040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01013" y="5229225"/>
            <a:ext cx="428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94" name="Picture 53" descr="t69040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32363" y="260350"/>
            <a:ext cx="428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95" name="Picture 54" descr="anim061"/>
          <p:cNvPicPr>
            <a:picLocks noChangeAspect="1" noChangeArrowheads="1" noCrop="1"/>
          </p:cNvPicPr>
          <p:nvPr/>
        </p:nvPicPr>
        <p:blipFill>
          <a:blip r:embed="rId10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3929066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96" name="Picture 55" descr="006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00562" y="4071942"/>
            <a:ext cx="1589861" cy="194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97" name="Picture 56" descr="anim061"/>
          <p:cNvPicPr>
            <a:picLocks noChangeAspect="1" noChangeArrowheads="1" noCrop="1"/>
          </p:cNvPicPr>
          <p:nvPr/>
        </p:nvPicPr>
        <p:blipFill>
          <a:blip r:embed="rId10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378619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Прямоугольник 47"/>
          <p:cNvSpPr/>
          <p:nvPr/>
        </p:nvSpPr>
        <p:spPr>
          <a:xfrm>
            <a:off x="1785918" y="150017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  </a:t>
            </a:r>
            <a:r>
              <a:rPr lang="ru-RU" sz="5400" b="1" i="1" dirty="0" smtClean="0">
                <a:solidFill>
                  <a:srgbClr val="C00000"/>
                </a:solidFill>
              </a:rPr>
              <a:t>Дорожка </a:t>
            </a:r>
          </a:p>
          <a:p>
            <a:pPr algn="ctr"/>
            <a:r>
              <a:rPr lang="ru-RU" sz="5400" b="1" i="1" dirty="0" smtClean="0">
                <a:solidFill>
                  <a:srgbClr val="C00000"/>
                </a:solidFill>
              </a:rPr>
              <a:t>к победе!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357430"/>
            <a:ext cx="90011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Arial Black" pitchFamily="34" charset="0"/>
              </a:rPr>
              <a:t>(30 – 15 ) </a:t>
            </a:r>
            <a:r>
              <a:rPr lang="ru-RU" sz="4400" b="1" dirty="0" err="1" smtClean="0">
                <a:latin typeface="Arial Black" pitchFamily="34" charset="0"/>
              </a:rPr>
              <a:t>х</a:t>
            </a:r>
            <a:r>
              <a:rPr lang="ru-RU" sz="4400" b="1" dirty="0" smtClean="0">
                <a:latin typeface="Arial Black" pitchFamily="34" charset="0"/>
              </a:rPr>
              <a:t> 5 + ( 41 – 36)= </a:t>
            </a:r>
            <a:endParaRPr lang="ru-RU" sz="4400" b="1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86710" y="2285992"/>
            <a:ext cx="1143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604"/>
                </a:solidFill>
                <a:latin typeface="Arial Black" pitchFamily="34" charset="0"/>
              </a:rPr>
              <a:t>80</a:t>
            </a:r>
            <a:endParaRPr lang="ru-RU" sz="4800" b="1" dirty="0">
              <a:solidFill>
                <a:srgbClr val="C00604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71670" y="0"/>
            <a:ext cx="47149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Финал!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785794"/>
            <a:ext cx="73581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«Посмотри и запомни!»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http://www.stihi.ru/pics/2008/02/14/159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714489"/>
            <a:ext cx="7358114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j0341473"/>
          <p:cNvPicPr>
            <a:picLocks noChangeAspect="1" noChangeArrowheads="1"/>
          </p:cNvPicPr>
          <p:nvPr/>
        </p:nvPicPr>
        <p:blipFill>
          <a:blip r:embed="rId2" cstate="print">
            <a:lum bright="48000" contrast="-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4149725"/>
            <a:ext cx="2592388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Rectangle 5" descr="2"/>
          <p:cNvSpPr>
            <a:spLocks noChangeArrowheads="1"/>
          </p:cNvSpPr>
          <p:nvPr/>
        </p:nvSpPr>
        <p:spPr bwMode="gray">
          <a:xfrm>
            <a:off x="357188" y="629284"/>
            <a:ext cx="7632700" cy="29546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ru-RU" sz="2400" b="1" dirty="0">
                <a:solidFill>
                  <a:srgbClr val="800080"/>
                </a:solidFill>
                <a:cs typeface="Times New Roman" pitchFamily="18" charset="0"/>
              </a:rPr>
              <a:t>Цели: </a:t>
            </a:r>
            <a:endParaRPr lang="ru-RU" sz="2400" b="1" dirty="0">
              <a:solidFill>
                <a:srgbClr val="800080"/>
              </a:solidFill>
            </a:endParaRPr>
          </a:p>
          <a:p>
            <a:pPr algn="just" eaLnBrk="0" hangingPunct="0">
              <a:buFont typeface="Symbol" pitchFamily="18" charset="2"/>
              <a:buNone/>
            </a:pPr>
            <a:r>
              <a:rPr lang="ru-RU" b="1" dirty="0">
                <a:solidFill>
                  <a:srgbClr val="3333CC"/>
                </a:solidFill>
                <a:cs typeface="Times New Roman" pitchFamily="18" charset="0"/>
              </a:rPr>
              <a:t>Образовательная</a:t>
            </a:r>
            <a:r>
              <a:rPr lang="ru-RU" dirty="0">
                <a:cs typeface="Times New Roman" pitchFamily="18" charset="0"/>
              </a:rPr>
              <a:t> - обобщение и систематизация знаний по 1 части учебника «математика</a:t>
            </a:r>
            <a:r>
              <a:rPr lang="ru-RU" dirty="0" smtClean="0">
                <a:cs typeface="Times New Roman" pitchFamily="18" charset="0"/>
              </a:rPr>
              <a:t>»</a:t>
            </a:r>
            <a:r>
              <a:rPr lang="en-US" dirty="0" smtClean="0">
                <a:cs typeface="Times New Roman" pitchFamily="18" charset="0"/>
              </a:rPr>
              <a:t> 3 </a:t>
            </a:r>
            <a:r>
              <a:rPr lang="ru-RU" dirty="0" smtClean="0">
                <a:cs typeface="Times New Roman" pitchFamily="18" charset="0"/>
              </a:rPr>
              <a:t>класс; </a:t>
            </a:r>
            <a:r>
              <a:rPr lang="ru-RU" dirty="0">
                <a:cs typeface="Times New Roman" pitchFamily="18" charset="0"/>
              </a:rPr>
              <a:t>закрепление основных понятий базового уровня; контроль и оценка уровня знаний; ознакомление с известными учеными математиками; </a:t>
            </a:r>
          </a:p>
          <a:p>
            <a:pPr algn="just" eaLnBrk="0" hangingPunct="0">
              <a:buFont typeface="Symbol" pitchFamily="18" charset="2"/>
              <a:buNone/>
            </a:pPr>
            <a:r>
              <a:rPr lang="ru-RU" b="1" dirty="0">
                <a:solidFill>
                  <a:srgbClr val="3333CC"/>
                </a:solidFill>
                <a:cs typeface="Times New Roman" pitchFamily="18" charset="0"/>
              </a:rPr>
              <a:t>Воспитательная</a:t>
            </a:r>
            <a:r>
              <a:rPr lang="ru-RU" dirty="0">
                <a:cs typeface="Times New Roman" pitchFamily="18" charset="0"/>
              </a:rPr>
              <a:t> – воспитание сознательной дисциплины и норм поведения; воспитание </a:t>
            </a:r>
            <a:r>
              <a:rPr lang="ru-RU" dirty="0" smtClean="0">
                <a:cs typeface="Times New Roman" pitchFamily="18" charset="0"/>
              </a:rPr>
              <a:t>умения </a:t>
            </a:r>
            <a:r>
              <a:rPr lang="ru-RU" dirty="0">
                <a:cs typeface="Times New Roman" pitchFamily="18" charset="0"/>
              </a:rPr>
              <a:t>принимать самостоятельные решения; воспитание духа соревнования; </a:t>
            </a:r>
            <a:r>
              <a:rPr lang="ru-RU" dirty="0" smtClean="0">
                <a:cs typeface="Times New Roman" pitchFamily="18" charset="0"/>
              </a:rPr>
              <a:t>способствовать </a:t>
            </a:r>
            <a:r>
              <a:rPr lang="ru-RU" dirty="0">
                <a:cs typeface="Times New Roman" pitchFamily="18" charset="0"/>
              </a:rPr>
              <a:t>воспитанию "чувства локтя" и дружбы.</a:t>
            </a:r>
          </a:p>
          <a:p>
            <a:pPr algn="l" eaLnBrk="0" hangingPunct="0">
              <a:buFont typeface="Symbol" pitchFamily="18" charset="2"/>
              <a:buChar char=""/>
            </a:pPr>
            <a:endParaRPr lang="ru-RU" dirty="0"/>
          </a:p>
        </p:txBody>
      </p:sp>
      <p:sp>
        <p:nvSpPr>
          <p:cNvPr id="23557" name="Rectangle 7" descr="2"/>
          <p:cNvSpPr>
            <a:spLocks noChangeArrowheads="1"/>
          </p:cNvSpPr>
          <p:nvPr/>
        </p:nvSpPr>
        <p:spPr bwMode="gray">
          <a:xfrm>
            <a:off x="428596" y="3286124"/>
            <a:ext cx="7777163" cy="18928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pPr algn="l"/>
            <a:endParaRPr lang="ru-RU" sz="1200" dirty="0">
              <a:cs typeface="Times New Roman" pitchFamily="18" charset="0"/>
            </a:endParaRPr>
          </a:p>
          <a:p>
            <a:pPr algn="just" eaLnBrk="0" hangingPunct="0"/>
            <a:r>
              <a:rPr lang="ru-RU" b="1" dirty="0">
                <a:solidFill>
                  <a:srgbClr val="3333CC"/>
                </a:solidFill>
                <a:cs typeface="Times New Roman" pitchFamily="18" charset="0"/>
              </a:rPr>
              <a:t>Развивающая </a:t>
            </a:r>
            <a:r>
              <a:rPr lang="ru-RU" dirty="0">
                <a:cs typeface="Times New Roman" pitchFamily="18" charset="0"/>
              </a:rPr>
              <a:t>– развитие познавательного интереса; логического мышления и внимания, математических способностей, сообразительности, любознательности; </a:t>
            </a:r>
          </a:p>
          <a:p>
            <a:pPr algn="just" eaLnBrk="0" hangingPunct="0"/>
            <a:r>
              <a:rPr lang="ru-RU" dirty="0" smtClean="0">
                <a:cs typeface="Times New Roman" pitchFamily="18" charset="0"/>
              </a:rPr>
              <a:t> </a:t>
            </a:r>
            <a:r>
              <a:rPr lang="ru-RU" dirty="0">
                <a:cs typeface="Times New Roman" pitchFamily="18" charset="0"/>
              </a:rPr>
              <a:t>развитие коммуникативных </a:t>
            </a:r>
            <a:endParaRPr lang="ru-RU" dirty="0" smtClean="0">
              <a:cs typeface="Times New Roman" pitchFamily="18" charset="0"/>
            </a:endParaRPr>
          </a:p>
          <a:p>
            <a:pPr algn="just" eaLnBrk="0" hangingPunct="0"/>
            <a:r>
              <a:rPr lang="ru-RU" dirty="0" smtClean="0">
                <a:cs typeface="Times New Roman" pitchFamily="18" charset="0"/>
              </a:rPr>
              <a:t>возможностей в процессе работы на уроке. </a:t>
            </a:r>
            <a:endParaRPr lang="ru-RU" dirty="0" smtClean="0"/>
          </a:p>
          <a:p>
            <a:pPr algn="just" eaLnBrk="0" hangingPunct="0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28" y="1071546"/>
          <a:ext cx="5786478" cy="5357850"/>
        </p:xfrm>
        <a:graphic>
          <a:graphicData uri="http://schemas.openxmlformats.org/drawingml/2006/table">
            <a:tbl>
              <a:tblPr/>
              <a:tblGrid>
                <a:gridCol w="1444848"/>
                <a:gridCol w="1447210"/>
                <a:gridCol w="1447210"/>
                <a:gridCol w="1447210"/>
              </a:tblGrid>
              <a:tr h="13103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ru-RU" sz="7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03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7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7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85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7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85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7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428604"/>
            <a:ext cx="78581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Любите математику</a:t>
            </a:r>
          </a:p>
          <a:p>
            <a:pPr algn="ctr"/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И вы поймете вдруг,</a:t>
            </a:r>
          </a:p>
          <a:p>
            <a:pPr algn="ctr"/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Что, правда:</a:t>
            </a:r>
          </a:p>
          <a:p>
            <a:pPr algn="ctr"/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«</a:t>
            </a:r>
            <a:r>
              <a:rPr lang="ru-RU" sz="4000" b="1" dirty="0" smtClean="0">
                <a:solidFill>
                  <a:srgbClr val="FF0000"/>
                </a:solidFill>
              </a:rPr>
              <a:t>Математика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–</a:t>
            </a:r>
          </a:p>
          <a:p>
            <a:pPr algn="ctr"/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царица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всех наук!»</a:t>
            </a: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9154" name="Picture 2" descr="https://encrypted-tbn2.gstatic.com/images?q=tbn:ANd9GcQkx_dMNaoiJyhxG4CZLVmViVBYDPUcvRjHwwrY4ea2FY7J1-QOh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929066"/>
            <a:ext cx="2793325" cy="2658559"/>
          </a:xfrm>
          <a:prstGeom prst="rect">
            <a:avLst/>
          </a:prstGeom>
          <a:noFill/>
        </p:spPr>
      </p:pic>
      <p:pic>
        <p:nvPicPr>
          <p:cNvPr id="49156" name="Picture 4" descr="http://kinder-online.ru/uploads/posts/2010-08/1283182324_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3242232"/>
            <a:ext cx="3071802" cy="3615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1357298"/>
            <a:ext cx="47149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Вот и кончилась игра,</a:t>
            </a:r>
          </a:p>
          <a:p>
            <a:r>
              <a:rPr lang="ru-RU" sz="3200" b="1" dirty="0" smtClean="0"/>
              <a:t>Результат узнать пора.</a:t>
            </a:r>
          </a:p>
          <a:p>
            <a:r>
              <a:rPr lang="ru-RU" sz="3200" b="1" dirty="0" smtClean="0"/>
              <a:t>Кто  же лучше всех  </a:t>
            </a:r>
          </a:p>
          <a:p>
            <a:r>
              <a:rPr lang="ru-RU" sz="3200" b="1" dirty="0" smtClean="0"/>
              <a:t>                       трудился?</a:t>
            </a:r>
          </a:p>
          <a:p>
            <a:r>
              <a:rPr lang="ru-RU" sz="3200" b="1" dirty="0" smtClean="0"/>
              <a:t>Кто в конкурсе</a:t>
            </a:r>
          </a:p>
          <a:p>
            <a:r>
              <a:rPr lang="ru-RU" sz="3200" b="1" dirty="0" smtClean="0"/>
              <a:t>                    отличился?</a:t>
            </a:r>
            <a:endParaRPr lang="ru-RU" sz="3200" b="1" dirty="0"/>
          </a:p>
        </p:txBody>
      </p:sp>
      <p:pic>
        <p:nvPicPr>
          <p:cNvPr id="48132" name="Picture 4" descr="http://nachalka373.ucoz.ru/_tbkp/so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785794"/>
            <a:ext cx="3737715" cy="5286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Рабочий стол\89974576_4061723_100_geni_enl_2_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857232"/>
            <a:ext cx="6000792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\Рабочий стол\81426313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Синтезаторный туш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71540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1071546"/>
            <a:ext cx="5572164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latin typeface="Garamond" pitchFamily="18" charset="0"/>
              </a:rPr>
              <a:t>Молодцы!</a:t>
            </a:r>
          </a:p>
          <a:p>
            <a:pPr algn="ctr"/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643174" y="3071810"/>
            <a:ext cx="4786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C00604"/>
                </a:solidFill>
              </a:rPr>
              <a:t>Спасибо </a:t>
            </a:r>
          </a:p>
          <a:p>
            <a:pPr algn="ctr"/>
            <a:r>
              <a:rPr lang="ru-RU" sz="7200" dirty="0" smtClean="0">
                <a:solidFill>
                  <a:srgbClr val="C00604"/>
                </a:solidFill>
              </a:rPr>
              <a:t>за работу!</a:t>
            </a:r>
            <a:endParaRPr lang="ru-RU" sz="7200" dirty="0">
              <a:solidFill>
                <a:srgbClr val="C0060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1500174"/>
            <a:ext cx="5715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Все аудио и фотоматериалы представленные в данной презентации  взяты  из интернета с помощью </a:t>
            </a:r>
            <a:r>
              <a:rPr lang="ru-RU" dirty="0" err="1" smtClean="0"/>
              <a:t>веб-браузера</a:t>
            </a:r>
            <a:r>
              <a:rPr lang="ru-RU" dirty="0" smtClean="0"/>
              <a:t> </a:t>
            </a:r>
            <a:r>
              <a:rPr lang="en-US" dirty="0" smtClean="0"/>
              <a:t>Google</a:t>
            </a:r>
            <a:endParaRPr lang="ru-RU" dirty="0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14348" y="3357562"/>
            <a:ext cx="4714875" cy="36671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dirty="0">
                <a:hlinkClick r:id="rId2"/>
              </a:rPr>
              <a:t>http://smajliki.ru/smilies-131.html?start=450</a:t>
            </a:r>
            <a:r>
              <a:rPr lang="ru-RU" dirty="0"/>
              <a:t> 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429257" y="3357562"/>
            <a:ext cx="221457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dirty="0"/>
              <a:t>Анимация.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j02327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8588" y="5453063"/>
            <a:ext cx="2665412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42910" y="2143116"/>
            <a:ext cx="7715304" cy="2714644"/>
          </a:xfrm>
          <a:prstGeom prst="rect">
            <a:avLst/>
          </a:prstGeom>
          <a:noFill/>
        </p:spPr>
        <p:txBody>
          <a:bodyPr wrap="none">
            <a:prstTxWarp prst="textFadeDown">
              <a:avLst>
                <a:gd name="adj" fmla="val 22457"/>
              </a:avLst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7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КОНКУРС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7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«</a:t>
            </a:r>
            <a:r>
              <a:rPr lang="ru-RU" sz="72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Умникум</a:t>
            </a:r>
            <a:r>
              <a:rPr lang="ru-RU" sz="7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3108" y="285728"/>
            <a:ext cx="47863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4 декабря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1071546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в   3 « В»   классе состоится 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4786322"/>
            <a:ext cx="7072362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Желающие принять участие </a:t>
            </a:r>
          </a:p>
          <a:p>
            <a:pPr algn="ctr"/>
            <a:r>
              <a:rPr lang="ru-RU" sz="3200" dirty="0" smtClean="0">
                <a:latin typeface="Arial Black" pitchFamily="34" charset="0"/>
              </a:rPr>
              <a:t> приглашаются</a:t>
            </a:r>
          </a:p>
          <a:p>
            <a:pPr algn="ctr"/>
            <a:r>
              <a:rPr lang="ru-RU" sz="3200" dirty="0" smtClean="0">
                <a:latin typeface="Arial Black" pitchFamily="34" charset="0"/>
              </a:rPr>
              <a:t> на </a:t>
            </a:r>
            <a:r>
              <a:rPr lang="ru-RU" sz="5400" dirty="0" smtClean="0">
                <a:latin typeface="Arial Black" pitchFamily="34" charset="0"/>
              </a:rPr>
              <a:t>кастинг!</a:t>
            </a:r>
            <a:endParaRPr lang="ru-RU" sz="5400" dirty="0"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/>
          </p:cNvSpPr>
          <p:nvPr>
            <p:ph type="body" sz="quarter" idx="4294967295"/>
          </p:nvPr>
        </p:nvSpPr>
        <p:spPr>
          <a:xfrm>
            <a:off x="0" y="5467350"/>
            <a:ext cx="9144000" cy="1390650"/>
          </a:xfrm>
          <a:solidFill>
            <a:schemeClr val="accent1"/>
          </a:solidFill>
        </p:spPr>
        <p:txBody>
          <a:bodyPr anchor="ctr"/>
          <a:lstStyle/>
          <a:p>
            <a:pPr marL="0" indent="0" eaLnBrk="1" hangingPunct="1">
              <a:buFontTx/>
              <a:buNone/>
            </a:pPr>
            <a:endParaRPr lang="ru-RU" sz="4800" smtClean="0">
              <a:solidFill>
                <a:schemeClr val="bg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71500" y="5715000"/>
            <a:ext cx="857250" cy="85725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2540653">
            <a:off x="1277938" y="5592763"/>
            <a:ext cx="1000125" cy="785812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1835150" y="5589588"/>
            <a:ext cx="1214438" cy="100012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Блок-схема: магнитный диск 11"/>
          <p:cNvSpPr/>
          <p:nvPr/>
        </p:nvSpPr>
        <p:spPr>
          <a:xfrm rot="19046026">
            <a:off x="3059113" y="5570538"/>
            <a:ext cx="762000" cy="1039812"/>
          </a:xfrm>
          <a:prstGeom prst="flowChartMagneticDisk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20123794">
            <a:off x="3929063" y="5643563"/>
            <a:ext cx="1214437" cy="85725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Шестиугольник 13"/>
          <p:cNvSpPr/>
          <p:nvPr/>
        </p:nvSpPr>
        <p:spPr>
          <a:xfrm rot="712528">
            <a:off x="4929188" y="5643563"/>
            <a:ext cx="1000125" cy="857250"/>
          </a:xfrm>
          <a:prstGeom prst="hexagon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Улыбающееся лицо 14"/>
          <p:cNvSpPr/>
          <p:nvPr/>
        </p:nvSpPr>
        <p:spPr>
          <a:xfrm>
            <a:off x="5857875" y="5643563"/>
            <a:ext cx="914400" cy="914400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Блок-схема: решение 15"/>
          <p:cNvSpPr/>
          <p:nvPr/>
        </p:nvSpPr>
        <p:spPr>
          <a:xfrm>
            <a:off x="6786563" y="5572125"/>
            <a:ext cx="1214437" cy="928688"/>
          </a:xfrm>
          <a:prstGeom prst="flowChartDecision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Куб 16"/>
          <p:cNvSpPr/>
          <p:nvPr/>
        </p:nvSpPr>
        <p:spPr>
          <a:xfrm>
            <a:off x="7858125" y="5643563"/>
            <a:ext cx="857250" cy="857250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71500" y="1785938"/>
            <a:ext cx="8072438" cy="2586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Математика – наука,</a:t>
            </a:r>
          </a:p>
          <a:p>
            <a:pPr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Она – гимнастика ума.</a:t>
            </a:r>
          </a:p>
          <a:p>
            <a:pPr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Есть в ней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точность и смекалка,</a:t>
            </a:r>
          </a:p>
          <a:p>
            <a:pPr>
              <a:defRPr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 Цифры, буквы и….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643688" y="3357563"/>
            <a:ext cx="1643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00"/>
                </a:solidFill>
              </a:rPr>
              <a:t>игра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00166" y="1428736"/>
            <a:ext cx="5286412" cy="1785950"/>
          </a:xfrm>
          <a:prstGeom prst="rect">
            <a:avLst/>
          </a:prstGeom>
          <a:noFill/>
        </p:spPr>
        <p:txBody>
          <a:bodyPr wrap="none">
            <a:prstTxWarp prst="textFadeDown">
              <a:avLst>
                <a:gd name="adj" fmla="val 22457"/>
              </a:avLst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КОНКУРС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«</a:t>
            </a:r>
            <a:r>
              <a:rPr lang="ru-RU" sz="72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Умникум</a:t>
            </a:r>
            <a:r>
              <a:rPr lang="ru-RU" sz="7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»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785938" y="6357938"/>
            <a:ext cx="285750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5214942" y="3571876"/>
            <a:ext cx="3189560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Кастинг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7" descr="g04054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90" y="3675496"/>
            <a:ext cx="3788006" cy="293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285750" y="571500"/>
            <a:ext cx="86439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600" b="1" dirty="0">
                <a:solidFill>
                  <a:schemeClr val="tx2"/>
                </a:solidFill>
              </a:rPr>
              <a:t>1 задание:</a:t>
            </a:r>
          </a:p>
          <a:p>
            <a:pPr algn="l"/>
            <a:r>
              <a:rPr lang="ru-RU" sz="3600" b="1" dirty="0">
                <a:solidFill>
                  <a:schemeClr val="tx2"/>
                </a:solidFill>
              </a:rPr>
              <a:t>Продолжи цепочку чисел .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57188" y="2857500"/>
            <a:ext cx="83581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4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27,   36,   45,      54,    </a:t>
            </a:r>
            <a:r>
              <a:rPr lang="ru-RU" sz="4000" b="1" dirty="0">
                <a:solidFill>
                  <a:schemeClr val="tx2"/>
                </a:solidFill>
              </a:rPr>
              <a:t>.     .     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14942" y="2857496"/>
            <a:ext cx="3143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Arial Black" pitchFamily="34" charset="0"/>
              </a:rPr>
              <a:t>63  72  81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5750" y="2000250"/>
            <a:ext cx="15001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1 в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00063" y="3929063"/>
            <a:ext cx="9624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2 в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7188" y="4929188"/>
            <a:ext cx="8215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chemeClr val="tx2"/>
                </a:solidFill>
                <a:latin typeface="Bookman Old Style" pitchFamily="18" charset="0"/>
              </a:rPr>
              <a:t>28,   35    42     49</a:t>
            </a:r>
            <a:r>
              <a:rPr lang="ru-RU" sz="4000" b="1" dirty="0">
                <a:solidFill>
                  <a:schemeClr val="tx2"/>
                </a:solidFill>
              </a:rPr>
              <a:t>     .      .       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500694" y="4929198"/>
            <a:ext cx="3143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Arial Black" pitchFamily="34" charset="0"/>
              </a:rPr>
              <a:t>56  63  70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lbert-einstein.ru/photo/VTA2Vl8e7q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785794"/>
            <a:ext cx="3833810" cy="522792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857752" y="4071942"/>
            <a:ext cx="2866490" cy="132343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none">
            <a:spAutoFit/>
          </a:bodyPr>
          <a:lstStyle/>
          <a:p>
            <a:r>
              <a:rPr lang="ru-RU" sz="4000" b="1" u="sng" cap="small" dirty="0">
                <a:hlinkClick r:id="rId3"/>
              </a:rPr>
              <a:t>Альберт </a:t>
            </a:r>
            <a:endParaRPr lang="ru-RU" sz="4000" b="1" u="sng" cap="small" dirty="0" smtClean="0">
              <a:hlinkClick r:id="rId3"/>
            </a:endParaRPr>
          </a:p>
          <a:p>
            <a:r>
              <a:rPr lang="ru-RU" sz="4000" b="1" u="sng" cap="small" dirty="0" smtClean="0">
                <a:hlinkClick r:id="rId3"/>
              </a:rPr>
              <a:t>Эйнштейн</a:t>
            </a:r>
            <a:endParaRPr lang="ru-RU" sz="4000" b="1" cap="small" dirty="0"/>
          </a:p>
        </p:txBody>
      </p:sp>
      <p:pic>
        <p:nvPicPr>
          <p:cNvPr id="2" name="Picture 3" descr="j02327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8588" y="5214950"/>
            <a:ext cx="2665412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85728"/>
            <a:ext cx="871543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Arial Black" pitchFamily="34" charset="0"/>
              </a:rPr>
              <a:t>45 : 9</a:t>
            </a:r>
          </a:p>
          <a:p>
            <a:r>
              <a:rPr lang="ru-RU" sz="4000" dirty="0" smtClean="0">
                <a:latin typeface="Arial Black" pitchFamily="34" charset="0"/>
              </a:rPr>
              <a:t>         </a:t>
            </a:r>
            <a:r>
              <a:rPr lang="ru-RU" sz="4000" dirty="0" err="1" smtClean="0">
                <a:latin typeface="Arial Black" pitchFamily="34" charset="0"/>
              </a:rPr>
              <a:t>х</a:t>
            </a:r>
            <a:r>
              <a:rPr lang="ru-RU" sz="4000" dirty="0" smtClean="0">
                <a:latin typeface="Arial Black" pitchFamily="34" charset="0"/>
              </a:rPr>
              <a:t> 6</a:t>
            </a:r>
          </a:p>
          <a:p>
            <a:r>
              <a:rPr lang="ru-RU" sz="4000" dirty="0">
                <a:latin typeface="Arial Black" pitchFamily="34" charset="0"/>
              </a:rPr>
              <a:t> </a:t>
            </a:r>
            <a:r>
              <a:rPr lang="ru-RU" sz="4000" dirty="0" smtClean="0">
                <a:latin typeface="Arial Black" pitchFamily="34" charset="0"/>
              </a:rPr>
              <a:t>            : 3</a:t>
            </a:r>
          </a:p>
          <a:p>
            <a:r>
              <a:rPr lang="ru-RU" sz="4000" dirty="0">
                <a:latin typeface="Arial Black" pitchFamily="34" charset="0"/>
              </a:rPr>
              <a:t> </a:t>
            </a:r>
            <a:r>
              <a:rPr lang="ru-RU" sz="4000" dirty="0" smtClean="0">
                <a:latin typeface="Arial Black" pitchFamily="34" charset="0"/>
              </a:rPr>
              <a:t>              </a:t>
            </a:r>
            <a:r>
              <a:rPr lang="ru-RU" sz="4000" dirty="0" err="1" smtClean="0">
                <a:latin typeface="Arial Black" pitchFamily="34" charset="0"/>
              </a:rPr>
              <a:t>х</a:t>
            </a:r>
            <a:r>
              <a:rPr lang="ru-RU" sz="4000" dirty="0" smtClean="0">
                <a:latin typeface="Arial Black" pitchFamily="34" charset="0"/>
              </a:rPr>
              <a:t> 4</a:t>
            </a:r>
          </a:p>
          <a:p>
            <a:r>
              <a:rPr lang="ru-RU" sz="4000" dirty="0">
                <a:latin typeface="Arial Black" pitchFamily="34" charset="0"/>
              </a:rPr>
              <a:t> </a:t>
            </a:r>
            <a:r>
              <a:rPr lang="ru-RU" sz="4000" dirty="0" smtClean="0">
                <a:latin typeface="Arial Black" pitchFamily="34" charset="0"/>
              </a:rPr>
              <a:t>                  : 8</a:t>
            </a:r>
          </a:p>
          <a:p>
            <a:r>
              <a:rPr lang="ru-RU" sz="4000" dirty="0">
                <a:latin typeface="Arial Black" pitchFamily="34" charset="0"/>
              </a:rPr>
              <a:t> </a:t>
            </a:r>
            <a:r>
              <a:rPr lang="ru-RU" sz="4000" dirty="0" smtClean="0">
                <a:latin typeface="Arial Black" pitchFamily="34" charset="0"/>
              </a:rPr>
              <a:t>                     </a:t>
            </a:r>
            <a:r>
              <a:rPr lang="ru-RU" sz="4000" dirty="0" err="1" smtClean="0">
                <a:latin typeface="Arial Black" pitchFamily="34" charset="0"/>
              </a:rPr>
              <a:t>х</a:t>
            </a:r>
            <a:r>
              <a:rPr lang="ru-RU" sz="4000" dirty="0" smtClean="0">
                <a:latin typeface="Arial Black" pitchFamily="34" charset="0"/>
              </a:rPr>
              <a:t> 4 </a:t>
            </a:r>
          </a:p>
          <a:p>
            <a:r>
              <a:rPr lang="ru-RU" sz="4000" dirty="0">
                <a:latin typeface="Arial Black" pitchFamily="34" charset="0"/>
              </a:rPr>
              <a:t> </a:t>
            </a:r>
            <a:r>
              <a:rPr lang="ru-RU" sz="4000" dirty="0" smtClean="0">
                <a:latin typeface="Arial Black" pitchFamily="34" charset="0"/>
              </a:rPr>
              <a:t>                         : 5 </a:t>
            </a:r>
          </a:p>
          <a:p>
            <a:r>
              <a:rPr lang="ru-RU" sz="4000" dirty="0">
                <a:latin typeface="Arial Black" pitchFamily="34" charset="0"/>
              </a:rPr>
              <a:t> </a:t>
            </a:r>
            <a:r>
              <a:rPr lang="ru-RU" sz="4000" dirty="0" smtClean="0">
                <a:latin typeface="Arial Black" pitchFamily="34" charset="0"/>
              </a:rPr>
              <a:t>                            </a:t>
            </a:r>
            <a:r>
              <a:rPr lang="ru-RU" sz="4000" dirty="0" err="1" smtClean="0">
                <a:latin typeface="Arial Black" pitchFamily="34" charset="0"/>
              </a:rPr>
              <a:t>х</a:t>
            </a:r>
            <a:r>
              <a:rPr lang="ru-RU" sz="4000" dirty="0" smtClean="0">
                <a:latin typeface="Arial Black" pitchFamily="34" charset="0"/>
              </a:rPr>
              <a:t> 9 </a:t>
            </a:r>
          </a:p>
          <a:p>
            <a:r>
              <a:rPr lang="ru-RU" sz="4000" dirty="0">
                <a:latin typeface="Arial Black" pitchFamily="34" charset="0"/>
              </a:rPr>
              <a:t> </a:t>
            </a:r>
            <a:r>
              <a:rPr lang="ru-RU" sz="4000" dirty="0" smtClean="0">
                <a:latin typeface="Arial Black" pitchFamily="34" charset="0"/>
              </a:rPr>
              <a:t>                                : 4 </a:t>
            </a:r>
          </a:p>
          <a:p>
            <a:r>
              <a:rPr lang="ru-RU" sz="4000" dirty="0">
                <a:latin typeface="Arial Black" pitchFamily="34" charset="0"/>
              </a:rPr>
              <a:t> </a:t>
            </a:r>
            <a:r>
              <a:rPr lang="ru-RU" sz="4000" dirty="0" smtClean="0">
                <a:latin typeface="Arial Black" pitchFamily="34" charset="0"/>
              </a:rPr>
              <a:t>                                    : 3 = 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15272" y="5715016"/>
            <a:ext cx="10715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sz="4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7410" name="Picture 2" descr="http://shkola.ua/web/images/uploads/1255523814_ma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23310"/>
            <a:ext cx="3286148" cy="24870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646</TotalTime>
  <Words>599</Words>
  <Application>Microsoft Office PowerPoint</Application>
  <PresentationFormat>Экран (4:3)</PresentationFormat>
  <Paragraphs>169</Paragraphs>
  <Slides>36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61</cp:revision>
  <dcterms:created xsi:type="dcterms:W3CDTF">2013-11-30T03:29:42Z</dcterms:created>
  <dcterms:modified xsi:type="dcterms:W3CDTF">2013-12-05T10:55:22Z</dcterms:modified>
</cp:coreProperties>
</file>