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3" r:id="rId5"/>
    <p:sldId id="260" r:id="rId6"/>
    <p:sldId id="262" r:id="rId7"/>
    <p:sldId id="261" r:id="rId8"/>
    <p:sldId id="277" r:id="rId9"/>
    <p:sldId id="280" r:id="rId10"/>
    <p:sldId id="265" r:id="rId11"/>
    <p:sldId id="273" r:id="rId12"/>
    <p:sldId id="264" r:id="rId13"/>
    <p:sldId id="274" r:id="rId14"/>
    <p:sldId id="266" r:id="rId15"/>
    <p:sldId id="278" r:id="rId16"/>
    <p:sldId id="275" r:id="rId17"/>
    <p:sldId id="276" r:id="rId18"/>
    <p:sldId id="279" r:id="rId19"/>
    <p:sldId id="267" r:id="rId20"/>
    <p:sldId id="269" r:id="rId21"/>
    <p:sldId id="268" r:id="rId22"/>
    <p:sldId id="271" r:id="rId23"/>
    <p:sldId id="283" r:id="rId24"/>
    <p:sldId id="270" r:id="rId25"/>
    <p:sldId id="284" r:id="rId26"/>
    <p:sldId id="282" r:id="rId27"/>
    <p:sldId id="286" r:id="rId28"/>
    <p:sldId id="285" r:id="rId29"/>
    <p:sldId id="288" r:id="rId30"/>
    <p:sldId id="289" r:id="rId31"/>
    <p:sldId id="295" r:id="rId32"/>
    <p:sldId id="296" r:id="rId33"/>
    <p:sldId id="290" r:id="rId34"/>
    <p:sldId id="291" r:id="rId35"/>
    <p:sldId id="294" r:id="rId36"/>
    <p:sldId id="293" r:id="rId37"/>
    <p:sldId id="292" r:id="rId38"/>
    <p:sldId id="297" r:id="rId39"/>
    <p:sldId id="299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DCD"/>
    <a:srgbClr val="EEFBA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68" autoAdjust="0"/>
    <p:restoredTop sz="94681" autoAdjust="0"/>
  </p:normalViewPr>
  <p:slideViewPr>
    <p:cSldViewPr>
      <p:cViewPr>
        <p:scale>
          <a:sx n="75" d="100"/>
          <a:sy n="75" d="100"/>
        </p:scale>
        <p:origin x="-92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C63C-8619-40A8-BFA3-CD0F53E89743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5C0BE-6771-4814-8FFD-EC1313A84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9A162-0D9C-4236-8859-35F5063A8001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D7FE1-7578-4258-9976-D8FACA64E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C63B-B43C-4991-8DBC-3C44725EB02F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ACDA4-DF6E-434A-8856-C5D8BB1A1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761D2-836D-4DF4-BC83-085FF6C35357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6DF7-C37E-4342-9B46-39028044E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E1F64-728F-496A-B110-9BFE92982A91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66274-682C-475C-84B7-E449B0718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77B33-9A37-4288-9099-D5E60EF81A02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7782-9C23-4CA8-83C4-0CAEF336A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3D065-9383-41DF-9124-70BADDBDB1E9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E902-2EA8-40BB-95BA-EB16827A8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A23C-C234-4334-8D74-E877381AE534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5976-2273-4A46-9D5A-834204A1F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3C89-322D-496F-B367-616B1DE37D67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69B46-B65E-4BA4-A17F-8C6A10011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F87A-25E8-4280-B74D-FE16040248B5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46706-B48B-42DD-9B51-A0A68DCD4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0A5A9-DB9C-4C66-8033-DA9CACB4BEEF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8F946-58D7-46E9-B8F1-806FEB6A62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EFBA3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67CA30-4A21-446A-B862-0E600CDF9E1A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FD6789-C1BC-41D2-B70A-3F413FE12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14480" y="1643050"/>
            <a:ext cx="7000924" cy="1631216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Espa</a:t>
            </a:r>
            <a:r>
              <a:rPr lang="es-ES_tradnl" sz="10000" b="1" dirty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ña</a:t>
            </a:r>
            <a:endParaRPr lang="ru-RU" sz="100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9552" y="548680"/>
            <a:ext cx="7920880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Среднее количество солнечных  дней в году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260-285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350-360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100-125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200-220 </a:t>
            </a:r>
          </a:p>
        </p:txBody>
      </p:sp>
      <p:pic>
        <p:nvPicPr>
          <p:cNvPr id="8200" name="Picture 8" descr="http://im7-tub-ru.yandex.net/i?id=444644698-5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141663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82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64704"/>
            <a:ext cx="8064896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Официальная религия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Буддизм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Ислам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Католицизм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Индуизм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764704"/>
            <a:ext cx="7848872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По числу носителей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языка испанский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занимает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1 место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2 место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3 место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4 место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764704"/>
            <a:ext cx="4824536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К какой группе языков относится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Балтийская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Германская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Романская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Кельтская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260649"/>
            <a:ext cx="7056784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С каким из нижеперечисленных государств граничит Испания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Германия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Дания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Португалия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Египет </a:t>
            </a:r>
          </a:p>
        </p:txBody>
      </p:sp>
      <p:pic>
        <p:nvPicPr>
          <p:cNvPr id="15367" name="Picture 8" descr="&amp;Fcy;&amp;acy;&amp;jcy;&amp;lcy;:Spain-CIA WFB Ma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85750"/>
            <a:ext cx="439261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764704"/>
            <a:ext cx="8208912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 </a:t>
            </a:r>
            <a:r>
              <a:rPr lang="ru-RU" sz="5000" b="1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ккой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из этих стран Испания не граничит на суше?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Франция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Португалия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Андорра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Италия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764704"/>
            <a:ext cx="7632848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Век захвата Испании арабами (маврами)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</a:t>
            </a:r>
            <a:r>
              <a:rPr lang="en-US" dirty="0">
                <a:solidFill>
                  <a:srgbClr val="FF0000"/>
                </a:solidFill>
              </a:rPr>
              <a:t>V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en-US" dirty="0">
                <a:solidFill>
                  <a:srgbClr val="FF0000"/>
                </a:solidFill>
              </a:rPr>
              <a:t>VI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en-US" dirty="0">
                <a:solidFill>
                  <a:srgbClr val="FF0000"/>
                </a:solidFill>
              </a:rPr>
              <a:t>VII</a:t>
            </a:r>
            <a:r>
              <a:rPr lang="ru-RU" dirty="0">
                <a:solidFill>
                  <a:srgbClr val="FF0000"/>
                </a:solidFill>
              </a:rPr>
              <a:t>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en-US" dirty="0">
                <a:solidFill>
                  <a:srgbClr val="FF0000"/>
                </a:solidFill>
              </a:rPr>
              <a:t>VII</a:t>
            </a:r>
            <a:r>
              <a:rPr lang="es-ES" dirty="0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764704"/>
            <a:ext cx="7632848" cy="20928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Процесс отвоевания земель, занятых </a:t>
            </a:r>
            <a:r>
              <a:rPr lang="ru-RU" sz="4000" b="1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маврийскими</a:t>
            </a:r>
            <a:r>
              <a:rPr lang="ru-RU" sz="4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эмиратами называется 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Арабский век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Реконкиста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Арабеска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 Инквизиция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764704"/>
            <a:ext cx="8208912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Города, принадлежащие Испании, но находящиеся на территории Марокко   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</a:t>
            </a:r>
            <a:r>
              <a:rPr lang="ru-RU" dirty="0" err="1">
                <a:solidFill>
                  <a:srgbClr val="FF0000"/>
                </a:solidFill>
              </a:rPr>
              <a:t>Сеута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Мелилья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 Касабланка, Таза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dirty="0" err="1">
                <a:solidFill>
                  <a:srgbClr val="FF0000"/>
                </a:solidFill>
              </a:rPr>
              <a:t>Марбелья</a:t>
            </a:r>
            <a:r>
              <a:rPr lang="ru-RU" dirty="0">
                <a:solidFill>
                  <a:srgbClr val="FF0000"/>
                </a:solidFill>
              </a:rPr>
              <a:t>, Малага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dirty="0" err="1">
                <a:solidFill>
                  <a:srgbClr val="FF0000"/>
                </a:solidFill>
              </a:rPr>
              <a:t>Агадир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Надор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9698" name="Picture 2" descr="&amp;Fcy;&amp;acy;&amp;jcy;&amp;lcy;:Plaza de Soberania Map (Russian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05038"/>
            <a:ext cx="76200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782 -0.1338 L -0.00782 -0.4671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764704"/>
            <a:ext cx="4824536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Гимн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Испании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</a:t>
            </a:r>
            <a:r>
              <a:rPr lang="en-US" dirty="0" err="1">
                <a:solidFill>
                  <a:srgbClr val="FF0000"/>
                </a:solidFill>
              </a:rPr>
              <a:t>Muchas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Uvas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en-US" dirty="0">
                <a:solidFill>
                  <a:srgbClr val="FF0000"/>
                </a:solidFill>
              </a:rPr>
              <a:t>El pl</a:t>
            </a:r>
            <a:r>
              <a:rPr lang="es-ES_tradnl" dirty="0">
                <a:solidFill>
                  <a:srgbClr val="FF0000"/>
                </a:solidFill>
              </a:rPr>
              <a:t>átano Amarillo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es-ES_tradnl" dirty="0">
                <a:solidFill>
                  <a:srgbClr val="FF0000"/>
                </a:solidFill>
              </a:rPr>
              <a:t>Viva el Jamón</a:t>
            </a:r>
            <a:r>
              <a:rPr lang="ru-RU" dirty="0">
                <a:solidFill>
                  <a:srgbClr val="FF0000"/>
                </a:solidFill>
              </a:rPr>
              <a:t>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es-ES_tradnl" dirty="0">
                <a:solidFill>
                  <a:srgbClr val="FF0000"/>
                </a:solidFill>
              </a:rPr>
              <a:t>La Marcha Real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764704"/>
            <a:ext cx="4824536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Официальное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название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Королевство  Испания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Государство Испания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Испания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Республика Испания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7624" y="332656"/>
            <a:ext cx="6696744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Что находится в верхней части герба Испании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Лев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Корона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Цветок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Ничего </a:t>
            </a:r>
          </a:p>
        </p:txBody>
      </p:sp>
      <p:pic>
        <p:nvPicPr>
          <p:cNvPr id="36866" name="Picture 2" descr="http://im0-tub-ru.yandex.net/i?id=127360166-0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997200"/>
            <a:ext cx="33131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368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764704"/>
            <a:ext cx="4824536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en-US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Port </a:t>
            </a:r>
            <a:r>
              <a:rPr lang="en-US" sz="5000" b="1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Aventura</a:t>
            </a:r>
            <a:r>
              <a:rPr lang="en-US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это</a:t>
            </a:r>
            <a:r>
              <a:rPr lang="en-US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-</a:t>
            </a:r>
            <a:endParaRPr lang="ru-RU" sz="5000" b="1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Один из важных портов в Испании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Парк развлечений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Морской музей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Книга сказок </a:t>
            </a:r>
          </a:p>
        </p:txBody>
      </p:sp>
      <p:pic>
        <p:nvPicPr>
          <p:cNvPr id="13320" name="Picture 8" descr="http://podruzhki.ru/data/article/26188/12160390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476250"/>
            <a:ext cx="48355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http://www.riviera.ru/catalog/_hd/3291/foto_big/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213100"/>
            <a:ext cx="4505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764704"/>
            <a:ext cx="8064896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Форма боя быков, традиционное испанское зрелище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Война быков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Состязания с быками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Коррида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Турнир быков </a:t>
            </a:r>
          </a:p>
        </p:txBody>
      </p:sp>
      <p:pic>
        <p:nvPicPr>
          <p:cNvPr id="23560" name="Picture 8" descr="http://www.espanarusa.com/images/tourismo/quever/corrida/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692150"/>
            <a:ext cx="55435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4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764704"/>
            <a:ext cx="763284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Танец, основанный на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корриде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Румба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Самба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Вальс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dirty="0" err="1">
                <a:solidFill>
                  <a:srgbClr val="FF0000"/>
                </a:solidFill>
              </a:rPr>
              <a:t>Пасодобль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1204" name="Picture 4" descr="http://im4-tub-ru.yandex.net/i?id=380155031-59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989138"/>
            <a:ext cx="42862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http://im5-tub-ru.yandex.net/i?id=26863375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060575"/>
            <a:ext cx="39957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8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764704"/>
            <a:ext cx="8352928" cy="20928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Традиционный музыкально-танцевальный стиль, происходящий из Андалусии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Вальс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Танго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Фламенко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Балет </a:t>
            </a:r>
          </a:p>
        </p:txBody>
      </p:sp>
      <p:pic>
        <p:nvPicPr>
          <p:cNvPr id="24584" name="Picture 8" descr="http://www.greenmama.ua/dn_images/01/78/27/46/1222686325flamenco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692150"/>
            <a:ext cx="4932362" cy="571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584" y="764704"/>
            <a:ext cx="8136904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Что еще означает слово </a:t>
            </a:r>
            <a:r>
              <a:rPr lang="en-US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flamenco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, не считая танца?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название блюда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название города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название птицы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название поселка </a:t>
            </a:r>
          </a:p>
        </p:txBody>
      </p:sp>
      <p:pic>
        <p:nvPicPr>
          <p:cNvPr id="52226" name="Picture 2" descr="http://www.stihi.ru/pics/2011/05/22/22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627063"/>
            <a:ext cx="5184775" cy="438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6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764704"/>
            <a:ext cx="8064896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38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Музыкальный инструмент в виде двух пластинок-ракушек, связанных шнурком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Пируэты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Литавры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Скрижали   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Кастаньеты </a:t>
            </a:r>
          </a:p>
        </p:txBody>
      </p:sp>
      <p:pic>
        <p:nvPicPr>
          <p:cNvPr id="49154" name="Picture 2" descr="http://pianinotrade.ru/eminst/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924175"/>
            <a:ext cx="43053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http://www.caja-flamenco.eu/img/blog/flamenco-3-958x3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250" y="620713"/>
            <a:ext cx="587533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9672" y="764704"/>
            <a:ext cx="6264696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Послеобеденный отдых –это 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</a:t>
            </a:r>
            <a:r>
              <a:rPr lang="en-US" dirty="0" err="1">
                <a:solidFill>
                  <a:srgbClr val="FF0000"/>
                </a:solidFill>
              </a:rPr>
              <a:t>Vacaciones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en-US" dirty="0">
                <a:solidFill>
                  <a:srgbClr val="FF0000"/>
                </a:solidFill>
              </a:rPr>
              <a:t>Fiesta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en-US" dirty="0">
                <a:solidFill>
                  <a:srgbClr val="FF0000"/>
                </a:solidFill>
              </a:rPr>
              <a:t>Siesta</a:t>
            </a:r>
            <a:r>
              <a:rPr lang="ru-RU" dirty="0">
                <a:solidFill>
                  <a:srgbClr val="FF0000"/>
                </a:solidFill>
              </a:rPr>
              <a:t>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en-US" dirty="0" err="1">
                <a:solidFill>
                  <a:srgbClr val="FF0000"/>
                </a:solidFill>
              </a:rPr>
              <a:t>Descanso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3250" name="Picture 2" descr="http://im7-tub-ru.yandex.net/i?id=537907-6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3038" y="2924175"/>
            <a:ext cx="5160962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764704"/>
            <a:ext cx="8496944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Праздник, который проходит в последнюю среду августа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</a:t>
            </a:r>
            <a:r>
              <a:rPr lang="ru-RU" dirty="0" err="1">
                <a:solidFill>
                  <a:srgbClr val="FF0000"/>
                </a:solidFill>
              </a:rPr>
              <a:t>Томатина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День всех святых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Ночь святого Хуана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Национальный день Испании </a:t>
            </a: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716463" y="18891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 последняя среда августа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716463" y="2349500"/>
            <a:ext cx="3311525" cy="792163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 1 ноября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716463" y="35734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 В ночь на 23 июня- приход летнего солнцестояния, самая короткая ночь в году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4716463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 12 октября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0"/>
                            </p:stCondLst>
                            <p:childTnLst>
                              <p:par>
                                <p:cTn id="29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017 -0.15463 L 0.00017 -0.4879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50399 -0.15741 " pathEditMode="relative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7638 L 0.00017 -0.2569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98 -0.0051 L -0.5198 -0.0051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660"/>
                            </p:stCondLst>
                            <p:childTnLst>
                              <p:par>
                                <p:cTn id="5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764704"/>
            <a:ext cx="7848872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6 января испанцы отмечают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День благодарения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19700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День труда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Рождество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День волхвов </a:t>
            </a:r>
          </a:p>
        </p:txBody>
      </p:sp>
      <p:pic>
        <p:nvPicPr>
          <p:cNvPr id="56322" name="Picture 2" descr="http://www.ctv.by/sites/default/files/field/image/16/%7Evlcsnap-2555591_26854_0x0_m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2276475"/>
            <a:ext cx="50450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764704"/>
            <a:ext cx="8748464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Испания была объявлена королевством 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1947 г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1950 г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2000 г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1125 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764704"/>
            <a:ext cx="756084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Какое из имен не </a:t>
            </a:r>
            <a:r>
              <a:rPr lang="ru-RU" sz="5000" b="1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явлется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именем волхва?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</a:t>
            </a:r>
            <a:r>
              <a:rPr lang="en-US" dirty="0" err="1">
                <a:solidFill>
                  <a:srgbClr val="FF0000"/>
                </a:solidFill>
              </a:rPr>
              <a:t>Baltasar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en-US" dirty="0">
                <a:solidFill>
                  <a:srgbClr val="FF0000"/>
                </a:solidFill>
              </a:rPr>
              <a:t>Gabriel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en-US" dirty="0">
                <a:solidFill>
                  <a:srgbClr val="FF0000"/>
                </a:solidFill>
              </a:rPr>
              <a:t>Gaspar</a:t>
            </a:r>
            <a:r>
              <a:rPr lang="ru-RU" dirty="0">
                <a:solidFill>
                  <a:srgbClr val="FF0000"/>
                </a:solidFill>
              </a:rPr>
              <a:t>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en-US" dirty="0" err="1">
                <a:solidFill>
                  <a:srgbClr val="FF0000"/>
                </a:solidFill>
              </a:rPr>
              <a:t>Melchor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5298" name="Picture 2" descr="http://estaticos04.cache.el-mundo.net/elmundo/imagenes/2009/01/07/1231319168_extras_ladillos_1_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357563"/>
            <a:ext cx="48069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По древнему преданию Мадрид основал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</a:t>
            </a:r>
            <a:r>
              <a:rPr lang="ru-RU" b="1" dirty="0">
                <a:solidFill>
                  <a:srgbClr val="FF0000"/>
                </a:solidFill>
              </a:rPr>
              <a:t>античный герой </a:t>
            </a:r>
            <a:r>
              <a:rPr lang="ru-RU" b="1" dirty="0" err="1">
                <a:solidFill>
                  <a:srgbClr val="FF0000"/>
                </a:solidFill>
              </a:rPr>
              <a:t>Окний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i="1" dirty="0" err="1">
                <a:solidFill>
                  <a:srgbClr val="FF0000"/>
                </a:solidFill>
              </a:rPr>
              <a:t>Гамилькар</a:t>
            </a:r>
            <a:r>
              <a:rPr lang="ru-RU" b="1" i="1" dirty="0">
                <a:solidFill>
                  <a:srgbClr val="FF0000"/>
                </a:solidFill>
              </a:rPr>
              <a:t> Барка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i="1" dirty="0">
                <a:solidFill>
                  <a:srgbClr val="FF0000"/>
                </a:solidFill>
              </a:rPr>
              <a:t>Хуан Карлос </a:t>
            </a:r>
            <a:r>
              <a:rPr lang="es-ES" b="1" i="1" dirty="0">
                <a:solidFill>
                  <a:srgbClr val="FF0000"/>
                </a:solidFill>
              </a:rPr>
              <a:t>I</a:t>
            </a:r>
            <a:r>
              <a:rPr lang="ru-RU" dirty="0">
                <a:solidFill>
                  <a:srgbClr val="FF0000"/>
                </a:solidFill>
              </a:rPr>
              <a:t>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i="1" dirty="0" err="1">
                <a:solidFill>
                  <a:srgbClr val="FF0000"/>
                </a:solidFill>
              </a:rPr>
              <a:t>Альфонсо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es-ES" b="1" i="1" dirty="0">
                <a:solidFill>
                  <a:srgbClr val="FF0000"/>
                </a:solidFill>
              </a:rPr>
              <a:t>VI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Мадрид стал столицей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Испании 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532 г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i="1" dirty="0">
                <a:solidFill>
                  <a:srgbClr val="FF0000"/>
                </a:solidFill>
              </a:rPr>
              <a:t>1800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i="1" dirty="0">
                <a:solidFill>
                  <a:srgbClr val="FF0000"/>
                </a:solidFill>
              </a:rPr>
              <a:t>1561 г.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i="1" dirty="0">
                <a:solidFill>
                  <a:srgbClr val="FF0000"/>
                </a:solidFill>
              </a:rPr>
              <a:t>1235 г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1472" y="764704"/>
            <a:ext cx="757242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Главная площадь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Мадрида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</a:t>
            </a:r>
            <a:r>
              <a:rPr lang="en-US" b="1" i="1" dirty="0" err="1">
                <a:solidFill>
                  <a:srgbClr val="FF0000"/>
                </a:solidFill>
              </a:rPr>
              <a:t>Puerta</a:t>
            </a:r>
            <a:r>
              <a:rPr lang="en-US" b="1" i="1" dirty="0">
                <a:solidFill>
                  <a:srgbClr val="FF0000"/>
                </a:solidFill>
              </a:rPr>
              <a:t> del Sol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en-US" b="1" i="1" dirty="0">
                <a:solidFill>
                  <a:srgbClr val="FF0000"/>
                </a:solidFill>
              </a:rPr>
              <a:t>Plaza Mayor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en-US" b="1" i="1" dirty="0">
                <a:solidFill>
                  <a:srgbClr val="FF0000"/>
                </a:solidFill>
              </a:rPr>
              <a:t>Plaza de </a:t>
            </a:r>
            <a:r>
              <a:rPr lang="en-US" b="1" i="1" dirty="0" err="1">
                <a:solidFill>
                  <a:srgbClr val="FF0000"/>
                </a:solidFill>
              </a:rPr>
              <a:t>España</a:t>
            </a:r>
            <a:r>
              <a:rPr lang="ru-RU" dirty="0">
                <a:solidFill>
                  <a:srgbClr val="FF0000"/>
                </a:solidFill>
              </a:rPr>
              <a:t>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en-US" b="1" i="1" dirty="0">
                <a:solidFill>
                  <a:srgbClr val="FF0000"/>
                </a:solidFill>
              </a:rPr>
              <a:t>Plaza de Callao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6082" name="Picture 2" descr="File:Plaza Mayor de Madrid 0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3071813"/>
            <a:ext cx="479742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9072626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Символ </a:t>
            </a:r>
            <a:r>
              <a:rPr lang="ru-RU" sz="5000" b="1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Мадрида-памятник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«… и земляничное дерево»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</a:t>
            </a:r>
            <a:r>
              <a:rPr lang="ru-RU" b="1" dirty="0">
                <a:solidFill>
                  <a:srgbClr val="FF0000"/>
                </a:solidFill>
              </a:rPr>
              <a:t>Кошка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i="1" dirty="0">
                <a:solidFill>
                  <a:srgbClr val="FF0000"/>
                </a:solidFill>
              </a:rPr>
              <a:t>Собака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i="1" dirty="0">
                <a:solidFill>
                  <a:srgbClr val="FF0000"/>
                </a:solidFill>
              </a:rPr>
              <a:t>Медведь</a:t>
            </a:r>
            <a:r>
              <a:rPr lang="ru-RU" dirty="0">
                <a:solidFill>
                  <a:srgbClr val="FF0000"/>
                </a:solidFill>
              </a:rPr>
              <a:t>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i="1" dirty="0">
                <a:solidFill>
                  <a:srgbClr val="FF0000"/>
                </a:solidFill>
              </a:rPr>
              <a:t>Бык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8372" name="Picture 4" descr="http://www.ntk-intourist.ru/Files/Image/Katalog/Spain/oldMadr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53975"/>
            <a:ext cx="6786563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572560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Памятник «Медведь и земляничное дерево находится на площади…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</a:t>
            </a:r>
            <a:r>
              <a:rPr lang="en-US" b="1" i="1" dirty="0">
                <a:solidFill>
                  <a:srgbClr val="FF0000"/>
                </a:solidFill>
              </a:rPr>
              <a:t>Plaza de </a:t>
            </a:r>
            <a:r>
              <a:rPr lang="en-US" b="1" i="1" dirty="0" err="1">
                <a:solidFill>
                  <a:srgbClr val="FF0000"/>
                </a:solidFill>
              </a:rPr>
              <a:t>España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en-US" b="1" i="1" dirty="0" err="1">
                <a:solidFill>
                  <a:srgbClr val="FF0000"/>
                </a:solidFill>
              </a:rPr>
              <a:t>Puerta</a:t>
            </a:r>
            <a:r>
              <a:rPr lang="en-US" b="1" i="1" dirty="0">
                <a:solidFill>
                  <a:srgbClr val="FF0000"/>
                </a:solidFill>
              </a:rPr>
              <a:t> del Sol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en-US" b="1" i="1" dirty="0">
                <a:solidFill>
                  <a:srgbClr val="FF0000"/>
                </a:solidFill>
              </a:rPr>
              <a:t>Plaza Mayor</a:t>
            </a:r>
            <a:endParaRPr lang="ru-RU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</a:t>
            </a:r>
            <a:r>
              <a:rPr lang="en-US" b="1" i="1" dirty="0">
                <a:solidFill>
                  <a:srgbClr val="FF0000"/>
                </a:solidFill>
              </a:rPr>
              <a:t>Plaza de Callao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6871" name="Picture 2" descr="http://www.velvet.by/files/userfiles/309/1_3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07168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764704"/>
            <a:ext cx="7500990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Центральный парк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Мадрида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</a:t>
            </a:r>
            <a:r>
              <a:rPr lang="ru-RU" dirty="0" err="1">
                <a:solidFill>
                  <a:srgbClr val="FF0000"/>
                </a:solidFill>
              </a:rPr>
              <a:t>Фуэнте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дель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Бэрро</a:t>
            </a:r>
            <a:endParaRPr lang="ru-RU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dirty="0" err="1">
                <a:solidFill>
                  <a:srgbClr val="FF0000"/>
                </a:solidFill>
              </a:rPr>
              <a:t>Пласа</a:t>
            </a:r>
            <a:r>
              <a:rPr lang="ru-RU" dirty="0">
                <a:solidFill>
                  <a:srgbClr val="FF0000"/>
                </a:solidFill>
              </a:rPr>
              <a:t> Майор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dirty="0" err="1">
                <a:solidFill>
                  <a:srgbClr val="FF0000"/>
                </a:solidFill>
              </a:rPr>
              <a:t>Каса</a:t>
            </a:r>
            <a:r>
              <a:rPr lang="ru-RU" dirty="0">
                <a:solidFill>
                  <a:srgbClr val="FF0000"/>
                </a:solidFill>
              </a:rPr>
              <a:t> де </a:t>
            </a:r>
            <a:r>
              <a:rPr lang="ru-RU" dirty="0" err="1">
                <a:solidFill>
                  <a:srgbClr val="FF0000"/>
                </a:solidFill>
              </a:rPr>
              <a:t>Кампо</a:t>
            </a:r>
            <a:r>
              <a:rPr lang="ru-RU" dirty="0">
                <a:solidFill>
                  <a:srgbClr val="FF0000"/>
                </a:solidFill>
              </a:rPr>
              <a:t>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dirty="0" err="1">
                <a:solidFill>
                  <a:srgbClr val="FF0000"/>
                </a:solidFill>
              </a:rPr>
              <a:t>Ретиро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9394" name="Picture 2" descr="http://tour.turistua.com/pictures/obj/resx950/retiro-33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00063"/>
            <a:ext cx="72151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4704"/>
            <a:ext cx="892971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В Мадриде есть «…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Прадо». Это: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Улица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Название конфет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Памятник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Музей </a:t>
            </a:r>
          </a:p>
        </p:txBody>
      </p:sp>
      <p:pic>
        <p:nvPicPr>
          <p:cNvPr id="60418" name="Picture 2" descr="http://www.bestourism.com/img/items/big/430/Museo-del-Prado-in-Madrid-Spain_External-view_18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6500812" cy="487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Самая длинная улица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   Мадриде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</a:t>
            </a:r>
            <a:r>
              <a:rPr lang="es-ES" dirty="0">
                <a:solidFill>
                  <a:srgbClr val="FF0000"/>
                </a:solidFill>
              </a:rPr>
              <a:t>Gran Via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</a:t>
            </a:r>
            <a:r>
              <a:rPr lang="es-ES" dirty="0">
                <a:solidFill>
                  <a:srgbClr val="FF0000"/>
                </a:solidFill>
              </a:rPr>
              <a:t>Calle de Alcalá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es-ES" b="1" i="1" dirty="0">
                <a:solidFill>
                  <a:srgbClr val="FF0000"/>
                </a:solidFill>
              </a:rPr>
              <a:t>Calle del Almendro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es-ES" b="1" i="1" dirty="0">
                <a:solidFill>
                  <a:srgbClr val="FF0000"/>
                </a:solidFill>
              </a:rPr>
              <a:t>Calle del Codo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2466" name="Picture 2" descr="http://static.europeupclose.com/wp-content/uploads/2012/08/Madridjpeg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63"/>
            <a:ext cx="5886450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В 1992 году в этом городе проходили летние Олимпийские игры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Толедо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i="1" dirty="0">
                <a:solidFill>
                  <a:srgbClr val="FF0000"/>
                </a:solidFill>
              </a:rPr>
              <a:t>Мадрид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dirty="0">
                <a:solidFill>
                  <a:srgbClr val="FF0000"/>
                </a:solidFill>
              </a:rPr>
              <a:t>Барселона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Валенсия</a:t>
            </a:r>
          </a:p>
        </p:txBody>
      </p:sp>
      <p:pic>
        <p:nvPicPr>
          <p:cNvPr id="40970" name="Picture 10" descr="File:Barcelona collag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764704"/>
            <a:ext cx="4824536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Флаг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Испании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0" y="2997200"/>
            <a:ext cx="3924300" cy="1295400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148263" y="2997200"/>
            <a:ext cx="3995737" cy="1295400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0" y="5013325"/>
            <a:ext cx="3924300" cy="1368425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148263" y="5084763"/>
            <a:ext cx="3995737" cy="1368425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 </a:t>
            </a:r>
          </a:p>
        </p:txBody>
      </p:sp>
      <p:pic>
        <p:nvPicPr>
          <p:cNvPr id="3074" name="Picture 2" descr="&amp;Icy;&amp;scy;&amp;pcy;&amp;acy;&amp;ncy;&amp;icy;&amp;y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5205413"/>
            <a:ext cx="1430338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33tura.ru/FLAG/europa/andorr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3213100"/>
            <a:ext cx="14398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http://33tura.ru/FLAG/southamerica/venesuel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3213100"/>
            <a:ext cx="14414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http://33tura.ru/FLAG/europa/makedoniya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80288" y="5365750"/>
            <a:ext cx="1484312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Барселона является столицей испанского  региона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</a:t>
            </a:r>
            <a:r>
              <a:rPr lang="ru-RU" b="1" dirty="0">
                <a:solidFill>
                  <a:srgbClr val="FF0000"/>
                </a:solidFill>
              </a:rPr>
              <a:t>Каталония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dirty="0">
                <a:solidFill>
                  <a:srgbClr val="FF0000"/>
                </a:solidFill>
              </a:rPr>
              <a:t>Эстремадура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dirty="0">
                <a:solidFill>
                  <a:srgbClr val="FF0000"/>
                </a:solidFill>
              </a:rPr>
              <a:t>Андалусия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dirty="0">
                <a:solidFill>
                  <a:srgbClr val="FF0000"/>
                </a:solidFill>
              </a:rPr>
              <a:t>Арагон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1992" name="Picture 8" descr="http://www.worldtraveller.spb.ru/upload/map_spa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171450"/>
            <a:ext cx="7358062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</a:t>
            </a:r>
            <a:r>
              <a:rPr lang="es-ES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La Rambla 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Барселоне -   это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</a:t>
            </a:r>
            <a:r>
              <a:rPr lang="ru-RU" b="1" dirty="0">
                <a:solidFill>
                  <a:srgbClr val="FF0000"/>
                </a:solidFill>
              </a:rPr>
              <a:t>Озеро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dirty="0">
                <a:solidFill>
                  <a:srgbClr val="FF0000"/>
                </a:solidFill>
              </a:rPr>
              <a:t>Площадь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dirty="0">
                <a:solidFill>
                  <a:srgbClr val="FF0000"/>
                </a:solidFill>
              </a:rPr>
              <a:t>Парк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dirty="0">
                <a:solidFill>
                  <a:srgbClr val="FF0000"/>
                </a:solidFill>
              </a:rPr>
              <a:t>Пешеходная улица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7586" name="Picture 2" descr="http://angeltour-es.ru/sites/default/files/La%20Rambl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61912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В конце бульвара Ля </a:t>
            </a:r>
            <a:r>
              <a:rPr lang="ru-RU" sz="5000" b="1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Рамбла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стоит памятник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</a:t>
            </a:r>
            <a:r>
              <a:rPr lang="ru-RU" b="1" dirty="0">
                <a:solidFill>
                  <a:srgbClr val="FF0000"/>
                </a:solidFill>
              </a:rPr>
              <a:t>Джеймсу Куку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dirty="0">
                <a:solidFill>
                  <a:srgbClr val="FF0000"/>
                </a:solidFill>
              </a:rPr>
              <a:t>Джону Дейвису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dirty="0" err="1">
                <a:solidFill>
                  <a:srgbClr val="FF0000"/>
                </a:solidFill>
              </a:rPr>
              <a:t>Фернану</a:t>
            </a:r>
            <a:r>
              <a:rPr lang="ru-RU" b="1" dirty="0">
                <a:solidFill>
                  <a:srgbClr val="FF0000"/>
                </a:solidFill>
              </a:rPr>
              <a:t> Магеллану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357813" y="5286375"/>
            <a:ext cx="3311525" cy="792163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dirty="0">
                <a:solidFill>
                  <a:srgbClr val="FF0000"/>
                </a:solidFill>
              </a:rPr>
              <a:t>Христофору Колумбу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9634" name="Picture 2" descr="http://img.ashkimsin.ru/forums/monthly_05_2009/user251/post19220_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5715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 descr="http://www.tiwy.com/noticias/2013/monumento-colon-barcelon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3" y="2071688"/>
            <a:ext cx="43815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Антонио </a:t>
            </a:r>
            <a:r>
              <a:rPr lang="ru-RU" sz="5000" b="1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Гауди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- это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</a:t>
            </a:r>
            <a:r>
              <a:rPr lang="ru-RU" b="1" dirty="0">
                <a:solidFill>
                  <a:srgbClr val="FF0000"/>
                </a:solidFill>
              </a:rPr>
              <a:t>Писатель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dirty="0">
                <a:solidFill>
                  <a:srgbClr val="FF0000"/>
                </a:solidFill>
              </a:rPr>
              <a:t>Архитектор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dirty="0" err="1">
                <a:solidFill>
                  <a:srgbClr val="FF0000"/>
                </a:solidFill>
              </a:rPr>
              <a:t>Военноначальник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dirty="0">
                <a:solidFill>
                  <a:srgbClr val="FF0000"/>
                </a:solidFill>
              </a:rPr>
              <a:t>Композитор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8610" name="Picture 2" descr="File:Antoni gau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42037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Церковь в Барселоне, знаменитый проект </a:t>
            </a:r>
            <a:r>
              <a:rPr lang="ru-RU" sz="5000" b="1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Гауди</a:t>
            </a:r>
            <a:endParaRPr lang="ru-RU" sz="5000" b="1" dirty="0">
              <a:ln w="11430">
                <a:noFill/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</a:t>
            </a:r>
            <a:r>
              <a:rPr lang="ru-RU" b="1" dirty="0">
                <a:solidFill>
                  <a:srgbClr val="FF0000"/>
                </a:solidFill>
              </a:rPr>
              <a:t>Храм Святого Семейства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dirty="0">
                <a:solidFill>
                  <a:srgbClr val="FF0000"/>
                </a:solidFill>
              </a:rPr>
              <a:t>Собор Святой Софии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</a:t>
            </a:r>
            <a:r>
              <a:rPr lang="ru-RU" b="1" dirty="0">
                <a:solidFill>
                  <a:srgbClr val="FF0000"/>
                </a:solidFill>
              </a:rPr>
              <a:t>Собор Святого Креста и Святой </a:t>
            </a:r>
            <a:r>
              <a:rPr lang="ru-RU" b="1" dirty="0" err="1">
                <a:solidFill>
                  <a:srgbClr val="FF0000"/>
                </a:solidFill>
              </a:rPr>
              <a:t>Евлалии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dirty="0">
                <a:solidFill>
                  <a:srgbClr val="FF0000"/>
                </a:solidFill>
              </a:rPr>
              <a:t>Собор Святого Петра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684" name="Picture 4" descr="http://images.anchoice.cz/69/229457/original/229457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714375"/>
            <a:ext cx="557212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Испанское блюдо, холодный суп из перетертых помидоров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71500" y="3429000"/>
            <a:ext cx="3313113" cy="792163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</a:t>
            </a:r>
            <a:r>
              <a:rPr lang="ru-RU" b="1" dirty="0" err="1">
                <a:solidFill>
                  <a:srgbClr val="FF0000"/>
                </a:solidFill>
              </a:rPr>
              <a:t>Гаспачо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dirty="0" err="1">
                <a:solidFill>
                  <a:srgbClr val="FF0000"/>
                </a:solidFill>
              </a:rPr>
              <a:t>Хамон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dirty="0" err="1">
                <a:solidFill>
                  <a:srgbClr val="FF0000"/>
                </a:solidFill>
              </a:rPr>
              <a:t>Тортилья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dirty="0" err="1">
                <a:solidFill>
                  <a:srgbClr val="FF0000"/>
                </a:solidFill>
              </a:rPr>
              <a:t>Паэлья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7112" name="Picture 8" descr="http://darkdiary.ru/photo2/77634/ad30ad6afaff93c73a97f80327dfa8e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8" y="2463800"/>
            <a:ext cx="4810125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317009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Испанский национальный деликатес, сыровяленый свиной окорок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</a:t>
            </a:r>
            <a:r>
              <a:rPr lang="ru-RU" b="1" dirty="0" err="1">
                <a:solidFill>
                  <a:srgbClr val="FF0000"/>
                </a:solidFill>
              </a:rPr>
              <a:t>Чоризо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dirty="0" err="1">
                <a:solidFill>
                  <a:srgbClr val="FF0000"/>
                </a:solidFill>
              </a:rPr>
              <a:t>Паэлья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dirty="0" err="1">
                <a:solidFill>
                  <a:srgbClr val="FF0000"/>
                </a:solidFill>
              </a:rPr>
              <a:t>Хамон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dirty="0" err="1">
                <a:solidFill>
                  <a:srgbClr val="FF0000"/>
                </a:solidFill>
              </a:rPr>
              <a:t>Морсилья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9394" name="Picture 2" descr="http://img.ners.ru/foto/upload/85/855bea3b2b243a21e7507bec90605f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5" y="2428875"/>
            <a:ext cx="48006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Национальное испанское блюдо из риса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</a:t>
            </a:r>
            <a:r>
              <a:rPr lang="ru-RU" b="1" dirty="0">
                <a:solidFill>
                  <a:srgbClr val="FF0000"/>
                </a:solidFill>
              </a:rPr>
              <a:t>Плов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dirty="0" err="1">
                <a:solidFill>
                  <a:srgbClr val="FF0000"/>
                </a:solidFill>
              </a:rPr>
              <a:t>Туррон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dirty="0" err="1">
                <a:solidFill>
                  <a:srgbClr val="FF0000"/>
                </a:solidFill>
              </a:rPr>
              <a:t>Тортилья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dirty="0" err="1">
                <a:solidFill>
                  <a:srgbClr val="FF0000"/>
                </a:solidFill>
              </a:rPr>
              <a:t>Паэлья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682" name="Picture 2" descr="http://trialx.com/g/Seafood_Paell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1928813"/>
            <a:ext cx="545465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8643998" cy="86177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Что такое «</a:t>
            </a:r>
            <a:r>
              <a:rPr lang="ru-RU" sz="5000" b="1" dirty="0" err="1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туррон</a:t>
            </a: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»?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 </a:t>
            </a:r>
            <a:r>
              <a:rPr lang="ru-RU" b="1" dirty="0">
                <a:solidFill>
                  <a:srgbClr val="FF0000"/>
                </a:solidFill>
              </a:rPr>
              <a:t>безе в шоколаде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</a:t>
            </a:r>
            <a:r>
              <a:rPr lang="ru-RU" b="1" dirty="0">
                <a:solidFill>
                  <a:srgbClr val="FF0000"/>
                </a:solidFill>
              </a:rPr>
              <a:t>нуга с орехами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</a:t>
            </a:r>
            <a:r>
              <a:rPr lang="ru-RU" b="1" dirty="0">
                <a:solidFill>
                  <a:srgbClr val="FF0000"/>
                </a:solidFill>
              </a:rPr>
              <a:t>фрукты в шоколаде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</a:t>
            </a:r>
            <a:r>
              <a:rPr lang="ru-RU" b="1" dirty="0">
                <a:solidFill>
                  <a:srgbClr val="FF0000"/>
                </a:solidFill>
              </a:rPr>
              <a:t>клубничный торт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2706" name="Picture 2" descr="http://www.slastela.ru/foto/f6b9eb388be7c5ff102df233e5d45c5c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14438"/>
            <a:ext cx="36433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20688"/>
            <a:ext cx="835824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Испанский писатель,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автор «Дон Кихота»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210" y="2967335"/>
            <a:ext cx="8245591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А) Мигель де Сервантес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Б) Антонио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Бандерас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Габриэль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гарсиа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Маркес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7902" y="2967335"/>
            <a:ext cx="65682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Мигель де Сервантес</a:t>
            </a:r>
          </a:p>
        </p:txBody>
      </p:sp>
      <p:pic>
        <p:nvPicPr>
          <p:cNvPr id="11266" name="Picture 2" descr="Cervates jauregu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3789363"/>
            <a:ext cx="20955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764704"/>
            <a:ext cx="4824536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Столица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Испании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Барселона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Севилья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Мадрид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Толедо </a:t>
            </a:r>
          </a:p>
        </p:txBody>
      </p:sp>
      <p:pic>
        <p:nvPicPr>
          <p:cNvPr id="5128" name="Picture 8" descr="http://img521.imageshack.us/img521/1403/02412pu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3141663"/>
            <a:ext cx="40195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20"/>
                            </p:stCondLst>
                            <p:childTnLst>
                              <p:par>
                                <p:cTn id="2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1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log.shaihalov.ru/wp-content/uploads/8aef139a3461_12C01/341px-Picasso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133600"/>
            <a:ext cx="2209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942888" y="620688"/>
            <a:ext cx="525823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Чья это картина?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2564905"/>
            <a:ext cx="5796135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А) Сальвадора Дали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Б) Пабло Пикассо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Жоана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Миро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2967335"/>
            <a:ext cx="48245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Пабло Пикассо</a:t>
            </a:r>
          </a:p>
        </p:txBody>
      </p:sp>
      <p:pic>
        <p:nvPicPr>
          <p:cNvPr id="12292" name="Picture 4" descr="http://upload.wikimedia.org/wikipedia/commons/9/98/Pablo_picasso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141663"/>
            <a:ext cx="2381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983" y="332657"/>
            <a:ext cx="9046066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Молодая испанская цыганка,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ее именем названа новелла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Проспера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Мериме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1475" y="2967335"/>
            <a:ext cx="3381054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Шакира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Кармен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В) Сандра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9124" y="2967335"/>
            <a:ext cx="25057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Кармен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3314" name="Picture 2" descr="http://afisha.yuga.ru/media/karmen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2492375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7399" y="0"/>
            <a:ext cx="9238811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Испанский актер, игравший 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«Маска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Зорро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«Дети шпионов» и озвучивший кота в «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Шреке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09893" y="3933056"/>
            <a:ext cx="6524223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А)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Энрике</a:t>
            </a: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Иглесиас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Б) Том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Круз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В) Антонио </a:t>
            </a:r>
            <a:r>
              <a:rPr lang="ru-RU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Бандерас</a:t>
            </a:r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0605" y="2967335"/>
            <a:ext cx="57627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Антонио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Бандерас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pic>
        <p:nvPicPr>
          <p:cNvPr id="14338" name="Picture 2" descr="&amp;Fcy;&amp;ocy;&amp;tcy;&amp;ocy;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688" y="3860800"/>
            <a:ext cx="19050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1" y="2967335"/>
            <a:ext cx="9491294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Христофор Колумб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Фернан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Магеллан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Антонио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Бандерос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8929718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Испанский мореплаватель,</a:t>
            </a:r>
          </a:p>
          <a:p>
            <a:pPr algn="ctr">
              <a:defRPr/>
            </a:pPr>
            <a:r>
              <a:rPr lang="ru-RU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открывший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Америку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2967335"/>
            <a:ext cx="850112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Христофор Колумб</a:t>
            </a:r>
          </a:p>
        </p:txBody>
      </p:sp>
      <p:pic>
        <p:nvPicPr>
          <p:cNvPr id="16386" name="Picture 2" descr="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4000500"/>
            <a:ext cx="2214562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3416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Колумбийская певица,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хинди ее имя означает 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«богиня света»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3786190"/>
            <a:ext cx="7429552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Дженнифер Лопес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Бритни Спирс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Шакира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5782" y="3786190"/>
            <a:ext cx="284565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Шакира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4" name="Picture 4" descr="http://images2.hiboox.com/images/5208/a8a773c9cc01f22431f8f26c73f79f2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3571875"/>
            <a:ext cx="27860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дом-музей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изве</a:t>
            </a: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тного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испанского скульптора- живописца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5" y="2714620"/>
            <a:ext cx="5643602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Сальвадора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Дали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Б)Пикассо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Жуана Миро</a:t>
            </a:r>
          </a:p>
        </p:txBody>
      </p:sp>
      <p:pic>
        <p:nvPicPr>
          <p:cNvPr id="5" name="Picture 2" descr="http://im3-tub-ru.yandex.net/i?id=59425898-4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714625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90716" y="2967335"/>
            <a:ext cx="63523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Сальвадора Дали</a:t>
            </a:r>
          </a:p>
        </p:txBody>
      </p:sp>
      <p:pic>
        <p:nvPicPr>
          <p:cNvPr id="43010" name="Picture 2" descr="Сальвадор Дали, 1939г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500438"/>
            <a:ext cx="233203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Певец, начал свою карьеру под псевдонимом «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Энрике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Мартинез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3786190"/>
            <a:ext cx="7429552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Рикки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Мартин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Энрике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Иглесиас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Хулио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Иглесиас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6813" y="3500438"/>
            <a:ext cx="602421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Энрике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Иглесиас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Robin Wong Enrique 0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34290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280076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Испанский футболист, нападающий лондонского «Челси» и сборной Испании. Его прозвище </a:t>
            </a:r>
            <a:r>
              <a:rPr lang="es-E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“El niño”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786190"/>
            <a:ext cx="8429684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Криштиану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Роналдо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Фернандо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Торрес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Икер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Касильяс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500438"/>
            <a:ext cx="732667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Фернандо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Торрес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7108" name="Picture 4" descr="http://img.irtve.es/imagenes/su-historico-gol-prater-fernando-torres-hizo-posible-espana-ganara-gran-competicion-44-anos-despues/12501696393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813" y="28575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Мексиканская поп-рок группа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3786190"/>
            <a:ext cx="7429552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Linkin Park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Mota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Maná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2428868"/>
            <a:ext cx="207170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Maná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0421" name="Picture 2" descr="mana foto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709738"/>
            <a:ext cx="47148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 descr="http://im2-tub-ru.yandex.net/i?id=414149308-4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714750"/>
            <a:ext cx="50006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Испанский актер, известен по роли в «Три метра над уровнем неба»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3786190"/>
            <a:ext cx="8001055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Марио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Касас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Антонио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Бандерас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Хавьер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Бардем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3500438"/>
            <a:ext cx="528641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Марио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Касас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9154" name="Picture 2" descr="http://cs305504.userapi.com/v305504335/2e06/ObBOrJlYm4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49625"/>
            <a:ext cx="2786063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476672"/>
            <a:ext cx="6336704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</a:t>
            </a:r>
            <a:r>
              <a:rPr lang="ru-RU" sz="3000" dirty="0">
                <a:solidFill>
                  <a:srgbClr val="FF0000"/>
                </a:solidFill>
                <a:latin typeface="+mn-lt"/>
              </a:rPr>
              <a:t>Согласно одной из версий, название страны происходит от финикийского выражения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>
                <a:solidFill>
                  <a:srgbClr val="FF0000"/>
                </a:solidFill>
                <a:latin typeface="+mn-lt"/>
              </a:rPr>
              <a:t>«</a:t>
            </a:r>
            <a:r>
              <a:rPr lang="ru-RU" sz="3000" dirty="0" err="1">
                <a:solidFill>
                  <a:srgbClr val="FF0000"/>
                </a:solidFill>
                <a:latin typeface="+mn-lt"/>
              </a:rPr>
              <a:t>и-шпаним</a:t>
            </a:r>
            <a:r>
              <a:rPr lang="ru-RU" sz="3000" dirty="0">
                <a:solidFill>
                  <a:srgbClr val="FF0000"/>
                </a:solidFill>
                <a:latin typeface="+mn-lt"/>
              </a:rPr>
              <a:t>», что означает</a:t>
            </a:r>
            <a:endParaRPr lang="ru-RU" sz="3000" b="1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Остров утят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Земля быков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Страна оливок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Берег кроликов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Испанская актриса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3786190"/>
            <a:ext cx="7429552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Анджелина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Джоли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Пенелопа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Натали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Портман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6813" y="3857628"/>
            <a:ext cx="602421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Пенелопа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Крус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2469" name="Picture 2" descr="http://i066.radikal.ru/0907/11/83794ce094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88" y="857250"/>
            <a:ext cx="2214562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Фот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857250"/>
            <a:ext cx="2071688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Каталонский художник, скульптор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2214554"/>
            <a:ext cx="4786315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Жоан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Миро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 Дали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Пикассо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1" y="3071810"/>
            <a:ext cx="3286148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Жоан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Миро</a:t>
            </a:r>
          </a:p>
        </p:txBody>
      </p:sp>
      <p:pic>
        <p:nvPicPr>
          <p:cNvPr id="51204" name="Picture 4" descr="http://upload.wikimedia.org/wikipedia/commons/thumb/e/e6/JuanMiroMosaic.jpg/220px-JuanMiroMosa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4572000"/>
            <a:ext cx="27146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Жоан Миро. 1935. Фотография К.Ван Вехте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1643063"/>
            <a:ext cx="2095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http://img0.liveinternet.ru/images/attach/c/1/60/594/60594104_Dona_i_Oce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63" y="2286000"/>
            <a:ext cx="2071687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Каталонская оперная певица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2714620"/>
            <a:ext cx="7429552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Шакира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Монсеррат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Кабалье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Леди Гага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500306"/>
            <a:ext cx="42862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Монсеррат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Кабалье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3250" name="Picture 2" descr="Montserrat Caball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928813"/>
            <a:ext cx="30670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Храм Святого Семейства- знаменитый проект этого архитектора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285784" y="3786190"/>
            <a:ext cx="9429784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Антонио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Гауди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Бартоломео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Растрелли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Василий Баженов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500306"/>
            <a:ext cx="4786346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Антонио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Гауди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2226" name="Picture 2" descr="http://www.dreamdestinations.ro/wp-content/uploads/2009/03/sagrada-famili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50" y="3286125"/>
            <a:ext cx="26463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arhinovosti.ru/wp-content/uploads/2012/02/4-gaudi-500x6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38" y="428625"/>
            <a:ext cx="31432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Американская актриса, певица с пуэрториканскими корнями. «</a:t>
            </a:r>
            <a:r>
              <a:rPr lang="es-E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J.Lo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3786190"/>
            <a:ext cx="7429552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Тейлор Свифт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Леди Гага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Дженифер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Лопес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16813" y="1071546"/>
            <a:ext cx="602421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Дженифер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Лопес</a:t>
            </a:r>
          </a:p>
        </p:txBody>
      </p:sp>
      <p:pic>
        <p:nvPicPr>
          <p:cNvPr id="55298" name="Picture 2" descr="http://www.liderler.net/uploads/resimler/0/1/5890cbd_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00375" y="2571750"/>
            <a:ext cx="47323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34163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Испанский футболист, вратарь, капитан клуба Реал Мадрид и сборной Испании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3786190"/>
            <a:ext cx="7429552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Фернандо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Торрес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Икер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Касильяс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Серхио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Рамос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286124"/>
            <a:ext cx="478631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Икер</a:t>
            </a: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Касильяс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4274" name="Picture 2" descr="http://img0.liveinternet.ru/images/attach/b/3/4/548/4548257_1024x768_casillas_NON_her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3286125"/>
            <a:ext cx="4500563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0"/>
            <a:ext cx="8572559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Испанская музыкальная группа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143380"/>
            <a:ext cx="8858280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А) 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oreja de Van Gogh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Б)  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Maná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В) </a:t>
            </a: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Five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9" y="4000504"/>
            <a:ext cx="3786214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La oreja de Van Gogh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7346" name="Picture 2" descr="http://dreamers.com/indices/imagenes/discos.57.IMAGEN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63" y="1643063"/>
            <a:ext cx="34290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http://img15.nnm.ru/0/2/7/6/3/16e48b6a33b7eb68771e2197ea5_prev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50" y="1643063"/>
            <a:ext cx="485775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xit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285992"/>
            <a:ext cx="91440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Gracias </a:t>
            </a:r>
          </a:p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su atención!!!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764704"/>
            <a:ext cx="7572428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         Каким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океаном    омывается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Атлантическим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Тихим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Индийским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Северным Ледовитым </a:t>
            </a:r>
          </a:p>
        </p:txBody>
      </p:sp>
      <p:pic>
        <p:nvPicPr>
          <p:cNvPr id="8200" name="Picture 8" descr="http://rnns.ru/uploads/posts/2009-05/1241433620_oke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3" y="2571750"/>
            <a:ext cx="476726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764704"/>
            <a:ext cx="7848872" cy="163121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   Море, которым омывается Испания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Эгейское    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Средиземное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Каспийское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 Черное </a:t>
            </a:r>
          </a:p>
        </p:txBody>
      </p:sp>
      <p:pic>
        <p:nvPicPr>
          <p:cNvPr id="9224" name="Picture 8" descr="http://img0.liveinternet.ru/images/attach/c/0/46/874/46874764_80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714625"/>
            <a:ext cx="4929187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764704"/>
            <a:ext cx="7632848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0" b="1" dirty="0">
                <a:ln w="11430">
                  <a:noFill/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Испания занимает большую часть   … полуострова         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611188" y="3500438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А   Аравийского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5292725" y="3500438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Б   Пиренейского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11188" y="5300663"/>
            <a:ext cx="3313112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В   Кольского                      </a:t>
            </a: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5292725" y="5300663"/>
            <a:ext cx="3311525" cy="792162"/>
          </a:xfrm>
          <a:prstGeom prst="flowChartAlternateProcess">
            <a:avLst/>
          </a:prstGeom>
          <a:gradFill>
            <a:gsLst>
              <a:gs pos="0">
                <a:srgbClr val="FFCDCD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FF0000"/>
                </a:solidFill>
              </a:rPr>
              <a:t>Г </a:t>
            </a:r>
            <a:r>
              <a:rPr lang="ru-RU" dirty="0" err="1">
                <a:solidFill>
                  <a:srgbClr val="FF0000"/>
                </a:solidFill>
              </a:rPr>
              <a:t>Апеннинского</a:t>
            </a:r>
            <a:r>
              <a:rPr lang="ru-RU" dirty="0">
                <a:solidFill>
                  <a:srgbClr val="FF0000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4" presetClass="exit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1272</Words>
  <Application>Microsoft Office PowerPoint</Application>
  <PresentationFormat>Экран (4:3)</PresentationFormat>
  <Paragraphs>358</Paragraphs>
  <Slides>67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70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kravchuk</dc:creator>
  <cp:lastModifiedBy>Tata</cp:lastModifiedBy>
  <cp:revision>73</cp:revision>
  <dcterms:created xsi:type="dcterms:W3CDTF">2013-02-19T03:39:51Z</dcterms:created>
  <dcterms:modified xsi:type="dcterms:W3CDTF">2014-01-30T18:10:45Z</dcterms:modified>
</cp:coreProperties>
</file>