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327" r:id="rId3"/>
    <p:sldId id="313" r:id="rId4"/>
    <p:sldId id="328" r:id="rId5"/>
    <p:sldId id="345" r:id="rId6"/>
    <p:sldId id="329" r:id="rId7"/>
    <p:sldId id="335" r:id="rId8"/>
    <p:sldId id="338" r:id="rId9"/>
    <p:sldId id="336" r:id="rId10"/>
    <p:sldId id="340" r:id="rId11"/>
    <p:sldId id="342" r:id="rId12"/>
    <p:sldId id="343" r:id="rId13"/>
    <p:sldId id="359" r:id="rId14"/>
    <p:sldId id="368" r:id="rId15"/>
    <p:sldId id="351" r:id="rId16"/>
    <p:sldId id="356" r:id="rId17"/>
    <p:sldId id="365" r:id="rId18"/>
    <p:sldId id="366" r:id="rId19"/>
    <p:sldId id="357" r:id="rId20"/>
    <p:sldId id="346" r:id="rId21"/>
    <p:sldId id="361" r:id="rId22"/>
    <p:sldId id="348" r:id="rId23"/>
    <p:sldId id="347" r:id="rId24"/>
    <p:sldId id="363" r:id="rId25"/>
    <p:sldId id="364" r:id="rId26"/>
    <p:sldId id="367" r:id="rId27"/>
    <p:sldId id="296"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9900"/>
    <a:srgbClr val="6600CC"/>
    <a:srgbClr val="E79931"/>
    <a:srgbClr val="CC6600"/>
    <a:srgbClr val="800000"/>
    <a:srgbClr val="DF49CA"/>
    <a:srgbClr val="0000FF"/>
    <a:srgbClr val="F6D6AC"/>
    <a:srgbClr val="F4CF9E"/>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855" autoAdjust="0"/>
    <p:restoredTop sz="94660"/>
  </p:normalViewPr>
  <p:slideViewPr>
    <p:cSldViewPr>
      <p:cViewPr varScale="1">
        <p:scale>
          <a:sx n="82" d="100"/>
          <a:sy n="82" d="100"/>
        </p:scale>
        <p:origin x="-6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6BE316A-BEEE-4D91-A126-686B4C3CD8A7}" type="datetimeFigureOut">
              <a:rPr lang="ru-RU"/>
              <a:pPr>
                <a:defRPr/>
              </a:pPr>
              <a:t>11.12.2013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2BB06A1-0867-4FFE-B712-96FE08D51F4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CB95CA8-F1BB-4A65-B01B-D96E6187513C}" type="datetimeFigureOut">
              <a:rPr lang="ru-RU"/>
              <a:pPr>
                <a:defRPr/>
              </a:pPr>
              <a:t>11.12.2013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3AD91D8-2928-4425-8A32-1314BF374F8D}"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FAEFCBC-045D-41A1-8BE6-7408D7BCC8DA}" type="datetimeFigureOut">
              <a:rPr lang="ru-RU"/>
              <a:pPr>
                <a:defRPr/>
              </a:pPr>
              <a:t>11.12.2013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BDFC909-C9F7-4F53-B417-C6F69569473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AA7A24B-9B13-4207-99B6-DCD011C935C6}" type="datetimeFigureOut">
              <a:rPr lang="ru-RU"/>
              <a:pPr>
                <a:defRPr/>
              </a:pPr>
              <a:t>11.12.2013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0A29F7E-F4B4-48C6-B68B-A4E520B305E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CE42E7F-56BE-4EF4-BCB9-1F3F2A3E15AE}" type="datetimeFigureOut">
              <a:rPr lang="ru-RU"/>
              <a:pPr>
                <a:defRPr/>
              </a:pPr>
              <a:t>11.12.2013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F0B19D6-CFD0-4E79-A516-2E312CA4443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B45F99CC-C1F7-4A71-AA59-1C7ECC0059DE}" type="datetimeFigureOut">
              <a:rPr lang="ru-RU"/>
              <a:pPr>
                <a:defRPr/>
              </a:pPr>
              <a:t>11.12.2013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4D380FE-B590-4DFE-B405-6788B2FE179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DC3A4E6-E711-4723-8A1F-BA6D682A24ED}" type="datetimeFigureOut">
              <a:rPr lang="ru-RU"/>
              <a:pPr>
                <a:defRPr/>
              </a:pPr>
              <a:t>11.12.2013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C2295C6A-F2D3-4CA8-A98C-73455867E33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BC61650B-675F-4ACB-8DF0-FCB7A123E60D}" type="datetimeFigureOut">
              <a:rPr lang="ru-RU"/>
              <a:pPr>
                <a:defRPr/>
              </a:pPr>
              <a:t>11.12.2013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7DCEC018-F19E-4BFF-B931-1DEDC6096F6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9B39AB5A-8BFB-4901-87F9-3E86A8656DDA}" type="datetimeFigureOut">
              <a:rPr lang="ru-RU"/>
              <a:pPr>
                <a:defRPr/>
              </a:pPr>
              <a:t>11.12.2013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692BDF4-D45B-41A6-A376-DA8C4E86157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4B235C2-5696-4563-9BBD-C0871DC8185B}" type="datetimeFigureOut">
              <a:rPr lang="ru-RU"/>
              <a:pPr>
                <a:defRPr/>
              </a:pPr>
              <a:t>11.12.2013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0B8E563-349F-4864-AFB3-C90052375F9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EB38303-E50E-4180-B941-812CACB4DA30}" type="datetimeFigureOut">
              <a:rPr lang="ru-RU"/>
              <a:pPr>
                <a:defRPr/>
              </a:pPr>
              <a:t>11.12.2013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9654306-D9E7-4AC8-8442-EB973D583CB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82DF06C-9AC9-40B2-B9BC-1C04C3A23E01}" type="datetimeFigureOut">
              <a:rPr lang="ru-RU"/>
              <a:pPr>
                <a:defRPr/>
              </a:pPr>
              <a:t>11.12.2013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7E8C4C-2927-48F4-AD71-6A45759030D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www.antesthermo.ru/media/port.jpg" TargetMode="Externa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borovik.ucoz.ru/_fr/0/2160155.jpg" TargetMode="External"/><Relationship Id="rId1" Type="http://schemas.openxmlformats.org/officeDocument/2006/relationships/slideLayout" Target="../slideLayouts/slideLayout7.xml"/><Relationship Id="rId6" Type="http://schemas.openxmlformats.org/officeDocument/2006/relationships/hyperlink" Target="http://video.yandex.ru/users/tamarabers/view/29/" TargetMode="External"/><Relationship Id="rId5" Type="http://schemas.openxmlformats.org/officeDocument/2006/relationships/image" Target="../media/image26.jpeg"/><Relationship Id="rId4" Type="http://schemas.openxmlformats.org/officeDocument/2006/relationships/hyperlink" Target="http://www.youtube.com/watch?v=XK93ZtUmEy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audio" Target="file:///F:\&#1042;&#1089;&#1077;\&#1064;&#1082;&#1086;&#1083;&#1072;\&#1040;&#1090;&#1090;&#1077;&#1089;&#1090;&#1072;&#1094;&#1080;&#1103;%20&#1080;%20&#1087;&#1088;&#1086;&#1095;&#1077;&#1077;\&#1055;&#1086;&#1088;&#1090;&#1092;&#1086;&#1083;&#1080;&#1086;\&#1055;&#1086;&#1088;&#1090;&#1092;&#1086;&#1083;&#1080;&#1086;%20&#1060;&#1077;&#1076;&#1086;&#1088;&#1086;&#1074;&#1072;\2012-2013\&#1075;&#1086;&#1088;&#1086;&#1076;&#1089;&#1082;&#1086;&#1081;%20&#1089;&#1077;&#1084;&#1080;&#1085;&#1072;&#1088;\2204\ANTHEM.MP3" TargetMode="Externa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hyperlink" Target="http://s05.radikal.ru/i178/1105/05/cb3619cf3502.gif"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oleObject" Target="../embeddings/oleObject4.bin"/></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10.xml"/><Relationship Id="rId7" Type="http://schemas.openxmlformats.org/officeDocument/2006/relationships/slide" Target="slide6.xml"/><Relationship Id="rId2" Type="http://schemas.openxmlformats.org/officeDocument/2006/relationships/slide" Target="slide12.xml"/><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image" Target="../media/image8.jpeg"/><Relationship Id="rId5" Type="http://schemas.openxmlformats.org/officeDocument/2006/relationships/slide" Target="slide8.xml"/><Relationship Id="rId10" Type="http://schemas.openxmlformats.org/officeDocument/2006/relationships/image" Target="../media/image7.jpeg"/><Relationship Id="rId4" Type="http://schemas.openxmlformats.org/officeDocument/2006/relationships/slide" Target="slide7.xml"/><Relationship Id="rId9"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gif"/><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9.jpeg"/><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500034" y="2214554"/>
            <a:ext cx="8429684" cy="1546517"/>
          </a:xfrm>
          <a:prstGeom prst="rect">
            <a:avLst/>
          </a:prstGeom>
          <a:noFill/>
          <a:ln w="9525">
            <a:noFill/>
            <a:miter lim="800000"/>
            <a:headEnd/>
            <a:tailEnd/>
          </a:ln>
          <a:effectLst>
            <a:outerShdw dist="25400" algn="ctr" rotWithShape="0">
              <a:srgbClr val="FF33CC"/>
            </a:outerShdw>
          </a:effectLst>
        </p:spPr>
        <p:txBody>
          <a:bodyPr wrap="square" tIns="152352" bIns="38088" anchor="ctr">
            <a:spAutoFit/>
          </a:bodyPr>
          <a:lstStyle/>
          <a:p>
            <a:pPr algn="ctr" fontAlgn="auto">
              <a:spcBef>
                <a:spcPts val="0"/>
              </a:spcBef>
              <a:spcAft>
                <a:spcPts val="0"/>
              </a:spcAft>
              <a:defRPr/>
            </a:pPr>
            <a:r>
              <a:rPr lang="ru-RU" sz="4400" dirty="0" smtClean="0">
                <a:solidFill>
                  <a:srgbClr val="6600CC"/>
                </a:solidFill>
                <a:effectLst>
                  <a:outerShdw blurRad="38100" dist="38100" dir="2700000" algn="tl">
                    <a:srgbClr val="000000"/>
                  </a:outerShdw>
                </a:effectLst>
                <a:latin typeface="Arial" pitchFamily="34" charset="0"/>
              </a:rPr>
              <a:t>“Решение задач</a:t>
            </a:r>
          </a:p>
          <a:p>
            <a:pPr algn="ctr" fontAlgn="auto">
              <a:spcBef>
                <a:spcPts val="0"/>
              </a:spcBef>
              <a:spcAft>
                <a:spcPts val="0"/>
              </a:spcAft>
              <a:defRPr/>
            </a:pPr>
            <a:r>
              <a:rPr lang="ru-RU" sz="4400" dirty="0" smtClean="0">
                <a:solidFill>
                  <a:srgbClr val="6600CC"/>
                </a:solidFill>
                <a:effectLst>
                  <a:outerShdw blurRad="38100" dist="38100" dir="2700000" algn="tl">
                    <a:srgbClr val="000000"/>
                  </a:outerShdw>
                </a:effectLst>
                <a:latin typeface="Arial" pitchFamily="34" charset="0"/>
              </a:rPr>
              <a:t> по курсу 5-6 классов“</a:t>
            </a:r>
            <a:endParaRPr lang="ru-RU" sz="4400" dirty="0">
              <a:solidFill>
                <a:srgbClr val="6600CC"/>
              </a:solidFill>
              <a:effectLst>
                <a:outerShdw blurRad="38100" dist="38100" dir="2700000" algn="tl">
                  <a:srgbClr val="000000"/>
                </a:outerShdw>
              </a:effectLst>
              <a:latin typeface="Arial" pitchFamily="34" charset="0"/>
            </a:endParaRPr>
          </a:p>
        </p:txBody>
      </p:sp>
      <p:pic>
        <p:nvPicPr>
          <p:cNvPr id="5124" name="Picture 4" descr="ZAG1"/>
          <p:cNvPicPr>
            <a:picLocks noChangeAspect="1" noChangeArrowheads="1"/>
          </p:cNvPicPr>
          <p:nvPr/>
        </p:nvPicPr>
        <p:blipFill>
          <a:blip r:embed="rId2" cstate="print"/>
          <a:srcRect/>
          <a:stretch>
            <a:fillRect/>
          </a:stretch>
        </p:blipFill>
        <p:spPr bwMode="auto">
          <a:xfrm>
            <a:off x="785813" y="0"/>
            <a:ext cx="7953375" cy="1512888"/>
          </a:xfrm>
          <a:prstGeom prst="rect">
            <a:avLst/>
          </a:prstGeom>
          <a:noFill/>
          <a:ln w="9525">
            <a:noFill/>
            <a:miter lim="800000"/>
            <a:headEnd/>
            <a:tailEnd/>
          </a:ln>
        </p:spPr>
      </p:pic>
      <p:sp>
        <p:nvSpPr>
          <p:cNvPr id="3078" name="Text Box 6"/>
          <p:cNvSpPr txBox="1">
            <a:spLocks noChangeArrowheads="1"/>
          </p:cNvSpPr>
          <p:nvPr/>
        </p:nvSpPr>
        <p:spPr bwMode="auto">
          <a:xfrm>
            <a:off x="3000364" y="1571612"/>
            <a:ext cx="2873380" cy="769441"/>
          </a:xfrm>
          <a:prstGeom prst="rect">
            <a:avLst/>
          </a:prstGeom>
          <a:noFill/>
          <a:ln w="9525">
            <a:noFill/>
            <a:miter lim="800000"/>
            <a:headEnd/>
            <a:tailEnd/>
          </a:ln>
          <a:effectLst/>
        </p:spPr>
        <p:txBody>
          <a:bodyPr wrap="square">
            <a:spAutoFit/>
          </a:bodyPr>
          <a:lstStyle/>
          <a:p>
            <a:pPr algn="ctr" fontAlgn="auto">
              <a:spcBef>
                <a:spcPct val="50000"/>
              </a:spcBef>
              <a:spcAft>
                <a:spcPts val="0"/>
              </a:spcAft>
              <a:defRPr/>
            </a:pPr>
            <a:r>
              <a:rPr lang="ru-RU" sz="4400" dirty="0" smtClean="0">
                <a:solidFill>
                  <a:srgbClr val="99CCFF"/>
                </a:solidFill>
                <a:effectLst>
                  <a:outerShdw blurRad="38100" dist="38100" dir="2700000" algn="tl">
                    <a:srgbClr val="000000"/>
                  </a:outerShdw>
                </a:effectLst>
                <a:latin typeface="Arial" pitchFamily="34" charset="0"/>
              </a:rPr>
              <a:t> 6 класс</a:t>
            </a:r>
            <a:endParaRPr lang="ru-RU" sz="4400" dirty="0">
              <a:solidFill>
                <a:srgbClr val="99CCFF"/>
              </a:solidFill>
              <a:effectLst>
                <a:outerShdw blurRad="38100" dist="38100" dir="2700000" algn="tl">
                  <a:srgbClr val="000000"/>
                </a:outerShdw>
              </a:effectLst>
              <a:latin typeface="Arial" pitchFamily="34" charset="0"/>
            </a:endParaRPr>
          </a:p>
        </p:txBody>
      </p:sp>
      <p:sp>
        <p:nvSpPr>
          <p:cNvPr id="5127" name="TextBox 9"/>
          <p:cNvSpPr txBox="1">
            <a:spLocks noChangeArrowheads="1"/>
          </p:cNvSpPr>
          <p:nvPr/>
        </p:nvSpPr>
        <p:spPr bwMode="auto">
          <a:xfrm>
            <a:off x="1142976" y="5715016"/>
            <a:ext cx="7143750" cy="830262"/>
          </a:xfrm>
          <a:prstGeom prst="rect">
            <a:avLst/>
          </a:prstGeom>
          <a:noFill/>
          <a:ln w="9525">
            <a:noFill/>
            <a:miter lim="800000"/>
            <a:headEnd/>
            <a:tailEnd/>
          </a:ln>
        </p:spPr>
        <p:txBody>
          <a:bodyPr>
            <a:spAutoFit/>
          </a:bodyPr>
          <a:lstStyle/>
          <a:p>
            <a:pPr algn="ctr"/>
            <a:r>
              <a:rPr lang="ru-RU" sz="1600" dirty="0"/>
              <a:t>Методическая разработка урока выполнена </a:t>
            </a:r>
          </a:p>
          <a:p>
            <a:pPr algn="ctr"/>
            <a:r>
              <a:rPr lang="ru-RU" sz="1600" dirty="0"/>
              <a:t>учителем математики </a:t>
            </a:r>
            <a:r>
              <a:rPr lang="ru-RU" sz="1600" dirty="0" smtClean="0"/>
              <a:t>ГБОУ </a:t>
            </a:r>
            <a:r>
              <a:rPr lang="ru-RU" sz="1600" dirty="0"/>
              <a:t>лицей №144 Санкт-Петербурга</a:t>
            </a:r>
          </a:p>
          <a:p>
            <a:pPr algn="ctr"/>
            <a:r>
              <a:rPr lang="ru-RU" sz="1600" dirty="0"/>
              <a:t>Федоровой  Екатериной Юрьевной</a:t>
            </a:r>
          </a:p>
        </p:txBody>
      </p:sp>
      <p:pic>
        <p:nvPicPr>
          <p:cNvPr id="11" name="Picture 11" descr="C:\Program Files\Microsoft Office\Clipart\Pub60Cor\AN00790_.wmf"/>
          <p:cNvPicPr>
            <a:picLocks noChangeAspect="1" noChangeArrowheads="1"/>
          </p:cNvPicPr>
          <p:nvPr/>
        </p:nvPicPr>
        <p:blipFill>
          <a:blip r:embed="rId3" cstate="print"/>
          <a:srcRect/>
          <a:stretch>
            <a:fillRect/>
          </a:stretch>
        </p:blipFill>
        <p:spPr bwMode="auto">
          <a:xfrm>
            <a:off x="3714744" y="3786190"/>
            <a:ext cx="1824037" cy="191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на делимость</a:t>
            </a:r>
            <a:endParaRPr lang="ru-RU" sz="3600" b="1" dirty="0">
              <a:solidFill>
                <a:srgbClr val="C00000"/>
              </a:solidFill>
            </a:endParaRPr>
          </a:p>
        </p:txBody>
      </p:sp>
      <p:sp>
        <p:nvSpPr>
          <p:cNvPr id="3" name="TextBox 2"/>
          <p:cNvSpPr txBox="1"/>
          <p:nvPr/>
        </p:nvSpPr>
        <p:spPr>
          <a:xfrm>
            <a:off x="214282" y="1571612"/>
            <a:ext cx="8572560" cy="1631216"/>
          </a:xfrm>
          <a:prstGeom prst="rect">
            <a:avLst/>
          </a:prstGeom>
          <a:noFill/>
        </p:spPr>
        <p:txBody>
          <a:bodyPr wrap="square" rtlCol="0">
            <a:spAutoFit/>
          </a:bodyPr>
          <a:lstStyle/>
          <a:p>
            <a:r>
              <a:rPr lang="ru-RU" sz="2000" dirty="0" smtClean="0"/>
              <a:t>В морской порт Петербурга теплоход «Витязь» прибывает один раз           в  5 дней, теплоход «Адмирал Ушаков» - один раз в 7 дней, а теплоход «Надежда»  – один раз в 3 дня. В прошлый понедельник все три  теплохода были в этом порту. Через сколько дней они в следующий раз все вместе прибудут в этот порт? </a:t>
            </a:r>
            <a:endParaRPr lang="ru-RU" sz="2000" dirty="0"/>
          </a:p>
        </p:txBody>
      </p:sp>
      <p:sp>
        <p:nvSpPr>
          <p:cNvPr id="6" name="Выгнутая вправо стрелка 5">
            <a:hlinkClick r:id="rId2"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66562" name="Picture 2" descr="http://www.antesthermo.ru/media/port.jpg">
            <a:hlinkClick r:id="rId3"/>
          </p:cNvPr>
          <p:cNvPicPr>
            <a:picLocks noChangeAspect="1" noChangeArrowheads="1"/>
          </p:cNvPicPr>
          <p:nvPr/>
        </p:nvPicPr>
        <p:blipFill>
          <a:blip r:embed="rId4" cstate="print"/>
          <a:srcRect/>
          <a:stretch>
            <a:fillRect/>
          </a:stretch>
        </p:blipFill>
        <p:spPr bwMode="auto">
          <a:xfrm>
            <a:off x="1928794" y="3357562"/>
            <a:ext cx="5076825" cy="324802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57166"/>
            <a:ext cx="8786874"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геометрического характера</a:t>
            </a:r>
            <a:endParaRPr lang="ru-RU" sz="3600" b="1" dirty="0">
              <a:solidFill>
                <a:srgbClr val="C00000"/>
              </a:solidFill>
            </a:endParaRPr>
          </a:p>
        </p:txBody>
      </p:sp>
      <p:sp>
        <p:nvSpPr>
          <p:cNvPr id="3" name="TextBox 2"/>
          <p:cNvSpPr txBox="1"/>
          <p:nvPr/>
        </p:nvSpPr>
        <p:spPr>
          <a:xfrm>
            <a:off x="423471" y="1000108"/>
            <a:ext cx="8720529" cy="1323439"/>
          </a:xfrm>
          <a:prstGeom prst="rect">
            <a:avLst/>
          </a:prstGeom>
          <a:noFill/>
        </p:spPr>
        <p:txBody>
          <a:bodyPr wrap="none" rtlCol="0">
            <a:spAutoFit/>
          </a:bodyPr>
          <a:lstStyle/>
          <a:p>
            <a:pPr algn="just"/>
            <a:r>
              <a:rPr lang="ru-RU" sz="2000" dirty="0" smtClean="0"/>
              <a:t>Раньше куранты Петропавловского собора исполняли мелодию </a:t>
            </a:r>
          </a:p>
          <a:p>
            <a:pPr algn="just"/>
            <a:r>
              <a:rPr lang="ru-RU" sz="2000" dirty="0" smtClean="0"/>
              <a:t>государственного гимна 4 раза в сутки, а сейчас каждую четверть часа </a:t>
            </a:r>
          </a:p>
          <a:p>
            <a:pPr algn="just"/>
            <a:r>
              <a:rPr lang="ru-RU" sz="2000" dirty="0" smtClean="0"/>
              <a:t>издают музыкальный сигнал. Диаметр циферблата часов 9 м,</a:t>
            </a:r>
          </a:p>
          <a:p>
            <a:pPr algn="just"/>
            <a:r>
              <a:rPr lang="ru-RU" sz="2000" dirty="0" smtClean="0"/>
              <a:t>какова площадь циферблата? (ответ округлите до десятых)</a:t>
            </a:r>
            <a:endParaRPr lang="ru-RU" sz="2000" dirty="0"/>
          </a:p>
        </p:txBody>
      </p:sp>
      <p:sp>
        <p:nvSpPr>
          <p:cNvPr id="6" name="Выгнутая вправо стрелка 5">
            <a:hlinkClick r:id="rId2"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43010" name="Picture 2" descr="http://www.petr3.ru/pic/12b.jpg"/>
          <p:cNvPicPr>
            <a:picLocks noChangeAspect="1" noChangeArrowheads="1"/>
          </p:cNvPicPr>
          <p:nvPr/>
        </p:nvPicPr>
        <p:blipFill>
          <a:blip r:embed="rId3" cstate="print"/>
          <a:srcRect/>
          <a:stretch>
            <a:fillRect/>
          </a:stretch>
        </p:blipFill>
        <p:spPr bwMode="auto">
          <a:xfrm>
            <a:off x="5214942" y="2524125"/>
            <a:ext cx="3248025" cy="4333875"/>
          </a:xfrm>
          <a:prstGeom prst="rect">
            <a:avLst/>
          </a:prstGeom>
          <a:noFill/>
        </p:spPr>
      </p:pic>
      <p:pic>
        <p:nvPicPr>
          <p:cNvPr id="43012" name="Picture 4" descr="http://img-fotki.yandex.ru/get/5305/pavlova-lena-pavlova.5e/0_584b9_78de46c3_XL"/>
          <p:cNvPicPr>
            <a:picLocks noChangeAspect="1" noChangeArrowheads="1"/>
          </p:cNvPicPr>
          <p:nvPr/>
        </p:nvPicPr>
        <p:blipFill>
          <a:blip r:embed="rId4" cstate="print"/>
          <a:srcRect/>
          <a:stretch>
            <a:fillRect/>
          </a:stretch>
        </p:blipFill>
        <p:spPr bwMode="auto">
          <a:xfrm>
            <a:off x="428596" y="2524125"/>
            <a:ext cx="3248025" cy="433387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57166"/>
            <a:ext cx="8786874"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Проверим ответы</a:t>
            </a:r>
            <a:endParaRPr lang="ru-RU" sz="3600" b="1" dirty="0">
              <a:solidFill>
                <a:srgbClr val="C00000"/>
              </a:solidFill>
            </a:endParaRPr>
          </a:p>
        </p:txBody>
      </p:sp>
      <p:sp>
        <p:nvSpPr>
          <p:cNvPr id="3" name="TextBox 2"/>
          <p:cNvSpPr txBox="1"/>
          <p:nvPr/>
        </p:nvSpPr>
        <p:spPr>
          <a:xfrm>
            <a:off x="1214414" y="1000108"/>
            <a:ext cx="6799234" cy="830997"/>
          </a:xfrm>
          <a:prstGeom prst="rect">
            <a:avLst/>
          </a:prstGeom>
          <a:noFill/>
        </p:spPr>
        <p:txBody>
          <a:bodyPr wrap="none" rtlCol="0">
            <a:spAutoFit/>
          </a:bodyPr>
          <a:lstStyle/>
          <a:p>
            <a:pPr algn="ctr"/>
            <a:r>
              <a:rPr lang="ru-RU" sz="2400" dirty="0" smtClean="0"/>
              <a:t>Соотнесите буквы с полученными ответами и </a:t>
            </a:r>
          </a:p>
          <a:p>
            <a:pPr algn="ctr"/>
            <a:r>
              <a:rPr lang="ru-RU" sz="2400" dirty="0" smtClean="0"/>
              <a:t>получите имя великого композитора:</a:t>
            </a:r>
            <a:endParaRPr lang="ru-RU" sz="2400" dirty="0"/>
          </a:p>
        </p:txBody>
      </p:sp>
      <p:sp>
        <p:nvSpPr>
          <p:cNvPr id="8" name="Прямоугольник 7"/>
          <p:cNvSpPr/>
          <p:nvPr/>
        </p:nvSpPr>
        <p:spPr>
          <a:xfrm>
            <a:off x="1000100" y="1857364"/>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4,5 –Р.</a:t>
            </a:r>
            <a:endParaRPr lang="ru-RU" sz="3600" b="1" dirty="0">
              <a:solidFill>
                <a:srgbClr val="C00000"/>
              </a:solidFill>
            </a:endParaRPr>
          </a:p>
        </p:txBody>
      </p:sp>
      <p:sp>
        <p:nvSpPr>
          <p:cNvPr id="9" name="Прямоугольник 8"/>
          <p:cNvSpPr/>
          <p:nvPr/>
        </p:nvSpPr>
        <p:spPr>
          <a:xfrm>
            <a:off x="3500430" y="1857364"/>
            <a:ext cx="2143140"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269,8 -Т</a:t>
            </a:r>
            <a:endParaRPr lang="ru-RU" sz="3600" b="1" dirty="0">
              <a:solidFill>
                <a:srgbClr val="C00000"/>
              </a:solidFill>
            </a:endParaRPr>
          </a:p>
        </p:txBody>
      </p:sp>
      <p:sp>
        <p:nvSpPr>
          <p:cNvPr id="10" name="Прямоугольник 9"/>
          <p:cNvSpPr/>
          <p:nvPr/>
        </p:nvSpPr>
        <p:spPr>
          <a:xfrm>
            <a:off x="6286512" y="1857364"/>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2,5 -В</a:t>
            </a:r>
            <a:endParaRPr lang="ru-RU" sz="3600" b="1" dirty="0">
              <a:solidFill>
                <a:srgbClr val="C00000"/>
              </a:solidFill>
            </a:endParaRPr>
          </a:p>
        </p:txBody>
      </p:sp>
      <p:sp>
        <p:nvSpPr>
          <p:cNvPr id="11" name="Прямоугольник 10"/>
          <p:cNvSpPr/>
          <p:nvPr/>
        </p:nvSpPr>
        <p:spPr>
          <a:xfrm>
            <a:off x="928662" y="3143248"/>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6 -М</a:t>
            </a:r>
            <a:endParaRPr lang="ru-RU" sz="3600" b="1" dirty="0">
              <a:solidFill>
                <a:srgbClr val="C00000"/>
              </a:solidFill>
            </a:endParaRPr>
          </a:p>
        </p:txBody>
      </p:sp>
      <p:sp>
        <p:nvSpPr>
          <p:cNvPr id="12" name="Прямоугольник 11"/>
          <p:cNvSpPr/>
          <p:nvPr/>
        </p:nvSpPr>
        <p:spPr>
          <a:xfrm>
            <a:off x="3571868" y="3143248"/>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2,3 -Г</a:t>
            </a:r>
            <a:endParaRPr lang="ru-RU" sz="3600" b="1" dirty="0">
              <a:solidFill>
                <a:srgbClr val="C00000"/>
              </a:solidFill>
            </a:endParaRPr>
          </a:p>
        </p:txBody>
      </p:sp>
      <p:sp>
        <p:nvSpPr>
          <p:cNvPr id="13" name="Прямоугольник 12"/>
          <p:cNvSpPr/>
          <p:nvPr/>
        </p:nvSpPr>
        <p:spPr>
          <a:xfrm>
            <a:off x="6215074" y="3214686"/>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3,5 -А</a:t>
            </a:r>
            <a:endParaRPr lang="ru-RU" sz="3600" b="1" dirty="0">
              <a:solidFill>
                <a:srgbClr val="C00000"/>
              </a:solidFill>
            </a:endParaRPr>
          </a:p>
        </p:txBody>
      </p:sp>
      <p:sp>
        <p:nvSpPr>
          <p:cNvPr id="14" name="Прямоугольник 13"/>
          <p:cNvSpPr/>
          <p:nvPr/>
        </p:nvSpPr>
        <p:spPr>
          <a:xfrm>
            <a:off x="6286512" y="4429132"/>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105-Э</a:t>
            </a:r>
            <a:endParaRPr lang="ru-RU" sz="3600" b="1" dirty="0">
              <a:solidFill>
                <a:srgbClr val="C00000"/>
              </a:solidFill>
            </a:endParaRPr>
          </a:p>
        </p:txBody>
      </p:sp>
      <p:sp>
        <p:nvSpPr>
          <p:cNvPr id="15" name="Прямоугольник 14"/>
          <p:cNvSpPr/>
          <p:nvPr/>
        </p:nvSpPr>
        <p:spPr>
          <a:xfrm>
            <a:off x="3607587" y="4500570"/>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50 -Н</a:t>
            </a:r>
            <a:endParaRPr lang="ru-RU" sz="3600" b="1" dirty="0">
              <a:solidFill>
                <a:srgbClr val="C00000"/>
              </a:solidFill>
            </a:endParaRPr>
          </a:p>
        </p:txBody>
      </p:sp>
      <p:sp>
        <p:nvSpPr>
          <p:cNvPr id="16" name="Прямоугольник 15"/>
          <p:cNvSpPr/>
          <p:nvPr/>
        </p:nvSpPr>
        <p:spPr>
          <a:xfrm>
            <a:off x="928662" y="4500570"/>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3 -Л</a:t>
            </a:r>
            <a:endParaRPr lang="ru-RU" sz="3600" b="1" dirty="0">
              <a:solidFill>
                <a:srgbClr val="C00000"/>
              </a:solidFill>
            </a:endParaRPr>
          </a:p>
        </p:txBody>
      </p:sp>
      <p:sp>
        <p:nvSpPr>
          <p:cNvPr id="17" name="Прямоугольник 16"/>
          <p:cNvSpPr/>
          <p:nvPr/>
        </p:nvSpPr>
        <p:spPr>
          <a:xfrm>
            <a:off x="928662" y="5715016"/>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800 -И</a:t>
            </a:r>
            <a:endParaRPr lang="ru-RU" sz="3600" b="1" dirty="0">
              <a:solidFill>
                <a:srgbClr val="C00000"/>
              </a:solidFill>
            </a:endParaRPr>
          </a:p>
        </p:txBody>
      </p:sp>
      <p:sp>
        <p:nvSpPr>
          <p:cNvPr id="18" name="Прямоугольник 17"/>
          <p:cNvSpPr/>
          <p:nvPr/>
        </p:nvSpPr>
        <p:spPr>
          <a:xfrm>
            <a:off x="3643306" y="5715016"/>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15 -У</a:t>
            </a:r>
            <a:endParaRPr lang="ru-RU" sz="3600" b="1" dirty="0">
              <a:solidFill>
                <a:srgbClr val="C00000"/>
              </a:solidFill>
            </a:endParaRPr>
          </a:p>
        </p:txBody>
      </p:sp>
      <p:sp>
        <p:nvSpPr>
          <p:cNvPr id="19" name="Прямоугольник 18"/>
          <p:cNvSpPr/>
          <p:nvPr/>
        </p:nvSpPr>
        <p:spPr>
          <a:xfrm>
            <a:off x="6357950" y="5715016"/>
            <a:ext cx="1928826" cy="785818"/>
          </a:xfrm>
          <a:prstGeom prst="rect">
            <a:avLst/>
          </a:prstGeom>
          <a:solidFill>
            <a:srgbClr val="FFFF00"/>
          </a:solidFill>
          <a:ln>
            <a:solidFill>
              <a:srgbClr val="FFFF00">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C00000"/>
                </a:solidFill>
              </a:rPr>
              <a:t>63,6 - Р</a:t>
            </a:r>
            <a:endParaRPr lang="ru-RU" sz="3600" b="1" dirty="0">
              <a:solidFill>
                <a:srgbClr val="C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borovik.ucoz.ru/_fr/0/s2160155.jpg">
            <a:hlinkClick r:id="rId2" tooltip="Нажмите, для просмотра в полном размере..."/>
          </p:cNvPr>
          <p:cNvPicPr>
            <a:picLocks noChangeAspect="1" noChangeArrowheads="1"/>
          </p:cNvPicPr>
          <p:nvPr/>
        </p:nvPicPr>
        <p:blipFill>
          <a:blip r:embed="rId3" cstate="print"/>
          <a:srcRect/>
          <a:stretch>
            <a:fillRect/>
          </a:stretch>
        </p:blipFill>
        <p:spPr bwMode="auto">
          <a:xfrm>
            <a:off x="5214942" y="785794"/>
            <a:ext cx="3019425" cy="4762500"/>
          </a:xfrm>
          <a:prstGeom prst="rect">
            <a:avLst/>
          </a:prstGeom>
          <a:noFill/>
        </p:spPr>
      </p:pic>
      <p:sp>
        <p:nvSpPr>
          <p:cNvPr id="3" name="TextBox 2"/>
          <p:cNvSpPr txBox="1"/>
          <p:nvPr/>
        </p:nvSpPr>
        <p:spPr>
          <a:xfrm>
            <a:off x="4357686" y="5715016"/>
            <a:ext cx="4622291" cy="830997"/>
          </a:xfrm>
          <a:prstGeom prst="rect">
            <a:avLst/>
          </a:prstGeom>
          <a:noFill/>
        </p:spPr>
        <p:txBody>
          <a:bodyPr wrap="none" rtlCol="0">
            <a:spAutoFit/>
          </a:bodyPr>
          <a:lstStyle/>
          <a:p>
            <a:pPr algn="ctr"/>
            <a:r>
              <a:rPr lang="ru-RU" sz="2400" b="1" dirty="0" err="1" smtClean="0">
                <a:solidFill>
                  <a:srgbClr val="C00000"/>
                </a:solidFill>
                <a:effectLst>
                  <a:outerShdw blurRad="38100" dist="38100" dir="2700000" algn="tl">
                    <a:srgbClr val="000000">
                      <a:alpha val="43137"/>
                    </a:srgbClr>
                  </a:outerShdw>
                </a:effectLst>
              </a:rPr>
              <a:t>Рейнгольд</a:t>
            </a:r>
            <a:r>
              <a:rPr lang="ru-RU" sz="2400" b="1" dirty="0" smtClean="0">
                <a:solidFill>
                  <a:srgbClr val="C00000"/>
                </a:solidFill>
                <a:effectLst>
                  <a:outerShdw blurRad="38100" dist="38100" dir="2700000" algn="tl">
                    <a:srgbClr val="000000">
                      <a:alpha val="43137"/>
                    </a:srgbClr>
                  </a:outerShdw>
                </a:effectLst>
              </a:rPr>
              <a:t> </a:t>
            </a:r>
            <a:r>
              <a:rPr lang="ru-RU" sz="2400" b="1" dirty="0" err="1" smtClean="0">
                <a:solidFill>
                  <a:srgbClr val="C00000"/>
                </a:solidFill>
                <a:effectLst>
                  <a:outerShdw blurRad="38100" dist="38100" dir="2700000" algn="tl">
                    <a:srgbClr val="000000">
                      <a:alpha val="43137"/>
                    </a:srgbClr>
                  </a:outerShdw>
                </a:effectLst>
              </a:rPr>
              <a:t>Морицевич</a:t>
            </a:r>
            <a:r>
              <a:rPr lang="ru-RU" sz="2400" b="1" dirty="0" smtClean="0">
                <a:solidFill>
                  <a:srgbClr val="C00000"/>
                </a:solidFill>
                <a:effectLst>
                  <a:outerShdw blurRad="38100" dist="38100" dir="2700000" algn="tl">
                    <a:srgbClr val="000000">
                      <a:alpha val="43137"/>
                    </a:srgbClr>
                  </a:outerShdw>
                </a:effectLst>
              </a:rPr>
              <a:t> Глиэр</a:t>
            </a:r>
          </a:p>
          <a:p>
            <a:pPr algn="ctr"/>
            <a:r>
              <a:rPr lang="ru-RU" sz="2400" b="1" dirty="0" smtClean="0">
                <a:solidFill>
                  <a:srgbClr val="C00000"/>
                </a:solidFill>
                <a:effectLst>
                  <a:outerShdw blurRad="38100" dist="38100" dir="2700000" algn="tl">
                    <a:srgbClr val="000000">
                      <a:alpha val="43137"/>
                    </a:srgbClr>
                  </a:outerShdw>
                </a:effectLst>
              </a:rPr>
              <a:t>( 1874 – 1956) </a:t>
            </a:r>
            <a:endParaRPr lang="ru-RU" sz="2400" b="1" dirty="0">
              <a:solidFill>
                <a:srgbClr val="C00000"/>
              </a:solidFill>
              <a:effectLst>
                <a:outerShdw blurRad="38100" dist="38100" dir="2700000" algn="tl">
                  <a:srgbClr val="000000">
                    <a:alpha val="43137"/>
                  </a:srgbClr>
                </a:outerShdw>
              </a:effectLst>
            </a:endParaRPr>
          </a:p>
        </p:txBody>
      </p:sp>
      <p:pic>
        <p:nvPicPr>
          <p:cNvPr id="64514" name="Picture 2" descr="http://www.1000turov.ru/imgs/sv_photo/73/r_p_3be9ca91538258621f79ec9529d142e2.jpg">
            <a:hlinkClick r:id="rId4"/>
          </p:cNvPr>
          <p:cNvPicPr>
            <a:picLocks noChangeAspect="1" noChangeArrowheads="1"/>
          </p:cNvPicPr>
          <p:nvPr/>
        </p:nvPicPr>
        <p:blipFill>
          <a:blip r:embed="rId5" cstate="print"/>
          <a:srcRect/>
          <a:stretch>
            <a:fillRect/>
          </a:stretch>
        </p:blipFill>
        <p:spPr bwMode="auto">
          <a:xfrm>
            <a:off x="428596" y="1500174"/>
            <a:ext cx="4264273" cy="3003532"/>
          </a:xfrm>
          <a:prstGeom prst="rect">
            <a:avLst/>
          </a:prstGeom>
          <a:noFill/>
        </p:spPr>
      </p:pic>
      <p:sp>
        <p:nvSpPr>
          <p:cNvPr id="5" name="Прямоугольник 4"/>
          <p:cNvSpPr/>
          <p:nvPr/>
        </p:nvSpPr>
        <p:spPr>
          <a:xfrm>
            <a:off x="0" y="6211669"/>
            <a:ext cx="4572000" cy="769441"/>
          </a:xfrm>
          <a:prstGeom prst="rect">
            <a:avLst/>
          </a:prstGeom>
        </p:spPr>
        <p:txBody>
          <a:bodyPr>
            <a:spAutoFit/>
          </a:bodyPr>
          <a:lstStyle/>
          <a:p>
            <a:r>
              <a:rPr lang="en-US" sz="1100" dirty="0" smtClean="0">
                <a:hlinkClick r:id="rId4"/>
              </a:rPr>
              <a:t>http://www.youtube.com/watch?v=XK93ZtUmEy4</a:t>
            </a:r>
            <a:endParaRPr lang="ru-RU" sz="1100" dirty="0" smtClean="0"/>
          </a:p>
          <a:p>
            <a:endParaRPr lang="ru-RU" sz="1100" dirty="0" smtClean="0"/>
          </a:p>
          <a:p>
            <a:endParaRPr lang="ru-RU" sz="1100" dirty="0" smtClean="0"/>
          </a:p>
          <a:p>
            <a:endParaRPr lang="ru-RU" sz="1100" dirty="0"/>
          </a:p>
        </p:txBody>
      </p:sp>
      <p:sp>
        <p:nvSpPr>
          <p:cNvPr id="7" name="Прямоугольник 6"/>
          <p:cNvSpPr/>
          <p:nvPr/>
        </p:nvSpPr>
        <p:spPr>
          <a:xfrm>
            <a:off x="0" y="6596390"/>
            <a:ext cx="4572000" cy="430887"/>
          </a:xfrm>
          <a:prstGeom prst="rect">
            <a:avLst/>
          </a:prstGeom>
        </p:spPr>
        <p:txBody>
          <a:bodyPr>
            <a:spAutoFit/>
          </a:bodyPr>
          <a:lstStyle/>
          <a:p>
            <a:r>
              <a:rPr lang="en-US" sz="1100" dirty="0" smtClean="0">
                <a:hlinkClick r:id="rId6"/>
              </a:rPr>
              <a:t>http://video.yandex.ru/users/tamarabers/view/29/#</a:t>
            </a:r>
            <a:endParaRPr lang="ru-RU" sz="1100" dirty="0" smtClean="0"/>
          </a:p>
          <a:p>
            <a:endParaRPr lang="ru-RU" sz="1100" dirty="0"/>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017.radikal.ru/i430/1110/38/4e044057535c.jpg"/>
          <p:cNvPicPr>
            <a:picLocks noChangeAspect="1" noChangeArrowheads="1"/>
          </p:cNvPicPr>
          <p:nvPr/>
        </p:nvPicPr>
        <p:blipFill>
          <a:blip r:embed="rId3"/>
          <a:srcRect/>
          <a:stretch>
            <a:fillRect/>
          </a:stretch>
        </p:blipFill>
        <p:spPr bwMode="auto">
          <a:xfrm>
            <a:off x="0" y="0"/>
            <a:ext cx="9144000" cy="7143776"/>
          </a:xfrm>
          <a:prstGeom prst="rect">
            <a:avLst/>
          </a:prstGeom>
          <a:noFill/>
        </p:spPr>
      </p:pic>
      <p:pic>
        <p:nvPicPr>
          <p:cNvPr id="3" name="ANTHEM.MP3">
            <a:hlinkClick r:id="" action="ppaction://media"/>
          </p:cNvPr>
          <p:cNvPicPr>
            <a:picLocks noRot="1" noChangeAspect="1"/>
          </p:cNvPicPr>
          <p:nvPr>
            <a:audioFile r:link="rId1"/>
          </p:nvPr>
        </p:nvPicPr>
        <p:blipFill>
          <a:blip r:embed="rId4"/>
          <a:stretch>
            <a:fillRect/>
          </a:stretch>
        </p:blipFill>
        <p:spPr>
          <a:xfrm>
            <a:off x="0"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05.radikal.ru/i178/1105/05/cb3619cf3502.gif">
            <a:hlinkClick r:id="rId2"/>
          </p:cNvPr>
          <p:cNvPicPr>
            <a:picLocks noChangeAspect="1" noChangeArrowheads="1" noCrop="1"/>
          </p:cNvPicPr>
          <p:nvPr/>
        </p:nvPicPr>
        <p:blipFill>
          <a:blip r:embed="rId3" cstate="print"/>
          <a:srcRect/>
          <a:stretch>
            <a:fillRect/>
          </a:stretch>
        </p:blipFill>
        <p:spPr bwMode="auto">
          <a:xfrm>
            <a:off x="0" y="0"/>
            <a:ext cx="9144000" cy="688813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finesgallery.ru/img/swifon(1).jpg"/>
          <p:cNvPicPr>
            <a:picLocks noChangeAspect="1" noChangeArrowheads="1"/>
          </p:cNvPicPr>
          <p:nvPr/>
        </p:nvPicPr>
        <p:blipFill>
          <a:blip r:embed="rId2" cstate="print">
            <a:lum bright="17000" contrast="-24000"/>
          </a:blip>
          <a:srcRect/>
          <a:stretch>
            <a:fillRect/>
          </a:stretch>
        </p:blipFill>
        <p:spPr bwMode="auto">
          <a:xfrm>
            <a:off x="0" y="0"/>
            <a:ext cx="9144000" cy="6858000"/>
          </a:xfrm>
          <a:prstGeom prst="rect">
            <a:avLst/>
          </a:prstGeom>
          <a:noFill/>
        </p:spPr>
      </p:pic>
      <p:sp>
        <p:nvSpPr>
          <p:cNvPr id="2" name="TextBox 1"/>
          <p:cNvSpPr txBox="1"/>
          <p:nvPr/>
        </p:nvSpPr>
        <p:spPr>
          <a:xfrm>
            <a:off x="214282" y="571480"/>
            <a:ext cx="8572560" cy="5632311"/>
          </a:xfrm>
          <a:prstGeom prst="rect">
            <a:avLst/>
          </a:prstGeom>
          <a:noFill/>
        </p:spPr>
        <p:txBody>
          <a:bodyPr wrap="square" rtlCol="0">
            <a:spAutoFit/>
          </a:bodyPr>
          <a:lstStyle/>
          <a:p>
            <a:r>
              <a:rPr lang="ru-RU" sz="2000" b="1" dirty="0" smtClean="0"/>
              <a:t>Поющий фонтан посреди Невы открылся в Санкт-Петербурге в  2006 году. Водяные струи взметнулись вверх прямо из воды недалеко от Стрелки Васильевского острова. Фонтанный комплекс у Стрелки установлен на плавучем понтонном поле размером 70 на 70 метров. Поле состоит из сваренных между собой стальных труб, а вес понтона  достигает 230 тонн. Понтон </a:t>
            </a:r>
            <a:r>
              <a:rPr lang="ru-RU" sz="2000" b="1" dirty="0" err="1" smtClean="0"/>
              <a:t>притоплен</a:t>
            </a:r>
            <a:r>
              <a:rPr lang="ru-RU" sz="2000" b="1" dirty="0" smtClean="0"/>
              <a:t>,   и над водой видны только  отдельные светильники и  верхние части фонтанных трубок. Для работы фонтана  использованы  насосы. Один насос мог бы  поднять одну струю на высоту 67,865 м, но так  струй больше, чем насосов максимальная высота струи фонтана 60 м. При включении полного режима  786 струй образуют сплошной водный экран, на котором с помощью  лазеров и прожекторов разыгрывается  световое шоу с музыкальным сопровождением. Мощность одного светильника обеспечивает освещенность  в ночное время 112 куб.м объема фонтана. </a:t>
            </a:r>
          </a:p>
          <a:p>
            <a:r>
              <a:rPr lang="ru-RU" sz="2000" b="1" dirty="0" smtClean="0"/>
              <a:t>Подсчитайте количество насосов и светильников, используемых для обеспечения работы фонтана.</a:t>
            </a:r>
            <a:endParaRPr lang="ru-RU"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anim calcmode="lin" valueType="num">
                                      <p:cBhvr>
                                        <p:cTn id="8" dur="500" fill="hold"/>
                                        <p:tgtEl>
                                          <p:spTgt spid="2">
                                            <p:txEl>
                                              <p:pRg st="0" end="0"/>
                                            </p:txEl>
                                          </p:spTgt>
                                        </p:tgtEl>
                                        <p:attrNameLst>
                                          <p:attrName>ppt_x</p:attrName>
                                        </p:attrNameLst>
                                      </p:cBhvr>
                                      <p:tavLst>
                                        <p:tav tm="0">
                                          <p:val>
                                            <p:strVal val="#ppt_x-.1"/>
                                          </p:val>
                                        </p:tav>
                                        <p:tav tm="100000">
                                          <p:val>
                                            <p:strVal val="#ppt_x"/>
                                          </p:val>
                                        </p:tav>
                                      </p:tavLst>
                                    </p:anim>
                                    <p:anim calcmode="lin" valueType="num">
                                      <p:cBhvr>
                                        <p:cTn id="9"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7700"/>
                            </p:stCondLst>
                            <p:childTnLst>
                              <p:par>
                                <p:cTn id="11" presetID="5" presetClass="entr" presetSubtype="1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checkerboard(across)">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finesgallery.ru/img/swifon(1).jpg"/>
          <p:cNvPicPr>
            <a:picLocks noChangeAspect="1" noChangeArrowheads="1"/>
          </p:cNvPicPr>
          <p:nvPr/>
        </p:nvPicPr>
        <p:blipFill>
          <a:blip r:embed="rId2" cstate="print">
            <a:lum bright="17000" contrast="-24000"/>
          </a:blip>
          <a:srcRect/>
          <a:stretch>
            <a:fillRect/>
          </a:stretch>
        </p:blipFill>
        <p:spPr bwMode="auto">
          <a:xfrm>
            <a:off x="0" y="0"/>
            <a:ext cx="9144000" cy="6858000"/>
          </a:xfrm>
          <a:prstGeom prst="rect">
            <a:avLst/>
          </a:prstGeom>
          <a:noFill/>
        </p:spPr>
      </p:pic>
      <p:sp>
        <p:nvSpPr>
          <p:cNvPr id="2" name="TextBox 1"/>
          <p:cNvSpPr txBox="1"/>
          <p:nvPr/>
        </p:nvSpPr>
        <p:spPr>
          <a:xfrm>
            <a:off x="214282" y="571480"/>
            <a:ext cx="8572560" cy="5632311"/>
          </a:xfrm>
          <a:prstGeom prst="rect">
            <a:avLst/>
          </a:prstGeom>
          <a:noFill/>
        </p:spPr>
        <p:txBody>
          <a:bodyPr wrap="square" rtlCol="0">
            <a:spAutoFit/>
          </a:bodyPr>
          <a:lstStyle/>
          <a:p>
            <a:r>
              <a:rPr lang="ru-RU" sz="2000" b="1" dirty="0" smtClean="0"/>
              <a:t>Поющий фонтан посреди Невы открылся в Санкт-Петербурге в  2006 году. Водяные струи взметнулись вверх прямо из воды недалеко от Стрелки Васильевского острова. Фонтанный комплекс у Стрелки установлен на плавучем понтонном поле размером 70 на 70 метров. Поле состоит из сваренных между собой стальных труб, а вес понтона  достигает 230 тонн. Понтон </a:t>
            </a:r>
            <a:r>
              <a:rPr lang="ru-RU" sz="2000" b="1" dirty="0" err="1" smtClean="0"/>
              <a:t>притоплен</a:t>
            </a:r>
            <a:r>
              <a:rPr lang="ru-RU" sz="2000" b="1" dirty="0" smtClean="0"/>
              <a:t>,   и над водой видны только  отдельные светильники и  верхние части фонтанных трубок. Для работы фонтана  использованы  насосы. </a:t>
            </a:r>
            <a:r>
              <a:rPr lang="ru-RU" sz="2000" b="1" u="sng" dirty="0" smtClean="0">
                <a:solidFill>
                  <a:srgbClr val="FF0000"/>
                </a:solidFill>
              </a:rPr>
              <a:t>Один насос мог бы  поднять одну струю на высоту 67,865 м, но так  струй больше, чем насосов максимальная высота струи фонтана 60 м. </a:t>
            </a:r>
            <a:r>
              <a:rPr lang="ru-RU" sz="2000" b="1" dirty="0" smtClean="0"/>
              <a:t>При включении полного режима  </a:t>
            </a:r>
            <a:r>
              <a:rPr lang="ru-RU" sz="2000" b="1" u="sng" dirty="0" smtClean="0">
                <a:solidFill>
                  <a:srgbClr val="FF0000"/>
                </a:solidFill>
              </a:rPr>
              <a:t>786 струй </a:t>
            </a:r>
            <a:r>
              <a:rPr lang="ru-RU" sz="2000" b="1" dirty="0" smtClean="0"/>
              <a:t>образуют сплошной водный экран, на котором с помощью  лазеров и прожекторов разыгрывается  световое шоу с музыкальным сопровождением. Мощность одного светильника обеспечивает освещенность  в ночное время 112 куб.м объема фонтана. </a:t>
            </a:r>
          </a:p>
          <a:p>
            <a:r>
              <a:rPr lang="ru-RU" sz="2000" b="1" u="sng" dirty="0" smtClean="0">
                <a:solidFill>
                  <a:srgbClr val="FF0000"/>
                </a:solidFill>
              </a:rPr>
              <a:t>Подсчитайте количество насосов </a:t>
            </a:r>
            <a:r>
              <a:rPr lang="ru-RU" sz="2000" b="1" dirty="0" smtClean="0"/>
              <a:t>и светильников, используемых для обеспечения работы фонтана.</a:t>
            </a:r>
            <a:endParaRPr lang="ru-RU" sz="20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finesgallery.ru/img/swifon(1).jpg"/>
          <p:cNvPicPr>
            <a:picLocks noChangeAspect="1" noChangeArrowheads="1"/>
          </p:cNvPicPr>
          <p:nvPr/>
        </p:nvPicPr>
        <p:blipFill>
          <a:blip r:embed="rId2" cstate="print">
            <a:lum bright="17000" contrast="-24000"/>
          </a:blip>
          <a:srcRect/>
          <a:stretch>
            <a:fillRect/>
          </a:stretch>
        </p:blipFill>
        <p:spPr bwMode="auto">
          <a:xfrm>
            <a:off x="0" y="0"/>
            <a:ext cx="9144000" cy="6858000"/>
          </a:xfrm>
          <a:prstGeom prst="rect">
            <a:avLst/>
          </a:prstGeom>
          <a:noFill/>
        </p:spPr>
      </p:pic>
      <p:sp>
        <p:nvSpPr>
          <p:cNvPr id="2" name="TextBox 1"/>
          <p:cNvSpPr txBox="1"/>
          <p:nvPr/>
        </p:nvSpPr>
        <p:spPr>
          <a:xfrm>
            <a:off x="214282" y="571480"/>
            <a:ext cx="8572560" cy="5632311"/>
          </a:xfrm>
          <a:prstGeom prst="rect">
            <a:avLst/>
          </a:prstGeom>
          <a:noFill/>
        </p:spPr>
        <p:txBody>
          <a:bodyPr wrap="square" rtlCol="0">
            <a:spAutoFit/>
          </a:bodyPr>
          <a:lstStyle/>
          <a:p>
            <a:r>
              <a:rPr lang="ru-RU" sz="2000" b="1" dirty="0" smtClean="0"/>
              <a:t>Поющий фонтан посреди Невы открылся в Санкт-Петербурге в  2006 году. Водяные струи взметнулись вверх прямо из воды недалеко от Стрелки Васильевского острова. </a:t>
            </a:r>
            <a:r>
              <a:rPr lang="ru-RU" sz="2000" b="1" u="sng" dirty="0" smtClean="0">
                <a:solidFill>
                  <a:srgbClr val="FF0000"/>
                </a:solidFill>
              </a:rPr>
              <a:t>Фонтанный комплекс у Стрелки установлен на плавучем понтонном поле размером 70 на 70 метров. </a:t>
            </a:r>
            <a:r>
              <a:rPr lang="ru-RU" sz="2000" b="1" dirty="0" smtClean="0"/>
              <a:t>Поле состоит из сваренных между собой стальных труб, а вес понтона  достигает 230 тонн. Понтон </a:t>
            </a:r>
            <a:r>
              <a:rPr lang="ru-RU" sz="2000" b="1" dirty="0" err="1" smtClean="0"/>
              <a:t>притоплен</a:t>
            </a:r>
            <a:r>
              <a:rPr lang="ru-RU" sz="2000" b="1" dirty="0" smtClean="0"/>
              <a:t>,   и над водой видны только  отдельные светильники и  верхние части фонтанных трубок. Для работы фонтана  использованы  насосы. Один насос мог бы  поднять одну струю на высоту 67,865 м, но так  струй больше, чем насосов </a:t>
            </a:r>
            <a:r>
              <a:rPr lang="ru-RU" sz="2000" b="1" u="sng" dirty="0" smtClean="0">
                <a:solidFill>
                  <a:srgbClr val="FF0000"/>
                </a:solidFill>
              </a:rPr>
              <a:t>максимальная высота струи фонтана 60 м.</a:t>
            </a:r>
            <a:r>
              <a:rPr lang="ru-RU" sz="2000" b="1" dirty="0" smtClean="0"/>
              <a:t> При включении полного режима  786 струй образуют сплошной водный экран, на котором с помощью  лазеров и прожекторов разыгрывается  световое шоу с музыкальным сопровождением</a:t>
            </a:r>
            <a:r>
              <a:rPr lang="ru-RU" sz="2000" b="1" u="sng" dirty="0" smtClean="0">
                <a:solidFill>
                  <a:srgbClr val="FF0000"/>
                </a:solidFill>
              </a:rPr>
              <a:t>. Мощность одного светильника обеспечивает освещенность  в ночное время 112 куб.м объема фонтана. </a:t>
            </a:r>
          </a:p>
          <a:p>
            <a:r>
              <a:rPr lang="ru-RU" sz="2000" b="1" u="sng" dirty="0" smtClean="0">
                <a:solidFill>
                  <a:srgbClr val="FF0000"/>
                </a:solidFill>
              </a:rPr>
              <a:t>Подсчитайте количество </a:t>
            </a:r>
            <a:r>
              <a:rPr lang="ru-RU" sz="2000" b="1" dirty="0" smtClean="0"/>
              <a:t>насосов и </a:t>
            </a:r>
            <a:r>
              <a:rPr lang="ru-RU" sz="2000" b="1" u="sng" dirty="0" smtClean="0">
                <a:solidFill>
                  <a:srgbClr val="FF0000"/>
                </a:solidFill>
              </a:rPr>
              <a:t>светильников</a:t>
            </a:r>
            <a:r>
              <a:rPr lang="ru-RU" sz="2000" b="1" dirty="0" smtClean="0"/>
              <a:t>, используемых для обеспечения работы фонтана.</a:t>
            </a:r>
            <a:endParaRPr lang="ru-RU" sz="2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cstate="print"/>
          <a:srcRect r="50000" b="50000"/>
          <a:stretch>
            <a:fillRect/>
          </a:stretch>
        </p:blipFill>
        <p:spPr bwMode="auto">
          <a:xfrm>
            <a:off x="-885788" y="0"/>
            <a:ext cx="1097281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1071546"/>
            <a:ext cx="6715172" cy="4524315"/>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Вы талантливые дети! </a:t>
            </a:r>
          </a:p>
          <a:p>
            <a:pPr algn="ctr"/>
            <a:r>
              <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Когда-нибудь вы сами приятно поразитесь, как много</a:t>
            </a:r>
          </a:p>
          <a:p>
            <a:pPr algn="ctr"/>
            <a:r>
              <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 и хорошо умеете, если будете постоянно работать над собой, ставить новые цели </a:t>
            </a:r>
          </a:p>
          <a:p>
            <a:pPr algn="ctr"/>
            <a:r>
              <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и стремиться к их  достижению.</a:t>
            </a:r>
          </a:p>
          <a:p>
            <a:pPr algn="ctr"/>
            <a:endPar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a:p>
            <a:pPr algn="r"/>
            <a:r>
              <a:rPr lang="ru-RU" sz="32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				</a:t>
            </a:r>
            <a:r>
              <a:rPr lang="ru-RU" sz="3200" b="1" i="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Ж.Ж .Руссо</a:t>
            </a:r>
            <a:endParaRPr lang="ru-RU" sz="3200" b="1" i="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pic>
        <p:nvPicPr>
          <p:cNvPr id="3" name="Picture 2" descr="FLOWER27[1]"/>
          <p:cNvPicPr>
            <a:picLocks noChangeAspect="1" noChangeArrowheads="1" noCrop="1"/>
          </p:cNvPicPr>
          <p:nvPr/>
        </p:nvPicPr>
        <p:blipFill>
          <a:blip r:embed="rId2" cstate="print"/>
          <a:srcRect/>
          <a:stretch>
            <a:fillRect/>
          </a:stretch>
        </p:blipFill>
        <p:spPr bwMode="auto">
          <a:xfrm>
            <a:off x="785813" y="5715000"/>
            <a:ext cx="7561262" cy="815975"/>
          </a:xfrm>
          <a:prstGeom prst="rect">
            <a:avLst/>
          </a:prstGeom>
          <a:noFill/>
          <a:ln w="9525">
            <a:noFill/>
            <a:miter lim="800000"/>
            <a:headEnd/>
            <a:tailEnd/>
          </a:ln>
        </p:spPr>
      </p:pic>
      <p:pic>
        <p:nvPicPr>
          <p:cNvPr id="4" name="Picture 14" descr="C:\Program Files\Common Files\Microsoft Shared\Clipart\cagcat50\BS00554_.wmf"/>
          <p:cNvPicPr>
            <a:picLocks noChangeAspect="1" noChangeArrowheads="1"/>
          </p:cNvPicPr>
          <p:nvPr/>
        </p:nvPicPr>
        <p:blipFill>
          <a:blip r:embed="rId3" cstate="print"/>
          <a:srcRect/>
          <a:stretch>
            <a:fillRect/>
          </a:stretch>
        </p:blipFill>
        <p:spPr bwMode="auto">
          <a:xfrm>
            <a:off x="6791332" y="1142984"/>
            <a:ext cx="2352668" cy="324027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 Поиск плана решения задачи</a:t>
            </a:r>
            <a:endParaRPr lang="ru-RU" sz="3600" b="1" dirty="0">
              <a:solidFill>
                <a:srgbClr val="C00000"/>
              </a:solidFill>
            </a:endParaRPr>
          </a:p>
        </p:txBody>
      </p:sp>
      <p:grpSp>
        <p:nvGrpSpPr>
          <p:cNvPr id="32" name="Группа 31"/>
          <p:cNvGrpSpPr/>
          <p:nvPr/>
        </p:nvGrpSpPr>
        <p:grpSpPr>
          <a:xfrm>
            <a:off x="642910" y="1500174"/>
            <a:ext cx="4874219" cy="500066"/>
            <a:chOff x="642910" y="1500174"/>
            <a:chExt cx="4874219" cy="500066"/>
          </a:xfrm>
        </p:grpSpPr>
        <p:sp>
          <p:nvSpPr>
            <p:cNvPr id="13" name="Прямоугольник 12"/>
            <p:cNvSpPr/>
            <p:nvPr/>
          </p:nvSpPr>
          <p:spPr>
            <a:xfrm>
              <a:off x="642910" y="1500174"/>
              <a:ext cx="4857784" cy="500066"/>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642910" y="1500174"/>
              <a:ext cx="4874219" cy="461665"/>
            </a:xfrm>
            <a:prstGeom prst="rect">
              <a:avLst/>
            </a:prstGeom>
            <a:noFill/>
          </p:spPr>
          <p:txBody>
            <a:bodyPr wrap="none" rtlCol="0">
              <a:spAutoFit/>
            </a:bodyPr>
            <a:lstStyle/>
            <a:p>
              <a:r>
                <a:rPr lang="ru-RU" sz="2400" dirty="0" smtClean="0"/>
                <a:t> 1. Выделить условие и вопрос.</a:t>
              </a:r>
              <a:endParaRPr lang="ru-RU" sz="2400" dirty="0"/>
            </a:p>
          </p:txBody>
        </p:sp>
      </p:grpSp>
      <p:grpSp>
        <p:nvGrpSpPr>
          <p:cNvPr id="27" name="Группа 26"/>
          <p:cNvGrpSpPr/>
          <p:nvPr/>
        </p:nvGrpSpPr>
        <p:grpSpPr>
          <a:xfrm>
            <a:off x="642910" y="2285992"/>
            <a:ext cx="4857784" cy="500066"/>
            <a:chOff x="642910" y="2285992"/>
            <a:chExt cx="4857784" cy="500066"/>
          </a:xfrm>
        </p:grpSpPr>
        <p:sp>
          <p:nvSpPr>
            <p:cNvPr id="15" name="Прямоугольник 14"/>
            <p:cNvSpPr/>
            <p:nvPr/>
          </p:nvSpPr>
          <p:spPr>
            <a:xfrm>
              <a:off x="642910" y="2285992"/>
              <a:ext cx="4857784" cy="500066"/>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714348" y="2285992"/>
              <a:ext cx="4175182" cy="461665"/>
            </a:xfrm>
            <a:prstGeom prst="rect">
              <a:avLst/>
            </a:prstGeom>
            <a:noFill/>
          </p:spPr>
          <p:txBody>
            <a:bodyPr wrap="none" rtlCol="0">
              <a:spAutoFit/>
            </a:bodyPr>
            <a:lstStyle/>
            <a:p>
              <a:r>
                <a:rPr lang="ru-RU" sz="2400" dirty="0" smtClean="0"/>
                <a:t> 2. Сделать краткую запись.</a:t>
              </a:r>
              <a:endParaRPr lang="ru-RU" sz="2400" dirty="0"/>
            </a:p>
          </p:txBody>
        </p:sp>
      </p:grpSp>
      <p:grpSp>
        <p:nvGrpSpPr>
          <p:cNvPr id="28" name="Группа 27"/>
          <p:cNvGrpSpPr/>
          <p:nvPr/>
        </p:nvGrpSpPr>
        <p:grpSpPr>
          <a:xfrm>
            <a:off x="642910" y="3143248"/>
            <a:ext cx="4857784" cy="500066"/>
            <a:chOff x="642910" y="3143248"/>
            <a:chExt cx="4857784" cy="500066"/>
          </a:xfrm>
        </p:grpSpPr>
        <p:sp>
          <p:nvSpPr>
            <p:cNvPr id="14" name="Прямоугольник 13"/>
            <p:cNvSpPr/>
            <p:nvPr/>
          </p:nvSpPr>
          <p:spPr>
            <a:xfrm>
              <a:off x="642910" y="3143248"/>
              <a:ext cx="4857784" cy="500066"/>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714348" y="3143248"/>
              <a:ext cx="4316951" cy="461665"/>
            </a:xfrm>
            <a:prstGeom prst="rect">
              <a:avLst/>
            </a:prstGeom>
            <a:noFill/>
          </p:spPr>
          <p:txBody>
            <a:bodyPr wrap="none" rtlCol="0">
              <a:spAutoFit/>
            </a:bodyPr>
            <a:lstStyle/>
            <a:p>
              <a:r>
                <a:rPr lang="ru-RU" sz="2400" dirty="0" smtClean="0"/>
                <a:t> 3. Составить план решения.</a:t>
              </a:r>
              <a:endParaRPr lang="ru-RU" sz="2400" dirty="0"/>
            </a:p>
          </p:txBody>
        </p:sp>
      </p:grpSp>
      <p:grpSp>
        <p:nvGrpSpPr>
          <p:cNvPr id="29" name="Группа 28"/>
          <p:cNvGrpSpPr/>
          <p:nvPr/>
        </p:nvGrpSpPr>
        <p:grpSpPr>
          <a:xfrm>
            <a:off x="642910" y="4857760"/>
            <a:ext cx="4929222" cy="500066"/>
            <a:chOff x="642910" y="4857760"/>
            <a:chExt cx="4929222" cy="500066"/>
          </a:xfrm>
        </p:grpSpPr>
        <p:sp>
          <p:nvSpPr>
            <p:cNvPr id="17" name="Прямоугольник 16"/>
            <p:cNvSpPr/>
            <p:nvPr/>
          </p:nvSpPr>
          <p:spPr>
            <a:xfrm>
              <a:off x="714348" y="4857760"/>
              <a:ext cx="4857784" cy="500066"/>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p:nvSpPr>
          <p:spPr>
            <a:xfrm>
              <a:off x="642910" y="4857760"/>
              <a:ext cx="4444807" cy="461665"/>
            </a:xfrm>
            <a:prstGeom prst="rect">
              <a:avLst/>
            </a:prstGeom>
            <a:noFill/>
          </p:spPr>
          <p:txBody>
            <a:bodyPr wrap="none" rtlCol="0">
              <a:spAutoFit/>
            </a:bodyPr>
            <a:lstStyle/>
            <a:p>
              <a:r>
                <a:rPr lang="ru-RU" sz="2400" dirty="0" smtClean="0"/>
                <a:t> 4. Записать решение задачи.</a:t>
              </a:r>
              <a:endParaRPr lang="ru-RU" sz="2400" dirty="0"/>
            </a:p>
          </p:txBody>
        </p:sp>
      </p:grpSp>
      <p:sp>
        <p:nvSpPr>
          <p:cNvPr id="22" name="TextBox 21"/>
          <p:cNvSpPr txBox="1"/>
          <p:nvPr/>
        </p:nvSpPr>
        <p:spPr>
          <a:xfrm>
            <a:off x="3786182" y="4143380"/>
            <a:ext cx="575799" cy="369332"/>
          </a:xfrm>
          <a:prstGeom prst="rect">
            <a:avLst/>
          </a:prstGeom>
          <a:noFill/>
        </p:spPr>
        <p:txBody>
          <a:bodyPr wrap="none" rtlCol="0">
            <a:spAutoFit/>
          </a:bodyPr>
          <a:lstStyle/>
          <a:p>
            <a:r>
              <a:rPr lang="ru-RU" dirty="0" smtClean="0"/>
              <a:t>или</a:t>
            </a:r>
            <a:endParaRPr lang="ru-RU" dirty="0"/>
          </a:p>
        </p:txBody>
      </p:sp>
      <p:grpSp>
        <p:nvGrpSpPr>
          <p:cNvPr id="31" name="Группа 30"/>
          <p:cNvGrpSpPr/>
          <p:nvPr/>
        </p:nvGrpSpPr>
        <p:grpSpPr>
          <a:xfrm>
            <a:off x="857224" y="4000504"/>
            <a:ext cx="2428892" cy="500066"/>
            <a:chOff x="857224" y="4000504"/>
            <a:chExt cx="2428892" cy="500066"/>
          </a:xfrm>
        </p:grpSpPr>
        <p:sp>
          <p:nvSpPr>
            <p:cNvPr id="18" name="Овал 17"/>
            <p:cNvSpPr/>
            <p:nvPr/>
          </p:nvSpPr>
          <p:spPr>
            <a:xfrm>
              <a:off x="857224" y="4000504"/>
              <a:ext cx="928694" cy="500066"/>
            </a:xfrm>
            <a:prstGeom prst="ellipse">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У</a:t>
              </a:r>
              <a:endParaRPr lang="ru-RU" sz="3600" b="1" dirty="0">
                <a:solidFill>
                  <a:schemeClr val="tx1"/>
                </a:solidFill>
              </a:endParaRPr>
            </a:p>
          </p:txBody>
        </p:sp>
        <p:sp>
          <p:nvSpPr>
            <p:cNvPr id="19" name="Овал 18"/>
            <p:cNvSpPr/>
            <p:nvPr/>
          </p:nvSpPr>
          <p:spPr>
            <a:xfrm>
              <a:off x="2357422" y="4000504"/>
              <a:ext cx="928694" cy="50006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cxnSp>
          <p:nvCxnSpPr>
            <p:cNvPr id="24" name="Прямая со стрелкой 23"/>
            <p:cNvCxnSpPr>
              <a:stCxn id="18" idx="6"/>
              <a:endCxn id="19" idx="2"/>
            </p:cNvCxnSpPr>
            <p:nvPr/>
          </p:nvCxnSpPr>
          <p:spPr>
            <a:xfrm>
              <a:off x="1785918" y="4250537"/>
              <a:ext cx="57150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grpSp>
      <p:grpSp>
        <p:nvGrpSpPr>
          <p:cNvPr id="30" name="Группа 29"/>
          <p:cNvGrpSpPr/>
          <p:nvPr/>
        </p:nvGrpSpPr>
        <p:grpSpPr>
          <a:xfrm>
            <a:off x="4786314" y="4000504"/>
            <a:ext cx="2428892" cy="500066"/>
            <a:chOff x="4786314" y="4000504"/>
            <a:chExt cx="2428892" cy="500066"/>
          </a:xfrm>
        </p:grpSpPr>
        <p:sp>
          <p:nvSpPr>
            <p:cNvPr id="20" name="Овал 19"/>
            <p:cNvSpPr/>
            <p:nvPr/>
          </p:nvSpPr>
          <p:spPr>
            <a:xfrm>
              <a:off x="4786314" y="4000504"/>
              <a:ext cx="928694" cy="50006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21" name="Овал 20"/>
            <p:cNvSpPr/>
            <p:nvPr/>
          </p:nvSpPr>
          <p:spPr>
            <a:xfrm>
              <a:off x="6286512" y="4000504"/>
              <a:ext cx="928694" cy="500066"/>
            </a:xfrm>
            <a:prstGeom prst="ellipse">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У</a:t>
              </a:r>
              <a:endParaRPr lang="ru-RU" sz="3600" b="1" dirty="0">
                <a:solidFill>
                  <a:schemeClr val="tx1"/>
                </a:solidFill>
              </a:endParaRPr>
            </a:p>
          </p:txBody>
        </p:sp>
        <p:cxnSp>
          <p:nvCxnSpPr>
            <p:cNvPr id="26" name="Прямая со стрелкой 25"/>
            <p:cNvCxnSpPr/>
            <p:nvPr/>
          </p:nvCxnSpPr>
          <p:spPr>
            <a:xfrm>
              <a:off x="5715008" y="4214818"/>
              <a:ext cx="57150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0.70"/>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strVal val="#ppt_w*0.70"/>
                                          </p:val>
                                        </p:tav>
                                        <p:tav tm="100000">
                                          <p:val>
                                            <p:strVal val="#ppt_w"/>
                                          </p:val>
                                        </p:tav>
                                      </p:tavLst>
                                    </p:anim>
                                    <p:anim calcmode="lin" valueType="num">
                                      <p:cBhvr>
                                        <p:cTn id="15" dur="1000" fill="hold"/>
                                        <p:tgtEl>
                                          <p:spTgt spid="27"/>
                                        </p:tgtEl>
                                        <p:attrNameLst>
                                          <p:attrName>ppt_h</p:attrName>
                                        </p:attrNameLst>
                                      </p:cBhvr>
                                      <p:tavLst>
                                        <p:tav tm="0">
                                          <p:val>
                                            <p:strVal val="#ppt_h"/>
                                          </p:val>
                                        </p:tav>
                                        <p:tav tm="100000">
                                          <p:val>
                                            <p:strVal val="#ppt_h"/>
                                          </p:val>
                                        </p:tav>
                                      </p:tavLst>
                                    </p:anim>
                                    <p:animEffect transition="in" filter="fade">
                                      <p:cBhvr>
                                        <p:cTn id="16" dur="10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1000" fill="hold"/>
                                        <p:tgtEl>
                                          <p:spTgt spid="28"/>
                                        </p:tgtEl>
                                        <p:attrNameLst>
                                          <p:attrName>ppt_w</p:attrName>
                                        </p:attrNameLst>
                                      </p:cBhvr>
                                      <p:tavLst>
                                        <p:tav tm="0">
                                          <p:val>
                                            <p:strVal val="#ppt_w*0.70"/>
                                          </p:val>
                                        </p:tav>
                                        <p:tav tm="100000">
                                          <p:val>
                                            <p:strVal val="#ppt_w"/>
                                          </p:val>
                                        </p:tav>
                                      </p:tavLst>
                                    </p:anim>
                                    <p:anim calcmode="lin" valueType="num">
                                      <p:cBhvr>
                                        <p:cTn id="22" dur="1000" fill="hold"/>
                                        <p:tgtEl>
                                          <p:spTgt spid="28"/>
                                        </p:tgtEl>
                                        <p:attrNameLst>
                                          <p:attrName>ppt_h</p:attrName>
                                        </p:attrNameLst>
                                      </p:cBhvr>
                                      <p:tavLst>
                                        <p:tav tm="0">
                                          <p:val>
                                            <p:strVal val="#ppt_h"/>
                                          </p:val>
                                        </p:tav>
                                        <p:tav tm="100000">
                                          <p:val>
                                            <p:strVal val="#ppt_h"/>
                                          </p:val>
                                        </p:tav>
                                      </p:tavLst>
                                    </p:anim>
                                    <p:animEffect transition="in" filter="fade">
                                      <p:cBhvr>
                                        <p:cTn id="23" dur="10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2000" fill="hold"/>
                                        <p:tgtEl>
                                          <p:spTgt spid="30"/>
                                        </p:tgtEl>
                                        <p:attrNameLst>
                                          <p:attrName>ppt_w</p:attrName>
                                        </p:attrNameLst>
                                      </p:cBhvr>
                                      <p:tavLst>
                                        <p:tav tm="0">
                                          <p:val>
                                            <p:fltVal val="0"/>
                                          </p:val>
                                        </p:tav>
                                        <p:tav tm="100000">
                                          <p:val>
                                            <p:strVal val="#ppt_w"/>
                                          </p:val>
                                        </p:tav>
                                      </p:tavLst>
                                    </p:anim>
                                    <p:anim calcmode="lin" valueType="num">
                                      <p:cBhvr>
                                        <p:cTn id="29" dur="2000" fill="hold"/>
                                        <p:tgtEl>
                                          <p:spTgt spid="30"/>
                                        </p:tgtEl>
                                        <p:attrNameLst>
                                          <p:attrName>ppt_h</p:attrName>
                                        </p:attrNameLst>
                                      </p:cBhvr>
                                      <p:tavLst>
                                        <p:tav tm="0">
                                          <p:val>
                                            <p:fltVal val="0"/>
                                          </p:val>
                                        </p:tav>
                                        <p:tav tm="100000">
                                          <p:val>
                                            <p:strVal val="#ppt_h"/>
                                          </p:val>
                                        </p:tav>
                                      </p:tavLst>
                                    </p:anim>
                                    <p:animEffect transition="in" filter="fade">
                                      <p:cBhvr>
                                        <p:cTn id="30" dur="2000"/>
                                        <p:tgtEl>
                                          <p:spTgt spid="30"/>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2000" fill="hold"/>
                                        <p:tgtEl>
                                          <p:spTgt spid="22"/>
                                        </p:tgtEl>
                                        <p:attrNameLst>
                                          <p:attrName>ppt_w</p:attrName>
                                        </p:attrNameLst>
                                      </p:cBhvr>
                                      <p:tavLst>
                                        <p:tav tm="0">
                                          <p:val>
                                            <p:fltVal val="0"/>
                                          </p:val>
                                        </p:tav>
                                        <p:tav tm="100000">
                                          <p:val>
                                            <p:strVal val="#ppt_w"/>
                                          </p:val>
                                        </p:tav>
                                      </p:tavLst>
                                    </p:anim>
                                    <p:anim calcmode="lin" valueType="num">
                                      <p:cBhvr>
                                        <p:cTn id="34" dur="2000" fill="hold"/>
                                        <p:tgtEl>
                                          <p:spTgt spid="22"/>
                                        </p:tgtEl>
                                        <p:attrNameLst>
                                          <p:attrName>ppt_h</p:attrName>
                                        </p:attrNameLst>
                                      </p:cBhvr>
                                      <p:tavLst>
                                        <p:tav tm="0">
                                          <p:val>
                                            <p:fltVal val="0"/>
                                          </p:val>
                                        </p:tav>
                                        <p:tav tm="100000">
                                          <p:val>
                                            <p:strVal val="#ppt_h"/>
                                          </p:val>
                                        </p:tav>
                                      </p:tavLst>
                                    </p:anim>
                                    <p:animEffect transition="in" filter="fade">
                                      <p:cBhvr>
                                        <p:cTn id="35" dur="2000"/>
                                        <p:tgtEl>
                                          <p:spTgt spid="22"/>
                                        </p:tgtEl>
                                      </p:cBhvr>
                                    </p:animEffect>
                                  </p:childTnLst>
                                </p:cTn>
                              </p:par>
                              <p:par>
                                <p:cTn id="36" presetID="53"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2000" fill="hold"/>
                                        <p:tgtEl>
                                          <p:spTgt spid="31"/>
                                        </p:tgtEl>
                                        <p:attrNameLst>
                                          <p:attrName>ppt_w</p:attrName>
                                        </p:attrNameLst>
                                      </p:cBhvr>
                                      <p:tavLst>
                                        <p:tav tm="0">
                                          <p:val>
                                            <p:fltVal val="0"/>
                                          </p:val>
                                        </p:tav>
                                        <p:tav tm="100000">
                                          <p:val>
                                            <p:strVal val="#ppt_w"/>
                                          </p:val>
                                        </p:tav>
                                      </p:tavLst>
                                    </p:anim>
                                    <p:anim calcmode="lin" valueType="num">
                                      <p:cBhvr>
                                        <p:cTn id="39" dur="2000" fill="hold"/>
                                        <p:tgtEl>
                                          <p:spTgt spid="31"/>
                                        </p:tgtEl>
                                        <p:attrNameLst>
                                          <p:attrName>ppt_h</p:attrName>
                                        </p:attrNameLst>
                                      </p:cBhvr>
                                      <p:tavLst>
                                        <p:tav tm="0">
                                          <p:val>
                                            <p:fltVal val="0"/>
                                          </p:val>
                                        </p:tav>
                                        <p:tav tm="100000">
                                          <p:val>
                                            <p:strVal val="#ppt_h"/>
                                          </p:val>
                                        </p:tav>
                                      </p:tavLst>
                                    </p:anim>
                                    <p:animEffect transition="in" filter="fade">
                                      <p:cBhvr>
                                        <p:cTn id="40" dur="20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1000" fill="hold"/>
                                        <p:tgtEl>
                                          <p:spTgt spid="29"/>
                                        </p:tgtEl>
                                        <p:attrNameLst>
                                          <p:attrName>ppt_w</p:attrName>
                                        </p:attrNameLst>
                                      </p:cBhvr>
                                      <p:tavLst>
                                        <p:tav tm="0">
                                          <p:val>
                                            <p:strVal val="#ppt_w*0.70"/>
                                          </p:val>
                                        </p:tav>
                                        <p:tav tm="100000">
                                          <p:val>
                                            <p:strVal val="#ppt_w"/>
                                          </p:val>
                                        </p:tav>
                                      </p:tavLst>
                                    </p:anim>
                                    <p:anim calcmode="lin" valueType="num">
                                      <p:cBhvr>
                                        <p:cTn id="46" dur="1000" fill="hold"/>
                                        <p:tgtEl>
                                          <p:spTgt spid="29"/>
                                        </p:tgtEl>
                                        <p:attrNameLst>
                                          <p:attrName>ppt_h</p:attrName>
                                        </p:attrNameLst>
                                      </p:cBhvr>
                                      <p:tavLst>
                                        <p:tav tm="0">
                                          <p:val>
                                            <p:strVal val="#ppt_h"/>
                                          </p:val>
                                        </p:tav>
                                        <p:tav tm="100000">
                                          <p:val>
                                            <p:strVal val="#ppt_h"/>
                                          </p:val>
                                        </p:tav>
                                      </p:tavLst>
                                    </p:anim>
                                    <p:animEffect transition="in" filter="fade">
                                      <p:cBhvr>
                                        <p:cTn id="4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 Три задачи</a:t>
            </a:r>
            <a:endParaRPr lang="ru-RU" sz="3600" b="1" dirty="0">
              <a:solidFill>
                <a:srgbClr val="C00000"/>
              </a:solidFill>
            </a:endParaRPr>
          </a:p>
        </p:txBody>
      </p:sp>
      <p:sp>
        <p:nvSpPr>
          <p:cNvPr id="5" name="Овал 4"/>
          <p:cNvSpPr/>
          <p:nvPr/>
        </p:nvSpPr>
        <p:spPr>
          <a:xfrm>
            <a:off x="928662" y="1643050"/>
            <a:ext cx="2643206" cy="121444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28662" y="3357562"/>
            <a:ext cx="2643206" cy="121444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28662" y="5143512"/>
            <a:ext cx="2643206" cy="1214446"/>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3786182" y="1857364"/>
            <a:ext cx="4815421" cy="461665"/>
          </a:xfrm>
          <a:prstGeom prst="rect">
            <a:avLst/>
          </a:prstGeom>
          <a:noFill/>
        </p:spPr>
        <p:txBody>
          <a:bodyPr wrap="none" rtlCol="0">
            <a:spAutoFit/>
          </a:bodyPr>
          <a:lstStyle/>
          <a:p>
            <a:r>
              <a:rPr lang="ru-RU" sz="2400" dirty="0" smtClean="0"/>
              <a:t> Задача повышенной сложности</a:t>
            </a:r>
            <a:endParaRPr lang="ru-RU" sz="2400" dirty="0"/>
          </a:p>
        </p:txBody>
      </p:sp>
      <p:sp>
        <p:nvSpPr>
          <p:cNvPr id="11" name="TextBox 10"/>
          <p:cNvSpPr txBox="1"/>
          <p:nvPr/>
        </p:nvSpPr>
        <p:spPr>
          <a:xfrm>
            <a:off x="3786182" y="3714752"/>
            <a:ext cx="1303242" cy="461665"/>
          </a:xfrm>
          <a:prstGeom prst="rect">
            <a:avLst/>
          </a:prstGeom>
          <a:noFill/>
        </p:spPr>
        <p:txBody>
          <a:bodyPr wrap="none" rtlCol="0">
            <a:spAutoFit/>
          </a:bodyPr>
          <a:lstStyle/>
          <a:p>
            <a:r>
              <a:rPr lang="ru-RU" sz="2400" dirty="0" smtClean="0"/>
              <a:t> Задача</a:t>
            </a:r>
            <a:endParaRPr lang="ru-RU" sz="2400" dirty="0"/>
          </a:p>
        </p:txBody>
      </p:sp>
      <p:sp>
        <p:nvSpPr>
          <p:cNvPr id="12" name="TextBox 11"/>
          <p:cNvSpPr txBox="1"/>
          <p:nvPr/>
        </p:nvSpPr>
        <p:spPr>
          <a:xfrm>
            <a:off x="3929058" y="5572140"/>
            <a:ext cx="2223686" cy="461665"/>
          </a:xfrm>
          <a:prstGeom prst="rect">
            <a:avLst/>
          </a:prstGeom>
          <a:noFill/>
        </p:spPr>
        <p:txBody>
          <a:bodyPr wrap="none" rtlCol="0">
            <a:spAutoFit/>
          </a:bodyPr>
          <a:lstStyle/>
          <a:p>
            <a:r>
              <a:rPr lang="ru-RU" sz="2400" dirty="0" smtClean="0"/>
              <a:t>Легкая задача</a:t>
            </a:r>
            <a:endParaRPr lang="ru-RU"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a:t>
            </a:r>
            <a:endParaRPr lang="ru-RU" sz="3600" b="1" dirty="0">
              <a:solidFill>
                <a:srgbClr val="C00000"/>
              </a:solidFill>
            </a:endParaRPr>
          </a:p>
        </p:txBody>
      </p:sp>
      <p:sp>
        <p:nvSpPr>
          <p:cNvPr id="7" name="Овал 6"/>
          <p:cNvSpPr/>
          <p:nvPr/>
        </p:nvSpPr>
        <p:spPr>
          <a:xfrm>
            <a:off x="285720" y="142852"/>
            <a:ext cx="2643206" cy="121444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42844" y="1714488"/>
            <a:ext cx="9059660" cy="3416320"/>
          </a:xfrm>
          <a:prstGeom prst="rect">
            <a:avLst/>
          </a:prstGeom>
          <a:noFill/>
        </p:spPr>
        <p:txBody>
          <a:bodyPr wrap="none" rtlCol="0">
            <a:spAutoFit/>
          </a:bodyPr>
          <a:lstStyle/>
          <a:p>
            <a:pPr algn="just">
              <a:lnSpc>
                <a:spcPct val="150000"/>
              </a:lnSpc>
            </a:pPr>
            <a:r>
              <a:rPr lang="ru-RU" sz="2300" dirty="0" smtClean="0"/>
              <a:t>В петербургской коммунальной квартире проживают две семьи</a:t>
            </a:r>
            <a:r>
              <a:rPr lang="ru-RU" sz="2400" dirty="0" smtClean="0"/>
              <a:t>. </a:t>
            </a:r>
          </a:p>
          <a:p>
            <a:pPr algn="just">
              <a:lnSpc>
                <a:spcPct val="150000"/>
              </a:lnSpc>
            </a:pPr>
            <a:r>
              <a:rPr lang="ru-RU" sz="2400" dirty="0" smtClean="0"/>
              <a:t>У одной из них горят две лампочки, а у другой пять таких же </a:t>
            </a:r>
          </a:p>
          <a:p>
            <a:pPr algn="just">
              <a:lnSpc>
                <a:spcPct val="150000"/>
              </a:lnSpc>
            </a:pPr>
            <a:r>
              <a:rPr lang="ru-RU" sz="2400" dirty="0" smtClean="0"/>
              <a:t>лампочек. Плату за электроэнергию семьи распределили </a:t>
            </a:r>
          </a:p>
          <a:p>
            <a:pPr algn="just">
              <a:lnSpc>
                <a:spcPct val="150000"/>
              </a:lnSpc>
            </a:pPr>
            <a:r>
              <a:rPr lang="ru-RU" sz="2400" dirty="0" smtClean="0"/>
              <a:t>между собой по числу ламп. </a:t>
            </a:r>
          </a:p>
          <a:p>
            <a:pPr algn="just">
              <a:lnSpc>
                <a:spcPct val="150000"/>
              </a:lnSpc>
            </a:pPr>
            <a:r>
              <a:rPr lang="ru-RU" sz="2400" dirty="0" smtClean="0"/>
              <a:t>Сколько заплатила каждая семья, если первая заплатила </a:t>
            </a:r>
          </a:p>
          <a:p>
            <a:pPr algn="just">
              <a:lnSpc>
                <a:spcPct val="150000"/>
              </a:lnSpc>
            </a:pPr>
            <a:r>
              <a:rPr lang="ru-RU" sz="2400" dirty="0" smtClean="0"/>
              <a:t>на 540 рублей меньше второй?</a:t>
            </a:r>
            <a:endParaRPr lang="ru-RU" sz="2400" dirty="0"/>
          </a:p>
        </p:txBody>
      </p:sp>
      <p:pic>
        <p:nvPicPr>
          <p:cNvPr id="62466" name="Picture 2" descr="http://sobesednik.ru/sites/default/files/imagecache/264x199/image-annons/tass_514856.jpg"/>
          <p:cNvPicPr>
            <a:picLocks noChangeAspect="1" noChangeArrowheads="1"/>
          </p:cNvPicPr>
          <p:nvPr/>
        </p:nvPicPr>
        <p:blipFill>
          <a:blip r:embed="rId2" cstate="print"/>
          <a:srcRect/>
          <a:stretch>
            <a:fillRect/>
          </a:stretch>
        </p:blipFill>
        <p:spPr bwMode="auto">
          <a:xfrm>
            <a:off x="5572132" y="4714884"/>
            <a:ext cx="2514600" cy="189547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a:t>
            </a:r>
            <a:endParaRPr lang="ru-RU" sz="3600" b="1" dirty="0">
              <a:solidFill>
                <a:srgbClr val="C00000"/>
              </a:solidFill>
            </a:endParaRPr>
          </a:p>
        </p:txBody>
      </p:sp>
      <p:sp>
        <p:nvSpPr>
          <p:cNvPr id="7" name="Овал 6"/>
          <p:cNvSpPr/>
          <p:nvPr/>
        </p:nvSpPr>
        <p:spPr>
          <a:xfrm>
            <a:off x="285720" y="142852"/>
            <a:ext cx="2643206" cy="1214446"/>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285720" y="1714488"/>
            <a:ext cx="8316957" cy="2239844"/>
          </a:xfrm>
          <a:prstGeom prst="rect">
            <a:avLst/>
          </a:prstGeom>
          <a:noFill/>
        </p:spPr>
        <p:txBody>
          <a:bodyPr wrap="none" rtlCol="0">
            <a:spAutoFit/>
          </a:bodyPr>
          <a:lstStyle/>
          <a:p>
            <a:pPr>
              <a:lnSpc>
                <a:spcPct val="150000"/>
              </a:lnSpc>
            </a:pPr>
            <a:r>
              <a:rPr lang="ru-RU" sz="2400" dirty="0" smtClean="0"/>
              <a:t>Финский залив зимой замерзает. Число дней, когда он</a:t>
            </a:r>
          </a:p>
          <a:p>
            <a:pPr>
              <a:lnSpc>
                <a:spcPct val="150000"/>
              </a:lnSpc>
            </a:pPr>
            <a:r>
              <a:rPr lang="ru-RU" sz="2400" dirty="0" smtClean="0"/>
              <a:t>покрыт льдом, на 105 меньше того числа дней, когда он </a:t>
            </a:r>
          </a:p>
          <a:p>
            <a:pPr>
              <a:lnSpc>
                <a:spcPct val="150000"/>
              </a:lnSpc>
            </a:pPr>
            <a:r>
              <a:rPr lang="ru-RU" sz="2400" dirty="0" smtClean="0"/>
              <a:t>свободен ото льда. Сколько дней в году Финский залив </a:t>
            </a:r>
          </a:p>
          <a:p>
            <a:pPr>
              <a:lnSpc>
                <a:spcPct val="150000"/>
              </a:lnSpc>
            </a:pPr>
            <a:r>
              <a:rPr lang="ru-RU" sz="2400" dirty="0" smtClean="0"/>
              <a:t>свободен ото льда?</a:t>
            </a:r>
            <a:endParaRPr lang="ru-RU" sz="2400" dirty="0"/>
          </a:p>
        </p:txBody>
      </p:sp>
      <p:pic>
        <p:nvPicPr>
          <p:cNvPr id="5" name="Picture 2" descr="http://newsfromweb.ru/images/news9/2552987729.jpg"/>
          <p:cNvPicPr>
            <a:picLocks noChangeAspect="1" noChangeArrowheads="1"/>
          </p:cNvPicPr>
          <p:nvPr/>
        </p:nvPicPr>
        <p:blipFill>
          <a:blip r:embed="rId2" cstate="print"/>
          <a:srcRect/>
          <a:stretch>
            <a:fillRect/>
          </a:stretch>
        </p:blipFill>
        <p:spPr bwMode="auto">
          <a:xfrm>
            <a:off x="500034" y="4071942"/>
            <a:ext cx="3495663" cy="2582013"/>
          </a:xfrm>
          <a:prstGeom prst="rect">
            <a:avLst/>
          </a:prstGeom>
          <a:noFill/>
        </p:spPr>
      </p:pic>
      <p:pic>
        <p:nvPicPr>
          <p:cNvPr id="6" name="Picture 6" descr="http://www.engelvoelkers.com/imgs/AE/42/AE42EBD20692523823C1A2D9F810D54C-VIEW-SLIDESHOW.jpg"/>
          <p:cNvPicPr>
            <a:picLocks noChangeAspect="1" noChangeArrowheads="1"/>
          </p:cNvPicPr>
          <p:nvPr/>
        </p:nvPicPr>
        <p:blipFill>
          <a:blip r:embed="rId3" cstate="print"/>
          <a:srcRect/>
          <a:stretch>
            <a:fillRect/>
          </a:stretch>
        </p:blipFill>
        <p:spPr bwMode="auto">
          <a:xfrm>
            <a:off x="4572000" y="4071942"/>
            <a:ext cx="3433743" cy="257530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643866" cy="1200329"/>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a:t>
            </a:r>
          </a:p>
          <a:p>
            <a:pPr algn="ctr" fontAlgn="auto">
              <a:spcBef>
                <a:spcPts val="0"/>
              </a:spcBef>
              <a:spcAft>
                <a:spcPts val="0"/>
              </a:spcAft>
              <a:defRPr/>
            </a:pPr>
            <a:r>
              <a:rPr lang="ru-RU" sz="3600" b="1" dirty="0" smtClean="0">
                <a:solidFill>
                  <a:srgbClr val="C00000"/>
                </a:solidFill>
              </a:rPr>
              <a:t>              повышенной сложности</a:t>
            </a:r>
            <a:endParaRPr lang="ru-RU" sz="3600" b="1" dirty="0">
              <a:solidFill>
                <a:srgbClr val="C00000"/>
              </a:solidFill>
            </a:endParaRPr>
          </a:p>
        </p:txBody>
      </p:sp>
      <p:sp>
        <p:nvSpPr>
          <p:cNvPr id="7" name="Овал 6"/>
          <p:cNvSpPr/>
          <p:nvPr/>
        </p:nvSpPr>
        <p:spPr>
          <a:xfrm>
            <a:off x="285720" y="142852"/>
            <a:ext cx="2643206" cy="121444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42844" y="1571612"/>
            <a:ext cx="8921930" cy="3072636"/>
          </a:xfrm>
          <a:prstGeom prst="rect">
            <a:avLst/>
          </a:prstGeom>
          <a:noFill/>
        </p:spPr>
        <p:txBody>
          <a:bodyPr wrap="none" rtlCol="0">
            <a:spAutoFit/>
          </a:bodyPr>
          <a:lstStyle/>
          <a:p>
            <a:pPr algn="just">
              <a:lnSpc>
                <a:spcPct val="150000"/>
              </a:lnSpc>
              <a:spcAft>
                <a:spcPts val="200"/>
              </a:spcAft>
            </a:pPr>
            <a:r>
              <a:rPr lang="ru-RU" sz="2400" dirty="0" smtClean="0"/>
              <a:t>Из Петербурга в Кронштадт в 12 ч дня вышел теплоход </a:t>
            </a:r>
          </a:p>
          <a:p>
            <a:pPr algn="just">
              <a:lnSpc>
                <a:spcPct val="150000"/>
              </a:lnSpc>
            </a:pPr>
            <a:r>
              <a:rPr lang="ru-RU" sz="2400" dirty="0" smtClean="0"/>
              <a:t>и прошел все расстояние за      ч. По дороге он встретил</a:t>
            </a:r>
          </a:p>
          <a:p>
            <a:pPr algn="just">
              <a:lnSpc>
                <a:spcPct val="150000"/>
              </a:lnSpc>
            </a:pPr>
            <a:r>
              <a:rPr lang="ru-RU" sz="2400" dirty="0" smtClean="0"/>
              <a:t>другой теплоход, вышедший в 12 ч 18 мин из Кронштадта </a:t>
            </a:r>
          </a:p>
          <a:p>
            <a:pPr algn="just">
              <a:lnSpc>
                <a:spcPct val="150000"/>
              </a:lnSpc>
            </a:pPr>
            <a:r>
              <a:rPr lang="ru-RU" sz="2400" dirty="0" smtClean="0"/>
              <a:t>в Петербург и шедший со скоростью, в      раза большей, </a:t>
            </a:r>
          </a:p>
          <a:p>
            <a:pPr algn="just"/>
            <a:r>
              <a:rPr lang="ru-RU" sz="2400" dirty="0" smtClean="0"/>
              <a:t>чем первый. В котором часу произошла встреча обоих </a:t>
            </a:r>
          </a:p>
          <a:p>
            <a:pPr algn="just"/>
            <a:r>
              <a:rPr lang="ru-RU" sz="2400" dirty="0" smtClean="0"/>
              <a:t>теплоходов? </a:t>
            </a:r>
            <a:r>
              <a:rPr lang="ru-RU" dirty="0" smtClean="0"/>
              <a:t>( Расстояние между Петербургом и Кронштадтом принять за 1.)</a:t>
            </a:r>
            <a:endParaRPr lang="ru-RU" dirty="0"/>
          </a:p>
        </p:txBody>
      </p:sp>
      <p:graphicFrame>
        <p:nvGraphicFramePr>
          <p:cNvPr id="5" name="Объект 4"/>
          <p:cNvGraphicFramePr>
            <a:graphicFrameLocks noChangeAspect="1"/>
          </p:cNvGraphicFramePr>
          <p:nvPr/>
        </p:nvGraphicFramePr>
        <p:xfrm>
          <a:off x="4286248" y="2143116"/>
          <a:ext cx="343004" cy="625478"/>
        </p:xfrm>
        <a:graphic>
          <a:graphicData uri="http://schemas.openxmlformats.org/presentationml/2006/ole">
            <p:oleObj spid="_x0000_s81922" name="Формула" r:id="rId3" imgW="215640" imgH="393480" progId="Equation.3">
              <p:embed/>
            </p:oleObj>
          </a:graphicData>
        </a:graphic>
      </p:graphicFrame>
      <p:graphicFrame>
        <p:nvGraphicFramePr>
          <p:cNvPr id="6" name="Объект 5"/>
          <p:cNvGraphicFramePr>
            <a:graphicFrameLocks noChangeAspect="1"/>
          </p:cNvGraphicFramePr>
          <p:nvPr/>
        </p:nvGraphicFramePr>
        <p:xfrm>
          <a:off x="5857884" y="3286124"/>
          <a:ext cx="343004" cy="625478"/>
        </p:xfrm>
        <a:graphic>
          <a:graphicData uri="http://schemas.openxmlformats.org/presentationml/2006/ole">
            <p:oleObj spid="_x0000_s81923" name="Формула" r:id="rId4" imgW="215640" imgH="393480" progId="Equation.3">
              <p:embed/>
            </p:oleObj>
          </a:graphicData>
        </a:graphic>
      </p:graphicFrame>
      <p:pic>
        <p:nvPicPr>
          <p:cNvPr id="8" name="Picture 5" descr="http://images.tour-spb.net/clubnavi/2382.jpg"/>
          <p:cNvPicPr>
            <a:picLocks noChangeAspect="1" noChangeArrowheads="1"/>
          </p:cNvPicPr>
          <p:nvPr/>
        </p:nvPicPr>
        <p:blipFill>
          <a:blip r:embed="rId5" cstate="print"/>
          <a:srcRect/>
          <a:stretch>
            <a:fillRect/>
          </a:stretch>
        </p:blipFill>
        <p:spPr bwMode="auto">
          <a:xfrm>
            <a:off x="1571604" y="4572008"/>
            <a:ext cx="2714643" cy="2035983"/>
          </a:xfrm>
          <a:prstGeom prst="rect">
            <a:avLst/>
          </a:prstGeom>
          <a:noFill/>
        </p:spPr>
      </p:pic>
      <p:pic>
        <p:nvPicPr>
          <p:cNvPr id="9" name="Picture 7" descr="http://venividi.ru/files/img/375/000.jpg"/>
          <p:cNvPicPr>
            <a:picLocks noChangeAspect="1" noChangeArrowheads="1"/>
          </p:cNvPicPr>
          <p:nvPr/>
        </p:nvPicPr>
        <p:blipFill>
          <a:blip r:embed="rId6" cstate="print"/>
          <a:srcRect/>
          <a:stretch>
            <a:fillRect/>
          </a:stretch>
        </p:blipFill>
        <p:spPr bwMode="auto">
          <a:xfrm>
            <a:off x="5974830" y="4560530"/>
            <a:ext cx="2644259" cy="200482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57166"/>
            <a:ext cx="8715436" cy="1200329"/>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a:t>
            </a:r>
          </a:p>
          <a:p>
            <a:pPr algn="ctr" fontAlgn="auto">
              <a:spcBef>
                <a:spcPts val="0"/>
              </a:spcBef>
              <a:spcAft>
                <a:spcPts val="0"/>
              </a:spcAft>
              <a:defRPr/>
            </a:pPr>
            <a:r>
              <a:rPr lang="ru-RU" sz="3600" b="1" dirty="0" smtClean="0">
                <a:solidFill>
                  <a:srgbClr val="C00000"/>
                </a:solidFill>
              </a:rPr>
              <a:t> по схеме (</a:t>
            </a:r>
            <a:r>
              <a:rPr lang="ru-RU" sz="3600" b="1" dirty="0" err="1" smtClean="0">
                <a:solidFill>
                  <a:srgbClr val="C00000"/>
                </a:solidFill>
              </a:rPr>
              <a:t>отрезочные</a:t>
            </a:r>
            <a:r>
              <a:rPr lang="ru-RU" sz="3600" b="1" dirty="0" smtClean="0">
                <a:solidFill>
                  <a:srgbClr val="C00000"/>
                </a:solidFill>
              </a:rPr>
              <a:t> диаграммы)</a:t>
            </a:r>
            <a:endParaRPr lang="ru-RU" sz="3600" b="1" dirty="0">
              <a:solidFill>
                <a:srgbClr val="C00000"/>
              </a:solidFill>
            </a:endParaRPr>
          </a:p>
        </p:txBody>
      </p:sp>
      <p:sp>
        <p:nvSpPr>
          <p:cNvPr id="11" name="TextBox 10"/>
          <p:cNvSpPr txBox="1"/>
          <p:nvPr/>
        </p:nvSpPr>
        <p:spPr>
          <a:xfrm>
            <a:off x="2357422" y="1928802"/>
            <a:ext cx="2436886" cy="456535"/>
          </a:xfrm>
          <a:prstGeom prst="rect">
            <a:avLst/>
          </a:prstGeom>
          <a:noFill/>
        </p:spPr>
        <p:txBody>
          <a:bodyPr wrap="none" rtlCol="0">
            <a:spAutoFit/>
          </a:bodyPr>
          <a:lstStyle/>
          <a:p>
            <a:pPr algn="ctr">
              <a:lnSpc>
                <a:spcPct val="150000"/>
              </a:lnSpc>
              <a:spcAft>
                <a:spcPts val="200"/>
              </a:spcAft>
            </a:pPr>
            <a:r>
              <a:rPr lang="ru-RU" dirty="0" smtClean="0"/>
              <a:t>Исаакиевский собор </a:t>
            </a:r>
          </a:p>
        </p:txBody>
      </p:sp>
      <p:sp>
        <p:nvSpPr>
          <p:cNvPr id="8" name="TextBox 7"/>
          <p:cNvSpPr txBox="1"/>
          <p:nvPr/>
        </p:nvSpPr>
        <p:spPr>
          <a:xfrm>
            <a:off x="2357422" y="3286124"/>
            <a:ext cx="2042547" cy="456535"/>
          </a:xfrm>
          <a:prstGeom prst="rect">
            <a:avLst/>
          </a:prstGeom>
          <a:noFill/>
        </p:spPr>
        <p:txBody>
          <a:bodyPr wrap="none" rtlCol="0">
            <a:spAutoFit/>
          </a:bodyPr>
          <a:lstStyle/>
          <a:p>
            <a:pPr algn="ctr">
              <a:lnSpc>
                <a:spcPct val="150000"/>
              </a:lnSpc>
              <a:spcAft>
                <a:spcPts val="200"/>
              </a:spcAft>
            </a:pPr>
            <a:r>
              <a:rPr lang="ru-RU" dirty="0" smtClean="0"/>
              <a:t>Казанский  собор</a:t>
            </a:r>
          </a:p>
        </p:txBody>
      </p:sp>
      <p:sp>
        <p:nvSpPr>
          <p:cNvPr id="9" name="TextBox 8"/>
          <p:cNvSpPr txBox="1"/>
          <p:nvPr/>
        </p:nvSpPr>
        <p:spPr>
          <a:xfrm>
            <a:off x="2357422" y="3929066"/>
            <a:ext cx="2534668" cy="456535"/>
          </a:xfrm>
          <a:prstGeom prst="rect">
            <a:avLst/>
          </a:prstGeom>
          <a:noFill/>
        </p:spPr>
        <p:txBody>
          <a:bodyPr wrap="none" rtlCol="0">
            <a:spAutoFit/>
          </a:bodyPr>
          <a:lstStyle/>
          <a:p>
            <a:pPr algn="ctr">
              <a:lnSpc>
                <a:spcPct val="150000"/>
              </a:lnSpc>
              <a:spcAft>
                <a:spcPts val="200"/>
              </a:spcAft>
            </a:pPr>
            <a:r>
              <a:rPr lang="ru-RU" dirty="0" smtClean="0"/>
              <a:t>Храм </a:t>
            </a:r>
            <a:r>
              <a:rPr lang="ru-RU" dirty="0" err="1" smtClean="0"/>
              <a:t>Спаса-на-Крови</a:t>
            </a:r>
            <a:endParaRPr lang="ru-RU" dirty="0" smtClean="0"/>
          </a:p>
        </p:txBody>
      </p:sp>
      <p:sp>
        <p:nvSpPr>
          <p:cNvPr id="10" name="TextBox 9"/>
          <p:cNvSpPr txBox="1"/>
          <p:nvPr/>
        </p:nvSpPr>
        <p:spPr>
          <a:xfrm>
            <a:off x="2428860" y="4714884"/>
            <a:ext cx="2419893" cy="456535"/>
          </a:xfrm>
          <a:prstGeom prst="rect">
            <a:avLst/>
          </a:prstGeom>
          <a:noFill/>
        </p:spPr>
        <p:txBody>
          <a:bodyPr wrap="none" rtlCol="0">
            <a:spAutoFit/>
          </a:bodyPr>
          <a:lstStyle/>
          <a:p>
            <a:pPr algn="ctr">
              <a:lnSpc>
                <a:spcPct val="150000"/>
              </a:lnSpc>
              <a:spcAft>
                <a:spcPts val="200"/>
              </a:spcAft>
            </a:pPr>
            <a:r>
              <a:rPr lang="ru-RU" dirty="0" smtClean="0"/>
              <a:t>Михайловский замок</a:t>
            </a:r>
          </a:p>
        </p:txBody>
      </p:sp>
      <p:sp>
        <p:nvSpPr>
          <p:cNvPr id="12" name="TextBox 11"/>
          <p:cNvSpPr txBox="1"/>
          <p:nvPr/>
        </p:nvSpPr>
        <p:spPr>
          <a:xfrm>
            <a:off x="2500298" y="5429264"/>
            <a:ext cx="3091680" cy="671979"/>
          </a:xfrm>
          <a:prstGeom prst="rect">
            <a:avLst/>
          </a:prstGeom>
          <a:noFill/>
        </p:spPr>
        <p:txBody>
          <a:bodyPr wrap="none" rtlCol="0">
            <a:spAutoFit/>
          </a:bodyPr>
          <a:lstStyle/>
          <a:p>
            <a:pPr>
              <a:spcAft>
                <a:spcPts val="200"/>
              </a:spcAft>
            </a:pPr>
            <a:r>
              <a:rPr lang="ru-RU" dirty="0" smtClean="0"/>
              <a:t>Колокольня </a:t>
            </a:r>
          </a:p>
          <a:p>
            <a:pPr algn="ctr">
              <a:spcAft>
                <a:spcPts val="200"/>
              </a:spcAft>
            </a:pPr>
            <a:r>
              <a:rPr lang="ru-RU" dirty="0" smtClean="0"/>
              <a:t>Петропавловской	 крепости</a:t>
            </a:r>
          </a:p>
        </p:txBody>
      </p:sp>
      <p:sp>
        <p:nvSpPr>
          <p:cNvPr id="13" name="TextBox 12"/>
          <p:cNvSpPr txBox="1"/>
          <p:nvPr/>
        </p:nvSpPr>
        <p:spPr>
          <a:xfrm>
            <a:off x="2357422" y="2643182"/>
            <a:ext cx="2009589" cy="456535"/>
          </a:xfrm>
          <a:prstGeom prst="rect">
            <a:avLst/>
          </a:prstGeom>
          <a:noFill/>
        </p:spPr>
        <p:txBody>
          <a:bodyPr wrap="none" rtlCol="0">
            <a:spAutoFit/>
          </a:bodyPr>
          <a:lstStyle/>
          <a:p>
            <a:pPr algn="ctr">
              <a:lnSpc>
                <a:spcPct val="150000"/>
              </a:lnSpc>
              <a:spcAft>
                <a:spcPts val="200"/>
              </a:spcAft>
            </a:pPr>
            <a:r>
              <a:rPr lang="ru-RU" dirty="0" smtClean="0"/>
              <a:t>Смольный собор</a:t>
            </a:r>
          </a:p>
        </p:txBody>
      </p:sp>
      <p:pic>
        <p:nvPicPr>
          <p:cNvPr id="82946" name="Picture 2" descr="http://im0-tub-ru.yandex.net/i?id=83936791-50-72&amp;n=21"/>
          <p:cNvPicPr>
            <a:picLocks noChangeAspect="1" noChangeArrowheads="1"/>
          </p:cNvPicPr>
          <p:nvPr/>
        </p:nvPicPr>
        <p:blipFill>
          <a:blip r:embed="rId2" cstate="print"/>
          <a:srcRect/>
          <a:stretch>
            <a:fillRect/>
          </a:stretch>
        </p:blipFill>
        <p:spPr bwMode="auto">
          <a:xfrm>
            <a:off x="285720" y="1643050"/>
            <a:ext cx="1547813" cy="1643074"/>
          </a:xfrm>
          <a:prstGeom prst="rect">
            <a:avLst/>
          </a:prstGeom>
          <a:noFill/>
        </p:spPr>
      </p:pic>
      <p:pic>
        <p:nvPicPr>
          <p:cNvPr id="82948" name="Picture 4" descr="http://im3-tub-ru.yandex.net/i?id=93820579-34-72&amp;n=21"/>
          <p:cNvPicPr>
            <a:picLocks noChangeAspect="1" noChangeArrowheads="1"/>
          </p:cNvPicPr>
          <p:nvPr/>
        </p:nvPicPr>
        <p:blipFill>
          <a:blip r:embed="rId3" cstate="print"/>
          <a:srcRect/>
          <a:stretch>
            <a:fillRect/>
          </a:stretch>
        </p:blipFill>
        <p:spPr bwMode="auto">
          <a:xfrm>
            <a:off x="285720" y="3500438"/>
            <a:ext cx="1150152" cy="1643074"/>
          </a:xfrm>
          <a:prstGeom prst="rect">
            <a:avLst/>
          </a:prstGeom>
          <a:noFill/>
        </p:spPr>
      </p:pic>
      <p:pic>
        <p:nvPicPr>
          <p:cNvPr id="82952" name="Picture 8" descr="http://club.foto.ru/gallery/images/photo/2009/01/23/1266289.jpg"/>
          <p:cNvPicPr>
            <a:picLocks noChangeAspect="1" noChangeArrowheads="1"/>
          </p:cNvPicPr>
          <p:nvPr/>
        </p:nvPicPr>
        <p:blipFill>
          <a:blip r:embed="rId4" cstate="print"/>
          <a:srcRect/>
          <a:stretch>
            <a:fillRect/>
          </a:stretch>
        </p:blipFill>
        <p:spPr bwMode="auto">
          <a:xfrm>
            <a:off x="0" y="5467367"/>
            <a:ext cx="2357422" cy="1390633"/>
          </a:xfrm>
          <a:prstGeom prst="rect">
            <a:avLst/>
          </a:prstGeom>
          <a:noFill/>
        </p:spPr>
      </p:pic>
      <p:pic>
        <p:nvPicPr>
          <p:cNvPr id="82954" name="Picture 10" descr="http://www.logoslovo.ru/media/pic_full/3/11841.jpg"/>
          <p:cNvPicPr>
            <a:picLocks noChangeAspect="1" noChangeArrowheads="1"/>
          </p:cNvPicPr>
          <p:nvPr/>
        </p:nvPicPr>
        <p:blipFill>
          <a:blip r:embed="rId5" cstate="print"/>
          <a:srcRect/>
          <a:stretch>
            <a:fillRect/>
          </a:stretch>
        </p:blipFill>
        <p:spPr bwMode="auto">
          <a:xfrm>
            <a:off x="7286644" y="1714488"/>
            <a:ext cx="1390632" cy="1624633"/>
          </a:xfrm>
          <a:prstGeom prst="rect">
            <a:avLst/>
          </a:prstGeom>
          <a:noFill/>
        </p:spPr>
      </p:pic>
      <p:pic>
        <p:nvPicPr>
          <p:cNvPr id="82956" name="Picture 12" descr="http://saint-petersburg.ru/i2/imgweb/800/5651.jpg"/>
          <p:cNvPicPr>
            <a:picLocks noChangeAspect="1" noChangeArrowheads="1"/>
          </p:cNvPicPr>
          <p:nvPr/>
        </p:nvPicPr>
        <p:blipFill>
          <a:blip r:embed="rId6" cstate="print"/>
          <a:srcRect/>
          <a:stretch>
            <a:fillRect/>
          </a:stretch>
        </p:blipFill>
        <p:spPr bwMode="auto">
          <a:xfrm>
            <a:off x="6429388" y="3571876"/>
            <a:ext cx="2500282" cy="1357298"/>
          </a:xfrm>
          <a:prstGeom prst="rect">
            <a:avLst/>
          </a:prstGeom>
          <a:noFill/>
        </p:spPr>
      </p:pic>
      <p:pic>
        <p:nvPicPr>
          <p:cNvPr id="82958" name="Picture 14" descr="http://arina-tour.ru/foto/arhitekt/petropavlovskaya/fasad_sobor/04.jpg"/>
          <p:cNvPicPr>
            <a:picLocks noChangeAspect="1" noChangeArrowheads="1"/>
          </p:cNvPicPr>
          <p:nvPr/>
        </p:nvPicPr>
        <p:blipFill>
          <a:blip r:embed="rId7" cstate="print"/>
          <a:srcRect/>
          <a:stretch>
            <a:fillRect/>
          </a:stretch>
        </p:blipFill>
        <p:spPr bwMode="auto">
          <a:xfrm>
            <a:off x="7643834" y="5072074"/>
            <a:ext cx="1085836" cy="1628755"/>
          </a:xfrm>
          <a:prstGeom prst="rect">
            <a:avLst/>
          </a:prstGeom>
          <a:noFill/>
        </p:spPr>
      </p:pic>
      <p:cxnSp>
        <p:nvCxnSpPr>
          <p:cNvPr id="31" name="Прямая соединительная линия 30"/>
          <p:cNvCxnSpPr/>
          <p:nvPr/>
        </p:nvCxnSpPr>
        <p:spPr>
          <a:xfrm>
            <a:off x="2357422" y="2000240"/>
            <a:ext cx="3643338"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Овал 32"/>
          <p:cNvSpPr/>
          <p:nvPr/>
        </p:nvSpPr>
        <p:spPr>
          <a:xfrm>
            <a:off x="2357422" y="1928802"/>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4" name="Прямая соединительная линия 33"/>
          <p:cNvCxnSpPr/>
          <p:nvPr/>
        </p:nvCxnSpPr>
        <p:spPr>
          <a:xfrm>
            <a:off x="2428860" y="2714620"/>
            <a:ext cx="3143272"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a:off x="2428860" y="3357562"/>
            <a:ext cx="2571768"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2428860" y="4000504"/>
            <a:ext cx="2928958"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2357422" y="4786322"/>
            <a:ext cx="2286016"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a:off x="2428860" y="5500702"/>
            <a:ext cx="4357718"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Овал 46"/>
          <p:cNvSpPr/>
          <p:nvPr/>
        </p:nvSpPr>
        <p:spPr>
          <a:xfrm>
            <a:off x="6000760" y="1928802"/>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Овал 47"/>
          <p:cNvSpPr/>
          <p:nvPr/>
        </p:nvSpPr>
        <p:spPr>
          <a:xfrm>
            <a:off x="5572132" y="2643182"/>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Овал 48"/>
          <p:cNvSpPr/>
          <p:nvPr/>
        </p:nvSpPr>
        <p:spPr>
          <a:xfrm>
            <a:off x="5000628" y="328612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Овал 49"/>
          <p:cNvSpPr/>
          <p:nvPr/>
        </p:nvSpPr>
        <p:spPr>
          <a:xfrm>
            <a:off x="5357818" y="3929066"/>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Овал 50"/>
          <p:cNvSpPr/>
          <p:nvPr/>
        </p:nvSpPr>
        <p:spPr>
          <a:xfrm>
            <a:off x="4643438" y="471488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Овал 51"/>
          <p:cNvSpPr/>
          <p:nvPr/>
        </p:nvSpPr>
        <p:spPr>
          <a:xfrm>
            <a:off x="6786578" y="542926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Овал 52"/>
          <p:cNvSpPr/>
          <p:nvPr/>
        </p:nvSpPr>
        <p:spPr>
          <a:xfrm>
            <a:off x="2357422" y="471488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2357422" y="3929066"/>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Овал 54"/>
          <p:cNvSpPr/>
          <p:nvPr/>
        </p:nvSpPr>
        <p:spPr>
          <a:xfrm>
            <a:off x="2357422" y="328612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Овал 55"/>
          <p:cNvSpPr/>
          <p:nvPr/>
        </p:nvSpPr>
        <p:spPr>
          <a:xfrm>
            <a:off x="2357422" y="2643182"/>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Овал 56"/>
          <p:cNvSpPr/>
          <p:nvPr/>
        </p:nvSpPr>
        <p:spPr>
          <a:xfrm>
            <a:off x="2357422" y="5429264"/>
            <a:ext cx="71438" cy="11715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9" name="Прямая соединительная линия 58"/>
          <p:cNvCxnSpPr/>
          <p:nvPr/>
        </p:nvCxnSpPr>
        <p:spPr>
          <a:xfrm rot="5400000">
            <a:off x="5930116" y="214232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rot="5400000">
            <a:off x="5930116" y="2713826"/>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p:nvPr/>
        </p:nvCxnSpPr>
        <p:spPr>
          <a:xfrm rot="5400000">
            <a:off x="5930116" y="335676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p:nvPr/>
        </p:nvCxnSpPr>
        <p:spPr>
          <a:xfrm rot="5400000">
            <a:off x="5930116" y="3999710"/>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Прямая соединительная линия 62"/>
          <p:cNvCxnSpPr/>
          <p:nvPr/>
        </p:nvCxnSpPr>
        <p:spPr>
          <a:xfrm rot="5400000">
            <a:off x="5930116" y="4499776"/>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Прямая соединительная линия 63"/>
          <p:cNvCxnSpPr/>
          <p:nvPr/>
        </p:nvCxnSpPr>
        <p:spPr>
          <a:xfrm rot="5400000">
            <a:off x="5930116" y="4928404"/>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Прямая соединительная линия 64"/>
          <p:cNvCxnSpPr/>
          <p:nvPr/>
        </p:nvCxnSpPr>
        <p:spPr>
          <a:xfrm rot="5400000">
            <a:off x="5930116" y="5428470"/>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Прямая соединительная линия 65"/>
          <p:cNvCxnSpPr/>
          <p:nvPr/>
        </p:nvCxnSpPr>
        <p:spPr>
          <a:xfrm rot="5400000">
            <a:off x="5501488" y="214232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Прямая соединительная линия 66"/>
          <p:cNvCxnSpPr/>
          <p:nvPr/>
        </p:nvCxnSpPr>
        <p:spPr>
          <a:xfrm rot="5400000">
            <a:off x="5501488" y="2713826"/>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Прямая соединительная линия 67"/>
          <p:cNvCxnSpPr>
            <a:stCxn id="48" idx="6"/>
          </p:cNvCxnSpPr>
          <p:nvPr/>
        </p:nvCxnSpPr>
        <p:spPr>
          <a:xfrm>
            <a:off x="5643570" y="2701761"/>
            <a:ext cx="428628" cy="1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5572132" y="2357430"/>
            <a:ext cx="665567" cy="307777"/>
          </a:xfrm>
          <a:prstGeom prst="rect">
            <a:avLst/>
          </a:prstGeom>
          <a:noFill/>
        </p:spPr>
        <p:txBody>
          <a:bodyPr wrap="none" rtlCol="0">
            <a:spAutoFit/>
          </a:bodyPr>
          <a:lstStyle/>
          <a:p>
            <a:r>
              <a:rPr lang="ru-RU" sz="1400" b="1" dirty="0" smtClean="0"/>
              <a:t>16,5м</a:t>
            </a:r>
            <a:endParaRPr lang="ru-RU" sz="1400" b="1" dirty="0"/>
          </a:p>
        </p:txBody>
      </p:sp>
      <p:cxnSp>
        <p:nvCxnSpPr>
          <p:cNvPr id="72" name="Прямая соединительная линия 71"/>
          <p:cNvCxnSpPr>
            <a:stCxn id="49" idx="3"/>
          </p:cNvCxnSpPr>
          <p:nvPr/>
        </p:nvCxnSpPr>
        <p:spPr>
          <a:xfrm rot="5400000" flipH="1">
            <a:off x="4670901" y="3045936"/>
            <a:ext cx="671503" cy="88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4929190" y="2357430"/>
            <a:ext cx="715260" cy="307777"/>
          </a:xfrm>
          <a:prstGeom prst="rect">
            <a:avLst/>
          </a:prstGeom>
          <a:noFill/>
        </p:spPr>
        <p:txBody>
          <a:bodyPr wrap="none" rtlCol="0">
            <a:spAutoFit/>
          </a:bodyPr>
          <a:lstStyle/>
          <a:p>
            <a:r>
              <a:rPr lang="ru-RU" sz="1400" b="1" dirty="0" smtClean="0"/>
              <a:t>13,4 м</a:t>
            </a:r>
            <a:endParaRPr lang="ru-RU" sz="1400" b="1" dirty="0"/>
          </a:p>
        </p:txBody>
      </p:sp>
      <p:cxnSp>
        <p:nvCxnSpPr>
          <p:cNvPr id="76" name="Прямая соединительная линия 75"/>
          <p:cNvCxnSpPr/>
          <p:nvPr/>
        </p:nvCxnSpPr>
        <p:spPr>
          <a:xfrm flipV="1">
            <a:off x="5357024" y="4000504"/>
            <a:ext cx="715174" cy="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286512" y="2500306"/>
            <a:ext cx="933269" cy="369332"/>
          </a:xfrm>
          <a:prstGeom prst="rect">
            <a:avLst/>
          </a:prstGeom>
          <a:noFill/>
        </p:spPr>
        <p:txBody>
          <a:bodyPr wrap="none" rtlCol="0">
            <a:spAutoFit/>
          </a:bodyPr>
          <a:lstStyle/>
          <a:p>
            <a:r>
              <a:rPr lang="ru-RU" b="1" dirty="0" smtClean="0"/>
              <a:t>258,1м</a:t>
            </a:r>
            <a:endParaRPr lang="ru-RU" b="1" dirty="0"/>
          </a:p>
        </p:txBody>
      </p:sp>
      <p:sp>
        <p:nvSpPr>
          <p:cNvPr id="82" name="TextBox 81"/>
          <p:cNvSpPr txBox="1"/>
          <p:nvPr/>
        </p:nvSpPr>
        <p:spPr>
          <a:xfrm>
            <a:off x="5429256" y="3714752"/>
            <a:ext cx="715260" cy="307777"/>
          </a:xfrm>
          <a:prstGeom prst="rect">
            <a:avLst/>
          </a:prstGeom>
          <a:noFill/>
        </p:spPr>
        <p:txBody>
          <a:bodyPr wrap="none" rtlCol="0">
            <a:spAutoFit/>
          </a:bodyPr>
          <a:lstStyle/>
          <a:p>
            <a:r>
              <a:rPr lang="ru-RU" sz="1400" b="1" dirty="0" smtClean="0"/>
              <a:t>20,5 м</a:t>
            </a:r>
            <a:endParaRPr lang="ru-RU" sz="1400" b="1" dirty="0"/>
          </a:p>
        </p:txBody>
      </p:sp>
      <p:sp>
        <p:nvSpPr>
          <p:cNvPr id="83" name="TextBox 82"/>
          <p:cNvSpPr txBox="1"/>
          <p:nvPr/>
        </p:nvSpPr>
        <p:spPr>
          <a:xfrm>
            <a:off x="4714876" y="4429132"/>
            <a:ext cx="516488" cy="307777"/>
          </a:xfrm>
          <a:prstGeom prst="rect">
            <a:avLst/>
          </a:prstGeom>
          <a:noFill/>
        </p:spPr>
        <p:txBody>
          <a:bodyPr wrap="none" rtlCol="0">
            <a:spAutoFit/>
          </a:bodyPr>
          <a:lstStyle/>
          <a:p>
            <a:r>
              <a:rPr lang="ru-RU" sz="1400" b="1" dirty="0" smtClean="0"/>
              <a:t>18м</a:t>
            </a:r>
            <a:endParaRPr lang="ru-RU" sz="1400" b="1" dirty="0"/>
          </a:p>
        </p:txBody>
      </p:sp>
      <p:cxnSp>
        <p:nvCxnSpPr>
          <p:cNvPr id="85" name="Прямая соединительная линия 84"/>
          <p:cNvCxnSpPr/>
          <p:nvPr/>
        </p:nvCxnSpPr>
        <p:spPr>
          <a:xfrm rot="5400000">
            <a:off x="5287174" y="4142586"/>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Прямая соединительная линия 85"/>
          <p:cNvCxnSpPr/>
          <p:nvPr/>
        </p:nvCxnSpPr>
        <p:spPr>
          <a:xfrm rot="5400000">
            <a:off x="5287174" y="4714090"/>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Прямая соединительная линия 86"/>
          <p:cNvCxnSpPr>
            <a:stCxn id="51" idx="6"/>
          </p:cNvCxnSpPr>
          <p:nvPr/>
        </p:nvCxnSpPr>
        <p:spPr>
          <a:xfrm>
            <a:off x="4714876" y="4773463"/>
            <a:ext cx="714380" cy="1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6215074" y="5143512"/>
            <a:ext cx="516488" cy="307777"/>
          </a:xfrm>
          <a:prstGeom prst="rect">
            <a:avLst/>
          </a:prstGeom>
          <a:noFill/>
        </p:spPr>
        <p:txBody>
          <a:bodyPr wrap="none" rtlCol="0">
            <a:spAutoFit/>
          </a:bodyPr>
          <a:lstStyle/>
          <a:p>
            <a:r>
              <a:rPr lang="ru-RU" sz="1400" b="1" dirty="0" smtClean="0"/>
              <a:t>21м</a:t>
            </a:r>
            <a:endParaRPr lang="ru-RU" sz="1400" b="1" dirty="0"/>
          </a:p>
        </p:txBody>
      </p:sp>
      <p:cxnSp>
        <p:nvCxnSpPr>
          <p:cNvPr id="100" name="Прямая соединительная линия 99"/>
          <p:cNvCxnSpPr/>
          <p:nvPr/>
        </p:nvCxnSpPr>
        <p:spPr>
          <a:xfrm rot="5400000">
            <a:off x="4858546" y="2570950"/>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Правая фигурная скобка 100"/>
          <p:cNvSpPr/>
          <p:nvPr/>
        </p:nvSpPr>
        <p:spPr>
          <a:xfrm>
            <a:off x="6143636" y="1857364"/>
            <a:ext cx="142876" cy="1643074"/>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2" name="Правая фигурная скобка 101"/>
          <p:cNvSpPr/>
          <p:nvPr/>
        </p:nvSpPr>
        <p:spPr>
          <a:xfrm>
            <a:off x="5429256" y="3929066"/>
            <a:ext cx="155448" cy="914400"/>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3" name="TextBox 102"/>
          <p:cNvSpPr txBox="1"/>
          <p:nvPr/>
        </p:nvSpPr>
        <p:spPr>
          <a:xfrm>
            <a:off x="5500694" y="4214818"/>
            <a:ext cx="740908" cy="369332"/>
          </a:xfrm>
          <a:prstGeom prst="rect">
            <a:avLst/>
          </a:prstGeom>
          <a:noFill/>
        </p:spPr>
        <p:txBody>
          <a:bodyPr wrap="none" rtlCol="0">
            <a:spAutoFit/>
          </a:bodyPr>
          <a:lstStyle/>
          <a:p>
            <a:r>
              <a:rPr lang="ru-RU" b="1" dirty="0" smtClean="0"/>
              <a:t>144м</a:t>
            </a:r>
            <a:endParaRPr lang="ru-RU" b="1" dirty="0"/>
          </a:p>
        </p:txBody>
      </p:sp>
      <p:sp>
        <p:nvSpPr>
          <p:cNvPr id="104" name="Левая фигурная скобка 103"/>
          <p:cNvSpPr/>
          <p:nvPr/>
        </p:nvSpPr>
        <p:spPr>
          <a:xfrm>
            <a:off x="2214546" y="3929066"/>
            <a:ext cx="214314" cy="1643074"/>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5" name="TextBox 104"/>
          <p:cNvSpPr txBox="1"/>
          <p:nvPr/>
        </p:nvSpPr>
        <p:spPr>
          <a:xfrm>
            <a:off x="1357290" y="4572008"/>
            <a:ext cx="933269" cy="369332"/>
          </a:xfrm>
          <a:prstGeom prst="rect">
            <a:avLst/>
          </a:prstGeom>
          <a:noFill/>
        </p:spPr>
        <p:txBody>
          <a:bodyPr wrap="none" rtlCol="0">
            <a:spAutoFit/>
          </a:bodyPr>
          <a:lstStyle/>
          <a:p>
            <a:r>
              <a:rPr lang="ru-RU" b="1" dirty="0" smtClean="0"/>
              <a:t>266,5м</a:t>
            </a:r>
            <a:endParaRPr lang="ru-RU"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57166"/>
            <a:ext cx="8715436" cy="1200329"/>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a:t>
            </a:r>
          </a:p>
          <a:p>
            <a:pPr algn="ctr" fontAlgn="auto">
              <a:spcBef>
                <a:spcPts val="0"/>
              </a:spcBef>
              <a:spcAft>
                <a:spcPts val="0"/>
              </a:spcAft>
              <a:defRPr/>
            </a:pPr>
            <a:r>
              <a:rPr lang="ru-RU" sz="3600" b="1" dirty="0" smtClean="0">
                <a:solidFill>
                  <a:srgbClr val="C00000"/>
                </a:solidFill>
              </a:rPr>
              <a:t> по схеме (</a:t>
            </a:r>
            <a:r>
              <a:rPr lang="ru-RU" sz="3600" b="1" dirty="0" err="1" smtClean="0">
                <a:solidFill>
                  <a:srgbClr val="C00000"/>
                </a:solidFill>
              </a:rPr>
              <a:t>отрезочные</a:t>
            </a:r>
            <a:r>
              <a:rPr lang="ru-RU" sz="3600" b="1" dirty="0" smtClean="0">
                <a:solidFill>
                  <a:srgbClr val="C00000"/>
                </a:solidFill>
              </a:rPr>
              <a:t> диаграммы)</a:t>
            </a:r>
            <a:endParaRPr lang="ru-RU" sz="3600" b="1" dirty="0">
              <a:solidFill>
                <a:srgbClr val="C00000"/>
              </a:solidFill>
            </a:endParaRPr>
          </a:p>
        </p:txBody>
      </p:sp>
      <p:sp>
        <p:nvSpPr>
          <p:cNvPr id="11" name="TextBox 10"/>
          <p:cNvSpPr txBox="1"/>
          <p:nvPr/>
        </p:nvSpPr>
        <p:spPr>
          <a:xfrm>
            <a:off x="644942" y="1643050"/>
            <a:ext cx="4514377" cy="646331"/>
          </a:xfrm>
          <a:prstGeom prst="rect">
            <a:avLst/>
          </a:prstGeom>
          <a:noFill/>
        </p:spPr>
        <p:txBody>
          <a:bodyPr wrap="none" rtlCol="0">
            <a:spAutoFit/>
          </a:bodyPr>
          <a:lstStyle/>
          <a:p>
            <a:pPr algn="just">
              <a:lnSpc>
                <a:spcPct val="150000"/>
              </a:lnSpc>
              <a:spcAft>
                <a:spcPts val="200"/>
              </a:spcAft>
            </a:pPr>
            <a:r>
              <a:rPr lang="ru-RU" sz="2400" dirty="0" smtClean="0"/>
              <a:t>Исаакиевский собор – 101,5 м</a:t>
            </a:r>
          </a:p>
        </p:txBody>
      </p:sp>
      <p:sp>
        <p:nvSpPr>
          <p:cNvPr id="8" name="TextBox 7"/>
          <p:cNvSpPr txBox="1"/>
          <p:nvPr/>
        </p:nvSpPr>
        <p:spPr>
          <a:xfrm>
            <a:off x="642910" y="2857496"/>
            <a:ext cx="3520516" cy="646331"/>
          </a:xfrm>
          <a:prstGeom prst="rect">
            <a:avLst/>
          </a:prstGeom>
          <a:noFill/>
        </p:spPr>
        <p:txBody>
          <a:bodyPr wrap="none" rtlCol="0">
            <a:spAutoFit/>
          </a:bodyPr>
          <a:lstStyle/>
          <a:p>
            <a:pPr algn="just">
              <a:lnSpc>
                <a:spcPct val="150000"/>
              </a:lnSpc>
              <a:spcAft>
                <a:spcPts val="200"/>
              </a:spcAft>
            </a:pPr>
            <a:r>
              <a:rPr lang="ru-RU" sz="2400" dirty="0" smtClean="0"/>
              <a:t>Казанский собор – 71,6</a:t>
            </a:r>
          </a:p>
        </p:txBody>
      </p:sp>
      <p:sp>
        <p:nvSpPr>
          <p:cNvPr id="9" name="TextBox 8"/>
          <p:cNvSpPr txBox="1"/>
          <p:nvPr/>
        </p:nvSpPr>
        <p:spPr>
          <a:xfrm>
            <a:off x="642910" y="3500438"/>
            <a:ext cx="4147289" cy="577850"/>
          </a:xfrm>
          <a:prstGeom prst="rect">
            <a:avLst/>
          </a:prstGeom>
          <a:noFill/>
        </p:spPr>
        <p:txBody>
          <a:bodyPr wrap="none" rtlCol="0">
            <a:spAutoFit/>
          </a:bodyPr>
          <a:lstStyle/>
          <a:p>
            <a:pPr algn="just">
              <a:lnSpc>
                <a:spcPct val="150000"/>
              </a:lnSpc>
              <a:spcAft>
                <a:spcPts val="200"/>
              </a:spcAft>
            </a:pPr>
            <a:r>
              <a:rPr lang="ru-RU" sz="2400" dirty="0" smtClean="0"/>
              <a:t>Храм </a:t>
            </a:r>
            <a:r>
              <a:rPr lang="ru-RU" sz="2400" dirty="0" err="1" smtClean="0"/>
              <a:t>Спаса-на-Крови</a:t>
            </a:r>
            <a:r>
              <a:rPr lang="ru-RU" sz="2400" dirty="0" smtClean="0"/>
              <a:t> -81 м</a:t>
            </a:r>
          </a:p>
        </p:txBody>
      </p:sp>
      <p:sp>
        <p:nvSpPr>
          <p:cNvPr id="10" name="TextBox 9"/>
          <p:cNvSpPr txBox="1"/>
          <p:nvPr/>
        </p:nvSpPr>
        <p:spPr>
          <a:xfrm>
            <a:off x="714348" y="4214818"/>
            <a:ext cx="3994748" cy="646331"/>
          </a:xfrm>
          <a:prstGeom prst="rect">
            <a:avLst/>
          </a:prstGeom>
          <a:noFill/>
        </p:spPr>
        <p:txBody>
          <a:bodyPr wrap="none" rtlCol="0">
            <a:spAutoFit/>
          </a:bodyPr>
          <a:lstStyle/>
          <a:p>
            <a:pPr algn="just">
              <a:lnSpc>
                <a:spcPct val="150000"/>
              </a:lnSpc>
              <a:spcAft>
                <a:spcPts val="200"/>
              </a:spcAft>
            </a:pPr>
            <a:r>
              <a:rPr lang="ru-RU" sz="2400" dirty="0" smtClean="0"/>
              <a:t>Михайловский замок -63 м</a:t>
            </a:r>
          </a:p>
        </p:txBody>
      </p:sp>
      <p:sp>
        <p:nvSpPr>
          <p:cNvPr id="12" name="TextBox 11"/>
          <p:cNvSpPr txBox="1"/>
          <p:nvPr/>
        </p:nvSpPr>
        <p:spPr>
          <a:xfrm>
            <a:off x="714348" y="4857760"/>
            <a:ext cx="7235186" cy="646331"/>
          </a:xfrm>
          <a:prstGeom prst="rect">
            <a:avLst/>
          </a:prstGeom>
          <a:noFill/>
        </p:spPr>
        <p:txBody>
          <a:bodyPr wrap="none" rtlCol="0">
            <a:spAutoFit/>
          </a:bodyPr>
          <a:lstStyle/>
          <a:p>
            <a:pPr algn="just">
              <a:lnSpc>
                <a:spcPct val="150000"/>
              </a:lnSpc>
              <a:spcAft>
                <a:spcPts val="200"/>
              </a:spcAft>
            </a:pPr>
            <a:r>
              <a:rPr lang="ru-RU" sz="2400" dirty="0" smtClean="0"/>
              <a:t>Колокольня Петропавловской крепости – 122,5 м</a:t>
            </a:r>
          </a:p>
        </p:txBody>
      </p:sp>
      <p:sp>
        <p:nvSpPr>
          <p:cNvPr id="13" name="TextBox 12"/>
          <p:cNvSpPr txBox="1"/>
          <p:nvPr/>
        </p:nvSpPr>
        <p:spPr>
          <a:xfrm>
            <a:off x="642910" y="2214554"/>
            <a:ext cx="3600601" cy="646331"/>
          </a:xfrm>
          <a:prstGeom prst="rect">
            <a:avLst/>
          </a:prstGeom>
          <a:noFill/>
        </p:spPr>
        <p:txBody>
          <a:bodyPr wrap="none" rtlCol="0">
            <a:spAutoFit/>
          </a:bodyPr>
          <a:lstStyle/>
          <a:p>
            <a:pPr algn="just">
              <a:lnSpc>
                <a:spcPct val="150000"/>
              </a:lnSpc>
              <a:spcAft>
                <a:spcPts val="200"/>
              </a:spcAft>
            </a:pPr>
            <a:r>
              <a:rPr lang="ru-RU" sz="2400" dirty="0" smtClean="0"/>
              <a:t>Смольный собор – 85 м</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1071546"/>
            <a:ext cx="8441735" cy="1569660"/>
          </a:xfrm>
          <a:prstGeom prst="rect">
            <a:avLst/>
          </a:prstGeom>
          <a:noFill/>
        </p:spPr>
        <p:txBody>
          <a:bodyPr wrap="none">
            <a:spAutoFit/>
          </a:bodyPr>
          <a:lstStyle/>
          <a:p>
            <a:pPr algn="ctr">
              <a:defRPr/>
            </a:pPr>
            <a:r>
              <a:rPr lang="ru-RU" sz="9600" b="1" spc="300" dirty="0">
                <a:ln w="11430" cmpd="sng">
                  <a:solidFill>
                    <a:srgbClr val="002060"/>
                  </a:solidFill>
                  <a:prstDash val="solid"/>
                  <a:miter lim="800000"/>
                </a:ln>
                <a:solidFill>
                  <a:srgbClr val="0000FF"/>
                </a:solidFill>
                <a:effectLst>
                  <a:glow rad="45500">
                    <a:schemeClr val="accent1">
                      <a:satMod val="220000"/>
                      <a:alpha val="35000"/>
                    </a:schemeClr>
                  </a:glow>
                </a:effectLst>
                <a:latin typeface="Monotype Corsiva" pitchFamily="66" charset="0"/>
              </a:rPr>
              <a:t>Спасибо за урок!</a:t>
            </a:r>
          </a:p>
        </p:txBody>
      </p:sp>
      <p:pic>
        <p:nvPicPr>
          <p:cNvPr id="3" name="Picture 11" descr="C:\Program Files\Microsoft Office\Clipart\Pub60Cor\AN00790_.wmf"/>
          <p:cNvPicPr>
            <a:picLocks noChangeAspect="1" noChangeArrowheads="1"/>
          </p:cNvPicPr>
          <p:nvPr/>
        </p:nvPicPr>
        <p:blipFill>
          <a:blip r:embed="rId2" cstate="print"/>
          <a:srcRect/>
          <a:stretch>
            <a:fillRect/>
          </a:stretch>
        </p:blipFill>
        <p:spPr bwMode="auto">
          <a:xfrm>
            <a:off x="3571875" y="3143250"/>
            <a:ext cx="1824038" cy="1917700"/>
          </a:xfrm>
          <a:prstGeom prst="rect">
            <a:avLst/>
          </a:prstGeom>
          <a:noFill/>
          <a:ln w="9525">
            <a:noFill/>
            <a:miter lim="800000"/>
            <a:headEnd/>
            <a:tailEnd/>
          </a:ln>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611188" y="97327"/>
            <a:ext cx="7618412" cy="4501172"/>
          </a:xfrm>
          <a:prstGeom prst="rect">
            <a:avLst/>
          </a:prstGeom>
          <a:noFill/>
          <a:ln w="9525">
            <a:noFill/>
            <a:miter lim="800000"/>
            <a:headEnd/>
            <a:tailEnd/>
          </a:ln>
          <a:effectLst>
            <a:outerShdw dist="25400" algn="ctr" rotWithShape="0">
              <a:srgbClr val="FF33CC"/>
            </a:outerShdw>
          </a:effectLst>
        </p:spPr>
        <p:txBody>
          <a:bodyPr tIns="152352" bIns="38088" anchor="ctr">
            <a:spAutoFit/>
          </a:bodyPr>
          <a:lstStyle/>
          <a:p>
            <a:pPr fontAlgn="auto">
              <a:spcBef>
                <a:spcPts val="0"/>
              </a:spcBef>
              <a:spcAft>
                <a:spcPts val="0"/>
              </a:spcAft>
              <a:defRPr/>
            </a:pPr>
            <a:r>
              <a:rPr lang="ru-RU" sz="4000" u="sng" dirty="0">
                <a:solidFill>
                  <a:srgbClr val="6600CC"/>
                </a:solidFill>
                <a:effectLst>
                  <a:outerShdw blurRad="38100" dist="38100" dir="2700000" algn="tl">
                    <a:srgbClr val="000000"/>
                  </a:outerShdw>
                </a:effectLst>
                <a:latin typeface="Arial" pitchFamily="34" charset="0"/>
              </a:rPr>
              <a:t>Цель урока:</a:t>
            </a:r>
          </a:p>
          <a:p>
            <a:pPr fontAlgn="auto">
              <a:spcBef>
                <a:spcPts val="0"/>
              </a:spcBef>
              <a:spcAft>
                <a:spcPts val="0"/>
              </a:spcAft>
              <a:defRPr/>
            </a:pPr>
            <a:endParaRPr lang="ru-RU" sz="4000" u="sng" dirty="0">
              <a:solidFill>
                <a:srgbClr val="6600CC"/>
              </a:solidFill>
              <a:effectLst>
                <a:outerShdw blurRad="38100" dist="38100" dir="2700000" algn="tl">
                  <a:srgbClr val="000000"/>
                </a:outerShdw>
              </a:effectLst>
              <a:latin typeface="Arial" pitchFamily="34" charset="0"/>
            </a:endParaRPr>
          </a:p>
          <a:p>
            <a:pPr fontAlgn="auto">
              <a:spcBef>
                <a:spcPts val="0"/>
              </a:spcBef>
              <a:spcAft>
                <a:spcPts val="0"/>
              </a:spcAft>
              <a:buFontTx/>
              <a:buChar char="-"/>
              <a:defRPr/>
            </a:pPr>
            <a:r>
              <a:rPr lang="ru-RU" sz="4000" dirty="0" smtClean="0">
                <a:solidFill>
                  <a:srgbClr val="6600CC"/>
                </a:solidFill>
                <a:effectLst>
                  <a:outerShdw blurRad="38100" dist="38100" dir="2700000" algn="tl">
                    <a:srgbClr val="000000"/>
                  </a:outerShdw>
                </a:effectLst>
                <a:latin typeface="Arial" pitchFamily="34" charset="0"/>
              </a:rPr>
              <a:t> вспомнить виды задач, решаемые в курсе 5-6 классов и способы их решения;</a:t>
            </a:r>
          </a:p>
          <a:p>
            <a:pPr fontAlgn="auto">
              <a:spcBef>
                <a:spcPts val="0"/>
              </a:spcBef>
              <a:spcAft>
                <a:spcPts val="0"/>
              </a:spcAft>
              <a:buFontTx/>
              <a:buChar char="-"/>
              <a:defRPr/>
            </a:pPr>
            <a:r>
              <a:rPr lang="ru-RU" sz="4000" dirty="0" smtClean="0">
                <a:solidFill>
                  <a:srgbClr val="6600CC"/>
                </a:solidFill>
                <a:effectLst>
                  <a:outerShdw blurRad="38100" dist="38100" dir="2700000" algn="tl">
                    <a:srgbClr val="000000"/>
                  </a:outerShdw>
                </a:effectLst>
                <a:latin typeface="Arial" pitchFamily="34" charset="0"/>
              </a:rPr>
              <a:t> сформулировать прием поиска плана решения задачи.</a:t>
            </a:r>
            <a:endParaRPr lang="ru-RU" sz="4000" dirty="0">
              <a:solidFill>
                <a:srgbClr val="6600CC"/>
              </a:solidFill>
              <a:effectLst>
                <a:outerShdw blurRad="38100" dist="38100" dir="2700000" algn="tl">
                  <a:srgbClr val="000000"/>
                </a:outerShdw>
              </a:effectLst>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hlinkClick r:id="rId2" action="ppaction://hlinksldjump"/>
          </p:cNvPr>
          <p:cNvSpPr/>
          <p:nvPr/>
        </p:nvSpPr>
        <p:spPr>
          <a:xfrm>
            <a:off x="3714744" y="2500306"/>
            <a:ext cx="1728787" cy="1728788"/>
          </a:xfrm>
          <a:prstGeom prst="ellipse">
            <a:avLst/>
          </a:prstGeom>
          <a:solidFill>
            <a:srgbClr val="FFC000"/>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Овал 4">
            <a:hlinkClick r:id="rId3" action="ppaction://hlinksldjump"/>
          </p:cNvPr>
          <p:cNvSpPr/>
          <p:nvPr/>
        </p:nvSpPr>
        <p:spPr>
          <a:xfrm>
            <a:off x="3786182" y="4214818"/>
            <a:ext cx="1571636" cy="2643182"/>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Задача на дели-</a:t>
            </a:r>
          </a:p>
          <a:p>
            <a:pPr algn="ctr" fontAlgn="auto">
              <a:spcBef>
                <a:spcPts val="0"/>
              </a:spcBef>
              <a:spcAft>
                <a:spcPts val="0"/>
              </a:spcAft>
              <a:defRPr/>
            </a:pPr>
            <a:r>
              <a:rPr lang="ru-RU" sz="2400" b="1" dirty="0" err="1" smtClean="0">
                <a:solidFill>
                  <a:srgbClr val="C00000"/>
                </a:solidFill>
              </a:rPr>
              <a:t>мость</a:t>
            </a:r>
            <a:endParaRPr lang="ru-RU" sz="2400" b="1" dirty="0">
              <a:solidFill>
                <a:srgbClr val="C00000"/>
              </a:solidFill>
            </a:endParaRPr>
          </a:p>
        </p:txBody>
      </p:sp>
      <p:sp>
        <p:nvSpPr>
          <p:cNvPr id="6" name="Овал 5">
            <a:hlinkClick r:id="rId4" action="ppaction://hlinksldjump"/>
          </p:cNvPr>
          <p:cNvSpPr/>
          <p:nvPr/>
        </p:nvSpPr>
        <p:spPr>
          <a:xfrm rot="947481">
            <a:off x="4393866" y="-32844"/>
            <a:ext cx="1622063" cy="2590927"/>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Задача на про-</a:t>
            </a:r>
          </a:p>
          <a:p>
            <a:pPr algn="ctr" fontAlgn="auto">
              <a:spcBef>
                <a:spcPts val="0"/>
              </a:spcBef>
              <a:spcAft>
                <a:spcPts val="0"/>
              </a:spcAft>
              <a:defRPr/>
            </a:pPr>
            <a:r>
              <a:rPr lang="ru-RU" sz="2400" b="1" dirty="0" smtClean="0">
                <a:solidFill>
                  <a:srgbClr val="C00000"/>
                </a:solidFill>
              </a:rPr>
              <a:t>центы</a:t>
            </a:r>
            <a:endParaRPr lang="ru-RU" sz="2400" b="1" dirty="0">
              <a:solidFill>
                <a:srgbClr val="C00000"/>
              </a:solidFill>
            </a:endParaRPr>
          </a:p>
        </p:txBody>
      </p:sp>
      <p:sp>
        <p:nvSpPr>
          <p:cNvPr id="7" name="Овал 6">
            <a:hlinkClick r:id="rId5" action="ppaction://hlinksldjump"/>
          </p:cNvPr>
          <p:cNvSpPr/>
          <p:nvPr/>
        </p:nvSpPr>
        <p:spPr>
          <a:xfrm rot="20202886">
            <a:off x="5225457" y="1692587"/>
            <a:ext cx="3070900" cy="1408796"/>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Задачи на совместную работу</a:t>
            </a:r>
            <a:endParaRPr lang="ru-RU" sz="2400" b="1" dirty="0">
              <a:solidFill>
                <a:srgbClr val="C00000"/>
              </a:solidFill>
            </a:endParaRPr>
          </a:p>
        </p:txBody>
      </p:sp>
      <p:sp>
        <p:nvSpPr>
          <p:cNvPr id="9" name="Овал 8">
            <a:hlinkClick r:id="rId6" action="ppaction://hlinksldjump"/>
          </p:cNvPr>
          <p:cNvSpPr/>
          <p:nvPr/>
        </p:nvSpPr>
        <p:spPr>
          <a:xfrm rot="19971271">
            <a:off x="780407" y="3716298"/>
            <a:ext cx="3156201" cy="1371279"/>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Задача  </a:t>
            </a:r>
            <a:r>
              <a:rPr lang="ru-RU" sz="2400" b="1" dirty="0" err="1" smtClean="0">
                <a:solidFill>
                  <a:srgbClr val="C00000"/>
                </a:solidFill>
              </a:rPr>
              <a:t>геометричес-кого</a:t>
            </a:r>
            <a:r>
              <a:rPr lang="ru-RU" sz="2400" b="1" dirty="0" smtClean="0">
                <a:solidFill>
                  <a:srgbClr val="C00000"/>
                </a:solidFill>
              </a:rPr>
              <a:t> характера</a:t>
            </a:r>
            <a:endParaRPr lang="ru-RU" sz="2400" b="1" dirty="0">
              <a:solidFill>
                <a:srgbClr val="C00000"/>
              </a:solidFill>
            </a:endParaRPr>
          </a:p>
        </p:txBody>
      </p:sp>
      <p:sp>
        <p:nvSpPr>
          <p:cNvPr id="11" name="Овал 10">
            <a:hlinkClick r:id="rId7" action="ppaction://hlinksldjump"/>
          </p:cNvPr>
          <p:cNvSpPr/>
          <p:nvPr/>
        </p:nvSpPr>
        <p:spPr>
          <a:xfrm rot="2314237">
            <a:off x="1257612" y="1033935"/>
            <a:ext cx="3011706" cy="1526347"/>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Задача на движение</a:t>
            </a:r>
            <a:endParaRPr lang="ru-RU" sz="2400" b="1" dirty="0">
              <a:solidFill>
                <a:srgbClr val="C00000"/>
              </a:solidFill>
            </a:endParaRPr>
          </a:p>
        </p:txBody>
      </p:sp>
      <p:sp>
        <p:nvSpPr>
          <p:cNvPr id="12" name="Овал 11">
            <a:hlinkClick r:id="rId8" action="ppaction://hlinksldjump"/>
          </p:cNvPr>
          <p:cNvSpPr/>
          <p:nvPr/>
        </p:nvSpPr>
        <p:spPr>
          <a:xfrm rot="2097860">
            <a:off x="5139479" y="3805392"/>
            <a:ext cx="2960819" cy="1435066"/>
          </a:xfrm>
          <a:prstGeom prst="ellipse">
            <a:avLst/>
          </a:prstGeom>
          <a:solidFill>
            <a:schemeClr val="bg1"/>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C00000"/>
                </a:solidFill>
              </a:rPr>
              <a:t>Задача на </a:t>
            </a:r>
            <a:r>
              <a:rPr lang="ru-RU" sz="2400" b="1" dirty="0" err="1" smtClean="0">
                <a:solidFill>
                  <a:srgbClr val="C00000"/>
                </a:solidFill>
              </a:rPr>
              <a:t>пропорцио-нальность</a:t>
            </a:r>
            <a:r>
              <a:rPr lang="ru-RU" sz="2400" b="1" dirty="0" smtClean="0">
                <a:solidFill>
                  <a:srgbClr val="C00000"/>
                </a:solidFill>
              </a:rPr>
              <a:t> величин</a:t>
            </a:r>
            <a:endParaRPr lang="ru-RU" sz="2400" b="1" dirty="0">
              <a:solidFill>
                <a:srgbClr val="C00000"/>
              </a:solidFill>
            </a:endParaRPr>
          </a:p>
        </p:txBody>
      </p:sp>
      <p:sp>
        <p:nvSpPr>
          <p:cNvPr id="19" name="Облако 18"/>
          <p:cNvSpPr/>
          <p:nvPr/>
        </p:nvSpPr>
        <p:spPr>
          <a:xfrm>
            <a:off x="0" y="2571744"/>
            <a:ext cx="2071670" cy="71438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блако 19"/>
          <p:cNvSpPr/>
          <p:nvPr/>
        </p:nvSpPr>
        <p:spPr>
          <a:xfrm>
            <a:off x="6215074" y="642918"/>
            <a:ext cx="2071702" cy="857256"/>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блако 20"/>
          <p:cNvSpPr/>
          <p:nvPr/>
        </p:nvSpPr>
        <p:spPr>
          <a:xfrm>
            <a:off x="7572396" y="6000744"/>
            <a:ext cx="1571604" cy="857256"/>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http://www.shans-online.com/images/blogs/194/4e2000300e338.jpg"/>
          <p:cNvPicPr>
            <a:picLocks noChangeAspect="1" noChangeArrowheads="1"/>
          </p:cNvPicPr>
          <p:nvPr/>
        </p:nvPicPr>
        <p:blipFill>
          <a:blip r:embed="rId9" cstate="print"/>
          <a:srcRect l="13073" r="9633"/>
          <a:stretch>
            <a:fillRect/>
          </a:stretch>
        </p:blipFill>
        <p:spPr bwMode="auto">
          <a:xfrm>
            <a:off x="285720" y="1785926"/>
            <a:ext cx="1357322" cy="1316296"/>
          </a:xfrm>
          <a:prstGeom prst="ellipse">
            <a:avLst/>
          </a:prstGeom>
          <a:ln>
            <a:noFill/>
          </a:ln>
          <a:effectLst>
            <a:softEdge rad="112500"/>
          </a:effectLst>
        </p:spPr>
      </p:pic>
      <p:pic>
        <p:nvPicPr>
          <p:cNvPr id="1028" name="Picture 4" descr="http://img1.liveinternet.ru/images/foto/b/0/401/929401/f_3061980.jpg"/>
          <p:cNvPicPr>
            <a:picLocks noChangeAspect="1" noChangeArrowheads="1"/>
          </p:cNvPicPr>
          <p:nvPr/>
        </p:nvPicPr>
        <p:blipFill>
          <a:blip r:embed="rId10" cstate="print"/>
          <a:srcRect/>
          <a:stretch>
            <a:fillRect/>
          </a:stretch>
        </p:blipFill>
        <p:spPr bwMode="auto">
          <a:xfrm>
            <a:off x="6429388" y="0"/>
            <a:ext cx="1720881" cy="1290661"/>
          </a:xfrm>
          <a:prstGeom prst="ellipse">
            <a:avLst/>
          </a:prstGeom>
          <a:ln>
            <a:noFill/>
          </a:ln>
          <a:effectLst>
            <a:softEdge rad="112500"/>
          </a:effectLst>
        </p:spPr>
      </p:pic>
      <p:pic>
        <p:nvPicPr>
          <p:cNvPr id="1030" name="Picture 6" descr="http://katushka.net/torrents/00024498/screenshot_14568.jpg"/>
          <p:cNvPicPr>
            <a:picLocks noChangeAspect="1" noChangeArrowheads="1"/>
          </p:cNvPicPr>
          <p:nvPr/>
        </p:nvPicPr>
        <p:blipFill>
          <a:blip r:embed="rId11" cstate="print"/>
          <a:srcRect l="52910"/>
          <a:stretch>
            <a:fillRect/>
          </a:stretch>
        </p:blipFill>
        <p:spPr bwMode="auto">
          <a:xfrm>
            <a:off x="8072430" y="4929198"/>
            <a:ext cx="1071570" cy="1705759"/>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Рисунок 9" descr="ПИТЕР20.jpg"/>
          <p:cNvPicPr>
            <a:picLocks noChangeAspect="1"/>
          </p:cNvPicPr>
          <p:nvPr/>
        </p:nvPicPr>
        <p:blipFill>
          <a:blip r:embed="rId2" cstate="print"/>
          <a:srcRect/>
          <a:stretch>
            <a:fillRect/>
          </a:stretch>
        </p:blipFill>
        <p:spPr bwMode="auto">
          <a:xfrm>
            <a:off x="0" y="4179888"/>
            <a:ext cx="3571875" cy="2678112"/>
          </a:xfrm>
          <a:prstGeom prst="rect">
            <a:avLst/>
          </a:prstGeom>
          <a:noFill/>
          <a:ln w="9525">
            <a:noFill/>
            <a:miter lim="800000"/>
            <a:headEnd/>
            <a:tailEnd/>
          </a:ln>
        </p:spPr>
      </p:pic>
      <p:pic>
        <p:nvPicPr>
          <p:cNvPr id="7171" name="Рисунок 8" descr="ПИТЕР6.jpg"/>
          <p:cNvPicPr>
            <a:picLocks noChangeAspect="1"/>
          </p:cNvPicPr>
          <p:nvPr/>
        </p:nvPicPr>
        <p:blipFill>
          <a:blip r:embed="rId3" cstate="print"/>
          <a:srcRect/>
          <a:stretch>
            <a:fillRect/>
          </a:stretch>
        </p:blipFill>
        <p:spPr bwMode="auto">
          <a:xfrm>
            <a:off x="0" y="0"/>
            <a:ext cx="3644900" cy="2571750"/>
          </a:xfrm>
          <a:prstGeom prst="rect">
            <a:avLst/>
          </a:prstGeom>
          <a:noFill/>
          <a:ln w="9525">
            <a:noFill/>
            <a:miter lim="800000"/>
            <a:headEnd/>
            <a:tailEnd/>
          </a:ln>
        </p:spPr>
      </p:pic>
      <p:pic>
        <p:nvPicPr>
          <p:cNvPr id="7172" name="Рисунок 10" descr="658.jpg"/>
          <p:cNvPicPr>
            <a:picLocks noChangeAspect="1"/>
          </p:cNvPicPr>
          <p:nvPr/>
        </p:nvPicPr>
        <p:blipFill>
          <a:blip r:embed="rId4" cstate="print"/>
          <a:srcRect/>
          <a:stretch>
            <a:fillRect/>
          </a:stretch>
        </p:blipFill>
        <p:spPr bwMode="auto">
          <a:xfrm>
            <a:off x="5238750" y="4572000"/>
            <a:ext cx="3905250" cy="2286000"/>
          </a:xfrm>
          <a:prstGeom prst="rect">
            <a:avLst/>
          </a:prstGeom>
          <a:noFill/>
          <a:ln w="9525">
            <a:noFill/>
            <a:miter lim="800000"/>
            <a:headEnd/>
            <a:tailEnd/>
          </a:ln>
        </p:spPr>
      </p:pic>
      <p:pic>
        <p:nvPicPr>
          <p:cNvPr id="7173" name="Рисунок 11" descr="ПИТЕР21.jpg"/>
          <p:cNvPicPr>
            <a:picLocks noChangeAspect="1"/>
          </p:cNvPicPr>
          <p:nvPr/>
        </p:nvPicPr>
        <p:blipFill>
          <a:blip r:embed="rId5" cstate="print"/>
          <a:srcRect/>
          <a:stretch>
            <a:fillRect/>
          </a:stretch>
        </p:blipFill>
        <p:spPr bwMode="auto">
          <a:xfrm>
            <a:off x="5481638" y="0"/>
            <a:ext cx="3662362" cy="2643188"/>
          </a:xfrm>
          <a:prstGeom prst="rect">
            <a:avLst/>
          </a:prstGeom>
          <a:noFill/>
          <a:ln w="9525">
            <a:noFill/>
            <a:miter lim="800000"/>
            <a:headEnd/>
            <a:tailEnd/>
          </a:ln>
        </p:spPr>
      </p:pic>
      <p:sp>
        <p:nvSpPr>
          <p:cNvPr id="9219" name="Номер слайда 2"/>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882FA7-7750-4ACF-A007-B013F720D6D4}" type="slidenum">
              <a:rPr lang="ru-RU"/>
              <a:pPr fontAlgn="base">
                <a:spcBef>
                  <a:spcPct val="0"/>
                </a:spcBef>
                <a:spcAft>
                  <a:spcPct val="0"/>
                </a:spcAft>
                <a:defRPr/>
              </a:pPr>
              <a:t>5</a:t>
            </a:fld>
            <a:endParaRPr lang="ru-RU"/>
          </a:p>
        </p:txBody>
      </p:sp>
      <p:sp>
        <p:nvSpPr>
          <p:cNvPr id="6" name="Прямоугольник 5"/>
          <p:cNvSpPr/>
          <p:nvPr/>
        </p:nvSpPr>
        <p:spPr>
          <a:xfrm>
            <a:off x="1785938" y="3000375"/>
            <a:ext cx="5857875" cy="1500188"/>
          </a:xfrm>
          <a:prstGeom prst="rect">
            <a:avLst/>
          </a:prstGeom>
          <a:blipFill>
            <a:blip r:embed="rId6"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Прямоугольник 7"/>
          <p:cNvSpPr/>
          <p:nvPr/>
        </p:nvSpPr>
        <p:spPr>
          <a:xfrm>
            <a:off x="-72829" y="2428868"/>
            <a:ext cx="9216829" cy="1754326"/>
          </a:xfrm>
          <a:prstGeom prst="rect">
            <a:avLst/>
          </a:prstGeom>
          <a:noFill/>
        </p:spPr>
        <p:txBody>
          <a:bodyPr wrap="square">
            <a:spAutoFit/>
          </a:bodyPr>
          <a:lstStyle/>
          <a:p>
            <a:pPr algn="ctr" fontAlgn="auto">
              <a:spcBef>
                <a:spcPts val="0"/>
              </a:spcBef>
              <a:spcAft>
                <a:spcPts val="0"/>
              </a:spcAft>
              <a:defRPr/>
            </a:pP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Путешествие </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с калькулятором</a:t>
            </a:r>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ndParaRPr>
          </a:p>
          <a:p>
            <a:pPr algn="ctr" fontAlgn="auto">
              <a:spcBef>
                <a:spcPts val="0"/>
              </a:spcBef>
              <a:spcAft>
                <a:spcPts val="0"/>
              </a:spcAft>
              <a:defRPr/>
            </a:pP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по Санкт-Петербургу.</a:t>
            </a:r>
          </a:p>
        </p:txBody>
      </p:sp>
      <p:pic>
        <p:nvPicPr>
          <p:cNvPr id="7177" name="Picture 2" descr="FLOWER27[1]"/>
          <p:cNvPicPr>
            <a:picLocks noChangeAspect="1" noChangeArrowheads="1" noCrop="1"/>
          </p:cNvPicPr>
          <p:nvPr/>
        </p:nvPicPr>
        <p:blipFill>
          <a:blip r:embed="rId7" cstate="print"/>
          <a:srcRect/>
          <a:stretch>
            <a:fillRect/>
          </a:stretch>
        </p:blipFill>
        <p:spPr bwMode="auto">
          <a:xfrm>
            <a:off x="714348" y="3929066"/>
            <a:ext cx="7561263" cy="8159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43042" y="357166"/>
            <a:ext cx="6500858"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на движение</a:t>
            </a:r>
            <a:endParaRPr lang="ru-RU" sz="3600" b="1" dirty="0">
              <a:solidFill>
                <a:srgbClr val="C00000"/>
              </a:solidFill>
            </a:endParaRPr>
          </a:p>
        </p:txBody>
      </p:sp>
      <p:sp>
        <p:nvSpPr>
          <p:cNvPr id="3" name="TextBox 2"/>
          <p:cNvSpPr txBox="1"/>
          <p:nvPr/>
        </p:nvSpPr>
        <p:spPr>
          <a:xfrm>
            <a:off x="285720" y="1285860"/>
            <a:ext cx="8679171" cy="1631216"/>
          </a:xfrm>
          <a:prstGeom prst="rect">
            <a:avLst/>
          </a:prstGeom>
          <a:noFill/>
        </p:spPr>
        <p:txBody>
          <a:bodyPr wrap="none" rtlCol="0">
            <a:spAutoFit/>
          </a:bodyPr>
          <a:lstStyle/>
          <a:p>
            <a:r>
              <a:rPr lang="ru-RU" sz="2000" dirty="0" smtClean="0"/>
              <a:t>От Адмиралтейства в Александро-Невскую Лавру выехала карета</a:t>
            </a:r>
          </a:p>
          <a:p>
            <a:r>
              <a:rPr lang="ru-RU" sz="2000" dirty="0" smtClean="0"/>
              <a:t>со скоростью 10км</a:t>
            </a:r>
            <a:r>
              <a:rPr lang="en-US" sz="2000" dirty="0" smtClean="0"/>
              <a:t>/</a:t>
            </a:r>
            <a:r>
              <a:rPr lang="ru-RU" sz="2000" dirty="0" smtClean="0"/>
              <a:t>ч. В это время от Лавры к Адмиралтейству выехал </a:t>
            </a:r>
          </a:p>
          <a:p>
            <a:r>
              <a:rPr lang="ru-RU" sz="2000" dirty="0" smtClean="0"/>
              <a:t>экипаж со скоростью 9 км</a:t>
            </a:r>
            <a:r>
              <a:rPr lang="en-US" sz="2000" dirty="0" smtClean="0"/>
              <a:t>/</a:t>
            </a:r>
            <a:r>
              <a:rPr lang="ru-RU" sz="2000" dirty="0" smtClean="0"/>
              <a:t>ч.</a:t>
            </a:r>
          </a:p>
          <a:p>
            <a:r>
              <a:rPr lang="ru-RU" sz="2000" dirty="0" smtClean="0"/>
              <a:t>Какова длина Невского проспекта, если они встретились </a:t>
            </a:r>
          </a:p>
          <a:p>
            <a:r>
              <a:rPr lang="ru-RU" sz="2000" dirty="0" smtClean="0"/>
              <a:t>через 14,2 минуты. (Ответ округлите до десятых)</a:t>
            </a:r>
            <a:endParaRPr lang="ru-RU" sz="2000" dirty="0"/>
          </a:p>
        </p:txBody>
      </p:sp>
      <p:pic>
        <p:nvPicPr>
          <p:cNvPr id="38914" name="Picture 2" descr="http://sdelanounas.ru/images/img/d/x/dXBsb2FkLndpa2ltZWRpYS5vcmcvd2lraXBlZGlhL2NvbW1vbnMvdGh1bWIvYi9iMC9BZG1pcmFsdHkuanBnLzQ1MHB4LUFkbWlyYWx0eS5qcGc_X19pZD0xMzI4OQ==.jpg"/>
          <p:cNvPicPr>
            <a:picLocks noChangeAspect="1" noChangeArrowheads="1"/>
          </p:cNvPicPr>
          <p:nvPr/>
        </p:nvPicPr>
        <p:blipFill>
          <a:blip r:embed="rId2" cstate="print"/>
          <a:srcRect/>
          <a:stretch>
            <a:fillRect/>
          </a:stretch>
        </p:blipFill>
        <p:spPr bwMode="auto">
          <a:xfrm>
            <a:off x="357158" y="3071810"/>
            <a:ext cx="2605554" cy="3476619"/>
          </a:xfrm>
          <a:prstGeom prst="rect">
            <a:avLst/>
          </a:prstGeom>
          <a:noFill/>
        </p:spPr>
      </p:pic>
      <p:pic>
        <p:nvPicPr>
          <p:cNvPr id="38916" name="Picture 4" descr="http://madeinpiter.ru/wp-content/uploads/2012/10/post-18389-1330072682_thumb.jpg"/>
          <p:cNvPicPr>
            <a:picLocks noChangeAspect="1" noChangeArrowheads="1"/>
          </p:cNvPicPr>
          <p:nvPr/>
        </p:nvPicPr>
        <p:blipFill>
          <a:blip r:embed="rId3" cstate="print"/>
          <a:srcRect/>
          <a:stretch>
            <a:fillRect/>
          </a:stretch>
        </p:blipFill>
        <p:spPr bwMode="auto">
          <a:xfrm>
            <a:off x="4500562" y="3071810"/>
            <a:ext cx="4402412" cy="3477600"/>
          </a:xfrm>
          <a:prstGeom prst="rect">
            <a:avLst/>
          </a:prstGeom>
          <a:noFill/>
        </p:spPr>
      </p:pic>
      <p:sp>
        <p:nvSpPr>
          <p:cNvPr id="6" name="Выгнутая вправо стрелка 5">
            <a:hlinkClick r:id="rId4"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43042" y="357166"/>
            <a:ext cx="6500858"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на проценты</a:t>
            </a:r>
            <a:endParaRPr lang="ru-RU" sz="3600" b="1" dirty="0">
              <a:solidFill>
                <a:srgbClr val="C00000"/>
              </a:solidFill>
            </a:endParaRPr>
          </a:p>
        </p:txBody>
      </p:sp>
      <p:sp>
        <p:nvSpPr>
          <p:cNvPr id="3" name="TextBox 2"/>
          <p:cNvSpPr txBox="1"/>
          <p:nvPr/>
        </p:nvSpPr>
        <p:spPr>
          <a:xfrm>
            <a:off x="285720" y="1071546"/>
            <a:ext cx="8842421" cy="2246769"/>
          </a:xfrm>
          <a:prstGeom prst="rect">
            <a:avLst/>
          </a:prstGeom>
          <a:noFill/>
        </p:spPr>
        <p:txBody>
          <a:bodyPr wrap="none" rtlCol="0">
            <a:spAutoFit/>
          </a:bodyPr>
          <a:lstStyle/>
          <a:p>
            <a:r>
              <a:rPr lang="ru-RU" sz="2000" dirty="0" smtClean="0"/>
              <a:t>На сегодняшний день в петербургском метрополитене функционирует</a:t>
            </a:r>
          </a:p>
          <a:p>
            <a:r>
              <a:rPr lang="ru-RU" sz="2000" dirty="0" smtClean="0"/>
              <a:t>5 линий , 67 станций, эксплуатационная длина составляет 113,6 км. </a:t>
            </a:r>
          </a:p>
          <a:p>
            <a:r>
              <a:rPr lang="ru-RU" sz="2000" dirty="0" smtClean="0"/>
              <a:t>Петербургский метрополитен является самым глубоким в мире</a:t>
            </a:r>
          </a:p>
          <a:p>
            <a:r>
              <a:rPr lang="ru-RU" sz="2000" dirty="0" smtClean="0"/>
              <a:t>по средней глубине залегания станций. Сколько человек в среднем</a:t>
            </a:r>
          </a:p>
          <a:p>
            <a:r>
              <a:rPr lang="ru-RU" sz="2000" dirty="0" smtClean="0"/>
              <a:t>ежедневно пользуется услугами метро, если это количество составляет</a:t>
            </a:r>
          </a:p>
          <a:p>
            <a:r>
              <a:rPr lang="ru-RU" sz="2000" dirty="0" smtClean="0"/>
              <a:t>46% населения города? (ответ дайте в млн.чел)</a:t>
            </a:r>
          </a:p>
          <a:p>
            <a:endParaRPr lang="ru-RU" sz="2000" dirty="0"/>
          </a:p>
        </p:txBody>
      </p:sp>
      <p:sp>
        <p:nvSpPr>
          <p:cNvPr id="6" name="Выгнутая вправо стрелка 5">
            <a:hlinkClick r:id="rId2"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40962" name="Picture 2" descr="http://files.in-road.ru/r_4359cc7e8630832175cbda0dcfd8dd8b.jpg"/>
          <p:cNvPicPr>
            <a:picLocks noChangeAspect="1" noChangeArrowheads="1"/>
          </p:cNvPicPr>
          <p:nvPr/>
        </p:nvPicPr>
        <p:blipFill>
          <a:blip r:embed="rId3" cstate="print"/>
          <a:srcRect/>
          <a:stretch>
            <a:fillRect/>
          </a:stretch>
        </p:blipFill>
        <p:spPr bwMode="auto">
          <a:xfrm>
            <a:off x="285720" y="3214686"/>
            <a:ext cx="4322374" cy="3240000"/>
          </a:xfrm>
          <a:prstGeom prst="rect">
            <a:avLst/>
          </a:prstGeom>
          <a:noFill/>
        </p:spPr>
      </p:pic>
      <p:pic>
        <p:nvPicPr>
          <p:cNvPr id="40964" name="Picture 4" descr="http://madeinpiter.ru/wp-content/uploads/2012/11/28984.jpg"/>
          <p:cNvPicPr>
            <a:picLocks noChangeAspect="1" noChangeArrowheads="1"/>
          </p:cNvPicPr>
          <p:nvPr/>
        </p:nvPicPr>
        <p:blipFill>
          <a:blip r:embed="rId4" cstate="print"/>
          <a:srcRect l="3875"/>
          <a:stretch>
            <a:fillRect/>
          </a:stretch>
        </p:blipFill>
        <p:spPr bwMode="auto">
          <a:xfrm>
            <a:off x="4786314" y="3214686"/>
            <a:ext cx="4143372" cy="3240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357166"/>
            <a:ext cx="7215238" cy="646331"/>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на совместную работу</a:t>
            </a:r>
            <a:endParaRPr lang="ru-RU" sz="3600" b="1" dirty="0">
              <a:solidFill>
                <a:srgbClr val="C00000"/>
              </a:solidFill>
            </a:endParaRPr>
          </a:p>
        </p:txBody>
      </p:sp>
      <p:sp>
        <p:nvSpPr>
          <p:cNvPr id="3" name="TextBox 2"/>
          <p:cNvSpPr txBox="1"/>
          <p:nvPr/>
        </p:nvSpPr>
        <p:spPr>
          <a:xfrm>
            <a:off x="285720" y="1071546"/>
            <a:ext cx="8767593" cy="1938992"/>
          </a:xfrm>
          <a:prstGeom prst="rect">
            <a:avLst/>
          </a:prstGeom>
          <a:noFill/>
        </p:spPr>
        <p:txBody>
          <a:bodyPr wrap="none" rtlCol="0">
            <a:spAutoFit/>
          </a:bodyPr>
          <a:lstStyle/>
          <a:p>
            <a:r>
              <a:rPr lang="ru-RU" sz="2000" dirty="0" smtClean="0"/>
              <a:t>Одна бригада солдат-плотников построила бы Домик Петра </a:t>
            </a:r>
            <a:r>
              <a:rPr lang="en-US" sz="2000" dirty="0" smtClean="0"/>
              <a:t>I</a:t>
            </a:r>
            <a:r>
              <a:rPr lang="ru-RU" sz="2000" dirty="0" smtClean="0"/>
              <a:t> за 9 дней,</a:t>
            </a:r>
          </a:p>
          <a:p>
            <a:r>
              <a:rPr lang="ru-RU" sz="2000" dirty="0" smtClean="0"/>
              <a:t> </a:t>
            </a:r>
          </a:p>
          <a:p>
            <a:r>
              <a:rPr lang="ru-RU" sz="2000" dirty="0" smtClean="0"/>
              <a:t>а другой бригаде понадобится       этого времени. За сколько дней </a:t>
            </a:r>
          </a:p>
          <a:p>
            <a:endParaRPr lang="ru-RU" sz="2000" dirty="0" smtClean="0"/>
          </a:p>
          <a:p>
            <a:r>
              <a:rPr lang="ru-RU" sz="2000" dirty="0" smtClean="0"/>
              <a:t>построили Домик две бригады, работая вместе?</a:t>
            </a:r>
          </a:p>
          <a:p>
            <a:endParaRPr lang="ru-RU" sz="2000" dirty="0"/>
          </a:p>
        </p:txBody>
      </p:sp>
      <p:sp>
        <p:nvSpPr>
          <p:cNvPr id="6" name="Выгнутая вправо стрелка 5">
            <a:hlinkClick r:id="rId3"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aphicFrame>
        <p:nvGraphicFramePr>
          <p:cNvPr id="7" name="Объект 6"/>
          <p:cNvGraphicFramePr>
            <a:graphicFrameLocks noChangeAspect="1"/>
          </p:cNvGraphicFramePr>
          <p:nvPr/>
        </p:nvGraphicFramePr>
        <p:xfrm>
          <a:off x="4495800" y="3232150"/>
          <a:ext cx="152400" cy="393700"/>
        </p:xfrm>
        <a:graphic>
          <a:graphicData uri="http://schemas.openxmlformats.org/presentationml/2006/ole">
            <p:oleObj spid="_x0000_s41986" name="Формула" r:id="rId4" imgW="152280" imgH="393480" progId="Equation.3">
              <p:embed/>
            </p:oleObj>
          </a:graphicData>
        </a:graphic>
      </p:graphicFrame>
      <p:graphicFrame>
        <p:nvGraphicFramePr>
          <p:cNvPr id="8" name="Объект 7"/>
          <p:cNvGraphicFramePr>
            <a:graphicFrameLocks noChangeAspect="1"/>
          </p:cNvGraphicFramePr>
          <p:nvPr/>
        </p:nvGraphicFramePr>
        <p:xfrm>
          <a:off x="4071934" y="1571612"/>
          <a:ext cx="258745" cy="642942"/>
        </p:xfrm>
        <a:graphic>
          <a:graphicData uri="http://schemas.openxmlformats.org/presentationml/2006/ole">
            <p:oleObj spid="_x0000_s41987" name="Формула" r:id="rId5" imgW="152280" imgH="393480" progId="Equation.3">
              <p:embed/>
            </p:oleObj>
          </a:graphicData>
        </a:graphic>
      </p:graphicFrame>
      <p:pic>
        <p:nvPicPr>
          <p:cNvPr id="41989" name="Picture 5" descr="http://www.museum.ru/imgB.asp?13923"/>
          <p:cNvPicPr>
            <a:picLocks noChangeAspect="1" noChangeArrowheads="1"/>
          </p:cNvPicPr>
          <p:nvPr/>
        </p:nvPicPr>
        <p:blipFill>
          <a:blip r:embed="rId6" cstate="print"/>
          <a:srcRect/>
          <a:stretch>
            <a:fillRect/>
          </a:stretch>
        </p:blipFill>
        <p:spPr bwMode="auto">
          <a:xfrm>
            <a:off x="1643042" y="3143248"/>
            <a:ext cx="5715000" cy="286702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57166"/>
            <a:ext cx="7500990" cy="1200329"/>
          </a:xfrm>
          <a:prstGeom prst="rect">
            <a:avLst/>
          </a:prstGeom>
        </p:spPr>
        <p:txBody>
          <a:bodyPr wrap="square">
            <a:spAutoFit/>
          </a:bodyPr>
          <a:lstStyle/>
          <a:p>
            <a:pPr algn="ctr" fontAlgn="auto">
              <a:spcBef>
                <a:spcPts val="0"/>
              </a:spcBef>
              <a:spcAft>
                <a:spcPts val="0"/>
              </a:spcAft>
              <a:defRPr/>
            </a:pPr>
            <a:r>
              <a:rPr lang="ru-RU" sz="3600" b="1" dirty="0" smtClean="0">
                <a:solidFill>
                  <a:srgbClr val="C00000"/>
                </a:solidFill>
              </a:rPr>
              <a:t>Задача на пропорциональность величин</a:t>
            </a:r>
            <a:endParaRPr lang="ru-RU" sz="3600" b="1" dirty="0">
              <a:solidFill>
                <a:srgbClr val="C00000"/>
              </a:solidFill>
            </a:endParaRPr>
          </a:p>
        </p:txBody>
      </p:sp>
      <p:sp>
        <p:nvSpPr>
          <p:cNvPr id="3" name="TextBox 2"/>
          <p:cNvSpPr txBox="1"/>
          <p:nvPr/>
        </p:nvSpPr>
        <p:spPr>
          <a:xfrm>
            <a:off x="41315" y="1571612"/>
            <a:ext cx="9271128" cy="1323439"/>
          </a:xfrm>
          <a:prstGeom prst="rect">
            <a:avLst/>
          </a:prstGeom>
          <a:noFill/>
        </p:spPr>
        <p:txBody>
          <a:bodyPr wrap="none" rtlCol="0">
            <a:spAutoFit/>
          </a:bodyPr>
          <a:lstStyle/>
          <a:p>
            <a:r>
              <a:rPr lang="ru-RU" sz="2000" dirty="0" smtClean="0"/>
              <a:t>200 строителей построят дом за 200 дней. Сколько строителей пригласил </a:t>
            </a:r>
          </a:p>
          <a:p>
            <a:r>
              <a:rPr lang="ru-RU" sz="2000" dirty="0" smtClean="0"/>
              <a:t>на строительство своего дома купец Жуков, если его дом на углу Гороховой</a:t>
            </a:r>
          </a:p>
          <a:p>
            <a:r>
              <a:rPr lang="ru-RU" sz="2000" dirty="0" smtClean="0"/>
              <a:t>и Садовой улиц в 1845 году при той же производительности построили </a:t>
            </a:r>
          </a:p>
          <a:p>
            <a:r>
              <a:rPr lang="ru-RU" sz="2000" dirty="0" smtClean="0"/>
              <a:t>за 50 дней? </a:t>
            </a:r>
            <a:endParaRPr lang="ru-RU" sz="2000" dirty="0"/>
          </a:p>
        </p:txBody>
      </p:sp>
      <p:sp>
        <p:nvSpPr>
          <p:cNvPr id="6" name="Выгнутая вправо стрелка 5">
            <a:hlinkClick r:id="rId2" action="ppaction://hlinksldjump"/>
          </p:cNvPr>
          <p:cNvSpPr/>
          <p:nvPr/>
        </p:nvSpPr>
        <p:spPr>
          <a:xfrm>
            <a:off x="8698264" y="6429396"/>
            <a:ext cx="445736" cy="428604"/>
          </a:xfrm>
          <a:prstGeom prst="curvedLeftArrow">
            <a:avLst/>
          </a:prstGeom>
          <a:solidFill>
            <a:srgbClr val="FF9900">
              <a:alpha val="79000"/>
            </a:srgbClr>
          </a:solidFill>
          <a:ln>
            <a:solidFill>
              <a:srgbClr val="CC66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39944" name="Picture 8" descr="http://p2.citywalls.ru/photo_12-12718.jpg?mt=1273625807"/>
          <p:cNvPicPr>
            <a:picLocks noChangeAspect="1" noChangeArrowheads="1"/>
          </p:cNvPicPr>
          <p:nvPr/>
        </p:nvPicPr>
        <p:blipFill>
          <a:blip r:embed="rId3" cstate="print"/>
          <a:srcRect l="6587"/>
          <a:stretch>
            <a:fillRect/>
          </a:stretch>
        </p:blipFill>
        <p:spPr bwMode="auto">
          <a:xfrm>
            <a:off x="214282" y="3143248"/>
            <a:ext cx="4052610" cy="3067044"/>
          </a:xfrm>
          <a:prstGeom prst="rect">
            <a:avLst/>
          </a:prstGeom>
          <a:noFill/>
        </p:spPr>
      </p:pic>
      <p:pic>
        <p:nvPicPr>
          <p:cNvPr id="39946" name="Picture 10" descr="http://s42.radikal.ru/i096/0808/1d/6b1092387828.jpg"/>
          <p:cNvPicPr>
            <a:picLocks noChangeAspect="1" noChangeArrowheads="1"/>
          </p:cNvPicPr>
          <p:nvPr/>
        </p:nvPicPr>
        <p:blipFill>
          <a:blip r:embed="rId4" cstate="print"/>
          <a:srcRect/>
          <a:stretch>
            <a:fillRect/>
          </a:stretch>
        </p:blipFill>
        <p:spPr bwMode="auto">
          <a:xfrm>
            <a:off x="4572000" y="3071810"/>
            <a:ext cx="4143372" cy="3105823"/>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3260</TotalTime>
  <Words>1169</Words>
  <Application>Microsoft Office PowerPoint</Application>
  <PresentationFormat>Экран (4:3)</PresentationFormat>
  <Paragraphs>144</Paragraphs>
  <Slides>27</Slides>
  <Notes>0</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27</vt:i4>
      </vt:variant>
    </vt:vector>
  </HeadingPairs>
  <TitlesOfParts>
    <vt:vector size="29" baseType="lpstr">
      <vt:lpstr>Тема Office</vt:lpstr>
      <vt:lpstr>Формула</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Катюша</cp:lastModifiedBy>
  <cp:revision>299</cp:revision>
  <dcterms:created xsi:type="dcterms:W3CDTF">2010-03-06T18:36:09Z</dcterms:created>
  <dcterms:modified xsi:type="dcterms:W3CDTF">2013-12-11T10:40:04Z</dcterms:modified>
</cp:coreProperties>
</file>