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66" r:id="rId2"/>
    <p:sldId id="257" r:id="rId3"/>
    <p:sldId id="268" r:id="rId4"/>
    <p:sldId id="258" r:id="rId5"/>
    <p:sldId id="259" r:id="rId6"/>
    <p:sldId id="260" r:id="rId7"/>
    <p:sldId id="262" r:id="rId8"/>
    <p:sldId id="263" r:id="rId9"/>
    <p:sldId id="272" r:id="rId10"/>
    <p:sldId id="264" r:id="rId11"/>
    <p:sldId id="261" r:id="rId12"/>
    <p:sldId id="275" r:id="rId13"/>
    <p:sldId id="273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6" autoAdjust="0"/>
    <p:restoredTop sz="86467" autoAdjust="0"/>
  </p:normalViewPr>
  <p:slideViewPr>
    <p:cSldViewPr>
      <p:cViewPr>
        <p:scale>
          <a:sx n="71" d="100"/>
          <a:sy n="71" d="100"/>
        </p:scale>
        <p:origin x="-1254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94F20-5D2C-4BBE-BB04-A4F76D460395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233F40-998B-4406-AC1A-E08783E107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1998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D1AF5C2-F885-4F1C-B208-08F9C1394E24}" type="datetimeFigureOut">
              <a:rPr lang="ru-RU" smtClean="0"/>
              <a:pPr/>
              <a:t>11.12.2013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915F23A-882C-4E5A-9307-3BA0C4792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esktop\&#1087;&#1088;&#1077;&#1079;&#1077;&#1085;&#1090;&#1072;&#1094;&#1080;&#1103;\Media%20in%20Britain%20(4-8%20ESL%20video).3g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i="1" dirty="0" smtClean="0">
                <a:latin typeface="Algerian" pitchFamily="82" charset="0"/>
              </a:rPr>
              <a:t>NEWSPAPERS AND </a:t>
            </a:r>
            <a:br>
              <a:rPr lang="en-US" sz="4400" i="1" dirty="0" smtClean="0">
                <a:latin typeface="Algerian" pitchFamily="82" charset="0"/>
              </a:rPr>
            </a:br>
            <a:r>
              <a:rPr lang="en-US" sz="4400" i="1" dirty="0" smtClean="0">
                <a:latin typeface="Algerian" pitchFamily="82" charset="0"/>
              </a:rPr>
              <a:t>THE MEDIA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7864" y="5877272"/>
            <a:ext cx="5114778" cy="43204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г. Новосибирск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398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80728"/>
            <a:ext cx="60841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ea typeface="Adobe Heiti Std R"/>
                <a:cs typeface="Times New Roman" pitchFamily="18" charset="0"/>
              </a:rPr>
              <a:t>1.Do you have both of these types of newspapers in our country? Name some of them.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/>
                <a:cs typeface="Times New Roman" pitchFamily="18" charset="0"/>
              </a:rPr>
              <a:t>2.Which newspaper has the largest circulation?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/>
                <a:cs typeface="Times New Roman" pitchFamily="18" charset="0"/>
              </a:rPr>
              <a:t>3.What columns do the newspapers usually have?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/>
                <a:cs typeface="Times New Roman" pitchFamily="18" charset="0"/>
              </a:rPr>
              <a:t>4.What is your favourite one?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/>
                <a:cs typeface="Times New Roman" pitchFamily="18" charset="0"/>
              </a:rPr>
              <a:t>5.What newspapers do your parents read?</a:t>
            </a:r>
            <a:endParaRPr lang="en-US" sz="2400" dirty="0">
              <a:latin typeface="Times New Roman" pitchFamily="18" charset="0"/>
              <a:ea typeface="Adobe Heiti Std R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0"/>
            <a:ext cx="30598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5940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0C0"/>
                </a:solidFill>
                <a:latin typeface="Algerian" pitchFamily="82" charset="0"/>
              </a:rPr>
              <a:t>What is the man reading: a tabloid or a broadsheet?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509120"/>
            <a:ext cx="3193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tend to think that…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5013176"/>
            <a:ext cx="24449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It seems to me..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5445224"/>
            <a:ext cx="25779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 my opinion…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9832" y="6021288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As far as I’m concerned….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4293096"/>
            <a:ext cx="23326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 don’t think…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128" y="5445224"/>
            <a:ext cx="2299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I’m not sure…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951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39376"/>
            <a:ext cx="3336429" cy="220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471" y="3358534"/>
            <a:ext cx="2855274" cy="3025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11960" y="6309320"/>
            <a:ext cx="3780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Ovechkin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Don’t Leave Dynamo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587727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Hot Elections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935" y="116632"/>
            <a:ext cx="2499996" cy="3333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0"/>
            <a:ext cx="4212518" cy="2805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32040" y="2780928"/>
            <a:ext cx="3168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Everybody Dance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761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3609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2133010">
            <a:off x="4995605" y="1890576"/>
            <a:ext cx="404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lgerian" pitchFamily="82" charset="0"/>
              </a:rPr>
              <a:t>Everyday English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836712"/>
            <a:ext cx="3592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lgerian" pitchFamily="82" charset="0"/>
              </a:rPr>
              <a:t>Ladder of success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204864"/>
            <a:ext cx="3816424" cy="129614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501008"/>
            <a:ext cx="5472608" cy="12961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4797152"/>
            <a:ext cx="6696744" cy="12961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251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60648"/>
            <a:ext cx="2196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Algerian" pitchFamily="82" charset="0"/>
              </a:rPr>
              <a:t>Homework: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260648"/>
            <a:ext cx="507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Group Work Intermediate p.33-34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3672408" cy="279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90551"/>
            <a:ext cx="3473672" cy="346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ая выноска 5"/>
          <p:cNvSpPr/>
          <p:nvPr/>
        </p:nvSpPr>
        <p:spPr>
          <a:xfrm rot="18887026">
            <a:off x="1379400" y="3715203"/>
            <a:ext cx="3600400" cy="1836784"/>
          </a:xfrm>
          <a:prstGeom prst="wedgeRectCallout">
            <a:avLst>
              <a:gd name="adj1" fmla="val 26600"/>
              <a:gd name="adj2" fmla="val 1034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  you for good work!!!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1944216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11760" y="1340768"/>
            <a:ext cx="2447925" cy="3576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4" cstate="print"/>
          <a:stretch>
            <a:fillRect/>
          </a:stretch>
        </p:blipFill>
        <p:spPr>
          <a:xfrm rot="20669957">
            <a:off x="5733882" y="549659"/>
            <a:ext cx="3211195" cy="374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36739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lgerian" pitchFamily="82" charset="0"/>
                <a:cs typeface="Times New Roman" pitchFamily="18" charset="0"/>
              </a:rPr>
              <a:t>What is the topic of our lesson?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75721" y="4293096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27984" y="3789040"/>
            <a:ext cx="4474210" cy="28003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" name="Рисунок 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1520" y="3356992"/>
            <a:ext cx="2354124" cy="31285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7" cstate="print"/>
          <a:stretch>
            <a:fillRect/>
          </a:stretch>
        </p:blipFill>
        <p:spPr>
          <a:xfrm rot="19525314">
            <a:off x="2037215" y="4292831"/>
            <a:ext cx="3247055" cy="146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7542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0"/>
            <a:ext cx="2289423" cy="355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39552" y="1916832"/>
            <a:ext cx="3514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I don’t know the words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365104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+mj-lt"/>
              </a:rPr>
              <a:t>I don't know the names of some newspapers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501008"/>
            <a:ext cx="5641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+mj-lt"/>
              </a:rPr>
              <a:t>T</a:t>
            </a:r>
            <a:r>
              <a:rPr lang="en-US" sz="2400" b="1" dirty="0" smtClean="0">
                <a:latin typeface="+mj-lt"/>
              </a:rPr>
              <a:t>his </a:t>
            </a:r>
            <a:r>
              <a:rPr lang="en-US" sz="2400" b="1" dirty="0">
                <a:latin typeface="+mj-lt"/>
              </a:rPr>
              <a:t>item is not interesting for me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708920"/>
            <a:ext cx="49359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+mj-lt"/>
              </a:rPr>
              <a:t>M</a:t>
            </a:r>
            <a:r>
              <a:rPr lang="en-US" sz="2400" b="1" dirty="0" smtClean="0">
                <a:latin typeface="+mj-lt"/>
              </a:rPr>
              <a:t>y </a:t>
            </a:r>
            <a:r>
              <a:rPr lang="en-US" sz="2400" b="1" dirty="0">
                <a:latin typeface="+mj-lt"/>
              </a:rPr>
              <a:t>comprehension is rather poor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5229200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+mj-lt"/>
              </a:rPr>
              <a:t>I have never read any English newspaper or magazine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404664"/>
            <a:ext cx="55446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latin typeface="Algerian" pitchFamily="82" charset="0"/>
              </a:rPr>
              <a:t>What do I  need to speak on this </a:t>
            </a:r>
            <a:r>
              <a:rPr lang="en-US" sz="2800" b="1" dirty="0" smtClean="0">
                <a:solidFill>
                  <a:srgbClr val="0070C0"/>
                </a:solidFill>
                <a:latin typeface="Algerian" pitchFamily="82" charset="0"/>
              </a:rPr>
              <a:t>topic ?</a:t>
            </a:r>
            <a:endParaRPr lang="en-US" sz="2800" b="1" dirty="0">
              <a:solidFill>
                <a:srgbClr val="0070C0"/>
              </a:solidFill>
              <a:latin typeface="Algerian" pitchFamily="82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rot="20690087">
            <a:off x="4413806" y="1267173"/>
            <a:ext cx="1728904" cy="672285"/>
          </a:xfrm>
          <a:prstGeom prst="wedgeRoundRectCallout">
            <a:avLst>
              <a:gd name="adj1" fmla="val 83000"/>
              <a:gd name="adj2" fmla="val 7279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>
                <a:solidFill>
                  <a:schemeClr val="tx1"/>
                </a:solidFill>
              </a:rPr>
              <a:t>I’m not sure …</a:t>
            </a:r>
            <a:endParaRPr 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22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7545" y="1124744"/>
            <a:ext cx="233975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1.Tabloid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2.Broadsheet            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3.Article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4.Headline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5.Advert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6.Review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7.Editor</a:t>
            </a:r>
          </a:p>
          <a:p>
            <a:pPr>
              <a:lnSpc>
                <a:spcPct val="200000"/>
              </a:lnSpc>
            </a:pPr>
            <a:r>
              <a:rPr lang="en-US" sz="2000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8.Circulation                        </a:t>
            </a:r>
            <a:endParaRPr lang="en-US" sz="20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04664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lgerian" pitchFamily="82" charset="0"/>
              </a:rPr>
              <a:t>Match the words to the definitions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7258" y="3160257"/>
            <a:ext cx="615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d) a newspaper that has got short articles, lots of pictures.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263262" y="4373244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f) a newspaper that has got longer articles, more serious news.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27258" y="4991206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g) a piece of writing about an important subject.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56095" y="1357775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a) a title in large letters above the report, article  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227258" y="3726913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e) words and pictures about a product, to make people buy it.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94911" y="2566676"/>
            <a:ext cx="5595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c) an article giving an opinion of new films, books, etc.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256095" y="1947733"/>
            <a:ext cx="4752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b)</a:t>
            </a:r>
            <a:r>
              <a:rPr lang="ru-RU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a person in control of the daily production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224935" y="5637537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ndalus" panose="02020603050405020304" pitchFamily="18" charset="-78"/>
                <a:cs typeface="Andalus" panose="02020603050405020304" pitchFamily="18" charset="-78"/>
              </a:rPr>
              <a:t>h) number of readers.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64417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04132 0.265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6" y="1326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34 0.00092 L -0.046 0.4525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6" y="225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32 -0.00301 L -0.03819 -0.262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76" y="-1300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-0.0382 -0.0064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" y="-32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0.03837 -0.352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76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81481E-6 L -0.0382 -0.358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" y="-1794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-0.04062 -0.002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-13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16 -0.00532 L -0.04948 0.2571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1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4942"/>
            <a:ext cx="9400380" cy="6833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14940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3672408" cy="6518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7870"/>
            <a:ext cx="4010025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340768"/>
            <a:ext cx="2952328" cy="5760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356992"/>
            <a:ext cx="2952328" cy="2880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013176"/>
            <a:ext cx="3168352" cy="5760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908720"/>
            <a:ext cx="2952328" cy="5040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3861048"/>
            <a:ext cx="2952328" cy="2880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44008" y="4437112"/>
            <a:ext cx="2952328" cy="43204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6315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60688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  <a:latin typeface="Algerian" pitchFamily="82" charset="0"/>
              </a:rPr>
              <a:t>What Rubrics Do you Know?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31640" y="1124743"/>
            <a:ext cx="61206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Poli</a:t>
            </a:r>
            <a:r>
              <a:rPr lang="en-US" dirty="0" smtClean="0"/>
              <a:t>		</a:t>
            </a:r>
          </a:p>
          <a:p>
            <a:r>
              <a:rPr lang="en-US" dirty="0" smtClean="0"/>
              <a:t>Eco		</a:t>
            </a:r>
          </a:p>
          <a:p>
            <a:r>
              <a:rPr lang="en-US" dirty="0" err="1" smtClean="0"/>
              <a:t>Soci</a:t>
            </a:r>
            <a:r>
              <a:rPr lang="en-US" dirty="0" smtClean="0"/>
              <a:t>		</a:t>
            </a:r>
          </a:p>
          <a:p>
            <a:r>
              <a:rPr lang="en-US" dirty="0" err="1" smtClean="0"/>
              <a:t>Sci</a:t>
            </a:r>
            <a:r>
              <a:rPr lang="en-US" dirty="0" smtClean="0"/>
              <a:t>		</a:t>
            </a:r>
          </a:p>
          <a:p>
            <a:r>
              <a:rPr lang="en-US" dirty="0" err="1" smtClean="0"/>
              <a:t>Cul</a:t>
            </a:r>
            <a:r>
              <a:rPr lang="en-US" dirty="0" smtClean="0"/>
              <a:t>		</a:t>
            </a:r>
          </a:p>
          <a:p>
            <a:r>
              <a:rPr lang="en-US" dirty="0" smtClean="0"/>
              <a:t>Show	</a:t>
            </a:r>
          </a:p>
          <a:p>
            <a:r>
              <a:rPr lang="en-US" dirty="0" err="1" smtClean="0"/>
              <a:t>Edu</a:t>
            </a:r>
            <a:r>
              <a:rPr lang="en-US" dirty="0" smtClean="0"/>
              <a:t>	</a:t>
            </a:r>
          </a:p>
          <a:p>
            <a:r>
              <a:rPr lang="en-US" dirty="0" err="1" smtClean="0"/>
              <a:t>Hea</a:t>
            </a:r>
            <a:r>
              <a:rPr lang="en-US" dirty="0" smtClean="0"/>
              <a:t>	</a:t>
            </a:r>
          </a:p>
          <a:p>
            <a:r>
              <a:rPr lang="en-US" dirty="0" err="1" smtClean="0"/>
              <a:t>Spo</a:t>
            </a:r>
            <a:r>
              <a:rPr lang="en-US" dirty="0" smtClean="0"/>
              <a:t>	</a:t>
            </a:r>
          </a:p>
          <a:p>
            <a:r>
              <a:rPr lang="en-US" dirty="0" smtClean="0"/>
              <a:t>Au	</a:t>
            </a:r>
          </a:p>
          <a:p>
            <a:r>
              <a:rPr lang="en-US" dirty="0" err="1" smtClean="0"/>
              <a:t>Hou</a:t>
            </a:r>
            <a:r>
              <a:rPr lang="en-US" dirty="0" smtClean="0"/>
              <a:t>		</a:t>
            </a:r>
          </a:p>
          <a:p>
            <a:r>
              <a:rPr lang="en-US" dirty="0" smtClean="0"/>
              <a:t>Hu		</a:t>
            </a:r>
          </a:p>
          <a:p>
            <a:r>
              <a:rPr lang="en-US" dirty="0" err="1" smtClean="0"/>
              <a:t>Fina</a:t>
            </a:r>
            <a:r>
              <a:rPr lang="en-US" dirty="0" smtClean="0"/>
              <a:t>		</a:t>
            </a: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32032" y="1723958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</a:t>
            </a:r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6048" y="2011990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mour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04040" y="2267664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ture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76048" y="2552050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cation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04040" y="2808217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ence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32032" y="3071098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tics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19839" y="3380142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nomy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32032" y="3668174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tos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932032" y="3927310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ety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04040" y="4253088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sing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108044" y="4496931"/>
            <a:ext cx="1120132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business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972623" y="4712955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rts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001103" y="5036326"/>
            <a:ext cx="864096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nce</a:t>
            </a:r>
            <a:endParaRPr lang="ru-RU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7886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051 L -0.14966 0.283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-0.16719 0.4009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68" y="2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0996 L -0.15747 0.0828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-0.14358 0.122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-0.15747 -0.037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" y="-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14357 -0.194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-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-0.14514 -0.197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57" y="-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-0.16546 0.0789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-0.14357 -0.2395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-0.14965 0.0354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13559 -0.1995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5185E-6 L -0.1592 -0.1136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69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11022E-16 L -0.15138 0.002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792088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 smtClean="0">
                <a:latin typeface="Adobe Fangsong Std R" pitchFamily="18" charset="-128"/>
                <a:ea typeface="Adobe Fangsong Std R" pitchFamily="18" charset="-128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Algerian" pitchFamily="82" charset="0"/>
                <a:ea typeface="Adobe Heiti Std R" pitchFamily="34" charset="-128"/>
                <a:cs typeface="Arial" panose="020B0604020202020204" pitchFamily="34" charset="0"/>
              </a:rPr>
              <a:t>Watch the video and answer the questions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1.How many British people (over the age of 15) read the newspapers every day?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2.What are the two most popular daily newspapers or tabloids in Great Britain?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3.Which of them (these tabloids) has the most readers?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4.What one could find in tabloids?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5.What kind of newspapers publishes more news, serious articles, and fewer pictures?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6.How many readers does “The Daily Telegraph” have?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7.All together there are 130 Sunday papers, aren’t they?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ea typeface="Adobe Heiti Std R" pitchFamily="34" charset="-128"/>
                <a:cs typeface="Times New Roman" pitchFamily="18" charset="0"/>
              </a:rPr>
              <a:t>8.Where can people read the news besides the newspapers and magazines?</a:t>
            </a:r>
            <a:endParaRPr lang="ru-RU" sz="2400" dirty="0">
              <a:latin typeface="Times New Roman" pitchFamily="18" charset="0"/>
              <a:ea typeface="Adobe Heiti Std R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116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323528" y="2564904"/>
          <a:ext cx="7704856" cy="4032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93579"/>
                <a:gridCol w="1111277"/>
              </a:tblGrid>
              <a:tr h="70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How many British people (over  the age of 15) read the 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newspapers every day?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0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What are the two most popular daily newspapers or tabloids 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in Great Britain?</a:t>
                      </a:r>
                      <a:endParaRPr lang="ru-RU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071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Which of them (these tabloids) has the most readers?</a:t>
                      </a:r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0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What kind of newspapers publishes more news, serious </a:t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articles, and fewer pictures?</a:t>
                      </a:r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071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How many readers does “The Daily Telegraph” have?</a:t>
                      </a:r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4071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All together there are 130 Sunday papers, aren’t they?</a:t>
                      </a:r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  <a:tr h="70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Where can people read the news besides the newspapers and     magazines?</a:t>
                      </a:r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6876256" y="2549283"/>
            <a:ext cx="1080120" cy="5760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26 </a:t>
            </a:r>
            <a:r>
              <a:rPr lang="en-US" sz="1600" dirty="0" smtClean="0">
                <a:solidFill>
                  <a:schemeClr val="tx1"/>
                </a:solidFill>
              </a:rPr>
              <a:t>millions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76256" y="3140968"/>
            <a:ext cx="1080120" cy="72008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The Sun The Mirror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876256" y="3861048"/>
            <a:ext cx="1080120" cy="5760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The Sun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76256" y="4437112"/>
            <a:ext cx="1080120" cy="5760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Broad-sheets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876256" y="5013176"/>
            <a:ext cx="1080120" cy="50405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About</a:t>
            </a:r>
            <a:r>
              <a:rPr lang="en-US" dirty="0" smtClean="0">
                <a:solidFill>
                  <a:schemeClr val="tx1"/>
                </a:solidFill>
              </a:rPr>
              <a:t> 1 million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76256" y="5517232"/>
            <a:ext cx="1080120" cy="57606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True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6256" y="6093296"/>
            <a:ext cx="1080120" cy="50405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On-line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31840" y="404664"/>
            <a:ext cx="4680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70C0"/>
                </a:solidFill>
                <a:latin typeface="Algerian" pitchFamily="82" charset="0"/>
              </a:rPr>
              <a:t>Watch the video and answer the questions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23" name="Media in Britain (4-8 ESL video).3gp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10916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1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vide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vide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518</Words>
  <Application>Microsoft Office PowerPoint</Application>
  <PresentationFormat>Экран (4:3)</PresentationFormat>
  <Paragraphs>101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NEWSPAPERS AND  THE MEDIA </vt:lpstr>
      <vt:lpstr>Слайд 2</vt:lpstr>
      <vt:lpstr>Слайд 3</vt:lpstr>
      <vt:lpstr>Слайд 4</vt:lpstr>
      <vt:lpstr>Слайд 5</vt:lpstr>
      <vt:lpstr>Слайд 6</vt:lpstr>
      <vt:lpstr>What Rubrics Do you Know?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NEWSPAPERS AND THE MEDIA</dc:title>
  <dc:creator>Admin</dc:creator>
  <cp:lastModifiedBy>1</cp:lastModifiedBy>
  <cp:revision>71</cp:revision>
  <dcterms:created xsi:type="dcterms:W3CDTF">2012-11-11T10:45:53Z</dcterms:created>
  <dcterms:modified xsi:type="dcterms:W3CDTF">2013-12-11T08:04:30Z</dcterms:modified>
</cp:coreProperties>
</file>